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slideLayouts/slideLayout39.xml" ContentType="application/vnd.openxmlformats-officedocument.presentationml.slideLayout+xml"/>
  <Override PartName="/ppt/theme/theme5.xml" ContentType="application/vnd.openxmlformats-officedocument.them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46.xml" ContentType="application/vnd.openxmlformats-officedocument.presentationml.slideLayout+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42.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notesSlides/notesSlide23.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Masters/slideMaster4.xml" ContentType="application/vnd.openxmlformats-officedocument.presentationml.slideMaster+xml"/>
  <Override PartName="/ppt/slides/slide9.xml" ContentType="application/vnd.openxmlformats-officedocument.presentationml.slide+xml"/>
  <Override PartName="/ppt/viewProps.xml" ContentType="application/vnd.openxmlformats-officedocument.presentationml.viewProp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slideLayouts/slideLayout49.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47.xml" ContentType="application/vnd.openxmlformats-officedocument.presentationml.slideLayout+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4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Default Extension="gif" ContentType="image/gif"/>
  <Default Extension="vml" ContentType="application/vnd.openxmlformats-officedocument.vmlDrawing"/>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Override PartName="/ppt/notesSlides/notesSlide18.xml" ContentType="application/vnd.openxmlformats-officedocument.presentationml.notesSlide+xml"/>
  <Default Extension="wmf" ContentType="image/x-wmf"/>
  <Default Extension="rels" ContentType="application/vnd.openxmlformats-package.relationships+xml"/>
  <Override PartName="/ppt/slides/slide23.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Layouts/slideLayout40.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 id="2147483685" r:id="rId3"/>
    <p:sldMasterId id="2147483701" r:id="rId4"/>
  </p:sldMasterIdLst>
  <p:notesMasterIdLst>
    <p:notesMasterId r:id="rId39"/>
  </p:notesMasterIdLst>
  <p:sldIdLst>
    <p:sldId id="273" r:id="rId5"/>
    <p:sldId id="396" r:id="rId6"/>
    <p:sldId id="397" r:id="rId7"/>
    <p:sldId id="398" r:id="rId8"/>
    <p:sldId id="399" r:id="rId9"/>
    <p:sldId id="401" r:id="rId10"/>
    <p:sldId id="333" r:id="rId11"/>
    <p:sldId id="348" r:id="rId12"/>
    <p:sldId id="395" r:id="rId13"/>
    <p:sldId id="406" r:id="rId14"/>
    <p:sldId id="407" r:id="rId15"/>
    <p:sldId id="394" r:id="rId16"/>
    <p:sldId id="381" r:id="rId17"/>
    <p:sldId id="412" r:id="rId18"/>
    <p:sldId id="422" r:id="rId19"/>
    <p:sldId id="423" r:id="rId20"/>
    <p:sldId id="424" r:id="rId21"/>
    <p:sldId id="425" r:id="rId22"/>
    <p:sldId id="426" r:id="rId23"/>
    <p:sldId id="427" r:id="rId24"/>
    <p:sldId id="435" r:id="rId25"/>
    <p:sldId id="436" r:id="rId26"/>
    <p:sldId id="437" r:id="rId27"/>
    <p:sldId id="430" r:id="rId28"/>
    <p:sldId id="432" r:id="rId29"/>
    <p:sldId id="433" r:id="rId30"/>
    <p:sldId id="434" r:id="rId31"/>
    <p:sldId id="302" r:id="rId32"/>
    <p:sldId id="386" r:id="rId33"/>
    <p:sldId id="421" r:id="rId34"/>
    <p:sldId id="404" r:id="rId35"/>
    <p:sldId id="405" r:id="rId36"/>
    <p:sldId id="311" r:id="rId37"/>
    <p:sldId id="275"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E8F0F8"/>
    <a:srgbClr val="F0F5FA"/>
    <a:srgbClr val="F6F9FC"/>
    <a:srgbClr val="E3EBF5"/>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67" autoAdjust="0"/>
    <p:restoredTop sz="77601" autoAdjust="0"/>
  </p:normalViewPr>
  <p:slideViewPr>
    <p:cSldViewPr>
      <p:cViewPr>
        <p:scale>
          <a:sx n="73" d="100"/>
          <a:sy n="73" d="100"/>
        </p:scale>
        <p:origin x="-438" y="756"/>
      </p:cViewPr>
      <p:guideLst>
        <p:guide orient="horz" pos="2160"/>
        <p:guide pos="2880"/>
      </p:guideLst>
    </p:cSldViewPr>
  </p:slideViewPr>
  <p:notesTextViewPr>
    <p:cViewPr>
      <p:scale>
        <a:sx n="100" d="100"/>
        <a:sy n="100" d="100"/>
      </p:scale>
      <p:origin x="0" y="1038"/>
    </p:cViewPr>
  </p:notesTextViewPr>
  <p:sorterViewPr>
    <p:cViewPr>
      <p:scale>
        <a:sx n="66" d="100"/>
        <a:sy n="66" d="100"/>
      </p:scale>
      <p:origin x="0" y="834"/>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C9A24EC-52E4-45B5-A2E8-68511C61AA2D}" type="datetimeFigureOut">
              <a:rPr lang="en-US" smtClean="0"/>
              <a:pPr/>
              <a:t>5/7/2009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1AF51A-8A5D-4A78-A5EF-2EF45F5AD25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8" Type="http://schemas.openxmlformats.org/officeDocument/2006/relationships/hyperlink" Target="http://en.wikipedia.org/wiki/Mobile_telephony" TargetMode="External"/><Relationship Id="rId13" Type="http://schemas.openxmlformats.org/officeDocument/2006/relationships/hyperlink" Target="http://en.wikipedia.org/wiki/HSPA+" TargetMode="External"/><Relationship Id="rId18" Type="http://schemas.openxmlformats.org/officeDocument/2006/relationships/hyperlink" Target="http://en.wikipedia.org/wiki/Broadband_Internet_access" TargetMode="External"/><Relationship Id="rId26" Type="http://schemas.openxmlformats.org/officeDocument/2006/relationships/hyperlink" Target="http://en.wikipedia.org/wiki/Wireless_network" TargetMode="External"/><Relationship Id="rId3" Type="http://schemas.openxmlformats.org/officeDocument/2006/relationships/hyperlink" Target="http://en.wikipedia.org/wiki/3G" TargetMode="External"/><Relationship Id="rId21" Type="http://schemas.openxmlformats.org/officeDocument/2006/relationships/hyperlink" Target="http://en.wikipedia.org/wiki/Time_division_multiple_access" TargetMode="External"/><Relationship Id="rId7" Type="http://schemas.openxmlformats.org/officeDocument/2006/relationships/hyperlink" Target="http://en.wikipedia.org/wiki/Air_interface" TargetMode="External"/><Relationship Id="rId12" Type="http://schemas.openxmlformats.org/officeDocument/2006/relationships/hyperlink" Target="http://en.wikipedia.org/wiki/Megabit" TargetMode="External"/><Relationship Id="rId17" Type="http://schemas.openxmlformats.org/officeDocument/2006/relationships/hyperlink" Target="http://en.wikipedia.org/wiki/Radio" TargetMode="External"/><Relationship Id="rId25" Type="http://schemas.openxmlformats.org/officeDocument/2006/relationships/hyperlink" Target="http://en.wikipedia.org/wiki/IEEE_802.11-2007" TargetMode="External"/><Relationship Id="rId2" Type="http://schemas.openxmlformats.org/officeDocument/2006/relationships/slide" Target="../slides/slide14.xml"/><Relationship Id="rId16" Type="http://schemas.openxmlformats.org/officeDocument/2006/relationships/hyperlink" Target="http://en.wikipedia.org/wiki/Wireless" TargetMode="External"/><Relationship Id="rId20" Type="http://schemas.openxmlformats.org/officeDocument/2006/relationships/hyperlink" Target="http://en.wikipedia.org/wiki/Code_division_multiple_access" TargetMode="External"/><Relationship Id="rId29" Type="http://schemas.openxmlformats.org/officeDocument/2006/relationships/hyperlink" Target="http://en.wikipedia.org/wiki/PHY" TargetMode="External"/><Relationship Id="rId1" Type="http://schemas.openxmlformats.org/officeDocument/2006/relationships/notesMaster" Target="../notesMasters/notesMaster1.xml"/><Relationship Id="rId6" Type="http://schemas.openxmlformats.org/officeDocument/2006/relationships/hyperlink" Target="http://en.wikipedia.org/wiki/W-CDMA" TargetMode="External"/><Relationship Id="rId11" Type="http://schemas.openxmlformats.org/officeDocument/2006/relationships/hyperlink" Target="http://en.wikipedia.org/wiki/Universal_Mobile_Telecommunications_System" TargetMode="External"/><Relationship Id="rId24" Type="http://schemas.openxmlformats.org/officeDocument/2006/relationships/hyperlink" Target="http://en.wikipedia.org/wiki/Mobile_phone" TargetMode="External"/><Relationship Id="rId5" Type="http://schemas.openxmlformats.org/officeDocument/2006/relationships/hyperlink" Target="http://en.wikipedia.org/wiki/4G" TargetMode="External"/><Relationship Id="rId15" Type="http://schemas.openxmlformats.org/officeDocument/2006/relationships/hyperlink" Target="http://en.wikipedia.org/wiki/Telecommunication" TargetMode="External"/><Relationship Id="rId23" Type="http://schemas.openxmlformats.org/officeDocument/2006/relationships/hyperlink" Target="http://en.wikipedia.org/wiki/CDMA2000" TargetMode="External"/><Relationship Id="rId28" Type="http://schemas.openxmlformats.org/officeDocument/2006/relationships/hyperlink" Target="http://en.wikipedia.org/wiki/802.11g" TargetMode="External"/><Relationship Id="rId10" Type="http://schemas.openxmlformats.org/officeDocument/2006/relationships/hyperlink" Target="http://en.wikipedia.org/wiki/High-Speed_Packet_Access" TargetMode="External"/><Relationship Id="rId19" Type="http://schemas.openxmlformats.org/officeDocument/2006/relationships/hyperlink" Target="http://en.wikipedia.org/wiki/Multiplexing" TargetMode="External"/><Relationship Id="rId4" Type="http://schemas.openxmlformats.org/officeDocument/2006/relationships/hyperlink" Target="http://en.wikipedia.org/wiki/Mobile_telecommunications" TargetMode="External"/><Relationship Id="rId9" Type="http://schemas.openxmlformats.org/officeDocument/2006/relationships/hyperlink" Target="http://en.wikipedia.org/wiki/Communications_protocol" TargetMode="External"/><Relationship Id="rId14" Type="http://schemas.openxmlformats.org/officeDocument/2006/relationships/hyperlink" Target="http://en.wikipedia.org/wiki/HSDPA#cite_note-gsmworld-0" TargetMode="External"/><Relationship Id="rId22" Type="http://schemas.openxmlformats.org/officeDocument/2006/relationships/hyperlink" Target="http://en.wikipedia.org/wiki/3rd_Generation_Partnership_Project_2" TargetMode="External"/><Relationship Id="rId27" Type="http://schemas.openxmlformats.org/officeDocument/2006/relationships/hyperlink" Target="http://en.wikipedia.org/wiki/802.11b" TargetMode="External"/><Relationship Id="rId30" Type="http://schemas.openxmlformats.org/officeDocument/2006/relationships/hyperlink" Target="http://en.wikipedia.org/wiki/802.11n#cite_note-3streams-0" TargetMode="External"/></Relationships>
</file>

<file path=ppt/notesSlides/_rels/notesSlide14.xml.rels><?xml version="1.0" encoding="UTF-8" standalone="yes"?>
<Relationships xmlns="http://schemas.openxmlformats.org/package/2006/relationships"><Relationship Id="rId8" Type="http://schemas.openxmlformats.org/officeDocument/2006/relationships/hyperlink" Target="http://en.wikipedia.org/wiki/IEEE_802.11" TargetMode="External"/><Relationship Id="rId3" Type="http://schemas.openxmlformats.org/officeDocument/2006/relationships/hyperlink" Target="http://en.wikipedia.org/wiki/Orthogonal_frequency-division_multiplexing" TargetMode="External"/><Relationship Id="rId7" Type="http://schemas.openxmlformats.org/officeDocument/2006/relationships/hyperlink" Target="http://en.wikipedia.org/wiki/Europe" TargetMode="External"/><Relationship Id="rId2" Type="http://schemas.openxmlformats.org/officeDocument/2006/relationships/slide" Target="../slides/slide15.xml"/><Relationship Id="rId1" Type="http://schemas.openxmlformats.org/officeDocument/2006/relationships/notesMaster" Target="../notesMasters/notesMaster1.xml"/><Relationship Id="rId6" Type="http://schemas.openxmlformats.org/officeDocument/2006/relationships/hyperlink" Target="http://en.wikipedia.org/wiki/HIPERLAN#cite_note-hiperlan-0" TargetMode="External"/><Relationship Id="rId5" Type="http://schemas.openxmlformats.org/officeDocument/2006/relationships/hyperlink" Target="http://en.wikipedia.org/wiki/Wireless_LAN" TargetMode="External"/><Relationship Id="rId10" Type="http://schemas.openxmlformats.org/officeDocument/2006/relationships/hyperlink" Target="http://en.wikipedia.org/wiki/European_Telecommunications_Standards_Institute" TargetMode="External"/><Relationship Id="rId4" Type="http://schemas.openxmlformats.org/officeDocument/2006/relationships/hyperlink" Target="http://en.wikipedia.org/wiki/Direct-sequence_spread_spectrum" TargetMode="External"/><Relationship Id="rId9" Type="http://schemas.openxmlformats.org/officeDocument/2006/relationships/hyperlink" Target="http://en.wikipedia.org/wiki/IEEE" TargetMode="Externa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8" Type="http://schemas.openxmlformats.org/officeDocument/2006/relationships/hyperlink" Target="http://en.wikipedia.org/wiki/IEEE_802.16" TargetMode="External"/><Relationship Id="rId13" Type="http://schemas.openxmlformats.org/officeDocument/2006/relationships/hyperlink" Target="http://en.wikipedia.org/wiki/HIPERMAN#cite_note-2" TargetMode="External"/><Relationship Id="rId18" Type="http://schemas.openxmlformats.org/officeDocument/2006/relationships/hyperlink" Target="http://en.wikipedia.org/wiki/Point-to-multipoint_communication_(telecommunications)" TargetMode="External"/><Relationship Id="rId3" Type="http://schemas.openxmlformats.org/officeDocument/2006/relationships/hyperlink" Target="http://en.wikipedia.org/wiki/ETSI" TargetMode="External"/><Relationship Id="rId7" Type="http://schemas.openxmlformats.org/officeDocument/2006/relationships/hyperlink" Target="http://en.wikipedia.org/wiki/WiMAX" TargetMode="External"/><Relationship Id="rId12" Type="http://schemas.openxmlformats.org/officeDocument/2006/relationships/hyperlink" Target="http://en.wikipedia.org/wiki/HIPERMAN#cite_note-1" TargetMode="External"/><Relationship Id="rId17" Type="http://schemas.openxmlformats.org/officeDocument/2006/relationships/hyperlink" Target="http://en.wikipedia.org/wiki/Non-line-of-sight_propagation" TargetMode="External"/><Relationship Id="rId2" Type="http://schemas.openxmlformats.org/officeDocument/2006/relationships/slide" Target="../slides/slide26.xml"/><Relationship Id="rId16" Type="http://schemas.openxmlformats.org/officeDocument/2006/relationships/hyperlink" Target="http://en.wikipedia.org/wiki/Quality_of_Service" TargetMode="External"/><Relationship Id="rId1" Type="http://schemas.openxmlformats.org/officeDocument/2006/relationships/notesMaster" Target="../notesMasters/notesMaster1.xml"/><Relationship Id="rId6" Type="http://schemas.openxmlformats.org/officeDocument/2006/relationships/hyperlink" Target="http://en.wikipedia.org/wiki/Europe" TargetMode="External"/><Relationship Id="rId11" Type="http://schemas.openxmlformats.org/officeDocument/2006/relationships/hyperlink" Target="http://en.wikipedia.org/wiki/Packet_switched" TargetMode="External"/><Relationship Id="rId5" Type="http://schemas.openxmlformats.org/officeDocument/2006/relationships/hyperlink" Target="http://en.wikipedia.org/wiki/HIPERMAN#cite_note-0" TargetMode="External"/><Relationship Id="rId15" Type="http://schemas.openxmlformats.org/officeDocument/2006/relationships/hyperlink" Target="http://en.wikipedia.org/wiki/Internet_protocol_suite" TargetMode="External"/><Relationship Id="rId10" Type="http://schemas.openxmlformats.org/officeDocument/2006/relationships/hyperlink" Target="http://en.wikipedia.org/wiki/WiBro" TargetMode="External"/><Relationship Id="rId19" Type="http://schemas.openxmlformats.org/officeDocument/2006/relationships/hyperlink" Target="http://en.wikipedia.org/wiki/Mesh_networking" TargetMode="External"/><Relationship Id="rId4" Type="http://schemas.openxmlformats.org/officeDocument/2006/relationships/hyperlink" Target="http://en.wikipedia.org/wiki/Gigahertz" TargetMode="External"/><Relationship Id="rId9" Type="http://schemas.openxmlformats.org/officeDocument/2006/relationships/hyperlink" Target="http://en.wikipedia.org/wiki/Korea" TargetMode="External"/><Relationship Id="rId14" Type="http://schemas.openxmlformats.org/officeDocument/2006/relationships/hyperlink" Target="http://en.wikipedia.org/wiki/Asynchronous_Transfer_Mode" TargetMode="Externa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8" Type="http://schemas.openxmlformats.org/officeDocument/2006/relationships/hyperlink" Target="http://en.wikipedia.org/wiki/Data_rate_units" TargetMode="External"/><Relationship Id="rId13" Type="http://schemas.openxmlformats.org/officeDocument/2006/relationships/hyperlink" Target="http://en.wikipedia.org/wiki/Computer_printer" TargetMode="External"/><Relationship Id="rId18" Type="http://schemas.openxmlformats.org/officeDocument/2006/relationships/hyperlink" Target="http://en.wikipedia.org/wiki/ISM_band" TargetMode="External"/><Relationship Id="rId3" Type="http://schemas.openxmlformats.org/officeDocument/2006/relationships/hyperlink" Target="http://en.wikipedia.org/wiki/Wireless" TargetMode="External"/><Relationship Id="rId21" Type="http://schemas.openxmlformats.org/officeDocument/2006/relationships/hyperlink" Target="http://en.wikipedia.org/wiki/Bluetooth#cite_note-autogenerated1-3" TargetMode="External"/><Relationship Id="rId7" Type="http://schemas.openxmlformats.org/officeDocument/2006/relationships/hyperlink" Target="http://en.wikipedia.org/wiki/Gaussian_frequency-shift_keying" TargetMode="External"/><Relationship Id="rId12" Type="http://schemas.openxmlformats.org/officeDocument/2006/relationships/hyperlink" Target="http://en.wikipedia.org/wiki/Personal_computer" TargetMode="External"/><Relationship Id="rId17" Type="http://schemas.openxmlformats.org/officeDocument/2006/relationships/hyperlink" Target="http://en.wikipedia.org/wiki/Video_game_console" TargetMode="External"/><Relationship Id="rId2" Type="http://schemas.openxmlformats.org/officeDocument/2006/relationships/slide" Target="../slides/slide29.xml"/><Relationship Id="rId16" Type="http://schemas.openxmlformats.org/officeDocument/2006/relationships/hyperlink" Target="http://en.wikipedia.org/wiki/Digital_camera" TargetMode="External"/><Relationship Id="rId20" Type="http://schemas.openxmlformats.org/officeDocument/2006/relationships/hyperlink" Target="http://en.wikipedia.org/wiki/Bluetooth_Special_Interest_Group" TargetMode="External"/><Relationship Id="rId1" Type="http://schemas.openxmlformats.org/officeDocument/2006/relationships/notesMaster" Target="../notesMasters/notesMaster1.xml"/><Relationship Id="rId6" Type="http://schemas.openxmlformats.org/officeDocument/2006/relationships/hyperlink" Target="http://en.wikipedia.org/wiki/Frequency-hopping_spread_spectrum" TargetMode="External"/><Relationship Id="rId11" Type="http://schemas.openxmlformats.org/officeDocument/2006/relationships/hyperlink" Target="http://en.wikipedia.org/wiki/Laptop" TargetMode="External"/><Relationship Id="rId5" Type="http://schemas.openxmlformats.org/officeDocument/2006/relationships/hyperlink" Target="http://en.wikipedia.org/wiki/RS232" TargetMode="External"/><Relationship Id="rId15" Type="http://schemas.openxmlformats.org/officeDocument/2006/relationships/hyperlink" Target="http://en.wikipedia.org/wiki/Receiver" TargetMode="External"/><Relationship Id="rId10" Type="http://schemas.openxmlformats.org/officeDocument/2006/relationships/hyperlink" Target="http://en.wikipedia.org/wiki/Telephone" TargetMode="External"/><Relationship Id="rId19" Type="http://schemas.openxmlformats.org/officeDocument/2006/relationships/hyperlink" Target="http://en.wikipedia.org/wiki/Radio_frequency" TargetMode="External"/><Relationship Id="rId4" Type="http://schemas.openxmlformats.org/officeDocument/2006/relationships/hyperlink" Target="http://en.wikipedia.org/wiki/Personal_area_network" TargetMode="External"/><Relationship Id="rId9" Type="http://schemas.openxmlformats.org/officeDocument/2006/relationships/hyperlink" Target="http://en.wikipedia.org/wiki/Mobile_phone" TargetMode="External"/><Relationship Id="rId14" Type="http://schemas.openxmlformats.org/officeDocument/2006/relationships/hyperlink" Target="http://en.wikipedia.org/wiki/Global_Positioning_System" TargetMode="Externa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8" Type="http://schemas.openxmlformats.org/officeDocument/2006/relationships/hyperlink" Target="http://en.wikipedia.org/wiki/3g#cite_note-0" TargetMode="External"/><Relationship Id="rId13" Type="http://schemas.openxmlformats.org/officeDocument/2006/relationships/hyperlink" Target="http://en.wikipedia.org/wiki/Megabit" TargetMode="External"/><Relationship Id="rId18" Type="http://schemas.openxmlformats.org/officeDocument/2006/relationships/hyperlink" Target="http://en.wikipedia.org/wiki/Bandwidth_(computing)" TargetMode="External"/><Relationship Id="rId3" Type="http://schemas.openxmlformats.org/officeDocument/2006/relationships/hyperlink" Target="http://en.wikipedia.org/wiki/Technology" TargetMode="External"/><Relationship Id="rId7" Type="http://schemas.openxmlformats.org/officeDocument/2006/relationships/hyperlink" Target="http://en.wikipedia.org/wiki/IMT-2000" TargetMode="External"/><Relationship Id="rId12" Type="http://schemas.openxmlformats.org/officeDocument/2006/relationships/hyperlink" Target="http://en.wikipedia.org/wiki/High-Speed_Packet_Access" TargetMode="External"/><Relationship Id="rId17" Type="http://schemas.openxmlformats.org/officeDocument/2006/relationships/hyperlink" Target="http://en.wikipedia.org/wiki/Video_telephony" TargetMode="External"/><Relationship Id="rId2" Type="http://schemas.openxmlformats.org/officeDocument/2006/relationships/slide" Target="../slides/slide32.xml"/><Relationship Id="rId16" Type="http://schemas.openxmlformats.org/officeDocument/2006/relationships/hyperlink" Target="http://en.wikipedia.org/wiki/Wireless_LAN" TargetMode="External"/><Relationship Id="rId1" Type="http://schemas.openxmlformats.org/officeDocument/2006/relationships/notesMaster" Target="../notesMasters/notesMaster1.xml"/><Relationship Id="rId6" Type="http://schemas.openxmlformats.org/officeDocument/2006/relationships/hyperlink" Target="http://en.wikipedia.org/wiki/International_Telecommunication_Union" TargetMode="External"/><Relationship Id="rId11" Type="http://schemas.openxmlformats.org/officeDocument/2006/relationships/hyperlink" Target="http://en.wikipedia.org/wiki/Video_call" TargetMode="External"/><Relationship Id="rId5" Type="http://schemas.openxmlformats.org/officeDocument/2006/relationships/hyperlink" Target="http://en.wikipedia.org/wiki/2.5G" TargetMode="External"/><Relationship Id="rId15" Type="http://schemas.openxmlformats.org/officeDocument/2006/relationships/hyperlink" Target="http://en.wikipedia.org/wiki/Wi-Fi" TargetMode="External"/><Relationship Id="rId10" Type="http://schemas.openxmlformats.org/officeDocument/2006/relationships/hyperlink" Target="http://en.wikipedia.org/wiki/Telephone" TargetMode="External"/><Relationship Id="rId4" Type="http://schemas.openxmlformats.org/officeDocument/2006/relationships/hyperlink" Target="http://en.wikipedia.org/wiki/Mobile_network" TargetMode="External"/><Relationship Id="rId9" Type="http://schemas.openxmlformats.org/officeDocument/2006/relationships/hyperlink" Target="http://en.wikipedia.org/wiki/Spectral_efficiency" TargetMode="External"/><Relationship Id="rId14" Type="http://schemas.openxmlformats.org/officeDocument/2006/relationships/hyperlink" Target="http://en.wikipedia.org/wiki/IEEE_802.11" TargetMode="Externa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i="1" baseline="0" dirty="0" smtClean="0"/>
              <a:t>Credit: Jennifer </a:t>
            </a:r>
            <a:r>
              <a:rPr lang="en-US" i="1" baseline="0" dirty="0" err="1" smtClean="0"/>
              <a:t>Ruxford</a:t>
            </a:r>
            <a:endParaRPr lang="en-US" i="1" baseline="0" dirty="0" smtClean="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1</a:t>
            </a:fld>
            <a:endParaRPr lang="en-US" sz="1200" kern="1200" dirty="0">
              <a:solidFill>
                <a:prstClr val="black"/>
              </a:solidFill>
              <a:latin typeface="Calibri"/>
              <a:ea typeface="+mn-ea"/>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In many respects, FDDI is similar to 802.5 and IBM Token Rings. However, there are significant differences—some arising because it runs on fiber, not copper, and some arising from innovations that were made subsequent to the invention of the IBM Token Ring. We discuss some of the significant differences below.</a:t>
            </a:r>
          </a:p>
          <a:p>
            <a:endParaRPr lang="en-US" baseline="0" dirty="0" smtClean="0"/>
          </a:p>
          <a:p>
            <a:r>
              <a:rPr lang="en-US" sz="1200" kern="1200" baseline="0" dirty="0" smtClean="0">
                <a:solidFill>
                  <a:schemeClr val="tx1"/>
                </a:solidFill>
                <a:latin typeface="+mn-lt"/>
                <a:ea typeface="+mn-ea"/>
                <a:cs typeface="+mn-cs"/>
              </a:rPr>
              <a:t>Unlike 802.5 networks, an FDDI network consists of a dual ring—two independent rings that transmit data in opposite directions, as illustrated in Figure 2.34(a). The second ring is not used during normal operation but instead comes into play only if the primary ring fails, as depicted in Figure 2.34(b). That is, the ring loops back on the secondary fiber to form a complete ring, and as a consequence, an FDDI network is able to tolerate a single break in the cable or the failure of one station.</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11</a:t>
            </a:fld>
            <a:endParaRPr lang="en-US" sz="1200" kern="1200" dirty="0">
              <a:solidFill>
                <a:prstClr val="black"/>
              </a:solidFill>
              <a:latin typeface="Calibri"/>
              <a:ea typeface="+mn-ea"/>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0" i="0" baseline="0" dirty="0" smtClean="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12</a:t>
            </a:fld>
            <a:endParaRPr lang="en-US" sz="1200" kern="1200" dirty="0">
              <a:solidFill>
                <a:prstClr val="black"/>
              </a:solidFill>
              <a:latin typeface="Calibri"/>
              <a:ea typeface="+mn-ea"/>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Courtesy: Textbook – Peterson and Davie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first step in turning nodes and links into usable building blocks is to understand how to connect them in such a way that bits can be transmitted from one node to the other. Since it is actually signals that propagate over physical links, the task is to encode the binary data that the source node wants to send</a:t>
            </a:r>
          </a:p>
          <a:p>
            <a:r>
              <a:rPr lang="en-US" sz="1200" kern="1200" baseline="0" dirty="0" smtClean="0">
                <a:solidFill>
                  <a:schemeClr val="tx1"/>
                </a:solidFill>
                <a:latin typeface="+mn-lt"/>
                <a:ea typeface="+mn-ea"/>
                <a:cs typeface="+mn-cs"/>
              </a:rPr>
              <a:t>into the signals that the links are able to carry, and then to decode the signal back into the corresponding binary data at the receiving node. We ignore the details of modulation and assume we are working with two discrete signals: high and low. In practice, these signals might correspond to two different voltages on a copper-based link, or two different power levels on an optical link.</a:t>
            </a:r>
          </a:p>
          <a:p>
            <a:endParaRPr lang="en-US" dirty="0"/>
          </a:p>
        </p:txBody>
      </p:sp>
      <p:sp>
        <p:nvSpPr>
          <p:cNvPr id="4" name="Slide Number Placeholder 3"/>
          <p:cNvSpPr>
            <a:spLocks noGrp="1"/>
          </p:cNvSpPr>
          <p:nvPr>
            <p:ph type="sldNum" sz="quarter" idx="10"/>
          </p:nvPr>
        </p:nvSpPr>
        <p:spPr/>
        <p:txBody>
          <a:bodyPr/>
          <a:lstStyle/>
          <a:p>
            <a:pPr algn="r" rtl="0"/>
            <a:fld id="{E31AF51A-8A5D-4A78-A5EF-2EF45F5AD258}" type="slidenum">
              <a:rPr lang="en-US" sz="1200" kern="1200">
                <a:solidFill>
                  <a:prstClr val="black"/>
                </a:solidFill>
                <a:latin typeface="Calibri"/>
                <a:ea typeface="+mn-ea"/>
                <a:cs typeface="+mn-cs"/>
              </a:rPr>
              <a:pPr algn="r" rtl="0"/>
              <a:t>13</a:t>
            </a:fld>
            <a:endParaRPr lang="en-US" sz="1200" kern="1200">
              <a:solidFill>
                <a:prstClr val="black"/>
              </a:solidFill>
              <a:latin typeface="Calibri"/>
              <a:ea typeface="+mn-ea"/>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Credit:</a:t>
            </a:r>
            <a:r>
              <a:rPr lang="en-US" b="1" baseline="0" dirty="0" smtClean="0"/>
              <a:t> </a:t>
            </a:r>
            <a:r>
              <a:rPr lang="en-US" b="0" baseline="0" dirty="0" smtClean="0"/>
              <a:t>Wikipedia.com</a:t>
            </a:r>
          </a:p>
          <a:p>
            <a:endParaRPr lang="en-US" b="1" baseline="0" dirty="0" smtClean="0"/>
          </a:p>
          <a:p>
            <a:r>
              <a:rPr lang="en-US" b="1" dirty="0" smtClean="0"/>
              <a:t>Universal Mobile Telecommunications System (UMTS)</a:t>
            </a:r>
            <a:r>
              <a:rPr lang="en-US" dirty="0" smtClean="0"/>
              <a:t> is one of the </a:t>
            </a:r>
            <a:r>
              <a:rPr lang="en-US" b="1" dirty="0" smtClean="0"/>
              <a:t>third-generation (</a:t>
            </a:r>
            <a:r>
              <a:rPr lang="en-US" b="1" dirty="0" smtClean="0">
                <a:hlinkClick r:id="rId3" tooltip="3G"/>
              </a:rPr>
              <a:t>3G</a:t>
            </a:r>
            <a:r>
              <a:rPr lang="en-US" b="1" dirty="0" smtClean="0"/>
              <a:t>)</a:t>
            </a:r>
            <a:r>
              <a:rPr lang="en-US" dirty="0" smtClean="0"/>
              <a:t> </a:t>
            </a:r>
            <a:r>
              <a:rPr lang="en-US" dirty="0" smtClean="0">
                <a:hlinkClick r:id="rId4" tooltip="Mobile telecommunications"/>
              </a:rPr>
              <a:t>mobile telecommunications</a:t>
            </a:r>
            <a:r>
              <a:rPr lang="en-US" dirty="0" smtClean="0"/>
              <a:t> technologies, which is also being developed into a </a:t>
            </a:r>
            <a:r>
              <a:rPr lang="en-US" dirty="0" smtClean="0">
                <a:hlinkClick r:id="rId5" tooltip="4G"/>
              </a:rPr>
              <a:t>4G</a:t>
            </a:r>
            <a:r>
              <a:rPr lang="en-US" dirty="0" smtClean="0"/>
              <a:t> technology. Currently, the most common form of UMTS uses </a:t>
            </a:r>
            <a:r>
              <a:rPr lang="en-US" dirty="0" smtClean="0">
                <a:hlinkClick r:id="rId6" tooltip="W-CDMA"/>
              </a:rPr>
              <a:t>W-CDMA</a:t>
            </a:r>
            <a:r>
              <a:rPr lang="en-US" dirty="0" smtClean="0"/>
              <a:t> as the underlying </a:t>
            </a:r>
            <a:r>
              <a:rPr lang="en-US" dirty="0" smtClean="0">
                <a:hlinkClick r:id="rId7" tooltip="Air interface"/>
              </a:rPr>
              <a:t>air interface</a:t>
            </a:r>
            <a:r>
              <a:rPr lang="en-US" dirty="0" smtClean="0"/>
              <a:t>.</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High-Speed Downlink Packet Access</a:t>
            </a:r>
            <a:r>
              <a:rPr lang="en-US" dirty="0" smtClean="0"/>
              <a:t> (</a:t>
            </a:r>
            <a:r>
              <a:rPr lang="en-US" b="1" dirty="0" smtClean="0"/>
              <a:t>HSDPA</a:t>
            </a:r>
            <a:r>
              <a:rPr lang="en-US" dirty="0" smtClean="0"/>
              <a:t>) is an enhanced </a:t>
            </a:r>
            <a:r>
              <a:rPr lang="en-US" dirty="0" smtClean="0">
                <a:hlinkClick r:id="rId3" tooltip="3G"/>
              </a:rPr>
              <a:t>3G</a:t>
            </a:r>
            <a:r>
              <a:rPr lang="en-US" dirty="0" smtClean="0"/>
              <a:t> (third generation) </a:t>
            </a:r>
            <a:r>
              <a:rPr lang="en-US" dirty="0" smtClean="0">
                <a:hlinkClick r:id="rId8" tooltip="Mobile telephony"/>
              </a:rPr>
              <a:t>mobile telephony</a:t>
            </a:r>
            <a:r>
              <a:rPr lang="en-US" dirty="0" smtClean="0"/>
              <a:t> </a:t>
            </a:r>
            <a:r>
              <a:rPr lang="en-US" dirty="0" smtClean="0">
                <a:hlinkClick r:id="rId9" tooltip="Communications protocol"/>
              </a:rPr>
              <a:t>communications protocol</a:t>
            </a:r>
            <a:r>
              <a:rPr lang="en-US" dirty="0" smtClean="0"/>
              <a:t> in the </a:t>
            </a:r>
            <a:r>
              <a:rPr lang="en-US" dirty="0" smtClean="0">
                <a:hlinkClick r:id="rId10" tooltip="High-Speed Packet Access"/>
              </a:rPr>
              <a:t>High-Speed Packet Access</a:t>
            </a:r>
            <a:r>
              <a:rPr lang="en-US" dirty="0" smtClean="0"/>
              <a:t> (HSPA) family, also coined 3.5G or 3G+, which allows networks based on </a:t>
            </a:r>
            <a:r>
              <a:rPr lang="en-US" dirty="0" smtClean="0">
                <a:hlinkClick r:id="rId11" tooltip="Universal Mobile Telecommunications System"/>
              </a:rPr>
              <a:t>Universal Mobile Telecommunications System</a:t>
            </a:r>
            <a:r>
              <a:rPr lang="en-US" dirty="0" smtClean="0"/>
              <a:t> (UMTS) to have higher data transfer speeds and capacity. Current HSDPA deployments support down-link speeds of 1.8, 3.6, 7.2 and 14.4 </a:t>
            </a:r>
            <a:r>
              <a:rPr lang="en-US" dirty="0" err="1" smtClean="0">
                <a:hlinkClick r:id="rId12" tooltip="Megabit"/>
              </a:rPr>
              <a:t>Mbit</a:t>
            </a:r>
            <a:r>
              <a:rPr lang="en-US" dirty="0" smtClean="0"/>
              <a:t>/s. Further speed increases are available with </a:t>
            </a:r>
            <a:r>
              <a:rPr lang="en-US" dirty="0" smtClean="0">
                <a:hlinkClick r:id="rId13" tooltip="HSPA+"/>
              </a:rPr>
              <a:t>HSPA+</a:t>
            </a:r>
            <a:r>
              <a:rPr lang="en-US" dirty="0" smtClean="0"/>
              <a:t>, which provides speeds of up to 42 </a:t>
            </a:r>
            <a:r>
              <a:rPr lang="en-US" dirty="0" err="1" smtClean="0"/>
              <a:t>Mbit</a:t>
            </a:r>
            <a:r>
              <a:rPr lang="en-US" dirty="0" smtClean="0"/>
              <a:t>/s downlink.</a:t>
            </a:r>
            <a:r>
              <a:rPr lang="en-US" baseline="30000" dirty="0" smtClean="0">
                <a:hlinkClick r:id="rId14"/>
              </a:rPr>
              <a:t>[1]</a:t>
            </a:r>
            <a:endParaRPr lang="en-US" dirty="0" smtClean="0"/>
          </a:p>
          <a:p>
            <a:endParaRPr lang="en-US" dirty="0" smtClean="0"/>
          </a:p>
          <a:p>
            <a:r>
              <a:rPr lang="en-US" b="1" dirty="0" smtClean="0"/>
              <a:t>Evolution-Data Optimized</a:t>
            </a:r>
            <a:r>
              <a:rPr lang="en-US" dirty="0" smtClean="0"/>
              <a:t> or </a:t>
            </a:r>
            <a:r>
              <a:rPr lang="en-US" b="1" dirty="0" smtClean="0"/>
              <a:t>Evolution-Data only</a:t>
            </a:r>
            <a:r>
              <a:rPr lang="en-US" dirty="0" smtClean="0"/>
              <a:t>, abbreviated as </a:t>
            </a:r>
            <a:r>
              <a:rPr lang="en-US" b="1" dirty="0" smtClean="0"/>
              <a:t>EV-DO</a:t>
            </a:r>
            <a:r>
              <a:rPr lang="en-US" dirty="0" smtClean="0"/>
              <a:t> or </a:t>
            </a:r>
            <a:r>
              <a:rPr lang="en-US" b="1" dirty="0" smtClean="0"/>
              <a:t>EVDO</a:t>
            </a:r>
            <a:r>
              <a:rPr lang="en-US" dirty="0" smtClean="0"/>
              <a:t> and often </a:t>
            </a:r>
            <a:r>
              <a:rPr lang="en-US" b="1" dirty="0" smtClean="0"/>
              <a:t>EV</a:t>
            </a:r>
            <a:r>
              <a:rPr lang="en-US" dirty="0" smtClean="0"/>
              <a:t>, is a </a:t>
            </a:r>
            <a:r>
              <a:rPr lang="en-US" dirty="0" smtClean="0">
                <a:hlinkClick r:id="rId15" tooltip="Telecommunication"/>
              </a:rPr>
              <a:t>telecommunications</a:t>
            </a:r>
            <a:r>
              <a:rPr lang="en-US" dirty="0" smtClean="0"/>
              <a:t> standard for the </a:t>
            </a:r>
            <a:r>
              <a:rPr lang="en-US" dirty="0" smtClean="0">
                <a:hlinkClick r:id="rId16" tooltip="Wireless"/>
              </a:rPr>
              <a:t>wireless</a:t>
            </a:r>
            <a:r>
              <a:rPr lang="en-US" dirty="0" smtClean="0"/>
              <a:t> transmission of data through </a:t>
            </a:r>
            <a:r>
              <a:rPr lang="en-US" dirty="0" smtClean="0">
                <a:hlinkClick r:id="rId17" tooltip="Radio"/>
              </a:rPr>
              <a:t>radio</a:t>
            </a:r>
            <a:r>
              <a:rPr lang="en-US" dirty="0" smtClean="0"/>
              <a:t> signals, typically for </a:t>
            </a:r>
            <a:r>
              <a:rPr lang="en-US" dirty="0" smtClean="0">
                <a:hlinkClick r:id="rId18" tooltip="Broadband Internet access"/>
              </a:rPr>
              <a:t>broadband Internet access</a:t>
            </a:r>
            <a:r>
              <a:rPr lang="en-US" dirty="0" smtClean="0"/>
              <a:t>. It uses </a:t>
            </a:r>
            <a:r>
              <a:rPr lang="en-US" dirty="0" smtClean="0">
                <a:hlinkClick r:id="rId19" tooltip="Multiplexing"/>
              </a:rPr>
              <a:t>multiplexing</a:t>
            </a:r>
            <a:r>
              <a:rPr lang="en-US" dirty="0" smtClean="0"/>
              <a:t> techniques including </a:t>
            </a:r>
            <a:r>
              <a:rPr lang="en-US" dirty="0" smtClean="0">
                <a:hlinkClick r:id="rId20" tooltip="Code division multiple access"/>
              </a:rPr>
              <a:t>Code division multiple access</a:t>
            </a:r>
            <a:r>
              <a:rPr lang="en-US" dirty="0" smtClean="0"/>
              <a:t> (CDMA) as well as </a:t>
            </a:r>
            <a:r>
              <a:rPr lang="en-US" dirty="0" smtClean="0">
                <a:hlinkClick r:id="rId21" tooltip="Time division multiple access"/>
              </a:rPr>
              <a:t>Time division multiple access</a:t>
            </a:r>
            <a:r>
              <a:rPr lang="en-US" dirty="0" smtClean="0"/>
              <a:t> (TDMA) to maximize both individual user's throughput and the overall system throughput. It is standardized by </a:t>
            </a:r>
            <a:r>
              <a:rPr lang="en-US" dirty="0" smtClean="0">
                <a:hlinkClick r:id="rId22" tooltip="3rd Generation Partnership Project 2"/>
              </a:rPr>
              <a:t>3rd Generation Partnership Project 2</a:t>
            </a:r>
            <a:r>
              <a:rPr lang="en-US" dirty="0" smtClean="0"/>
              <a:t> (3GPP2) as part of the </a:t>
            </a:r>
            <a:r>
              <a:rPr lang="en-US" dirty="0" smtClean="0">
                <a:hlinkClick r:id="rId23" tooltip="CDMA2000"/>
              </a:rPr>
              <a:t>CDMA2000</a:t>
            </a:r>
            <a:r>
              <a:rPr lang="en-US" dirty="0" smtClean="0"/>
              <a:t> family of standards and has been adopted by many </a:t>
            </a:r>
            <a:r>
              <a:rPr lang="en-US" dirty="0" smtClean="0">
                <a:hlinkClick r:id="rId24" tooltip="Mobile phone"/>
              </a:rPr>
              <a:t>mobile phone</a:t>
            </a:r>
            <a:r>
              <a:rPr lang="en-US" dirty="0" smtClean="0"/>
              <a:t> service providers around the world – particularly those previously employing CDMA networks.</a:t>
            </a:r>
          </a:p>
          <a:p>
            <a:endParaRPr lang="en-US" dirty="0" smtClean="0"/>
          </a:p>
          <a:p>
            <a:r>
              <a:rPr lang="en-US" b="1" dirty="0" smtClean="0"/>
              <a:t>IEEE 802.11n</a:t>
            </a:r>
            <a:r>
              <a:rPr lang="en-US" dirty="0" smtClean="0"/>
              <a:t> is a proposed amendment to the </a:t>
            </a:r>
            <a:r>
              <a:rPr lang="en-US" dirty="0" smtClean="0">
                <a:hlinkClick r:id="rId25" tooltip="IEEE 802.11-2007"/>
              </a:rPr>
              <a:t>IEEE 802.11-2007</a:t>
            </a:r>
            <a:r>
              <a:rPr lang="en-US" dirty="0" smtClean="0"/>
              <a:t> </a:t>
            </a:r>
            <a:r>
              <a:rPr lang="en-US" dirty="0" smtClean="0">
                <a:hlinkClick r:id="rId26" tooltip="Wireless network"/>
              </a:rPr>
              <a:t>wireless networking</a:t>
            </a:r>
            <a:r>
              <a:rPr lang="en-US" dirty="0" smtClean="0"/>
              <a:t> standard to significantly improve network throughput over previous standards, such as </a:t>
            </a:r>
            <a:r>
              <a:rPr lang="en-US" dirty="0" smtClean="0">
                <a:hlinkClick r:id="rId27" tooltip="802.11b"/>
              </a:rPr>
              <a:t>802.11b</a:t>
            </a:r>
            <a:r>
              <a:rPr lang="en-US" dirty="0" smtClean="0"/>
              <a:t> and </a:t>
            </a:r>
            <a:r>
              <a:rPr lang="en-US" dirty="0" smtClean="0">
                <a:hlinkClick r:id="rId28" tooltip="802.11g"/>
              </a:rPr>
              <a:t>802.11g</a:t>
            </a:r>
            <a:r>
              <a:rPr lang="en-US" dirty="0" smtClean="0"/>
              <a:t>, with a significant increase in the maximum raw (</a:t>
            </a:r>
            <a:r>
              <a:rPr lang="en-US" dirty="0" smtClean="0">
                <a:hlinkClick r:id="rId29" tooltip="PHY"/>
              </a:rPr>
              <a:t>PHY</a:t>
            </a:r>
            <a:r>
              <a:rPr lang="en-US" dirty="0" smtClean="0"/>
              <a:t>) data rate from 54 </a:t>
            </a:r>
            <a:r>
              <a:rPr lang="en-US" dirty="0" err="1" smtClean="0"/>
              <a:t>Mbit</a:t>
            </a:r>
            <a:r>
              <a:rPr lang="en-US" dirty="0" smtClean="0"/>
              <a:t>/s to a maximum of 600 </a:t>
            </a:r>
            <a:r>
              <a:rPr lang="en-US" dirty="0" err="1" smtClean="0"/>
              <a:t>Mbit</a:t>
            </a:r>
            <a:r>
              <a:rPr lang="en-US" dirty="0" smtClean="0"/>
              <a:t>/s. The current state of the art supports a PHY rate of 450 </a:t>
            </a:r>
            <a:r>
              <a:rPr lang="en-US" dirty="0" err="1" smtClean="0"/>
              <a:t>Mbit</a:t>
            </a:r>
            <a:r>
              <a:rPr lang="en-US" dirty="0" smtClean="0"/>
              <a:t>/s, with the use of 3 spatial streams at a channel width of 40 MHz</a:t>
            </a:r>
            <a:r>
              <a:rPr lang="en-US" baseline="30000" dirty="0" smtClean="0">
                <a:hlinkClick r:id="rId30"/>
              </a:rPr>
              <a:t>[1]</a:t>
            </a:r>
            <a:r>
              <a:rPr lang="en-US" dirty="0" smtClean="0"/>
              <a:t>. Depending on the environment, this may translate into a user throughput (TCP/IP) of 110 </a:t>
            </a:r>
            <a:r>
              <a:rPr lang="en-US" dirty="0" err="1" smtClean="0"/>
              <a:t>Mbit</a:t>
            </a:r>
            <a:r>
              <a:rPr lang="en-US" dirty="0" smtClean="0"/>
              <a:t>/s.</a:t>
            </a:r>
          </a:p>
          <a:p>
            <a:endParaRPr lang="en-US" dirty="0" smtClean="0"/>
          </a:p>
          <a:p>
            <a:r>
              <a:rPr lang="en-US" dirty="0" smtClean="0"/>
              <a:t>802.11b and 802.11g are compatible standards that use the license-free 2.4</a:t>
            </a:r>
            <a:r>
              <a:rPr lang="en-US" baseline="0" dirty="0" smtClean="0"/>
              <a:t> GHz ISM band (Industrial, Scientific and Medical band) that lie around 2450 </a:t>
            </a:r>
            <a:r>
              <a:rPr lang="en-US" baseline="0" dirty="0" err="1" smtClean="0"/>
              <a:t>Mhz</a:t>
            </a:r>
            <a:r>
              <a:rPr lang="en-US" baseline="0" dirty="0" smtClean="0"/>
              <a:t> and 5800 Mhz. The respective speeds are 11 Mbps and 54 Mbps, respectively.</a:t>
            </a:r>
            <a:endParaRPr lang="en-US" dirty="0"/>
          </a:p>
        </p:txBody>
      </p:sp>
      <p:sp>
        <p:nvSpPr>
          <p:cNvPr id="4" name="Slide Number Placeholder 3"/>
          <p:cNvSpPr>
            <a:spLocks noGrp="1"/>
          </p:cNvSpPr>
          <p:nvPr>
            <p:ph type="sldNum" sz="quarter" idx="10"/>
          </p:nvPr>
        </p:nvSpPr>
        <p:spPr/>
        <p:txBody>
          <a:bodyPr/>
          <a:lstStyle/>
          <a:p>
            <a:pPr algn="r" rtl="0"/>
            <a:fld id="{E31AF51A-8A5D-4A78-A5EF-2EF45F5AD258}" type="slidenum">
              <a:rPr lang="en-US" sz="1200" kern="1200">
                <a:solidFill>
                  <a:prstClr val="black"/>
                </a:solidFill>
                <a:latin typeface="Calibri"/>
                <a:ea typeface="+mn-ea"/>
                <a:cs typeface="+mn-cs"/>
              </a:rPr>
              <a:pPr algn="r" rtl="0"/>
              <a:t>14</a:t>
            </a:fld>
            <a:endParaRPr lang="en-US" sz="1200" kern="1200">
              <a:solidFill>
                <a:prstClr val="black"/>
              </a:solidFill>
              <a:latin typeface="Calibri"/>
              <a:ea typeface="+mn-ea"/>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Wireless networking is a rapidly evolving technology for connecting computers. This section takes a closer look at a specific technology centered around the emerging IEEE 802.11 standard. Like its Ethernet and token ring siblings, 802.11 is designed for use in a limited geographical area (homes, office buildings, campuses), and its primary challenge is to mediate access to a shared communication medium—in this case, signals propagating through space. 802.11 supports additional features (e.g., time-bounded services, power management, and security mechanisms), but we focus our discussion on its base functionality.</a:t>
            </a:r>
          </a:p>
          <a:p>
            <a:endParaRPr lang="en-US" baseline="0" dirty="0" smtClean="0"/>
          </a:p>
          <a:p>
            <a:r>
              <a:rPr lang="en-US" sz="1200" kern="1200" baseline="0" dirty="0" smtClean="0">
                <a:solidFill>
                  <a:schemeClr val="tx1"/>
                </a:solidFill>
                <a:latin typeface="+mn-lt"/>
                <a:ea typeface="+mn-ea"/>
                <a:cs typeface="+mn-cs"/>
              </a:rPr>
              <a:t>802.11a: 54 Mbps, 5Ghz, </a:t>
            </a:r>
            <a:r>
              <a:rPr lang="en-US" dirty="0" smtClean="0"/>
              <a:t>52-subcarrier </a:t>
            </a:r>
            <a:r>
              <a:rPr lang="en-US" dirty="0" smtClean="0">
                <a:hlinkClick r:id="rId3" tooltip="Orthogonal frequency-division multiplexing"/>
              </a:rPr>
              <a:t>orthogonal frequency-division multiplexing</a:t>
            </a:r>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802.11b: 11 Mbps, 2.4 GHz, </a:t>
            </a:r>
            <a:r>
              <a:rPr lang="en-US" dirty="0" smtClean="0">
                <a:hlinkClick r:id="rId4" tooltip="Direct-sequence spread spectrum"/>
              </a:rPr>
              <a:t>DSSS</a:t>
            </a:r>
            <a:r>
              <a:rPr lang="en-US" dirty="0" smtClean="0"/>
              <a:t> (Direct-sequence spread spectrum</a:t>
            </a:r>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802.11g: OFDM for 54 Mbps and DSSS for lower rates.</a:t>
            </a:r>
          </a:p>
          <a:p>
            <a:endParaRPr lang="en-US" sz="1200" kern="1200" baseline="0" dirty="0" smtClean="0">
              <a:solidFill>
                <a:schemeClr val="tx1"/>
              </a:solidFill>
              <a:latin typeface="+mn-lt"/>
              <a:ea typeface="+mn-ea"/>
              <a:cs typeface="+mn-cs"/>
            </a:endParaRPr>
          </a:p>
          <a:p>
            <a:r>
              <a:rPr lang="en-US" b="1" dirty="0" err="1" smtClean="0"/>
              <a:t>HiperLAN</a:t>
            </a:r>
            <a:r>
              <a:rPr lang="en-US" dirty="0" smtClean="0"/>
              <a:t> (</a:t>
            </a:r>
            <a:r>
              <a:rPr lang="en-US" dirty="0" err="1" smtClean="0"/>
              <a:t>HIgh</a:t>
            </a:r>
            <a:r>
              <a:rPr lang="en-US" dirty="0" smtClean="0"/>
              <a:t> </a:t>
            </a:r>
            <a:r>
              <a:rPr lang="en-US" dirty="0" err="1" smtClean="0"/>
              <a:t>PErformance</a:t>
            </a:r>
            <a:r>
              <a:rPr lang="en-US" dirty="0" smtClean="0"/>
              <a:t> Radio LAN) is a </a:t>
            </a:r>
            <a:r>
              <a:rPr lang="en-US" dirty="0" smtClean="0">
                <a:hlinkClick r:id="rId5" tooltip="Wireless LAN"/>
              </a:rPr>
              <a:t>Wireless LAN</a:t>
            </a:r>
            <a:r>
              <a:rPr lang="en-US" dirty="0" smtClean="0"/>
              <a:t> standard.</a:t>
            </a:r>
            <a:r>
              <a:rPr lang="en-US" baseline="30000" dirty="0" smtClean="0">
                <a:hlinkClick r:id="rId6"/>
              </a:rPr>
              <a:t>[1]</a:t>
            </a:r>
            <a:r>
              <a:rPr lang="en-US" dirty="0" smtClean="0"/>
              <a:t> It is a </a:t>
            </a:r>
            <a:r>
              <a:rPr lang="en-US" dirty="0" smtClean="0">
                <a:hlinkClick r:id="rId7" tooltip="Europe"/>
              </a:rPr>
              <a:t>European</a:t>
            </a:r>
            <a:r>
              <a:rPr lang="en-US" dirty="0" smtClean="0"/>
              <a:t> alternative for the </a:t>
            </a:r>
            <a:r>
              <a:rPr lang="en-US" dirty="0" smtClean="0">
                <a:hlinkClick r:id="rId8" tooltip="IEEE 802.11"/>
              </a:rPr>
              <a:t>IEEE 802.11</a:t>
            </a:r>
            <a:r>
              <a:rPr lang="en-US" dirty="0" smtClean="0"/>
              <a:t> standards (the </a:t>
            </a:r>
            <a:r>
              <a:rPr lang="en-US" dirty="0" smtClean="0">
                <a:hlinkClick r:id="rId9" tooltip="IEEE"/>
              </a:rPr>
              <a:t>IEEE</a:t>
            </a:r>
            <a:r>
              <a:rPr lang="en-US" dirty="0" smtClean="0"/>
              <a:t> is an international organization). It is defined by the </a:t>
            </a:r>
            <a:r>
              <a:rPr lang="en-US" dirty="0" smtClean="0">
                <a:hlinkClick r:id="rId10" tooltip="European Telecommunications Standards Institute"/>
              </a:rPr>
              <a:t>European Telecommunications Standards Institute</a:t>
            </a:r>
            <a:r>
              <a:rPr lang="en-US" dirty="0" smtClean="0"/>
              <a:t> (ETSI). In ETSI the standards are defined by the BRAN project (Broadband Radio Access Networks). </a:t>
            </a:r>
            <a:endParaRPr lang="en-US" sz="1200" kern="1200" baseline="0" dirty="0" smtClean="0">
              <a:solidFill>
                <a:schemeClr val="tx1"/>
              </a:solidFill>
              <a:latin typeface="+mn-lt"/>
              <a:ea typeface="+mn-ea"/>
              <a:cs typeface="+mn-cs"/>
            </a:endParaRPr>
          </a:p>
          <a:p>
            <a:endParaRPr lang="en-US" baseline="0" dirty="0" smtClean="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15</a:t>
            </a:fld>
            <a:endParaRPr lang="en-US" sz="1200" kern="1200" dirty="0">
              <a:solidFill>
                <a:prstClr val="black"/>
              </a:solidFill>
              <a:latin typeface="Calibri"/>
              <a:ea typeface="+mn-ea"/>
              <a:cs typeface="+mn-c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i="1" kern="1200" baseline="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lgn="r" rtl="0"/>
            <a:fld id="{E31AF51A-8A5D-4A78-A5EF-2EF45F5AD258}" type="slidenum">
              <a:rPr lang="en-US" sz="1200" kern="1200">
                <a:solidFill>
                  <a:prstClr val="black"/>
                </a:solidFill>
                <a:latin typeface="Calibri"/>
                <a:ea typeface="+mn-ea"/>
                <a:cs typeface="+mn-cs"/>
              </a:rPr>
              <a:pPr algn="r" rtl="0"/>
              <a:t>16</a:t>
            </a:fld>
            <a:endParaRPr lang="en-US" sz="1200" kern="1200">
              <a:solidFill>
                <a:prstClr val="black"/>
              </a:solidFill>
              <a:latin typeface="Calibri"/>
              <a:ea typeface="+mn-ea"/>
              <a:cs typeface="+mn-c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i="1" kern="1200" baseline="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lgn="r" rtl="0"/>
            <a:fld id="{E31AF51A-8A5D-4A78-A5EF-2EF45F5AD258}" type="slidenum">
              <a:rPr lang="en-US" sz="1200" kern="1200">
                <a:solidFill>
                  <a:prstClr val="black"/>
                </a:solidFill>
                <a:latin typeface="Calibri"/>
                <a:ea typeface="+mn-ea"/>
                <a:cs typeface="+mn-cs"/>
              </a:rPr>
              <a:pPr algn="r" rtl="0"/>
              <a:t>17</a:t>
            </a:fld>
            <a:endParaRPr lang="en-US" sz="1200" kern="1200">
              <a:solidFill>
                <a:prstClr val="black"/>
              </a:solidFill>
              <a:latin typeface="Calibri"/>
              <a:ea typeface="+mn-ea"/>
              <a:cs typeface="+mn-c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At first glance, it might seem that a wireless protocol would follow exactly the same algorithm as the Ethernet—wait until the link becomes idle before transmitting and back off should a collision occur—and to a first approximation, this is exactly what 802.11 does. The problem is more complicated in a wireless network, however, because not all nodes are always within reach of each other.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Consider the situation depicted in Figure 2.38, where each of four nodes is able to send and receive signals that reach just the nodes to its immediate left and right. For example, B can exchange frames with A and C but it cannot reach D, while C can reach B and D but not A. (A and D’s reach is not shown in the figure.) Suppose both A and C want to communicate with B and so they each send it a frame. A and C are unaware of each other since their signals do not carry that far. These two frames collide with each other at B, but unlike an Ethernet, neither A nor C is aware of this collision. A and C are said to be </a:t>
            </a:r>
            <a:r>
              <a:rPr lang="en-US" sz="1200" i="1" kern="1200" baseline="0" dirty="0" smtClean="0">
                <a:solidFill>
                  <a:schemeClr val="tx1"/>
                </a:solidFill>
                <a:latin typeface="+mn-lt"/>
                <a:ea typeface="+mn-ea"/>
                <a:cs typeface="+mn-cs"/>
              </a:rPr>
              <a:t>hidden nodes with respect to each other.</a:t>
            </a:r>
          </a:p>
          <a:p>
            <a:endParaRPr lang="en-US" dirty="0"/>
          </a:p>
        </p:txBody>
      </p:sp>
      <p:sp>
        <p:nvSpPr>
          <p:cNvPr id="4" name="Slide Number Placeholder 3"/>
          <p:cNvSpPr>
            <a:spLocks noGrp="1"/>
          </p:cNvSpPr>
          <p:nvPr>
            <p:ph type="sldNum" sz="quarter" idx="10"/>
          </p:nvPr>
        </p:nvSpPr>
        <p:spPr/>
        <p:txBody>
          <a:bodyPr/>
          <a:lstStyle/>
          <a:p>
            <a:pPr algn="r" rtl="0"/>
            <a:fld id="{E31AF51A-8A5D-4A78-A5EF-2EF45F5AD258}" type="slidenum">
              <a:rPr lang="en-US" sz="1200" kern="1200">
                <a:solidFill>
                  <a:prstClr val="black"/>
                </a:solidFill>
                <a:latin typeface="Calibri"/>
                <a:ea typeface="+mn-ea"/>
                <a:cs typeface="+mn-cs"/>
              </a:rPr>
              <a:pPr algn="r" rtl="0"/>
              <a:t>18</a:t>
            </a:fld>
            <a:endParaRPr lang="en-US" sz="1200" kern="1200">
              <a:solidFill>
                <a:prstClr val="black"/>
              </a:solidFill>
              <a:latin typeface="Calibri"/>
              <a:ea typeface="+mn-ea"/>
              <a:cs typeface="+mn-c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i="1" kern="1200" baseline="0" dirty="0" smtClean="0">
              <a:solidFill>
                <a:schemeClr val="tx1"/>
              </a:solidFill>
              <a:latin typeface="+mn-lt"/>
              <a:ea typeface="+mn-ea"/>
              <a:cs typeface="+mn-cs"/>
            </a:endParaRPr>
          </a:p>
          <a:p>
            <a:r>
              <a:rPr lang="en-US" dirty="0" smtClean="0"/>
              <a:t>Assume that A and C are outside the transmission</a:t>
            </a:r>
            <a:r>
              <a:rPr lang="en-US" baseline="0" dirty="0" smtClean="0"/>
              <a:t> range of each other and they both want to communicate with B. If A and C transmit at the same time, they will not be able to detect a collision since they are outside each others transmission range; this will lead to a collision at the receiver (B).</a:t>
            </a:r>
          </a:p>
          <a:p>
            <a:endParaRPr lang="en-US" baseline="0" dirty="0" smtClean="0"/>
          </a:p>
          <a:p>
            <a:r>
              <a:rPr lang="en-US" baseline="0" dirty="0" smtClean="0"/>
              <a:t>This problem is called a hidden node problem since the transmission is collided to by a transmission of another hidden node. The hidden node problem creates a collision at the receiver. </a:t>
            </a:r>
            <a:endParaRPr lang="en-US" dirty="0"/>
          </a:p>
        </p:txBody>
      </p:sp>
      <p:sp>
        <p:nvSpPr>
          <p:cNvPr id="4" name="Slide Number Placeholder 3"/>
          <p:cNvSpPr>
            <a:spLocks noGrp="1"/>
          </p:cNvSpPr>
          <p:nvPr>
            <p:ph type="sldNum" sz="quarter" idx="10"/>
          </p:nvPr>
        </p:nvSpPr>
        <p:spPr/>
        <p:txBody>
          <a:bodyPr/>
          <a:lstStyle/>
          <a:p>
            <a:pPr algn="r" rtl="0"/>
            <a:fld id="{E31AF51A-8A5D-4A78-A5EF-2EF45F5AD258}" type="slidenum">
              <a:rPr lang="en-US" sz="1200" kern="1200">
                <a:solidFill>
                  <a:prstClr val="black"/>
                </a:solidFill>
                <a:latin typeface="Calibri"/>
                <a:ea typeface="+mn-ea"/>
                <a:cs typeface="+mn-cs"/>
              </a:rPr>
              <a:pPr algn="r" rtl="0"/>
              <a:t>19</a:t>
            </a:fld>
            <a:endParaRPr lang="en-US" sz="1200" kern="1200">
              <a:solidFill>
                <a:prstClr val="black"/>
              </a:solidFill>
              <a:latin typeface="Calibri"/>
              <a:ea typeface="+mn-ea"/>
              <a:cs typeface="+mn-cs"/>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 related problem, called the </a:t>
            </a:r>
            <a:r>
              <a:rPr lang="en-US" sz="1200" i="1" kern="1200" baseline="0" dirty="0" smtClean="0">
                <a:solidFill>
                  <a:schemeClr val="tx1"/>
                </a:solidFill>
                <a:latin typeface="+mn-lt"/>
                <a:ea typeface="+mn-ea"/>
                <a:cs typeface="+mn-cs"/>
              </a:rPr>
              <a:t>exposed node problem, occurs under the following </a:t>
            </a:r>
            <a:r>
              <a:rPr lang="en-US" sz="1200" kern="1200" baseline="0" dirty="0" smtClean="0">
                <a:solidFill>
                  <a:schemeClr val="tx1"/>
                </a:solidFill>
                <a:latin typeface="+mn-lt"/>
                <a:ea typeface="+mn-ea"/>
                <a:cs typeface="+mn-cs"/>
              </a:rPr>
              <a:t>circumstances. Suppose B is sending to A in Figure 2.38. Node C is aware of this communication because it hears B’s transmission. It would be a mistake for C to conclude that it cannot transmit to anyone just because it can hear B’s  transmission. For example, suppose C wants to transmit to node D. This is not a problem since C’s transmission to D will not interfere with A’s ability to receive from B. (It would interfere with A sending to B, but B is transmitting in our example.)</a:t>
            </a:r>
          </a:p>
          <a:p>
            <a:endParaRPr lang="en-US" dirty="0"/>
          </a:p>
        </p:txBody>
      </p:sp>
      <p:sp>
        <p:nvSpPr>
          <p:cNvPr id="4" name="Slide Number Placeholder 3"/>
          <p:cNvSpPr>
            <a:spLocks noGrp="1"/>
          </p:cNvSpPr>
          <p:nvPr>
            <p:ph type="sldNum" sz="quarter" idx="10"/>
          </p:nvPr>
        </p:nvSpPr>
        <p:spPr/>
        <p:txBody>
          <a:bodyPr/>
          <a:lstStyle/>
          <a:p>
            <a:pPr algn="r" rtl="0"/>
            <a:fld id="{E31AF51A-8A5D-4A78-A5EF-2EF45F5AD258}" type="slidenum">
              <a:rPr lang="en-US" sz="1200" kern="1200">
                <a:solidFill>
                  <a:prstClr val="black"/>
                </a:solidFill>
                <a:latin typeface="Calibri"/>
                <a:ea typeface="+mn-ea"/>
                <a:cs typeface="+mn-cs"/>
              </a:rPr>
              <a:pPr algn="r" rtl="0"/>
              <a:t>20</a:t>
            </a:fld>
            <a:endParaRPr lang="en-US" sz="1200" kern="1200">
              <a:solidFill>
                <a:prstClr val="black"/>
              </a:solidFill>
              <a:latin typeface="Calibri"/>
              <a:ea typeface="+mn-ea"/>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Networks of any size can be built using the two building blocks: links and nodes</a:t>
            </a:r>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2</a:t>
            </a:fld>
            <a:endParaRPr lang="en-US" sz="1200" kern="1200" dirty="0">
              <a:solidFill>
                <a:prstClr val="black"/>
              </a:solidFill>
              <a:latin typeface="Calibri"/>
              <a:ea typeface="+mn-ea"/>
              <a:cs typeface="+mn-cs"/>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algn="r" rtl="0"/>
            <a:fld id="{F46BDA7D-AC8E-4EB5-B73B-4C4F1621B346}" type="slidenum">
              <a:rPr lang="en-US" sz="1200" kern="1200">
                <a:solidFill>
                  <a:prstClr val="black"/>
                </a:solidFill>
                <a:latin typeface="Calibri"/>
                <a:ea typeface="+mn-ea"/>
                <a:cs typeface="+mn-cs"/>
              </a:rPr>
              <a:pPr algn="r" rtl="0"/>
              <a:t>21</a:t>
            </a:fld>
            <a:endParaRPr lang="en-US" sz="1200" kern="1200">
              <a:solidFill>
                <a:prstClr val="black"/>
              </a:solidFill>
              <a:latin typeface="Calibri"/>
              <a:ea typeface="+mn-ea"/>
              <a:cs typeface="+mn-cs"/>
            </a:endParaRPr>
          </a:p>
        </p:txBody>
      </p:sp>
      <p:sp>
        <p:nvSpPr>
          <p:cNvPr id="488450" name="Rectangle 2"/>
          <p:cNvSpPr>
            <a:spLocks noGrp="1" noRot="1" noChangeAspect="1" noChangeArrowheads="1" noTextEdit="1"/>
          </p:cNvSpPr>
          <p:nvPr>
            <p:ph type="sldImg"/>
          </p:nvPr>
        </p:nvSpPr>
        <p:spPr>
          <a:ln/>
        </p:spPr>
      </p:sp>
      <p:sp>
        <p:nvSpPr>
          <p:cNvPr id="488451" name="Rectangle 3"/>
          <p:cNvSpPr>
            <a:spLocks noGrp="1" noChangeArrowheads="1"/>
          </p:cNvSpPr>
          <p:nvPr>
            <p:ph type="body" idx="1"/>
          </p:nvPr>
        </p:nvSpPr>
        <p:spPr/>
        <p:txBody>
          <a:bodyPr/>
          <a:lstStyle/>
          <a:p>
            <a:r>
              <a:rPr lang="en-US" sz="1200" kern="1200" baseline="0" dirty="0" smtClean="0">
                <a:solidFill>
                  <a:schemeClr val="tx1"/>
                </a:solidFill>
                <a:latin typeface="+mn-lt"/>
                <a:ea typeface="+mn-ea"/>
                <a:cs typeface="+mn-cs"/>
              </a:rPr>
              <a:t>802.11 addresses these two problems with an algorithm called Multiple Access with Collision Avoidance (MACA). The idea is for the sender and receiver to exchange control frames with each other before the sender actually transmits any data. This exchange informs all nearby nodes that a transmission is about to begin. Specifically, the sender transmits a </a:t>
            </a:r>
            <a:r>
              <a:rPr lang="en-US" sz="1200" i="1" kern="1200" baseline="0" dirty="0" smtClean="0">
                <a:solidFill>
                  <a:schemeClr val="tx1"/>
                </a:solidFill>
                <a:latin typeface="+mn-lt"/>
                <a:ea typeface="+mn-ea"/>
                <a:cs typeface="+mn-cs"/>
              </a:rPr>
              <a:t>Request to Send (RTS) frame to the receiver; the RTS frame </a:t>
            </a:r>
            <a:r>
              <a:rPr lang="en-US" sz="1200" kern="1200" baseline="0" dirty="0" smtClean="0">
                <a:solidFill>
                  <a:schemeClr val="tx1"/>
                </a:solidFill>
                <a:latin typeface="+mn-lt"/>
                <a:ea typeface="+mn-ea"/>
                <a:cs typeface="+mn-cs"/>
              </a:rPr>
              <a:t>includes a field that indicates how long the sender wants to hold the medium (i.e., it specifies the length of the data frame to be transmitted). The receiver then replies with a </a:t>
            </a:r>
            <a:r>
              <a:rPr lang="en-US" sz="1200" i="1" kern="1200" baseline="0" dirty="0" smtClean="0">
                <a:solidFill>
                  <a:schemeClr val="tx1"/>
                </a:solidFill>
                <a:latin typeface="+mn-lt"/>
                <a:ea typeface="+mn-ea"/>
                <a:cs typeface="+mn-cs"/>
              </a:rPr>
              <a:t>Clear to Send (CTS) frame; this frame echoes this length field back to the sender. </a:t>
            </a:r>
            <a:r>
              <a:rPr lang="en-US" sz="1200" kern="1200" baseline="0" dirty="0" smtClean="0">
                <a:solidFill>
                  <a:schemeClr val="tx1"/>
                </a:solidFill>
                <a:latin typeface="+mn-lt"/>
                <a:ea typeface="+mn-ea"/>
                <a:cs typeface="+mn-cs"/>
              </a:rPr>
              <a:t>Any node that sees the CTS frame knows that it is close to the receiver, and therefore cannot transmit for the period of time it takes to send a frame of the specified length. Any node that sees the RTS frame but not the CTS frame is not close enough to the receiver to interfere with it, and so is free to transmit.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There are two more details to complete the picture. First, the receiver sends an ACK to the sender after successfully receiving a frame. All nodes must wait for this ACK before trying to transmit.4 Second, should two or more nodes detect an idle link and try to transmit an RTS frame at the same time, their RTS frames will collide with each other. 802.11 does not support collision detection, but instead the senders realize the collision has happened when they do not receive the CTS frame after a period of time, in which case they each wait a random amount of time before trying again. The amount of time a given node delays is defined by the same exponential </a:t>
            </a:r>
            <a:r>
              <a:rPr lang="en-US" sz="1200" kern="1200" baseline="0" dirty="0" err="1" smtClean="0">
                <a:solidFill>
                  <a:schemeClr val="tx1"/>
                </a:solidFill>
                <a:latin typeface="+mn-lt"/>
                <a:ea typeface="+mn-ea"/>
                <a:cs typeface="+mn-cs"/>
              </a:rPr>
              <a:t>backoff</a:t>
            </a:r>
            <a:r>
              <a:rPr lang="en-US" sz="1200" kern="1200" baseline="0" dirty="0" smtClean="0">
                <a:solidFill>
                  <a:schemeClr val="tx1"/>
                </a:solidFill>
                <a:latin typeface="+mn-lt"/>
                <a:ea typeface="+mn-ea"/>
                <a:cs typeface="+mn-cs"/>
              </a:rPr>
              <a:t> algorithm used on the Ethernet (see Section 2.6.2).</a:t>
            </a:r>
          </a:p>
          <a:p>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algn="r" rtl="0"/>
            <a:fld id="{513FD831-A057-41AD-BEDC-D18A5C476830}" type="slidenum">
              <a:rPr lang="en-US" sz="1200" kern="1200">
                <a:solidFill>
                  <a:prstClr val="black"/>
                </a:solidFill>
                <a:latin typeface="Calibri"/>
                <a:ea typeface="+mn-ea"/>
                <a:cs typeface="+mn-cs"/>
              </a:rPr>
              <a:pPr algn="r" rtl="0"/>
              <a:t>22</a:t>
            </a:fld>
            <a:endParaRPr lang="en-US" sz="1200" kern="1200">
              <a:solidFill>
                <a:prstClr val="black"/>
              </a:solidFill>
              <a:latin typeface="Calibri"/>
              <a:ea typeface="+mn-ea"/>
              <a:cs typeface="+mn-cs"/>
            </a:endParaRPr>
          </a:p>
        </p:txBody>
      </p:sp>
      <p:sp>
        <p:nvSpPr>
          <p:cNvPr id="486402" name="Rectangle 2"/>
          <p:cNvSpPr>
            <a:spLocks noGrp="1" noRot="1" noChangeAspect="1" noChangeArrowheads="1" noTextEdit="1"/>
          </p:cNvSpPr>
          <p:nvPr>
            <p:ph type="sldImg"/>
          </p:nvPr>
        </p:nvSpPr>
        <p:spPr>
          <a:ln/>
        </p:spPr>
      </p:sp>
      <p:sp>
        <p:nvSpPr>
          <p:cNvPr id="486403" name="Rectangle 3"/>
          <p:cNvSpPr>
            <a:spLocks noGrp="1" noChangeArrowheads="1"/>
          </p:cNvSpPr>
          <p:nvPr>
            <p:ph type="body" idx="1"/>
          </p:nvPr>
        </p:nvSpPr>
        <p:spPr/>
        <p:txBody>
          <a:bodyPr/>
          <a:lstStyle/>
          <a:p>
            <a:r>
              <a:rPr lang="en-US" dirty="0" smtClean="0"/>
              <a:t>DCF (Distributed Co-ordination</a:t>
            </a:r>
            <a:r>
              <a:rPr lang="en-US" baseline="0" dirty="0" smtClean="0"/>
              <a:t> Function) is the MAC technique used by Wireless LANs (Infrastructure mode).</a:t>
            </a:r>
          </a:p>
          <a:p>
            <a:endParaRPr lang="en-US" baseline="0" dirty="0" smtClean="0"/>
          </a:p>
          <a:p>
            <a:r>
              <a:rPr lang="en-US" baseline="0" dirty="0" smtClean="0"/>
              <a:t>DIFS is an amount of interval, called the DCF </a:t>
            </a:r>
            <a:r>
              <a:rPr lang="en-US" baseline="0" dirty="0" err="1" smtClean="0"/>
              <a:t>Interframe</a:t>
            </a:r>
            <a:r>
              <a:rPr lang="en-US" baseline="0" dirty="0" smtClean="0"/>
              <a:t> Space, which a node waits before transmitting if the channel is found idle.</a:t>
            </a:r>
          </a:p>
          <a:p>
            <a:endParaRPr lang="en-US" baseline="0" dirty="0" smtClean="0"/>
          </a:p>
          <a:p>
            <a:r>
              <a:rPr lang="en-US" baseline="0" dirty="0" smtClean="0"/>
              <a:t>SIFS, also known as the Short </a:t>
            </a:r>
            <a:r>
              <a:rPr lang="en-US" baseline="0" dirty="0" err="1" smtClean="0"/>
              <a:t>Interframe</a:t>
            </a:r>
            <a:r>
              <a:rPr lang="en-US" baseline="0" dirty="0" smtClean="0"/>
              <a:t> Space, is the time a receiver will wait before sending an ACK.</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algn="r" rtl="0"/>
            <a:fld id="{513FD831-A057-41AD-BEDC-D18A5C476830}" type="slidenum">
              <a:rPr lang="en-US" sz="1200" kern="1200">
                <a:solidFill>
                  <a:prstClr val="black"/>
                </a:solidFill>
                <a:latin typeface="Calibri"/>
                <a:ea typeface="+mn-ea"/>
                <a:cs typeface="+mn-cs"/>
              </a:rPr>
              <a:pPr algn="r" rtl="0"/>
              <a:t>23</a:t>
            </a:fld>
            <a:endParaRPr lang="en-US" sz="1200" kern="1200">
              <a:solidFill>
                <a:prstClr val="black"/>
              </a:solidFill>
              <a:latin typeface="Calibri"/>
              <a:ea typeface="+mn-ea"/>
              <a:cs typeface="+mn-cs"/>
            </a:endParaRPr>
          </a:p>
        </p:txBody>
      </p:sp>
      <p:sp>
        <p:nvSpPr>
          <p:cNvPr id="486402" name="Rectangle 2"/>
          <p:cNvSpPr>
            <a:spLocks noGrp="1" noRot="1" noChangeAspect="1" noChangeArrowheads="1" noTextEdit="1"/>
          </p:cNvSpPr>
          <p:nvPr>
            <p:ph type="sldImg"/>
          </p:nvPr>
        </p:nvSpPr>
        <p:spPr>
          <a:ln/>
        </p:spPr>
      </p:sp>
      <p:sp>
        <p:nvSpPr>
          <p:cNvPr id="486403"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Instead of all nodes being created equal, some nodes are allowed to roam (e.g., your laptop) and some are connected to a wired network infrastructure. The latter are called </a:t>
            </a:r>
            <a:r>
              <a:rPr lang="en-US" sz="1200" i="1" kern="1200" baseline="0" dirty="0" smtClean="0">
                <a:solidFill>
                  <a:schemeClr val="tx1"/>
                </a:solidFill>
                <a:latin typeface="+mn-lt"/>
                <a:ea typeface="+mn-ea"/>
                <a:cs typeface="+mn-cs"/>
              </a:rPr>
              <a:t>access points (AP), and they are connected to each other by a so-called </a:t>
            </a:r>
            <a:r>
              <a:rPr lang="en-US" sz="1200" kern="1200" baseline="0" dirty="0" smtClean="0">
                <a:solidFill>
                  <a:schemeClr val="tx1"/>
                </a:solidFill>
                <a:latin typeface="+mn-lt"/>
                <a:ea typeface="+mn-ea"/>
                <a:cs typeface="+mn-cs"/>
              </a:rPr>
              <a:t>distribution system. </a:t>
            </a:r>
            <a:r>
              <a:rPr lang="en-US" sz="1200" kern="1200" baseline="0" dirty="0" smtClean="0">
                <a:solidFill>
                  <a:schemeClr val="tx1"/>
                </a:solidFill>
                <a:latin typeface="+mn-lt"/>
                <a:ea typeface="+mn-ea"/>
                <a:cs typeface="+mn-cs"/>
              </a:rPr>
              <a:t>The figure above illustrates </a:t>
            </a:r>
            <a:r>
              <a:rPr lang="en-US" sz="1200" kern="1200" baseline="0" dirty="0" smtClean="0">
                <a:solidFill>
                  <a:schemeClr val="tx1"/>
                </a:solidFill>
                <a:latin typeface="+mn-lt"/>
                <a:ea typeface="+mn-ea"/>
                <a:cs typeface="+mn-cs"/>
              </a:rPr>
              <a:t>a distribution system that connects three access points, each of which services the nodes in some region. Each of these regions is analogous to a cell in a cellular phone system, with the APs playing the same role as a base station.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Although two nodes can communicate directly with each other if they are within reach of each other, the idea behind this configuration is that each node associates itself with one access point. For node A to communicate with node E, for example, A first sends a frame to its access point (AP-1), which forwards the frame across the distribution system to AP-3, which finally transmits the frame to E. How AP-1 knew to forward the message to AP-3 is beyond the scope of 802.11; it may have used the bridging protocol described in the next chapter (Section 3.2). What 802.11 does specify is how nodes select their access points and, more interestingly, how this algorithm works in light of nodes moving from one cell to another.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technique for selecting an AP is called </a:t>
            </a:r>
            <a:r>
              <a:rPr lang="en-US" sz="1200" i="1" kern="1200" baseline="0" dirty="0" smtClean="0">
                <a:solidFill>
                  <a:schemeClr val="tx1"/>
                </a:solidFill>
                <a:latin typeface="+mn-lt"/>
                <a:ea typeface="+mn-ea"/>
                <a:cs typeface="+mn-cs"/>
              </a:rPr>
              <a:t>scanning and involves the following </a:t>
            </a:r>
            <a:r>
              <a:rPr lang="en-US" sz="1200" kern="1200" baseline="0" dirty="0" smtClean="0">
                <a:solidFill>
                  <a:schemeClr val="tx1"/>
                </a:solidFill>
                <a:latin typeface="+mn-lt"/>
                <a:ea typeface="+mn-ea"/>
                <a:cs typeface="+mn-cs"/>
              </a:rPr>
              <a:t>four steps: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1 The node sends a Probe frame.</a:t>
            </a:r>
          </a:p>
          <a:p>
            <a:r>
              <a:rPr lang="en-US" sz="1200" kern="1200" baseline="0" dirty="0" smtClean="0">
                <a:solidFill>
                  <a:schemeClr val="tx1"/>
                </a:solidFill>
                <a:latin typeface="+mn-lt"/>
                <a:ea typeface="+mn-ea"/>
                <a:cs typeface="+mn-cs"/>
              </a:rPr>
              <a:t>2 All APs within reach reply with a Probe Response frame.</a:t>
            </a:r>
          </a:p>
          <a:p>
            <a:r>
              <a:rPr lang="en-US" sz="1200" kern="1200" baseline="0" dirty="0" smtClean="0">
                <a:solidFill>
                  <a:schemeClr val="tx1"/>
                </a:solidFill>
                <a:latin typeface="+mn-lt"/>
                <a:ea typeface="+mn-ea"/>
                <a:cs typeface="+mn-cs"/>
              </a:rPr>
              <a:t>3 The node selects one of the access points and sends that AP an Association Request frame.</a:t>
            </a:r>
          </a:p>
          <a:p>
            <a:r>
              <a:rPr lang="en-US" sz="1200" kern="1200" baseline="0" dirty="0" smtClean="0">
                <a:solidFill>
                  <a:schemeClr val="tx1"/>
                </a:solidFill>
                <a:latin typeface="+mn-lt"/>
                <a:ea typeface="+mn-ea"/>
                <a:cs typeface="+mn-cs"/>
              </a:rPr>
              <a:t>4 The AP replies with an Association Response frame.</a:t>
            </a:r>
          </a:p>
          <a:p>
            <a:endParaRPr lang="en-US" dirty="0" smtClean="0"/>
          </a:p>
          <a:p>
            <a:r>
              <a:rPr lang="en-US" sz="1200" kern="1200" baseline="0" dirty="0" smtClean="0">
                <a:solidFill>
                  <a:schemeClr val="tx1"/>
                </a:solidFill>
                <a:latin typeface="+mn-lt"/>
                <a:ea typeface="+mn-ea"/>
                <a:cs typeface="+mn-cs"/>
              </a:rPr>
              <a:t>A node engages this protocol whenever it joins the network, as well as when it becomes unhappy with its current AP. This might happen, for example, because the signal from its current AP has weakened due to the node moving away from it. Whenever a node acquires a new AP, the new AP notifies the old AP of the change (this happens in step 4) via the distribution system.</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Consider the situation shown in Figure 2.40, where node C moves from the cell serviced by AP-1 to the cell serviced by AP-2. As it moves, it sends Probe frames, which eventually result in Probe Response frames from AP-2. At some point, C prefers AP-2 over AP-1, and so it associates itself with that access point. The mechanism just described is called </a:t>
            </a:r>
            <a:r>
              <a:rPr lang="en-US" sz="1200" i="1" kern="1200" baseline="0" dirty="0" smtClean="0">
                <a:solidFill>
                  <a:schemeClr val="tx1"/>
                </a:solidFill>
                <a:latin typeface="+mn-lt"/>
                <a:ea typeface="+mn-ea"/>
                <a:cs typeface="+mn-cs"/>
              </a:rPr>
              <a:t>active scanning since the node is actively </a:t>
            </a:r>
            <a:r>
              <a:rPr lang="en-US" sz="1200" kern="1200" baseline="0" dirty="0" smtClean="0">
                <a:solidFill>
                  <a:schemeClr val="tx1"/>
                </a:solidFill>
                <a:latin typeface="+mn-lt"/>
                <a:ea typeface="+mn-ea"/>
                <a:cs typeface="+mn-cs"/>
              </a:rPr>
              <a:t>searching for an access point. APs also periodically send a Beacon frame that advertises the capabilities of the access point; these include the transmission rates supported by the AP. This is called </a:t>
            </a:r>
            <a:r>
              <a:rPr lang="en-US" sz="1200" i="1" kern="1200" baseline="0" dirty="0" smtClean="0">
                <a:solidFill>
                  <a:schemeClr val="tx1"/>
                </a:solidFill>
                <a:latin typeface="+mn-lt"/>
                <a:ea typeface="+mn-ea"/>
                <a:cs typeface="+mn-cs"/>
              </a:rPr>
              <a:t>passive scanning, and a node can change to this AP based on the </a:t>
            </a:r>
            <a:r>
              <a:rPr lang="en-US" sz="1200" kern="1200" baseline="0" dirty="0" smtClean="0">
                <a:solidFill>
                  <a:schemeClr val="tx1"/>
                </a:solidFill>
                <a:latin typeface="+mn-lt"/>
                <a:ea typeface="+mn-ea"/>
                <a:cs typeface="+mn-cs"/>
              </a:rPr>
              <a:t>Beacon frame simply by sending it an Association Request frame back to the access point.</a:t>
            </a:r>
          </a:p>
          <a:p>
            <a:endParaRPr lang="en-US" dirty="0" smtClean="0"/>
          </a:p>
          <a:p>
            <a:endParaRPr lang="en-US" dirty="0"/>
          </a:p>
        </p:txBody>
      </p:sp>
      <p:sp>
        <p:nvSpPr>
          <p:cNvPr id="4" name="Slide Number Placeholder 3"/>
          <p:cNvSpPr>
            <a:spLocks noGrp="1"/>
          </p:cNvSpPr>
          <p:nvPr>
            <p:ph type="sldNum" sz="quarter" idx="10"/>
          </p:nvPr>
        </p:nvSpPr>
        <p:spPr/>
        <p:txBody>
          <a:bodyPr/>
          <a:lstStyle/>
          <a:p>
            <a:pPr algn="r" rtl="0"/>
            <a:fld id="{E31AF51A-8A5D-4A78-A5EF-2EF45F5AD258}" type="slidenum">
              <a:rPr lang="en-US" sz="1200" kern="1200">
                <a:solidFill>
                  <a:prstClr val="black"/>
                </a:solidFill>
                <a:latin typeface="Calibri"/>
                <a:ea typeface="+mn-ea"/>
                <a:cs typeface="+mn-cs"/>
              </a:rPr>
              <a:pPr algn="r" rtl="0"/>
              <a:t>24</a:t>
            </a:fld>
            <a:endParaRPr lang="en-US" sz="1200" kern="1200">
              <a:solidFill>
                <a:prstClr val="black"/>
              </a:solidFill>
              <a:latin typeface="Calibri"/>
              <a:ea typeface="+mn-ea"/>
              <a:cs typeface="+mn-cs"/>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Most of the 802.11 frame format, which is depicted in Figure 2.41, is exactly what we would expect. The frame contains the source and destination node addresses, each of which are 48 bits long; up to 2312 bytes of data; and a 32-bit CRC. The Control field contains three subfields of interest (not shown): a </a:t>
            </a:r>
            <a:r>
              <a:rPr lang="en-US" sz="1200" b="1" kern="1200" baseline="0" dirty="0" smtClean="0">
                <a:solidFill>
                  <a:schemeClr val="tx1"/>
                </a:solidFill>
                <a:latin typeface="+mn-lt"/>
                <a:ea typeface="+mn-ea"/>
                <a:cs typeface="+mn-cs"/>
              </a:rPr>
              <a:t>6-bit Type </a:t>
            </a:r>
            <a:r>
              <a:rPr lang="en-US" sz="1200" kern="1200" baseline="0" dirty="0" smtClean="0">
                <a:solidFill>
                  <a:schemeClr val="tx1"/>
                </a:solidFill>
                <a:latin typeface="+mn-lt"/>
                <a:ea typeface="+mn-ea"/>
                <a:cs typeface="+mn-cs"/>
              </a:rPr>
              <a:t>field that indicates whether the frame carries data, is an RTS or CTS frame, or is being used by the scanning algorithm; and a pair of 1-bit fields—called </a:t>
            </a:r>
            <a:r>
              <a:rPr lang="en-US" sz="1200" b="1" kern="1200" baseline="0" dirty="0" err="1" smtClean="0">
                <a:solidFill>
                  <a:schemeClr val="tx1"/>
                </a:solidFill>
                <a:latin typeface="+mn-lt"/>
                <a:ea typeface="+mn-ea"/>
                <a:cs typeface="+mn-cs"/>
              </a:rPr>
              <a:t>ToDS</a:t>
            </a:r>
            <a:r>
              <a:rPr lang="en-US" sz="1200" kern="1200" baseline="0" dirty="0" smtClean="0">
                <a:solidFill>
                  <a:schemeClr val="tx1"/>
                </a:solidFill>
                <a:latin typeface="+mn-lt"/>
                <a:ea typeface="+mn-ea"/>
                <a:cs typeface="+mn-cs"/>
              </a:rPr>
              <a:t> and </a:t>
            </a:r>
            <a:r>
              <a:rPr lang="en-US" sz="1200" b="1" kern="1200" baseline="0" dirty="0" err="1" smtClean="0">
                <a:solidFill>
                  <a:schemeClr val="tx1"/>
                </a:solidFill>
                <a:latin typeface="+mn-lt"/>
                <a:ea typeface="+mn-ea"/>
                <a:cs typeface="+mn-cs"/>
              </a:rPr>
              <a:t>FromDS</a:t>
            </a:r>
            <a:r>
              <a:rPr lang="en-US" sz="1200" kern="1200" baseline="0" dirty="0" smtClean="0">
                <a:solidFill>
                  <a:schemeClr val="tx1"/>
                </a:solidFill>
                <a:latin typeface="+mn-lt"/>
                <a:ea typeface="+mn-ea"/>
                <a:cs typeface="+mn-cs"/>
              </a:rPr>
              <a:t>—that are described below.</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peculiar thing about the 802.11 frame format is that it contains four, rather than two, addresses. How these addresses are interpreted depends on the settings of the </a:t>
            </a:r>
            <a:r>
              <a:rPr lang="en-US" sz="1200" kern="1200" baseline="0" dirty="0" err="1" smtClean="0">
                <a:solidFill>
                  <a:schemeClr val="tx1"/>
                </a:solidFill>
                <a:latin typeface="+mn-lt"/>
                <a:ea typeface="+mn-ea"/>
                <a:cs typeface="+mn-cs"/>
              </a:rPr>
              <a:t>ToDS</a:t>
            </a:r>
            <a:r>
              <a:rPr lang="en-US" sz="1200" kern="1200" baseline="0" dirty="0" smtClean="0">
                <a:solidFill>
                  <a:schemeClr val="tx1"/>
                </a:solidFill>
                <a:latin typeface="+mn-lt"/>
                <a:ea typeface="+mn-ea"/>
                <a:cs typeface="+mn-cs"/>
              </a:rPr>
              <a:t> and </a:t>
            </a:r>
            <a:r>
              <a:rPr lang="en-US" sz="1200" kern="1200" baseline="0" dirty="0" err="1" smtClean="0">
                <a:solidFill>
                  <a:schemeClr val="tx1"/>
                </a:solidFill>
                <a:latin typeface="+mn-lt"/>
                <a:ea typeface="+mn-ea"/>
                <a:cs typeface="+mn-cs"/>
              </a:rPr>
              <a:t>FromDS</a:t>
            </a:r>
            <a:r>
              <a:rPr lang="en-US" sz="1200" kern="1200" baseline="0" dirty="0" smtClean="0">
                <a:solidFill>
                  <a:schemeClr val="tx1"/>
                </a:solidFill>
                <a:latin typeface="+mn-lt"/>
                <a:ea typeface="+mn-ea"/>
                <a:cs typeface="+mn-cs"/>
              </a:rPr>
              <a:t> bits in the frame’s Control field. This is to account for the possibility that the frame had to be forwarded across the distribution system, which would mean that the original sender is not necessarily the same as the most recent transmitting node. Similar reasoning applies to the destination address. In the simplest case, when one node is sending directly to another, both the DS bits are 0, Addr1 identifies the target node, and Addr2 identifies the source node. In the most complex case, both DS bits are set to 1, indicating that the message went from a wireless node onto the distribution system, and then from the distribution system to another wireless node.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With both bits set, Addr1 identifies the ultimate destination, Addr2 identifies the immediate sender (the one that forwarded the frame from the distribution system to the ultimate destination), Addr3 identifies the intermediate destination (the one that accepted the frame from a wireless node and forwarded it across the distribution system), and Addr4 identifies the original source. In terms of the example given in Figure 2.39, Addr1 corresponds to E, Addr2 identifies AP-3, Addr3 corresponds to AP-1, and Addr4 identifies A.</a:t>
            </a:r>
          </a:p>
          <a:p>
            <a:endParaRPr lang="en-US" sz="1200" kern="1200" baseline="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lgn="r" rtl="0"/>
            <a:fld id="{E31AF51A-8A5D-4A78-A5EF-2EF45F5AD258}" type="slidenum">
              <a:rPr lang="en-US" sz="1200" kern="1200">
                <a:solidFill>
                  <a:prstClr val="black"/>
                </a:solidFill>
                <a:latin typeface="Calibri"/>
                <a:ea typeface="+mn-ea"/>
                <a:cs typeface="+mn-cs"/>
              </a:rPr>
              <a:pPr algn="r" rtl="0"/>
              <a:t>25</a:t>
            </a:fld>
            <a:endParaRPr lang="en-US" sz="1200" kern="1200">
              <a:solidFill>
                <a:prstClr val="black"/>
              </a:solidFill>
              <a:latin typeface="Calibri"/>
              <a:ea typeface="+mn-ea"/>
              <a:cs typeface="+mn-cs"/>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err="1" smtClean="0"/>
              <a:t>HiperMAN</a:t>
            </a:r>
            <a:r>
              <a:rPr lang="en-US" dirty="0" smtClean="0"/>
              <a:t> stands for </a:t>
            </a:r>
            <a:r>
              <a:rPr lang="en-US" b="1" dirty="0" smtClean="0"/>
              <a:t>High Performance Radio Metropolitan Area Network</a:t>
            </a:r>
            <a:r>
              <a:rPr lang="en-US" dirty="0" smtClean="0"/>
              <a:t> and is a standard created by the European Telecommunications Standards Institute (</a:t>
            </a:r>
            <a:r>
              <a:rPr lang="en-US" dirty="0" smtClean="0">
                <a:hlinkClick r:id="rId3" tooltip="ETSI"/>
              </a:rPr>
              <a:t>ETSI</a:t>
            </a:r>
            <a:r>
              <a:rPr lang="en-US" dirty="0" smtClean="0"/>
              <a:t>) Broadband Radio Access Networks (BRAN) group to provide a wireless network communication in the 2 - 11 </a:t>
            </a:r>
            <a:r>
              <a:rPr lang="en-US" dirty="0" smtClean="0">
                <a:hlinkClick r:id="rId4" tooltip="Gigahertz"/>
              </a:rPr>
              <a:t>GHz</a:t>
            </a:r>
            <a:r>
              <a:rPr lang="en-US" dirty="0" smtClean="0"/>
              <a:t> bands across Europe and other countries which follow the ETSI standard.</a:t>
            </a:r>
            <a:r>
              <a:rPr lang="en-US" baseline="30000" dirty="0" smtClean="0">
                <a:hlinkClick r:id="rId5"/>
              </a:rPr>
              <a:t>[1]</a:t>
            </a:r>
            <a:r>
              <a:rPr lang="en-US" dirty="0" smtClean="0"/>
              <a:t> </a:t>
            </a:r>
            <a:r>
              <a:rPr lang="en-US" dirty="0" err="1" smtClean="0"/>
              <a:t>HiperMAN</a:t>
            </a:r>
            <a:r>
              <a:rPr lang="en-US" dirty="0" smtClean="0"/>
              <a:t> is a </a:t>
            </a:r>
            <a:r>
              <a:rPr lang="en-US" dirty="0" smtClean="0">
                <a:hlinkClick r:id="rId6" tooltip="Europe"/>
              </a:rPr>
              <a:t>European</a:t>
            </a:r>
            <a:r>
              <a:rPr lang="en-US" dirty="0" smtClean="0"/>
              <a:t> alternative to </a:t>
            </a:r>
            <a:r>
              <a:rPr lang="en-US" dirty="0" err="1" smtClean="0">
                <a:hlinkClick r:id="rId7" tooltip="WiMAX"/>
              </a:rPr>
              <a:t>WiMAX</a:t>
            </a:r>
            <a:r>
              <a:rPr lang="en-US" dirty="0" smtClean="0"/>
              <a:t> (or the </a:t>
            </a:r>
            <a:r>
              <a:rPr lang="en-US" dirty="0" smtClean="0">
                <a:hlinkClick r:id="rId8" tooltip="IEEE 802.16"/>
              </a:rPr>
              <a:t>IEEE 802.16</a:t>
            </a:r>
            <a:r>
              <a:rPr lang="en-US" dirty="0" smtClean="0"/>
              <a:t> standard) and the </a:t>
            </a:r>
            <a:r>
              <a:rPr lang="en-US" dirty="0" smtClean="0">
                <a:hlinkClick r:id="rId9" tooltip="Korea"/>
              </a:rPr>
              <a:t>Korean</a:t>
            </a:r>
            <a:r>
              <a:rPr lang="en-US" dirty="0" smtClean="0"/>
              <a:t> technology </a:t>
            </a:r>
            <a:r>
              <a:rPr lang="en-US" dirty="0" err="1" smtClean="0">
                <a:hlinkClick r:id="rId10" tooltip="WiBro"/>
              </a:rPr>
              <a:t>WiBro</a:t>
            </a:r>
            <a:r>
              <a:rPr lang="en-US" dirty="0" smtClean="0"/>
              <a:t>.</a:t>
            </a:r>
          </a:p>
          <a:p>
            <a:r>
              <a:rPr lang="en-US" dirty="0" err="1" smtClean="0"/>
              <a:t>HiperMAN</a:t>
            </a:r>
            <a:r>
              <a:rPr lang="en-US" dirty="0" smtClean="0"/>
              <a:t> is aiming principally for providing broadband Wireless Internet access, while covering a large geographic area. The standardization focuses on broadband solutions optimized for access in frequency bands below 11 GHz (mainly in the 3.5 GHz band). </a:t>
            </a:r>
            <a:r>
              <a:rPr lang="en-US" dirty="0" err="1" smtClean="0"/>
              <a:t>HiperMAN</a:t>
            </a:r>
            <a:r>
              <a:rPr lang="en-US" dirty="0" smtClean="0"/>
              <a:t> is </a:t>
            </a:r>
            <a:r>
              <a:rPr lang="en-US" dirty="0" err="1" smtClean="0"/>
              <a:t>optimised</a:t>
            </a:r>
            <a:r>
              <a:rPr lang="en-US" dirty="0" smtClean="0"/>
              <a:t> for </a:t>
            </a:r>
            <a:r>
              <a:rPr lang="en-US" dirty="0" smtClean="0">
                <a:hlinkClick r:id="rId11" tooltip="Packet switched"/>
              </a:rPr>
              <a:t>packet switched</a:t>
            </a:r>
            <a:r>
              <a:rPr lang="en-US" dirty="0" smtClean="0"/>
              <a:t> networks, and supports fixed and nomadic applications, primarily in the residential and small business user environments.</a:t>
            </a:r>
          </a:p>
          <a:p>
            <a:r>
              <a:rPr lang="en-US" dirty="0" err="1" smtClean="0"/>
              <a:t>HiperMAN</a:t>
            </a:r>
            <a:r>
              <a:rPr lang="en-US" dirty="0" smtClean="0"/>
              <a:t> will be an interoperable broadband fixed wireless access system operating at radio frequencies between 2 GHz and 11 GHz.</a:t>
            </a:r>
            <a:r>
              <a:rPr lang="en-US" baseline="30000" dirty="0" smtClean="0">
                <a:hlinkClick r:id="rId12"/>
              </a:rPr>
              <a:t>[2]</a:t>
            </a:r>
            <a:r>
              <a:rPr lang="en-US" dirty="0" smtClean="0"/>
              <a:t> The </a:t>
            </a:r>
            <a:r>
              <a:rPr lang="en-US" dirty="0" err="1" smtClean="0"/>
              <a:t>HiperMAN</a:t>
            </a:r>
            <a:r>
              <a:rPr lang="en-US" dirty="0" smtClean="0"/>
              <a:t> standard is designed for Fixed Wireless Access provisioning to SMEs and residences using the basic MAC (DLC and CLs) of the IEEE 802.16-2001 standard. It has been developed in very close cooperation with IEEE 802.16,</a:t>
            </a:r>
            <a:r>
              <a:rPr lang="en-US" baseline="30000" dirty="0" smtClean="0">
                <a:hlinkClick r:id="rId13"/>
              </a:rPr>
              <a:t>[3]</a:t>
            </a:r>
            <a:r>
              <a:rPr lang="en-US" dirty="0" smtClean="0"/>
              <a:t> such that the </a:t>
            </a:r>
            <a:r>
              <a:rPr lang="en-US" dirty="0" err="1" smtClean="0"/>
              <a:t>HiperMAN</a:t>
            </a:r>
            <a:r>
              <a:rPr lang="en-US" dirty="0" smtClean="0"/>
              <a:t> standard and a subset of the IEEE </a:t>
            </a:r>
            <a:r>
              <a:rPr lang="en-US" dirty="0" smtClean="0">
                <a:hlinkClick r:id="rId8" tooltip="IEEE 802.16"/>
              </a:rPr>
              <a:t>802.16a-2003</a:t>
            </a:r>
            <a:r>
              <a:rPr lang="en-US" dirty="0" smtClean="0"/>
              <a:t> standard will interoperate seamlessly. </a:t>
            </a:r>
            <a:r>
              <a:rPr lang="en-US" dirty="0" err="1" smtClean="0"/>
              <a:t>HiperMAN</a:t>
            </a:r>
            <a:r>
              <a:rPr lang="en-US" dirty="0" smtClean="0"/>
              <a:t> is capable of supporting </a:t>
            </a:r>
            <a:r>
              <a:rPr lang="en-US" dirty="0" smtClean="0">
                <a:hlinkClick r:id="rId14" tooltip="Asynchronous Transfer Mode"/>
              </a:rPr>
              <a:t>ATM</a:t>
            </a:r>
            <a:r>
              <a:rPr lang="en-US" dirty="0" smtClean="0"/>
              <a:t>, though the main focus is on </a:t>
            </a:r>
            <a:r>
              <a:rPr lang="en-US" dirty="0" smtClean="0">
                <a:hlinkClick r:id="rId15" tooltip="Internet protocol suite"/>
              </a:rPr>
              <a:t>IP</a:t>
            </a:r>
            <a:r>
              <a:rPr lang="en-US" dirty="0" smtClean="0"/>
              <a:t> traffic. It offers various service categories, full </a:t>
            </a:r>
            <a:r>
              <a:rPr lang="en-US" dirty="0" smtClean="0">
                <a:hlinkClick r:id="rId16" tooltip="Quality of Service"/>
              </a:rPr>
              <a:t>Quality of Service</a:t>
            </a:r>
            <a:r>
              <a:rPr lang="en-US" dirty="0" smtClean="0"/>
              <a:t>, fast connection control management, strong security, fast adaptation of coding, modulation and transmit power to propagation conditions and is capable of </a:t>
            </a:r>
            <a:r>
              <a:rPr lang="en-US" dirty="0" smtClean="0">
                <a:hlinkClick r:id="rId17" tooltip="Non-line-of-sight propagation"/>
              </a:rPr>
              <a:t>non-line-of-sight operation</a:t>
            </a:r>
            <a:r>
              <a:rPr lang="en-US" dirty="0" smtClean="0"/>
              <a:t>. </a:t>
            </a:r>
            <a:r>
              <a:rPr lang="en-US" dirty="0" err="1" smtClean="0"/>
              <a:t>HiperMAN</a:t>
            </a:r>
            <a:r>
              <a:rPr lang="en-US" dirty="0" smtClean="0"/>
              <a:t> enables both </a:t>
            </a:r>
            <a:r>
              <a:rPr lang="en-US" dirty="0" smtClean="0">
                <a:hlinkClick r:id="rId18" tooltip="Point-to-multipoint communication (telecommunications)"/>
              </a:rPr>
              <a:t>PTMP</a:t>
            </a:r>
            <a:r>
              <a:rPr lang="en-US" dirty="0" smtClean="0"/>
              <a:t> and </a:t>
            </a:r>
            <a:r>
              <a:rPr lang="en-US" dirty="0" smtClean="0">
                <a:hlinkClick r:id="rId19" tooltip="Mesh networking"/>
              </a:rPr>
              <a:t>Mesh network</a:t>
            </a:r>
            <a:r>
              <a:rPr lang="en-US" dirty="0" smtClean="0"/>
              <a:t> configurations. </a:t>
            </a:r>
            <a:r>
              <a:rPr lang="en-US" dirty="0" err="1" smtClean="0"/>
              <a:t>HiperMAN</a:t>
            </a:r>
            <a:r>
              <a:rPr lang="en-US" dirty="0" smtClean="0"/>
              <a:t> also supports both FDD and TDD frequency allocations and H-FDD terminals. All this is achieved with a minimum number of options to simplify implementation and interoperability.</a:t>
            </a:r>
          </a:p>
          <a:p>
            <a:endParaRPr lang="en-US" baseline="0" dirty="0" smtClean="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26</a:t>
            </a:fld>
            <a:endParaRPr lang="en-US" sz="1200" kern="1200" dirty="0">
              <a:solidFill>
                <a:prstClr val="black"/>
              </a:solidFill>
              <a:latin typeface="Calibri"/>
              <a:ea typeface="+mn-ea"/>
              <a:cs typeface="+mn-cs"/>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792C5A6-01F4-4167-B543-BDD8D2DECB09}" type="slidenum">
              <a:rPr lang="en-US"/>
              <a:pPr/>
              <a:t>27</a:t>
            </a:fld>
            <a:endParaRPr lang="en-US"/>
          </a:p>
        </p:txBody>
      </p:sp>
      <p:sp>
        <p:nvSpPr>
          <p:cNvPr id="539650" name="Rectangle 2"/>
          <p:cNvSpPr>
            <a:spLocks noGrp="1" noRot="1" noChangeAspect="1" noChangeArrowheads="1" noTextEdit="1"/>
          </p:cNvSpPr>
          <p:nvPr>
            <p:ph type="sldImg"/>
          </p:nvPr>
        </p:nvSpPr>
        <p:spPr>
          <a:ln/>
        </p:spPr>
      </p:sp>
      <p:sp>
        <p:nvSpPr>
          <p:cNvPr id="539651" name="Rectangle 3"/>
          <p:cNvSpPr>
            <a:spLocks noGrp="1" noChangeArrowheads="1"/>
          </p:cNvSpPr>
          <p:nvPr>
            <p:ph type="body" idx="1"/>
          </p:nvPr>
        </p:nvSpPr>
        <p:spPr/>
        <p:txBody>
          <a:bodyPr/>
          <a:lstStyle/>
          <a:p>
            <a:r>
              <a:rPr lang="en-US" dirty="0" err="1" smtClean="0"/>
              <a:t>WiMAX</a:t>
            </a:r>
            <a:r>
              <a:rPr lang="en-US" dirty="0" smtClean="0"/>
              <a:t>,</a:t>
            </a:r>
            <a:r>
              <a:rPr lang="en-US" baseline="0" dirty="0" smtClean="0"/>
              <a:t> which stands for Worldwide Interoperability for Microwave Access, was designed by the </a:t>
            </a:r>
            <a:r>
              <a:rPr lang="en-US" baseline="0" dirty="0" err="1" smtClean="0"/>
              <a:t>WiMAX</a:t>
            </a:r>
            <a:r>
              <a:rPr lang="en-US" baseline="0" dirty="0" smtClean="0"/>
              <a:t> forum and standardized as 802.16. It was originally conceived as a last mile technology. In </a:t>
            </a:r>
            <a:r>
              <a:rPr lang="en-US" baseline="0" dirty="0" err="1" smtClean="0"/>
              <a:t>WiMAX’s</a:t>
            </a:r>
            <a:r>
              <a:rPr lang="en-US" baseline="0" dirty="0" smtClean="0"/>
              <a:t> case, this ‘mile’ is typically 1 – 6 miles with a maximum of about 30 miles leading to </a:t>
            </a:r>
            <a:r>
              <a:rPr lang="en-US" baseline="0" dirty="0" err="1" smtClean="0"/>
              <a:t>WiMax</a:t>
            </a:r>
            <a:r>
              <a:rPr lang="en-US" baseline="0" dirty="0" smtClean="0"/>
              <a:t> being called a MAN.</a:t>
            </a:r>
          </a:p>
          <a:p>
            <a:endParaRPr lang="en-US" dirty="0" smtClean="0"/>
          </a:p>
          <a:p>
            <a:pPr>
              <a:lnSpc>
                <a:spcPct val="90000"/>
              </a:lnSpc>
            </a:pPr>
            <a:r>
              <a:rPr lang="en-US" dirty="0" smtClean="0"/>
              <a:t>Like 802.11 &amp; cellular: base station model</a:t>
            </a:r>
          </a:p>
          <a:p>
            <a:pPr lvl="1">
              <a:lnSpc>
                <a:spcPct val="90000"/>
              </a:lnSpc>
            </a:pPr>
            <a:r>
              <a:rPr lang="en-US" sz="2400" dirty="0" smtClean="0"/>
              <a:t>transmissions to/from base station by hosts with </a:t>
            </a:r>
            <a:r>
              <a:rPr lang="en-US" sz="2400" dirty="0" err="1" smtClean="0"/>
              <a:t>omnidirectional</a:t>
            </a:r>
            <a:r>
              <a:rPr lang="en-US" sz="2400" dirty="0" smtClean="0"/>
              <a:t> antenna</a:t>
            </a:r>
          </a:p>
          <a:p>
            <a:pPr lvl="1">
              <a:lnSpc>
                <a:spcPct val="90000"/>
              </a:lnSpc>
            </a:pPr>
            <a:r>
              <a:rPr lang="en-US" sz="2400" dirty="0" smtClean="0"/>
              <a:t>base station-to-base station backhaul with point-to-point antenna</a:t>
            </a:r>
          </a:p>
          <a:p>
            <a:pPr>
              <a:lnSpc>
                <a:spcPct val="150000"/>
              </a:lnSpc>
            </a:pPr>
            <a:r>
              <a:rPr lang="en-US" dirty="0" smtClean="0"/>
              <a:t>Unlike 802.11:</a:t>
            </a:r>
          </a:p>
          <a:p>
            <a:pPr lvl="1">
              <a:lnSpc>
                <a:spcPct val="90000"/>
              </a:lnSpc>
            </a:pPr>
            <a:r>
              <a:rPr lang="en-US" sz="2400" dirty="0" smtClean="0"/>
              <a:t>range ~ 6 miles (“city rather than coffee shop”)</a:t>
            </a:r>
          </a:p>
          <a:p>
            <a:pPr lvl="1">
              <a:lnSpc>
                <a:spcPct val="90000"/>
              </a:lnSpc>
            </a:pPr>
            <a:r>
              <a:rPr lang="en-US" sz="2400" dirty="0" smtClean="0"/>
              <a:t>~14 Mbps</a:t>
            </a:r>
          </a:p>
          <a:p>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i="0" baseline="0" dirty="0" smtClean="0"/>
              <a:t>Bluetooth</a:t>
            </a:r>
            <a:r>
              <a:rPr lang="en-US" b="0" i="0" baseline="0" dirty="0" smtClean="0"/>
              <a:t> fills the niche of very short-range communication between mobile phones, PDAs, notebook computers, and other personal or peripheral devices. Bluetooth operates in the license exempt band at 2.45 GHz. It has a range of only about 10 m. For this reason, and because the communicating devices typically belong to a single individual/ group, Bluetooth is sometimes referred to as a ‘personal area network’. Version 2.0 provides speed up to 2.1 Mbps.</a:t>
            </a:r>
          </a:p>
          <a:p>
            <a:endParaRPr lang="en-US" b="0" i="0" baseline="0" dirty="0" smtClean="0"/>
          </a:p>
          <a:p>
            <a:r>
              <a:rPr lang="en-US" b="0" i="0" baseline="0" dirty="0" smtClean="0"/>
              <a:t>Bluetooth is specified by an Industry consortium called the Bluetooth Special Interest Group (SIG). It specifies an entire suite of protocols, going beyond the link layer to define application protocols, which it defines profiles. For example, there is a profile for synchronizing a PDA with a personal computer. </a:t>
            </a:r>
          </a:p>
          <a:p>
            <a:endParaRPr lang="en-US" b="0" i="0" baseline="0" dirty="0" smtClean="0"/>
          </a:p>
          <a:p>
            <a:r>
              <a:rPr lang="en-US" b="0" i="0" baseline="0" dirty="0" smtClean="0"/>
              <a:t>The 802.15.1 standard is based on Bluetooth but excludes the application protocols.</a:t>
            </a:r>
          </a:p>
          <a:p>
            <a:endParaRPr lang="en-US" b="0" i="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i="0" baseline="0" dirty="0" err="1" smtClean="0"/>
              <a:t>Zigbee</a:t>
            </a:r>
            <a:r>
              <a:rPr lang="en-US" b="1" i="0" baseline="0" dirty="0" smtClean="0"/>
              <a:t> </a:t>
            </a:r>
            <a:r>
              <a:rPr lang="en-US" b="0" i="0" baseline="0" dirty="0" smtClean="0"/>
              <a:t>is a newer technology that competes with Bluetooth to some </a:t>
            </a:r>
            <a:r>
              <a:rPr lang="en-US" b="0" i="0" baseline="0" dirty="0" smtClean="0"/>
              <a:t>extent. </a:t>
            </a:r>
            <a:r>
              <a:rPr lang="en-US" b="0" i="0" baseline="0" smtClean="0"/>
              <a:t>Devised </a:t>
            </a:r>
            <a:r>
              <a:rPr lang="en-US" b="0" i="0" baseline="0" dirty="0" smtClean="0"/>
              <a:t>by the </a:t>
            </a:r>
            <a:r>
              <a:rPr lang="en-US" b="0" i="0" baseline="0" dirty="0" err="1" smtClean="0"/>
              <a:t>ZigBee</a:t>
            </a:r>
            <a:r>
              <a:rPr lang="en-US" b="0" i="0" baseline="0" dirty="0" smtClean="0"/>
              <a:t> alliance and standardizes as 802.15.4, it is designed for situations where the bandwidth requirements are low and power consumption must be very low to give very long battery life. It is also intended to be cheaper and simpler than Bluetooth making it financially feasible to incorporate in cheaper devices such as a wall switch that wirelessly communicates with a ceiling mounted fan.</a:t>
            </a:r>
            <a:endParaRPr lang="en-US" b="1" i="0" baseline="0" dirty="0" smtClean="0"/>
          </a:p>
          <a:p>
            <a:endParaRPr lang="en-US" b="0" i="0" baseline="0" dirty="0" smtClean="0"/>
          </a:p>
          <a:p>
            <a:endParaRPr lang="en-US" b="0" i="0" baseline="0" dirty="0" smtClean="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28</a:t>
            </a:fld>
            <a:endParaRPr lang="en-US" sz="1200" kern="1200" dirty="0">
              <a:solidFill>
                <a:prstClr val="black"/>
              </a:solidFill>
              <a:latin typeface="Calibri"/>
              <a:ea typeface="+mn-ea"/>
              <a:cs typeface="+mn-cs"/>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i="1" baseline="0" dirty="0" smtClean="0"/>
              <a:t>From the textbook – 4</a:t>
            </a:r>
            <a:r>
              <a:rPr lang="en-US" b="1" i="1" baseline="30000" dirty="0" smtClean="0"/>
              <a:t>th</a:t>
            </a:r>
            <a:r>
              <a:rPr lang="en-US" b="1" i="1" baseline="0" dirty="0" smtClean="0"/>
              <a:t> edition:</a:t>
            </a:r>
          </a:p>
          <a:p>
            <a:endParaRPr lang="en-US" b="0" i="0" baseline="0" dirty="0" smtClean="0"/>
          </a:p>
          <a:p>
            <a:r>
              <a:rPr lang="en-US" b="0" i="0" baseline="0" dirty="0" smtClean="0"/>
              <a:t>The basic Bluetooth network configuration, called a </a:t>
            </a:r>
            <a:r>
              <a:rPr lang="en-US" b="0" i="0" baseline="0" dirty="0" err="1" smtClean="0"/>
              <a:t>Piconet</a:t>
            </a:r>
            <a:r>
              <a:rPr lang="en-US" b="0" i="0" baseline="0" dirty="0" smtClean="0"/>
              <a:t>, consists of a master device and up to seven slave devices. Any communication is between a master and a slave; the slaves do not talk directly with each other. Because slaves have a simpler role, their Bluetooth hardware and software can be simpler and cheaper.</a:t>
            </a:r>
          </a:p>
          <a:p>
            <a:endParaRPr lang="en-US" b="0" i="0" baseline="0" dirty="0" smtClean="0"/>
          </a:p>
          <a:p>
            <a:r>
              <a:rPr lang="en-US" b="0" i="0" baseline="0" dirty="0" smtClean="0"/>
              <a:t>Since Bluetooth operates in license-free band, it is required to use a spread spectrum technique to deal with possible interference in the band. It uses frequency hopping with 79 channels (frequencies) using each for 625us at a time. This provides a natural time slot for Bluetooth to use for synchronous TDM. A frame takes up 1, 3, or 5 consecutive time slots. </a:t>
            </a:r>
          </a:p>
          <a:p>
            <a:endParaRPr lang="en-US" b="0" i="0" baseline="0" dirty="0" smtClean="0"/>
          </a:p>
          <a:p>
            <a:r>
              <a:rPr lang="en-US" b="0" i="0" baseline="0" dirty="0" smtClean="0"/>
              <a:t>Only the master can start to transmit in odd-numbered slots. A slave can start to transmit in an even-numbered slot, but only in response to a request from the master during the previous slot, thereby preventing any contention between slave devices.</a:t>
            </a:r>
          </a:p>
          <a:p>
            <a:endParaRPr lang="en-US" b="0" i="0" baseline="0" dirty="0" smtClean="0"/>
          </a:p>
          <a:p>
            <a:r>
              <a:rPr lang="en-US" b="0" i="0" baseline="0" dirty="0" smtClean="0"/>
              <a:t>A slave device can be parked, that is set to an inactive, low-power state. A parked device cannot communicate on the </a:t>
            </a:r>
            <a:r>
              <a:rPr lang="en-US" b="0" i="0" baseline="0" dirty="0" err="1" smtClean="0"/>
              <a:t>Piconet</a:t>
            </a:r>
            <a:r>
              <a:rPr lang="en-US" b="0" i="0" baseline="0" dirty="0" smtClean="0"/>
              <a:t>; it can only be reactivated by the master. A </a:t>
            </a:r>
            <a:r>
              <a:rPr lang="en-US" b="0" i="0" baseline="0" dirty="0" err="1" smtClean="0"/>
              <a:t>Piconet</a:t>
            </a:r>
            <a:r>
              <a:rPr lang="en-US" b="0" i="0" baseline="0" dirty="0" smtClean="0"/>
              <a:t> can have up to 255 parked devices in addition to its active slave devices.</a:t>
            </a:r>
          </a:p>
          <a:p>
            <a:endParaRPr lang="en-US" b="1" dirty="0" smtClean="0"/>
          </a:p>
          <a:p>
            <a:r>
              <a:rPr lang="en-US" b="1" i="1" dirty="0" smtClean="0"/>
              <a:t>From Wikipedia:</a:t>
            </a:r>
          </a:p>
          <a:p>
            <a:endParaRPr lang="en-US" b="1" dirty="0" smtClean="0"/>
          </a:p>
          <a:p>
            <a:r>
              <a:rPr lang="en-US" b="1" dirty="0" smtClean="0"/>
              <a:t>Bluetooth</a:t>
            </a:r>
            <a:r>
              <a:rPr lang="en-US" dirty="0" smtClean="0"/>
              <a:t> is an open </a:t>
            </a:r>
            <a:r>
              <a:rPr lang="en-US" dirty="0" smtClean="0">
                <a:hlinkClick r:id="rId3" tooltip="Wireless"/>
              </a:rPr>
              <a:t>wireless</a:t>
            </a:r>
            <a:r>
              <a:rPr lang="en-US" dirty="0" smtClean="0"/>
              <a:t> protocol for exchanging data over short distances from fixed and mobile devices, creating </a:t>
            </a:r>
            <a:r>
              <a:rPr lang="en-US" dirty="0" smtClean="0">
                <a:hlinkClick r:id="rId4" tooltip="Personal area network"/>
              </a:rPr>
              <a:t>personal area networks</a:t>
            </a:r>
            <a:r>
              <a:rPr lang="en-US" dirty="0" smtClean="0"/>
              <a:t> (PANs). It was originally conceived as a wireless alternative to </a:t>
            </a:r>
            <a:r>
              <a:rPr lang="en-US" dirty="0" smtClean="0">
                <a:hlinkClick r:id="rId5" tooltip="RS232"/>
              </a:rPr>
              <a:t>RS232</a:t>
            </a:r>
            <a:r>
              <a:rPr lang="en-US" dirty="0" smtClean="0"/>
              <a:t> data cables. It can connect several devices, overcoming problems of synchronization.</a:t>
            </a:r>
          </a:p>
          <a:p>
            <a:endParaRPr lang="en-US" dirty="0" smtClean="0"/>
          </a:p>
          <a:p>
            <a:r>
              <a:rPr lang="en-US" dirty="0" smtClean="0"/>
              <a:t>Bluetooth uses a radio technology called </a:t>
            </a:r>
            <a:r>
              <a:rPr lang="en-US" dirty="0" smtClean="0">
                <a:hlinkClick r:id="rId6" tooltip="Frequency-hopping spread spectrum"/>
              </a:rPr>
              <a:t>frequency-hopping spread spectrum</a:t>
            </a:r>
            <a:r>
              <a:rPr lang="en-US" dirty="0" smtClean="0"/>
              <a:t>, which chops up the data being sent and transmits chunks of it on up to 79 frequencies. In its basic mode, the modulation is </a:t>
            </a:r>
            <a:r>
              <a:rPr lang="en-US" dirty="0" smtClean="0">
                <a:hlinkClick r:id="rId7" tooltip="Gaussian frequency-shift keying"/>
              </a:rPr>
              <a:t>Gaussian frequency-shift keying</a:t>
            </a:r>
            <a:r>
              <a:rPr lang="en-US" dirty="0" smtClean="0"/>
              <a:t> (GFSK). It can achieve a gross </a:t>
            </a:r>
            <a:r>
              <a:rPr lang="en-US" dirty="0" smtClean="0">
                <a:hlinkClick r:id="rId8" tooltip="Data rate units"/>
              </a:rPr>
              <a:t>data rate</a:t>
            </a:r>
            <a:r>
              <a:rPr lang="en-US" dirty="0" smtClean="0"/>
              <a:t> of 1 </a:t>
            </a:r>
            <a:r>
              <a:rPr lang="en-US" dirty="0" smtClean="0">
                <a:hlinkClick r:id="rId8" tooltip="Data rate units"/>
              </a:rPr>
              <a:t>Mb/s</a:t>
            </a:r>
            <a:r>
              <a:rPr lang="en-US" dirty="0" smtClean="0"/>
              <a:t>. Bluetooth provides a way to connect and exchange information between devices such as </a:t>
            </a:r>
            <a:r>
              <a:rPr lang="en-US" dirty="0" smtClean="0">
                <a:hlinkClick r:id="rId9" tooltip="Mobile phone"/>
              </a:rPr>
              <a:t>mobile phones</a:t>
            </a:r>
            <a:r>
              <a:rPr lang="en-US" dirty="0" smtClean="0"/>
              <a:t>, </a:t>
            </a:r>
            <a:r>
              <a:rPr lang="en-US" dirty="0" smtClean="0">
                <a:hlinkClick r:id="rId10" tooltip="Telephone"/>
              </a:rPr>
              <a:t>telephones</a:t>
            </a:r>
            <a:r>
              <a:rPr lang="en-US" dirty="0" smtClean="0"/>
              <a:t>, </a:t>
            </a:r>
            <a:r>
              <a:rPr lang="en-US" dirty="0" smtClean="0">
                <a:hlinkClick r:id="rId11" tooltip="Laptop"/>
              </a:rPr>
              <a:t>laptops</a:t>
            </a:r>
            <a:r>
              <a:rPr lang="en-US" dirty="0" smtClean="0"/>
              <a:t>, </a:t>
            </a:r>
            <a:r>
              <a:rPr lang="en-US" dirty="0" smtClean="0">
                <a:hlinkClick r:id="rId12" tooltip="Personal computer"/>
              </a:rPr>
              <a:t>personal computers</a:t>
            </a:r>
            <a:r>
              <a:rPr lang="en-US" dirty="0" smtClean="0"/>
              <a:t>, </a:t>
            </a:r>
            <a:r>
              <a:rPr lang="en-US" dirty="0" smtClean="0">
                <a:hlinkClick r:id="rId13" tooltip="Computer printer"/>
              </a:rPr>
              <a:t>printers</a:t>
            </a:r>
            <a:r>
              <a:rPr lang="en-US" dirty="0" smtClean="0"/>
              <a:t>, </a:t>
            </a:r>
            <a:r>
              <a:rPr lang="en-US" dirty="0" smtClean="0">
                <a:hlinkClick r:id="rId14" tooltip="Global Positioning System"/>
              </a:rPr>
              <a:t>Global Positioning System</a:t>
            </a:r>
            <a:r>
              <a:rPr lang="en-US" dirty="0" smtClean="0"/>
              <a:t> (GPS) </a:t>
            </a:r>
            <a:r>
              <a:rPr lang="en-US" dirty="0" smtClean="0">
                <a:hlinkClick r:id="rId15" tooltip="Receiver"/>
              </a:rPr>
              <a:t>receivers</a:t>
            </a:r>
            <a:r>
              <a:rPr lang="en-US" dirty="0" smtClean="0"/>
              <a:t>, </a:t>
            </a:r>
            <a:r>
              <a:rPr lang="en-US" dirty="0" smtClean="0">
                <a:hlinkClick r:id="rId16" tooltip="Digital camera"/>
              </a:rPr>
              <a:t>digital cameras</a:t>
            </a:r>
            <a:r>
              <a:rPr lang="en-US" dirty="0" smtClean="0"/>
              <a:t>, and </a:t>
            </a:r>
            <a:r>
              <a:rPr lang="en-US" dirty="0" smtClean="0">
                <a:hlinkClick r:id="rId17" tooltip="Video game console"/>
              </a:rPr>
              <a:t>video game consoles</a:t>
            </a:r>
            <a:r>
              <a:rPr lang="en-US" dirty="0" smtClean="0"/>
              <a:t> through a secure, globally unlicensed Industrial, Scientific and Medical (</a:t>
            </a:r>
            <a:r>
              <a:rPr lang="en-US" dirty="0" smtClean="0">
                <a:hlinkClick r:id="rId18" tooltip="ISM band"/>
              </a:rPr>
              <a:t>ISM</a:t>
            </a:r>
            <a:r>
              <a:rPr lang="en-US" dirty="0" smtClean="0"/>
              <a:t>) 2.4 GHz short-range </a:t>
            </a:r>
            <a:r>
              <a:rPr lang="en-US" dirty="0" smtClean="0">
                <a:hlinkClick r:id="rId19" tooltip="Radio frequency"/>
              </a:rPr>
              <a:t>radio frequency</a:t>
            </a:r>
            <a:r>
              <a:rPr lang="en-US" dirty="0" smtClean="0"/>
              <a:t> bandwidth. The Bluetooth specifications are developed and licensed by the </a:t>
            </a:r>
            <a:r>
              <a:rPr lang="en-US" dirty="0" smtClean="0">
                <a:hlinkClick r:id="rId20" tooltip="Bluetooth Special Interest Group"/>
              </a:rPr>
              <a:t>Bluetooth Special Interest Group</a:t>
            </a:r>
            <a:r>
              <a:rPr lang="en-US" dirty="0" smtClean="0"/>
              <a:t> (SIG). The Bluetooth SIG consists of companies in the areas of telecommunication, computing, networking, and consumer electronics.</a:t>
            </a:r>
            <a:r>
              <a:rPr lang="en-US" baseline="30000" dirty="0" smtClean="0">
                <a:hlinkClick r:id="rId21"/>
              </a:rPr>
              <a:t>[4]</a:t>
            </a:r>
            <a:endParaRPr lang="en-US" baseline="30000" dirty="0" smtClean="0"/>
          </a:p>
          <a:p>
            <a:endParaRPr lang="en-US" baseline="30000" dirty="0" smtClean="0"/>
          </a:p>
          <a:p>
            <a:endParaRPr lang="en-US" dirty="0"/>
          </a:p>
        </p:txBody>
      </p:sp>
      <p:sp>
        <p:nvSpPr>
          <p:cNvPr id="4" name="Slide Number Placeholder 3"/>
          <p:cNvSpPr>
            <a:spLocks noGrp="1"/>
          </p:cNvSpPr>
          <p:nvPr>
            <p:ph type="sldNum" sz="quarter" idx="10"/>
          </p:nvPr>
        </p:nvSpPr>
        <p:spPr/>
        <p:txBody>
          <a:bodyPr/>
          <a:lstStyle/>
          <a:p>
            <a:fld id="{E31AF51A-8A5D-4A78-A5EF-2EF45F5AD258}" type="slidenum">
              <a:rPr lang="en-US" smtClean="0"/>
              <a:pPr/>
              <a:t>29</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i="1" baseline="0" dirty="0" err="1" smtClean="0"/>
              <a:t>Zigbee</a:t>
            </a:r>
            <a:r>
              <a:rPr lang="en-US" b="1" i="1" baseline="0" dirty="0" smtClean="0"/>
              <a:t>:</a:t>
            </a:r>
          </a:p>
          <a:p>
            <a:endParaRPr lang="en-US" b="1" i="1" baseline="0" dirty="0" smtClean="0"/>
          </a:p>
          <a:p>
            <a:r>
              <a:rPr lang="en-US" dirty="0" smtClean="0"/>
              <a:t>The </a:t>
            </a:r>
            <a:r>
              <a:rPr lang="en-US" dirty="0" err="1" smtClean="0"/>
              <a:t>ZigBee</a:t>
            </a:r>
            <a:r>
              <a:rPr lang="en-US" dirty="0" smtClean="0"/>
              <a:t> Alliance is an association of companies working together to enable reliable, cost-effective, low-power, wirelessly networked, monitoring and control products based on an open global standard.</a:t>
            </a:r>
          </a:p>
          <a:p>
            <a:endParaRPr lang="en-US" dirty="0" smtClean="0"/>
          </a:p>
          <a:p>
            <a:r>
              <a:rPr lang="en-US" dirty="0" smtClean="0"/>
              <a:t>The goal of the </a:t>
            </a:r>
            <a:r>
              <a:rPr lang="en-US" dirty="0" err="1" smtClean="0"/>
              <a:t>ZigBee</a:t>
            </a:r>
            <a:r>
              <a:rPr lang="en-US" dirty="0" smtClean="0"/>
              <a:t> Alliance is to provide the consumer with ultimate flexibility, mobility, and ease of use by building wireless intelligence and capabilities into everyday devices. </a:t>
            </a:r>
            <a:r>
              <a:rPr lang="en-US" dirty="0" err="1" smtClean="0"/>
              <a:t>ZigBee</a:t>
            </a:r>
            <a:r>
              <a:rPr lang="en-US" dirty="0" smtClean="0"/>
              <a:t> technology will be embedded in a wide range of products and applications across consumer, commercial, industrial and government markets worldwide. For the first time, companies will have a standards-based wireless platform optimized for the unique needs of remote monitoring and control applications, including simplicity, reliability, low-cost and low-power.</a:t>
            </a:r>
          </a:p>
          <a:p>
            <a:endParaRPr lang="en-US" b="1" i="1" baseline="0" dirty="0" smtClean="0"/>
          </a:p>
          <a:p>
            <a:r>
              <a:rPr lang="en-US" sz="1200" b="1" i="1" kern="1200" baseline="0" dirty="0" smtClean="0">
                <a:solidFill>
                  <a:schemeClr val="tx1"/>
                </a:solidFill>
                <a:latin typeface="+mn-lt"/>
                <a:ea typeface="+mn-ea"/>
                <a:cs typeface="+mn-cs"/>
              </a:rPr>
              <a:t>Some applications (as shown above)</a:t>
            </a:r>
          </a:p>
          <a:p>
            <a:endParaRPr lang="en-US" sz="1200" i="1" kern="1200" baseline="0" dirty="0" smtClean="0">
              <a:solidFill>
                <a:schemeClr val="tx1"/>
              </a:solidFill>
              <a:latin typeface="+mn-lt"/>
              <a:ea typeface="+mn-ea"/>
              <a:cs typeface="+mn-cs"/>
            </a:endParaRPr>
          </a:p>
          <a:p>
            <a:r>
              <a:rPr lang="en-US" sz="1200" b="0" i="1" kern="1200" baseline="0" dirty="0" smtClean="0">
                <a:solidFill>
                  <a:schemeClr val="tx1"/>
                </a:solidFill>
                <a:latin typeface="+mn-lt"/>
                <a:ea typeface="+mn-ea"/>
                <a:cs typeface="+mn-cs"/>
              </a:rPr>
              <a:t>Meet and Greet </a:t>
            </a:r>
            <a:r>
              <a:rPr lang="en-US" sz="1200" i="1" kern="1200" baseline="0" dirty="0" smtClean="0">
                <a:solidFill>
                  <a:schemeClr val="tx1"/>
                </a:solidFill>
                <a:latin typeface="+mn-lt"/>
                <a:ea typeface="+mn-ea"/>
                <a:cs typeface="+mn-cs"/>
              </a:rPr>
              <a:t>(1 and 2 and 3)</a:t>
            </a:r>
          </a:p>
          <a:p>
            <a:r>
              <a:rPr lang="en-US" sz="1200" i="1" kern="1200" baseline="0" dirty="0" smtClean="0">
                <a:solidFill>
                  <a:schemeClr val="tx1"/>
                </a:solidFill>
                <a:latin typeface="+mn-lt"/>
                <a:ea typeface="+mn-ea"/>
                <a:cs typeface="+mn-cs"/>
              </a:rPr>
              <a:t>Sensible Sensors (4 and 5)</a:t>
            </a:r>
          </a:p>
          <a:p>
            <a:r>
              <a:rPr lang="en-US" sz="1200" i="1" kern="1200" baseline="0" dirty="0" smtClean="0">
                <a:solidFill>
                  <a:schemeClr val="tx1"/>
                </a:solidFill>
                <a:latin typeface="+mn-lt"/>
                <a:ea typeface="+mn-ea"/>
                <a:cs typeface="+mn-cs"/>
              </a:rPr>
              <a:t>Climate Control (6)</a:t>
            </a:r>
          </a:p>
          <a:p>
            <a:r>
              <a:rPr lang="en-US" sz="1200" i="1" kern="1200" baseline="0" dirty="0" smtClean="0">
                <a:solidFill>
                  <a:schemeClr val="tx1"/>
                </a:solidFill>
                <a:latin typeface="+mn-lt"/>
                <a:ea typeface="+mn-ea"/>
                <a:cs typeface="+mn-cs"/>
              </a:rPr>
              <a:t>Safer Space (7)</a:t>
            </a:r>
          </a:p>
          <a:p>
            <a:r>
              <a:rPr lang="en-US" sz="1200" i="1" kern="1200" baseline="0" dirty="0" smtClean="0">
                <a:solidFill>
                  <a:schemeClr val="tx1"/>
                </a:solidFill>
                <a:latin typeface="+mn-lt"/>
                <a:ea typeface="+mn-ea"/>
                <a:cs typeface="+mn-cs"/>
              </a:rPr>
              <a:t>No-hassle light (8)</a:t>
            </a:r>
          </a:p>
          <a:p>
            <a:r>
              <a:rPr lang="en-US" sz="1200" i="1" kern="1200" baseline="0" dirty="0" smtClean="0">
                <a:solidFill>
                  <a:schemeClr val="tx1"/>
                </a:solidFill>
                <a:latin typeface="+mn-lt"/>
                <a:ea typeface="+mn-ea"/>
                <a:cs typeface="+mn-cs"/>
              </a:rPr>
              <a:t>Smart sprinkler (9)</a:t>
            </a:r>
          </a:p>
          <a:p>
            <a:endParaRPr lang="en-US" sz="1200" i="1" kern="1200" baseline="0" dirty="0" smtClean="0">
              <a:solidFill>
                <a:schemeClr val="tx1"/>
              </a:solidFill>
              <a:latin typeface="+mn-lt"/>
              <a:ea typeface="+mn-ea"/>
              <a:cs typeface="+mn-cs"/>
            </a:endParaRPr>
          </a:p>
          <a:p>
            <a:endParaRPr lang="en-US" sz="1200" i="1" kern="1200" baseline="0" dirty="0" smtClean="0">
              <a:solidFill>
                <a:schemeClr val="tx1"/>
              </a:solidFill>
              <a:latin typeface="+mn-lt"/>
              <a:ea typeface="+mn-ea"/>
              <a:cs typeface="+mn-cs"/>
            </a:endParaRPr>
          </a:p>
          <a:p>
            <a:endParaRPr lang="en-US" sz="1200" i="1"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E31AF51A-8A5D-4A78-A5EF-2EF45F5AD258}" type="slidenum">
              <a:rPr lang="en-US" smtClean="0"/>
              <a:pPr/>
              <a:t>30</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Networks of any size can be built using the two building blocks: links and nodes</a:t>
            </a:r>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3</a:t>
            </a:fld>
            <a:endParaRPr lang="en-US" sz="1200" kern="1200" dirty="0">
              <a:solidFill>
                <a:prstClr val="black"/>
              </a:solidFill>
              <a:latin typeface="Calibri"/>
              <a:ea typeface="+mn-ea"/>
              <a:cs typeface="+mn-cs"/>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31</a:t>
            </a:fld>
            <a:endParaRPr lang="en-US" sz="1200" kern="1200" dirty="0">
              <a:solidFill>
                <a:prstClr val="black"/>
              </a:solidFill>
              <a:latin typeface="Calibri"/>
              <a:ea typeface="+mn-ea"/>
              <a:cs typeface="+mn-cs"/>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3G</a:t>
            </a:r>
            <a:r>
              <a:rPr lang="en-US" dirty="0" smtClean="0"/>
              <a:t> is the </a:t>
            </a:r>
            <a:r>
              <a:rPr lang="en-US" b="1" dirty="0" smtClean="0"/>
              <a:t>third generation</a:t>
            </a:r>
            <a:r>
              <a:rPr lang="en-US" dirty="0" smtClean="0"/>
              <a:t> of telecommunication hardware standards and general </a:t>
            </a:r>
            <a:r>
              <a:rPr lang="en-US" dirty="0" smtClean="0">
                <a:hlinkClick r:id="rId3" tooltip="Technology"/>
              </a:rPr>
              <a:t>technology</a:t>
            </a:r>
            <a:r>
              <a:rPr lang="en-US" dirty="0" smtClean="0"/>
              <a:t> for </a:t>
            </a:r>
            <a:r>
              <a:rPr lang="en-US" dirty="0" smtClean="0">
                <a:hlinkClick r:id="rId4" tooltip="Mobile network"/>
              </a:rPr>
              <a:t>mobile networking</a:t>
            </a:r>
            <a:r>
              <a:rPr lang="en-US" dirty="0" smtClean="0"/>
              <a:t>, superseding </a:t>
            </a:r>
            <a:r>
              <a:rPr lang="en-US" dirty="0" smtClean="0">
                <a:hlinkClick r:id="rId5" tooltip="2.5G"/>
              </a:rPr>
              <a:t>2.5G</a:t>
            </a:r>
            <a:r>
              <a:rPr lang="en-US" dirty="0" smtClean="0"/>
              <a:t>. It is based on the </a:t>
            </a:r>
            <a:r>
              <a:rPr lang="en-US" dirty="0" smtClean="0">
                <a:hlinkClick r:id="rId6" tooltip="International Telecommunication Union"/>
              </a:rPr>
              <a:t>International Telecommunication Union</a:t>
            </a:r>
            <a:r>
              <a:rPr lang="en-US" dirty="0" smtClean="0"/>
              <a:t> (ITU) family of standards under the </a:t>
            </a:r>
            <a:r>
              <a:rPr lang="en-US" dirty="0" smtClean="0">
                <a:hlinkClick r:id="rId7" tooltip="IMT-2000"/>
              </a:rPr>
              <a:t>IMT-2000</a:t>
            </a:r>
            <a:r>
              <a:rPr lang="en-US" dirty="0" smtClean="0"/>
              <a:t>.</a:t>
            </a:r>
            <a:r>
              <a:rPr lang="en-US" baseline="30000" dirty="0" smtClean="0">
                <a:hlinkClick r:id="rId8"/>
              </a:rPr>
              <a:t>[1]</a:t>
            </a:r>
            <a:endParaRPr lang="en-US" dirty="0" smtClean="0"/>
          </a:p>
          <a:p>
            <a:endParaRPr lang="en-US" dirty="0" smtClean="0"/>
          </a:p>
          <a:p>
            <a:r>
              <a:rPr lang="en-US" dirty="0" smtClean="0"/>
              <a:t>3G networks enable network operators to offer users a wider range of more advanced services while achieving greater network capacity through improved </a:t>
            </a:r>
            <a:r>
              <a:rPr lang="en-US" dirty="0" smtClean="0">
                <a:hlinkClick r:id="rId9" tooltip="Spectral efficiency"/>
              </a:rPr>
              <a:t>spectral efficiency</a:t>
            </a:r>
            <a:r>
              <a:rPr lang="en-US" dirty="0" smtClean="0"/>
              <a:t>. Services include wide-area wireless voice </a:t>
            </a:r>
            <a:r>
              <a:rPr lang="en-US" dirty="0" smtClean="0">
                <a:hlinkClick r:id="rId10" tooltip="Telephone"/>
              </a:rPr>
              <a:t>telephone</a:t>
            </a:r>
            <a:r>
              <a:rPr lang="en-US" dirty="0" smtClean="0"/>
              <a:t>, </a:t>
            </a:r>
            <a:r>
              <a:rPr lang="en-US" dirty="0" smtClean="0">
                <a:hlinkClick r:id="rId11" tooltip="Video call"/>
              </a:rPr>
              <a:t>video calls</a:t>
            </a:r>
            <a:r>
              <a:rPr lang="en-US" dirty="0" smtClean="0"/>
              <a:t>, and broadband wireless data, all in a mobile environment. Additional features also include </a:t>
            </a:r>
            <a:r>
              <a:rPr lang="en-US" dirty="0" smtClean="0">
                <a:hlinkClick r:id="rId12" tooltip="High-Speed Packet Access"/>
              </a:rPr>
              <a:t>HSPA</a:t>
            </a:r>
            <a:r>
              <a:rPr lang="en-US" dirty="0" smtClean="0"/>
              <a:t> data transmission capabilities able to deliver data rates up to 14.4 </a:t>
            </a:r>
            <a:r>
              <a:rPr lang="en-US" dirty="0" err="1" smtClean="0">
                <a:hlinkClick r:id="rId13" tooltip="Megabit"/>
              </a:rPr>
              <a:t>Mbit</a:t>
            </a:r>
            <a:r>
              <a:rPr lang="en-US" dirty="0" smtClean="0"/>
              <a:t>/s on the downlink and 5.8 </a:t>
            </a:r>
            <a:r>
              <a:rPr lang="en-US" dirty="0" err="1" smtClean="0">
                <a:hlinkClick r:id="rId13" tooltip="Megabit"/>
              </a:rPr>
              <a:t>Mbit</a:t>
            </a:r>
            <a:r>
              <a:rPr lang="en-US" dirty="0" smtClean="0"/>
              <a:t>/s on the uplink.</a:t>
            </a:r>
          </a:p>
          <a:p>
            <a:endParaRPr lang="en-US" dirty="0" smtClean="0"/>
          </a:p>
          <a:p>
            <a:r>
              <a:rPr lang="en-US" dirty="0" smtClean="0"/>
              <a:t>Unlike </a:t>
            </a:r>
            <a:r>
              <a:rPr lang="en-US" dirty="0" smtClean="0">
                <a:hlinkClick r:id="rId14" tooltip="IEEE 802.11"/>
              </a:rPr>
              <a:t>IEEE 802.11</a:t>
            </a:r>
            <a:r>
              <a:rPr lang="en-US" dirty="0" smtClean="0"/>
              <a:t> networks, which are commonly called </a:t>
            </a:r>
            <a:r>
              <a:rPr lang="en-US" dirty="0" smtClean="0">
                <a:hlinkClick r:id="rId15" tooltip="Wi-Fi"/>
              </a:rPr>
              <a:t>Wi-Fi</a:t>
            </a:r>
            <a:r>
              <a:rPr lang="en-US" dirty="0" smtClean="0"/>
              <a:t> or </a:t>
            </a:r>
            <a:r>
              <a:rPr lang="en-US" dirty="0" smtClean="0">
                <a:hlinkClick r:id="rId16" tooltip="Wireless LAN"/>
              </a:rPr>
              <a:t>WLAN</a:t>
            </a:r>
            <a:r>
              <a:rPr lang="en-US" dirty="0" smtClean="0"/>
              <a:t> networks, 3G networks are wide-area cellular telephone networks that evolved to incorporate high-speed Internet access and </a:t>
            </a:r>
            <a:r>
              <a:rPr lang="en-US" dirty="0" smtClean="0">
                <a:hlinkClick r:id="rId17" tooltip="Video telephony"/>
              </a:rPr>
              <a:t>video telephony</a:t>
            </a:r>
            <a:r>
              <a:rPr lang="en-US" dirty="0" smtClean="0"/>
              <a:t>. IEEE 802.11 networks are short range, high-</a:t>
            </a:r>
            <a:r>
              <a:rPr lang="en-US" dirty="0" smtClean="0">
                <a:hlinkClick r:id="rId18" tooltip="Bandwidth (computing)"/>
              </a:rPr>
              <a:t>bandwidth</a:t>
            </a:r>
            <a:r>
              <a:rPr lang="en-US" dirty="0" smtClean="0"/>
              <a:t> networks primarily developed for data.</a:t>
            </a:r>
          </a:p>
          <a:p>
            <a:endParaRPr lang="en-US" dirty="0"/>
          </a:p>
        </p:txBody>
      </p:sp>
      <p:sp>
        <p:nvSpPr>
          <p:cNvPr id="4" name="Slide Number Placeholder 3"/>
          <p:cNvSpPr>
            <a:spLocks noGrp="1"/>
          </p:cNvSpPr>
          <p:nvPr>
            <p:ph type="sldNum" sz="quarter" idx="10"/>
          </p:nvPr>
        </p:nvSpPr>
        <p:spPr/>
        <p:txBody>
          <a:bodyPr/>
          <a:lstStyle/>
          <a:p>
            <a:fld id="{E31AF51A-8A5D-4A78-A5EF-2EF45F5AD258}" type="slidenum">
              <a:rPr lang="en-US" smtClean="0"/>
              <a:pPr/>
              <a:t>32</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33</a:t>
            </a:fld>
            <a:endParaRPr lang="en-US" sz="1200" kern="1200" dirty="0">
              <a:solidFill>
                <a:prstClr val="black"/>
              </a:solidFill>
              <a:latin typeface="Calibri"/>
              <a:ea typeface="+mn-ea"/>
              <a:cs typeface="+mn-cs"/>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34</a:t>
            </a:fld>
            <a:endParaRPr lang="en-US" sz="1200" kern="1200" dirty="0">
              <a:solidFill>
                <a:prstClr val="black"/>
              </a:solidFill>
              <a:latin typeface="Calibri"/>
              <a:ea typeface="+mn-ea"/>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Networks of any size can be built using the two building blocks: links and nodes</a:t>
            </a:r>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4</a:t>
            </a:fld>
            <a:endParaRPr lang="en-US" sz="1200" kern="1200" dirty="0">
              <a:solidFill>
                <a:prstClr val="black"/>
              </a:solidFill>
              <a:latin typeface="Calibri"/>
              <a:ea typeface="+mn-ea"/>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Networks of any size can be built using the two building blocks: links and nodes</a:t>
            </a:r>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5</a:t>
            </a:fld>
            <a:endParaRPr lang="en-US" sz="1200" kern="1200" dirty="0">
              <a:solidFill>
                <a:prstClr val="black"/>
              </a:solidFill>
              <a:latin typeface="Calibri"/>
              <a:ea typeface="+mn-ea"/>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Networks of any size can be built using the two building blocks: links and nodes</a:t>
            </a:r>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6</a:t>
            </a:fld>
            <a:endParaRPr lang="en-US" sz="1200" kern="1200" dirty="0">
              <a:solidFill>
                <a:prstClr val="black"/>
              </a:solidFill>
              <a:latin typeface="Calibri"/>
              <a:ea typeface="+mn-ea"/>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0" i="0" baseline="0" dirty="0" smtClean="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8</a:t>
            </a:fld>
            <a:endParaRPr lang="en-US" sz="1200" kern="1200" dirty="0">
              <a:solidFill>
                <a:prstClr val="black"/>
              </a:solidFill>
              <a:latin typeface="Calibri"/>
              <a:ea typeface="+mn-ea"/>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i="1" baseline="0" dirty="0" smtClean="0"/>
              <a:t>Online resource: </a:t>
            </a:r>
          </a:p>
          <a:p>
            <a:endParaRPr lang="en-US" b="1" i="1" baseline="0" dirty="0" smtClean="0"/>
          </a:p>
          <a:p>
            <a:pPr marL="228600" indent="-228600">
              <a:buAutoNum type="arabicParenR"/>
            </a:pPr>
            <a:r>
              <a:rPr lang="en-US" b="0" i="1" baseline="0" dirty="0" smtClean="0"/>
              <a:t>http://fcit.usf.edu/Network/chap5/chap5.htm </a:t>
            </a:r>
          </a:p>
          <a:p>
            <a:pPr marL="228600" indent="-228600">
              <a:buAutoNum type="arabicParenR"/>
            </a:pPr>
            <a:r>
              <a:rPr lang="en-US" b="0" i="1" baseline="0" dirty="0" smtClean="0"/>
              <a:t>http://en.wikipedia.org/wiki/Network_topology</a:t>
            </a:r>
          </a:p>
          <a:p>
            <a:endParaRPr lang="en-US" b="1" i="1" baseline="0" dirty="0" smtClean="0"/>
          </a:p>
          <a:p>
            <a:r>
              <a:rPr lang="en-US" b="1" i="1" baseline="0" dirty="0" smtClean="0"/>
              <a:t>From: “Computer Networks” by Stanford Rowe.</a:t>
            </a:r>
          </a:p>
          <a:p>
            <a:endParaRPr lang="en-US" baseline="0" dirty="0" smtClean="0"/>
          </a:p>
          <a:p>
            <a:pPr indent="0"/>
            <a:r>
              <a:rPr lang="en-US" baseline="0" dirty="0" smtClean="0"/>
              <a:t>The configuration of a communication network – the way the circuits are connected together – is called the </a:t>
            </a:r>
            <a:r>
              <a:rPr lang="en-US" i="1" baseline="0" dirty="0" smtClean="0"/>
              <a:t>network </a:t>
            </a:r>
            <a:r>
              <a:rPr lang="en-US" i="0" baseline="0" dirty="0" smtClean="0"/>
              <a:t>topology.  Network topologies typically used for direct-link LANs fall into three major categories:</a:t>
            </a:r>
          </a:p>
          <a:p>
            <a:pPr indent="0"/>
            <a:endParaRPr lang="en-US" i="0" baseline="0" dirty="0" smtClean="0"/>
          </a:p>
          <a:p>
            <a:pPr marL="228600" indent="0">
              <a:buAutoNum type="arabicParenR"/>
            </a:pPr>
            <a:r>
              <a:rPr lang="en-US" b="1" i="0" baseline="0" dirty="0" smtClean="0"/>
              <a:t>Star Networks:</a:t>
            </a:r>
          </a:p>
          <a:p>
            <a:pPr marL="228600" indent="0">
              <a:buAutoNum type="arabicParenR"/>
            </a:pPr>
            <a:endParaRPr lang="en-US" b="0" i="0" baseline="0" dirty="0" smtClean="0"/>
          </a:p>
          <a:p>
            <a:pPr marL="228600" indent="0">
              <a:buNone/>
            </a:pPr>
            <a:r>
              <a:rPr lang="en-US" b="0" i="0" baseline="0" dirty="0" smtClean="0"/>
              <a:t>All circuits radiate from a central node,. The star network puts the central point in contact with every other location, which makes it easier to manage and control the network than is the case for some other configurations.</a:t>
            </a:r>
          </a:p>
          <a:p>
            <a:pPr marL="228600" indent="0">
              <a:buNone/>
            </a:pPr>
            <a:endParaRPr lang="en-US" b="0" i="0" baseline="0" dirty="0" smtClean="0"/>
          </a:p>
          <a:p>
            <a:pPr marL="228600" indent="0">
              <a:buNone/>
            </a:pPr>
            <a:r>
              <a:rPr lang="en-US" b="0" i="0" baseline="0" dirty="0" smtClean="0"/>
              <a:t>Drawback: The central node is a single point of failure. Another problem is that during peak traffic, the central node may become overloaded.</a:t>
            </a:r>
          </a:p>
          <a:p>
            <a:pPr marL="228600" indent="0">
              <a:buNone/>
            </a:pPr>
            <a:endParaRPr lang="en-US" b="0" i="0" baseline="0" dirty="0" smtClean="0"/>
          </a:p>
          <a:p>
            <a:pPr marL="228600" indent="0">
              <a:buNone/>
            </a:pPr>
            <a:r>
              <a:rPr lang="en-US" b="1" i="0" baseline="0" dirty="0" smtClean="0"/>
              <a:t>2) Bus Networks:</a:t>
            </a:r>
          </a:p>
          <a:p>
            <a:pPr marL="228600" indent="0">
              <a:buNone/>
            </a:pPr>
            <a:endParaRPr lang="en-US" b="1" i="0" baseline="0" dirty="0" smtClean="0"/>
          </a:p>
          <a:p>
            <a:pPr marL="228600" indent="0">
              <a:buNone/>
            </a:pPr>
            <a:r>
              <a:rPr lang="en-US" b="0" i="0" baseline="0" dirty="0" smtClean="0"/>
              <a:t>Conceptually, a bus is a communication medium to which multiple nodes are attached, and each node normally receives any signals put on the bus. The term bus implies very high speed transmission and bus networks are typically implemented in situations where the distance between all of the nodes is limited, such as LAN within a building.</a:t>
            </a:r>
          </a:p>
          <a:p>
            <a:pPr marL="228600" indent="0">
              <a:buNone/>
            </a:pPr>
            <a:endParaRPr lang="en-US" b="0" i="0" baseline="0" dirty="0" smtClean="0"/>
          </a:p>
          <a:p>
            <a:pPr marL="228600" indent="0">
              <a:buNone/>
            </a:pPr>
            <a:r>
              <a:rPr lang="en-US" b="1" i="0" baseline="0" dirty="0" smtClean="0"/>
              <a:t>3) Ring Networks:</a:t>
            </a:r>
          </a:p>
          <a:p>
            <a:pPr marL="228600" indent="0">
              <a:buNone/>
            </a:pPr>
            <a:endParaRPr lang="en-US" b="1" i="0" baseline="0" dirty="0" smtClean="0"/>
          </a:p>
          <a:p>
            <a:pPr marL="228600" indent="0">
              <a:buNone/>
            </a:pPr>
            <a:r>
              <a:rPr lang="en-US" b="0" i="0" baseline="0" dirty="0" smtClean="0"/>
              <a:t>Ring network are also usually used in LANs. Each device is connected to the ring with a tap similar to the taps found on a bus network. As communications signal pass around the ring, a receiver driver unit in each device checks the addresses of the incoming signal and either routes it to the destination device or regenerates the signal and passes it on the next device on the ring. This regeneration is a benefit of ring networks making ring networks less subject to attenuation. </a:t>
            </a:r>
          </a:p>
          <a:p>
            <a:pPr marL="228600" indent="0">
              <a:buNone/>
            </a:pPr>
            <a:endParaRPr lang="en-US" b="0" i="0" baseline="0" dirty="0" smtClean="0"/>
          </a:p>
          <a:p>
            <a:pPr marL="228600" indent="0">
              <a:buNone/>
            </a:pPr>
            <a:r>
              <a:rPr lang="en-US" b="1" i="0" baseline="0" dirty="0" smtClean="0"/>
              <a:t>Other kinds of topologies include:</a:t>
            </a:r>
          </a:p>
          <a:p>
            <a:pPr marL="228600" indent="0">
              <a:buNone/>
            </a:pPr>
            <a:endParaRPr lang="en-US" b="1" i="0" baseline="0" dirty="0" smtClean="0"/>
          </a:p>
          <a:p>
            <a:pPr marL="228600" indent="0">
              <a:buNone/>
            </a:pPr>
            <a:r>
              <a:rPr lang="en-US" b="1" i="0" baseline="0" dirty="0" smtClean="0"/>
              <a:t>Tree Topology: </a:t>
            </a:r>
            <a:r>
              <a:rPr lang="en-US" b="0" i="0" baseline="0" dirty="0" smtClean="0"/>
              <a:t>This is a combination of star and bus topology. It is also called an hierarchical network; in the tree topology shown above, the root node (the node below) is connected to a 2 nodes through a point to point link (these nodes are at a level below the root node). The 2</a:t>
            </a:r>
            <a:r>
              <a:rPr lang="en-US" b="0" i="0" baseline="30000" dirty="0" smtClean="0"/>
              <a:t>nd</a:t>
            </a:r>
            <a:r>
              <a:rPr lang="en-US" b="0" i="0" baseline="0" dirty="0" smtClean="0"/>
              <a:t> level nodes are in turn connected to downstream nodes in star-topology. </a:t>
            </a:r>
          </a:p>
          <a:p>
            <a:pPr marL="228600" indent="0">
              <a:buNone/>
            </a:pPr>
            <a:endParaRPr lang="en-US" b="0" i="0" baseline="0" dirty="0" smtClean="0"/>
          </a:p>
          <a:p>
            <a:pPr marL="228600" indent="0">
              <a:buNone/>
            </a:pPr>
            <a:r>
              <a:rPr lang="en-US" b="0" i="0" baseline="0" dirty="0" smtClean="0"/>
              <a:t>It can also be thought of as hierarchical star networks, or star bus networks. The node having a downstream node is called a parent node, and the downstream nodes are called child nodes. A node having no child nodes is called a leaf node.</a:t>
            </a:r>
          </a:p>
          <a:p>
            <a:pPr marL="228600" indent="0">
              <a:buNone/>
            </a:pPr>
            <a:endParaRPr lang="en-US" b="0" i="0" baseline="0" dirty="0" smtClean="0"/>
          </a:p>
          <a:p>
            <a:pPr marL="228600" indent="0">
              <a:buNone/>
            </a:pPr>
            <a:r>
              <a:rPr lang="en-US" b="0" i="0" baseline="0" dirty="0" smtClean="0"/>
              <a:t>Node that the number of links is always 1 less than the number of nodes in a tree topology, and a loop cannot exist in a tree topology.</a:t>
            </a:r>
          </a:p>
          <a:p>
            <a:pPr marL="228600" indent="0">
              <a:buNone/>
            </a:pPr>
            <a:endParaRPr lang="en-US" b="0" i="0" baseline="0" dirty="0" smtClean="0"/>
          </a:p>
          <a:p>
            <a:pPr marL="228600" indent="0">
              <a:buNone/>
            </a:pPr>
            <a:r>
              <a:rPr lang="en-US" b="1" i="0" baseline="0" dirty="0" smtClean="0"/>
              <a:t>Fully Connected Topology:</a:t>
            </a:r>
          </a:p>
          <a:p>
            <a:pPr marL="228600" indent="0">
              <a:buNone/>
            </a:pPr>
            <a:endParaRPr lang="en-US" b="1" i="0" baseline="0" dirty="0" smtClean="0"/>
          </a:p>
          <a:p>
            <a:pPr marL="228600" indent="0">
              <a:buNone/>
            </a:pPr>
            <a:r>
              <a:rPr lang="en-US" b="0" i="0" baseline="0" dirty="0" smtClean="0"/>
              <a:t>In a fully connected topology, all the nodes are connected to each other.</a:t>
            </a:r>
          </a:p>
          <a:p>
            <a:pPr marL="228600" indent="0">
              <a:buNone/>
            </a:pPr>
            <a:endParaRPr lang="en-US" b="0" i="0" baseline="0" dirty="0" smtClean="0"/>
          </a:p>
          <a:p>
            <a:pPr marL="228600" indent="0">
              <a:buNone/>
            </a:pPr>
            <a:r>
              <a:rPr lang="en-US" b="1" i="0" baseline="0" dirty="0" smtClean="0"/>
              <a:t>Partial Mesh Topology:</a:t>
            </a:r>
          </a:p>
          <a:p>
            <a:pPr marL="228600" indent="0">
              <a:buNone/>
            </a:pPr>
            <a:endParaRPr lang="en-US" b="1" i="0" baseline="0" dirty="0" smtClean="0"/>
          </a:p>
          <a:p>
            <a:pPr marL="228600" indent="0">
              <a:buNone/>
            </a:pPr>
            <a:r>
              <a:rPr lang="en-US" b="0" i="0" baseline="0" dirty="0" smtClean="0"/>
              <a:t>A partial mesh topology has redundant links (contains loops), however, it’s not a fully connected network. </a:t>
            </a:r>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9</a:t>
            </a:fld>
            <a:endParaRPr lang="en-US" sz="1200" kern="1200" dirty="0">
              <a:solidFill>
                <a:prstClr val="black"/>
              </a:solidFill>
              <a:latin typeface="Calibri"/>
              <a:ea typeface="+mn-ea"/>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Alongside the Ethernet, token rings are the other significant class of shared-media network.</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As the name suggests, a token ring network consists of a set of nodes connected in a ring (see the figure above). Data always flows in a particular direction around the ring, with each node receiving frames from its upstream neighbor and then forwarding them to its downstream neighbor. This ring-based topology is in contrast to the Ethernet’s bus topology. Like the Ethernet, however, the ring is viewed as a single shared medium; it does not behave as a collection of independent point-to-point links that just happen to be configured in a loop. Thus, a token ring shares two key features with an Ethernet: </a:t>
            </a:r>
            <a:r>
              <a:rPr lang="en-US" sz="1200" b="1" i="1" kern="1200" baseline="0" dirty="0" smtClean="0">
                <a:solidFill>
                  <a:schemeClr val="tx1"/>
                </a:solidFill>
                <a:latin typeface="+mn-lt"/>
                <a:ea typeface="+mn-ea"/>
                <a:cs typeface="+mn-cs"/>
              </a:rPr>
              <a:t>First</a:t>
            </a:r>
            <a:r>
              <a:rPr lang="en-US" sz="1200" kern="1200" baseline="0" dirty="0" smtClean="0">
                <a:solidFill>
                  <a:schemeClr val="tx1"/>
                </a:solidFill>
                <a:latin typeface="+mn-lt"/>
                <a:ea typeface="+mn-ea"/>
                <a:cs typeface="+mn-cs"/>
              </a:rPr>
              <a:t>, it involves a distributed algorithm that controls when each node is allowed to transmit, and </a:t>
            </a:r>
            <a:r>
              <a:rPr lang="en-US" sz="1200" b="1" i="1" kern="1200" baseline="0" dirty="0" smtClean="0">
                <a:solidFill>
                  <a:schemeClr val="tx1"/>
                </a:solidFill>
                <a:latin typeface="+mn-lt"/>
                <a:ea typeface="+mn-ea"/>
                <a:cs typeface="+mn-cs"/>
              </a:rPr>
              <a:t>second</a:t>
            </a:r>
            <a:r>
              <a:rPr lang="en-US" sz="1200" kern="1200" baseline="0" dirty="0" smtClean="0">
                <a:solidFill>
                  <a:schemeClr val="tx1"/>
                </a:solidFill>
                <a:latin typeface="+mn-lt"/>
                <a:ea typeface="+mn-ea"/>
                <a:cs typeface="+mn-cs"/>
              </a:rPr>
              <a:t>, all nodes see all frames, with the node identified in the frame header as the destination saving a copy of the frame as it flows past.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word “token” in token ring comes from the way access to the shared ring is managed. The idea is that a token, which is really just a special sequence of bits, circulates around the ring; each node receives and then forwards the token. When a node that has a frame to transmit sees the token, it takes the token off the ring (i.e., it does not forward the special bit pattern) and instead inserts its frame into the ring. Each node along the way simply forwards the frame, with the destination node saving a copy and forwarding the message onto the next node on the ring. When the frame makes its way back around to the sender, this node strips its</a:t>
            </a:r>
          </a:p>
          <a:p>
            <a:r>
              <a:rPr lang="en-US" sz="1200" kern="1200" baseline="0" dirty="0" smtClean="0">
                <a:solidFill>
                  <a:schemeClr val="tx1"/>
                </a:solidFill>
                <a:latin typeface="+mn-lt"/>
                <a:ea typeface="+mn-ea"/>
                <a:cs typeface="+mn-cs"/>
              </a:rPr>
              <a:t>frame off the ring (rather than continuing to forward it) and reinserts the token. In this way, some node downstream will have the opportunity to transmit a frame. The media access algorithm is fair in the sense that as the token circulates around the ring, each node gets a chance to transmit. Nodes are serviced in a round-robin fashion.</a:t>
            </a:r>
          </a:p>
          <a:p>
            <a:endParaRPr lang="en-US" sz="1200" kern="1200" baseline="0" dirty="0" smtClean="0">
              <a:solidFill>
                <a:schemeClr val="tx1"/>
              </a:solidFill>
              <a:latin typeface="+mn-lt"/>
              <a:ea typeface="+mn-ea"/>
              <a:cs typeface="+mn-cs"/>
            </a:endParaRPr>
          </a:p>
          <a:p>
            <a:r>
              <a:rPr lang="en-US" sz="1200" b="1" i="1" kern="1200" baseline="0" dirty="0" smtClean="0">
                <a:solidFill>
                  <a:schemeClr val="tx1"/>
                </a:solidFill>
                <a:latin typeface="+mn-lt"/>
                <a:ea typeface="+mn-ea"/>
                <a:cs typeface="+mn-cs"/>
              </a:rPr>
              <a:t>What happens when a node fails: </a:t>
            </a:r>
            <a:r>
              <a:rPr lang="en-US" sz="1200" kern="1200" baseline="0" dirty="0" smtClean="0">
                <a:solidFill>
                  <a:schemeClr val="tx1"/>
                </a:solidFill>
                <a:latin typeface="+mn-lt"/>
                <a:ea typeface="+mn-ea"/>
                <a:cs typeface="+mn-cs"/>
              </a:rPr>
              <a:t>One of the first things you might worry about with a ring topology is that any link or node failure would render the whole network useless. This problem is addressed by connecting each station into the ring using an electromechanical relay. As long as the station is healthy, the relay is open and the station is included in the ring. If the station stops providing power, the relay closes and the ring automatically bypasses the station.</a:t>
            </a:r>
          </a:p>
          <a:p>
            <a:endParaRPr lang="en-US" sz="1200" kern="1200" baseline="0" dirty="0" smtClean="0">
              <a:solidFill>
                <a:schemeClr val="tx1"/>
              </a:solidFill>
              <a:latin typeface="+mn-lt"/>
              <a:ea typeface="+mn-ea"/>
              <a:cs typeface="+mn-cs"/>
            </a:endParaRPr>
          </a:p>
          <a:p>
            <a:endParaRPr lang="en-US" baseline="0" dirty="0" smtClean="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10</a:t>
            </a:fld>
            <a:endParaRPr lang="en-US" sz="1200" kern="1200" dirty="0">
              <a:solidFill>
                <a:prstClr val="black"/>
              </a:solidFill>
              <a:latin typeface="Calibri"/>
              <a:ea typeface="+mn-ea"/>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algn="l" rtl="0"/>
            <a:fld id="{D00AE82B-E6DE-496D-8593-D879E45BA82B}" type="datetime1">
              <a:rPr lang="en-US" sz="1200" kern="1200">
                <a:solidFill>
                  <a:prstClr val="black">
                    <a:tint val="75000"/>
                  </a:prstClr>
                </a:solidFill>
                <a:latin typeface="Calibri"/>
                <a:ea typeface="+mn-ea"/>
                <a:cs typeface="+mn-cs"/>
              </a:rPr>
              <a:pPr algn="l" rtl="0"/>
              <a:t>5/7/2009</a:t>
            </a:fld>
            <a:endParaRPr lang="en-US" sz="1200" kern="1200" dirty="0">
              <a:solidFill>
                <a:prstClr val="black">
                  <a:tint val="75000"/>
                </a:prstClr>
              </a:solidFill>
              <a:latin typeface="Calibri"/>
              <a:ea typeface="+mn-ea"/>
              <a:cs typeface="+mn-cs"/>
            </a:endParaRPr>
          </a:p>
        </p:txBody>
      </p:sp>
      <p:sp>
        <p:nvSpPr>
          <p:cNvPr id="5" name="Footer Placeholder 4"/>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6" name="Slide Number Placeholder 5"/>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lgn="l" rtl="0"/>
            <a:fld id="{66B78E9A-6735-4E07-A74B-4B6796617BE3}" type="datetime1">
              <a:rPr lang="en-US" sz="1200" kern="1200">
                <a:solidFill>
                  <a:prstClr val="black">
                    <a:tint val="75000"/>
                  </a:prstClr>
                </a:solidFill>
                <a:latin typeface="Calibri"/>
                <a:ea typeface="+mn-ea"/>
                <a:cs typeface="+mn-cs"/>
              </a:rPr>
              <a:pPr algn="l" rtl="0"/>
              <a:t>5/7/2009</a:t>
            </a:fld>
            <a:endParaRPr lang="en-US" sz="1200" kern="1200" dirty="0">
              <a:solidFill>
                <a:prstClr val="black">
                  <a:tint val="75000"/>
                </a:prstClr>
              </a:solidFill>
              <a:latin typeface="Calibri"/>
              <a:ea typeface="+mn-ea"/>
              <a:cs typeface="+mn-cs"/>
            </a:endParaRPr>
          </a:p>
        </p:txBody>
      </p:sp>
      <p:sp>
        <p:nvSpPr>
          <p:cNvPr id="5" name="Footer Placeholder 4"/>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6" name="Slide Number Placeholder 5"/>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lgn="l" rtl="0"/>
            <a:fld id="{6EA5B254-B072-4CB1-B43D-2BC2DB9CD7C4}" type="datetime1">
              <a:rPr lang="en-US" sz="1200" kern="1200">
                <a:solidFill>
                  <a:prstClr val="black">
                    <a:tint val="75000"/>
                  </a:prstClr>
                </a:solidFill>
                <a:latin typeface="Calibri"/>
                <a:ea typeface="+mn-ea"/>
                <a:cs typeface="+mn-cs"/>
              </a:rPr>
              <a:pPr algn="l" rtl="0"/>
              <a:t>5/7/2009</a:t>
            </a:fld>
            <a:endParaRPr lang="en-US" sz="1200" kern="1200" dirty="0">
              <a:solidFill>
                <a:prstClr val="black">
                  <a:tint val="75000"/>
                </a:prstClr>
              </a:solidFill>
              <a:latin typeface="Calibri"/>
              <a:ea typeface="+mn-ea"/>
              <a:cs typeface="+mn-cs"/>
            </a:endParaRPr>
          </a:p>
        </p:txBody>
      </p:sp>
      <p:sp>
        <p:nvSpPr>
          <p:cNvPr id="5" name="Footer Placeholder 4"/>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6" name="Slide Number Placeholder 5"/>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pPr algn="l" rtl="0"/>
            <a:fld id="{0B3C0AEA-CD41-4F3C-B390-ED135E50998F}" type="datetimeFigureOut">
              <a:rPr lang="en-US" sz="1200" kern="1200">
                <a:solidFill>
                  <a:srgbClr val="C9C2D1">
                    <a:shade val="90000"/>
                  </a:srgbClr>
                </a:solidFill>
                <a:latin typeface="Calibri"/>
                <a:ea typeface="+mn-ea"/>
                <a:cs typeface="+mn-cs"/>
              </a:rPr>
              <a:pPr algn="l" rtl="0"/>
              <a:t>5/7/2009</a:t>
            </a:fld>
            <a:endParaRPr lang="en-US" sz="1200" kern="1200">
              <a:solidFill>
                <a:srgbClr val="C9C2D1">
                  <a:shade val="90000"/>
                </a:srgbClr>
              </a:solidFill>
              <a:latin typeface="Calibri"/>
              <a:ea typeface="+mn-ea"/>
              <a:cs typeface="+mn-cs"/>
            </a:endParaRPr>
          </a:p>
        </p:txBody>
      </p:sp>
      <p:sp>
        <p:nvSpPr>
          <p:cNvPr id="19" name="Footer Placeholder 18"/>
          <p:cNvSpPr>
            <a:spLocks noGrp="1"/>
          </p:cNvSpPr>
          <p:nvPr>
            <p:ph type="ftr" sz="quarter" idx="11"/>
          </p:nvPr>
        </p:nvSpPr>
        <p:spPr/>
        <p:txBody>
          <a:bodyPr/>
          <a:lstStyle/>
          <a:p>
            <a:pPr algn="l" rtl="0"/>
            <a:endParaRPr lang="en-US" sz="1200" kern="1200">
              <a:solidFill>
                <a:srgbClr val="C9C2D1">
                  <a:shade val="90000"/>
                </a:srgbClr>
              </a:solidFill>
              <a:latin typeface="Calibri"/>
              <a:ea typeface="+mn-ea"/>
              <a:cs typeface="+mn-cs"/>
            </a:endParaRPr>
          </a:p>
        </p:txBody>
      </p:sp>
      <p:sp>
        <p:nvSpPr>
          <p:cNvPr id="27" name="Slide Number Placeholder 26"/>
          <p:cNvSpPr>
            <a:spLocks noGrp="1"/>
          </p:cNvSpPr>
          <p:nvPr>
            <p:ph type="sldNum" sz="quarter" idx="12"/>
          </p:nvPr>
        </p:nvSpPr>
        <p:spPr/>
        <p:txBody>
          <a:bodyPr/>
          <a:lstStyle/>
          <a:p>
            <a:pPr algn="r" rtl="0"/>
            <a:fld id="{206E2B85-19E5-46B6-96E8-D48D86305B43}" type="slidenum">
              <a:rPr lang="en-US" sz="1200" kern="1200">
                <a:solidFill>
                  <a:srgbClr val="C9C2D1">
                    <a:shade val="90000"/>
                  </a:srgbClr>
                </a:solidFill>
                <a:latin typeface="Calibri"/>
                <a:ea typeface="+mn-ea"/>
                <a:cs typeface="+mn-cs"/>
              </a:rPr>
              <a:pPr algn="r" rtl="0"/>
              <a:t>‹#›</a:t>
            </a:fld>
            <a:endParaRPr lang="en-US" sz="1200" kern="1200">
              <a:solidFill>
                <a:srgbClr val="C9C2D1">
                  <a:shade val="90000"/>
                </a:srgbClr>
              </a:solidFill>
              <a:latin typeface="Calibri"/>
              <a:ea typeface="+mn-ea"/>
              <a:cs typeface="+mn-cs"/>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lgn="l" rtl="0"/>
            <a:fld id="{0B3C0AEA-CD41-4F3C-B390-ED135E50998F}" type="datetimeFigureOut">
              <a:rPr lang="en-US" sz="1200" kern="1200">
                <a:solidFill>
                  <a:srgbClr val="69676D">
                    <a:shade val="90000"/>
                  </a:srgbClr>
                </a:solidFill>
                <a:latin typeface="Calibri"/>
                <a:ea typeface="+mn-ea"/>
                <a:cs typeface="+mn-cs"/>
              </a:rPr>
              <a:pPr algn="l" rtl="0"/>
              <a:t>5/7/2009</a:t>
            </a:fld>
            <a:endParaRPr lang="en-US" sz="1200" kern="1200">
              <a:solidFill>
                <a:srgbClr val="69676D">
                  <a:shade val="90000"/>
                </a:srgbClr>
              </a:solidFill>
              <a:latin typeface="Calibri"/>
              <a:ea typeface="+mn-ea"/>
              <a:cs typeface="+mn-cs"/>
            </a:endParaRPr>
          </a:p>
        </p:txBody>
      </p:sp>
      <p:sp>
        <p:nvSpPr>
          <p:cNvPr id="5" name="Footer Placeholder 4"/>
          <p:cNvSpPr>
            <a:spLocks noGrp="1"/>
          </p:cNvSpPr>
          <p:nvPr>
            <p:ph type="ftr" sz="quarter" idx="11"/>
          </p:nvPr>
        </p:nvSpPr>
        <p:spPr/>
        <p:txBody>
          <a:bodyPr/>
          <a:lstStyle/>
          <a:p>
            <a:pPr algn="l" rtl="0"/>
            <a:endParaRPr lang="en-US" sz="1200" kern="1200">
              <a:solidFill>
                <a:srgbClr val="69676D">
                  <a:shade val="90000"/>
                </a:srgbClr>
              </a:solidFill>
              <a:latin typeface="Calibri"/>
              <a:ea typeface="+mn-ea"/>
              <a:cs typeface="+mn-cs"/>
            </a:endParaRPr>
          </a:p>
        </p:txBody>
      </p:sp>
      <p:sp>
        <p:nvSpPr>
          <p:cNvPr id="6" name="Slide Number Placeholder 5"/>
          <p:cNvSpPr>
            <a:spLocks noGrp="1"/>
          </p:cNvSpPr>
          <p:nvPr>
            <p:ph type="sldNum" sz="quarter" idx="12"/>
          </p:nvPr>
        </p:nvSpPr>
        <p:spPr/>
        <p:txBody>
          <a:bodyPr/>
          <a:lstStyle/>
          <a:p>
            <a:pPr algn="r" rtl="0"/>
            <a:fld id="{206E2B85-19E5-46B6-96E8-D48D86305B43}" type="slidenum">
              <a:rPr lang="en-US" sz="1200" kern="1200">
                <a:solidFill>
                  <a:srgbClr val="69676D">
                    <a:shade val="90000"/>
                  </a:srgbClr>
                </a:solidFill>
                <a:latin typeface="Calibri"/>
                <a:ea typeface="+mn-ea"/>
                <a:cs typeface="+mn-cs"/>
              </a:rPr>
              <a:pPr algn="r" rtl="0"/>
              <a:t>‹#›</a:t>
            </a:fld>
            <a:endParaRPr lang="en-US" sz="1200" kern="1200">
              <a:solidFill>
                <a:srgbClr val="69676D">
                  <a:shade val="90000"/>
                </a:srgbClr>
              </a:solidFill>
              <a:latin typeface="Calibri"/>
              <a:ea typeface="+mn-ea"/>
              <a:cs typeface="+mn-c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pPr algn="l" rtl="0"/>
            <a:fld id="{0B3C0AEA-CD41-4F3C-B390-ED135E50998F}" type="datetimeFigureOut">
              <a:rPr lang="en-US" sz="1200" kern="1200">
                <a:solidFill>
                  <a:srgbClr val="C9C2D1">
                    <a:shade val="90000"/>
                  </a:srgbClr>
                </a:solidFill>
                <a:latin typeface="Calibri"/>
                <a:ea typeface="+mn-ea"/>
                <a:cs typeface="+mn-cs"/>
              </a:rPr>
              <a:pPr algn="l" rtl="0"/>
              <a:t>5/7/2009</a:t>
            </a:fld>
            <a:endParaRPr lang="en-US" sz="1200" kern="1200">
              <a:solidFill>
                <a:srgbClr val="C9C2D1">
                  <a:shade val="90000"/>
                </a:srgbClr>
              </a:solidFill>
              <a:latin typeface="Calibri"/>
              <a:ea typeface="+mn-ea"/>
              <a:cs typeface="+mn-cs"/>
            </a:endParaRPr>
          </a:p>
        </p:txBody>
      </p:sp>
      <p:sp>
        <p:nvSpPr>
          <p:cNvPr id="5" name="Footer Placeholder 4"/>
          <p:cNvSpPr>
            <a:spLocks noGrp="1"/>
          </p:cNvSpPr>
          <p:nvPr>
            <p:ph type="ftr" sz="quarter" idx="11"/>
          </p:nvPr>
        </p:nvSpPr>
        <p:spPr/>
        <p:txBody>
          <a:bodyPr/>
          <a:lstStyle/>
          <a:p>
            <a:pPr algn="l" rtl="0"/>
            <a:endParaRPr lang="en-US" sz="1200" kern="1200">
              <a:solidFill>
                <a:srgbClr val="C9C2D1">
                  <a:shade val="90000"/>
                </a:srgbClr>
              </a:solidFill>
              <a:latin typeface="Calibri"/>
              <a:ea typeface="+mn-ea"/>
              <a:cs typeface="+mn-cs"/>
            </a:endParaRPr>
          </a:p>
        </p:txBody>
      </p:sp>
      <p:sp>
        <p:nvSpPr>
          <p:cNvPr id="6" name="Slide Number Placeholder 5"/>
          <p:cNvSpPr>
            <a:spLocks noGrp="1"/>
          </p:cNvSpPr>
          <p:nvPr>
            <p:ph type="sldNum" sz="quarter" idx="12"/>
          </p:nvPr>
        </p:nvSpPr>
        <p:spPr/>
        <p:txBody>
          <a:bodyPr/>
          <a:lstStyle/>
          <a:p>
            <a:pPr algn="r" rtl="0"/>
            <a:fld id="{206E2B85-19E5-46B6-96E8-D48D86305B43}" type="slidenum">
              <a:rPr lang="en-US" sz="1200" kern="1200">
                <a:solidFill>
                  <a:srgbClr val="C9C2D1">
                    <a:shade val="90000"/>
                  </a:srgbClr>
                </a:solidFill>
                <a:latin typeface="Calibri"/>
                <a:ea typeface="+mn-ea"/>
                <a:cs typeface="+mn-cs"/>
              </a:rPr>
              <a:pPr algn="r" rtl="0"/>
              <a:t>‹#›</a:t>
            </a:fld>
            <a:endParaRPr lang="en-US" sz="1200" kern="1200">
              <a:solidFill>
                <a:srgbClr val="C9C2D1">
                  <a:shade val="90000"/>
                </a:srgbClr>
              </a:solidFill>
              <a:latin typeface="Calibri"/>
              <a:ea typeface="+mn-ea"/>
              <a:cs typeface="+mn-cs"/>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lgn="l" rtl="0"/>
            <a:fld id="{0B3C0AEA-CD41-4F3C-B390-ED135E50998F}" type="datetimeFigureOut">
              <a:rPr lang="en-US" sz="1200" kern="1200">
                <a:solidFill>
                  <a:srgbClr val="69676D">
                    <a:shade val="90000"/>
                  </a:srgbClr>
                </a:solidFill>
                <a:latin typeface="Calibri"/>
                <a:ea typeface="+mn-ea"/>
                <a:cs typeface="+mn-cs"/>
              </a:rPr>
              <a:pPr algn="l" rtl="0"/>
              <a:t>5/7/2009</a:t>
            </a:fld>
            <a:endParaRPr lang="en-US" sz="1200" kern="1200">
              <a:solidFill>
                <a:srgbClr val="69676D">
                  <a:shade val="90000"/>
                </a:srgbClr>
              </a:solidFill>
              <a:latin typeface="Calibri"/>
              <a:ea typeface="+mn-ea"/>
              <a:cs typeface="+mn-cs"/>
            </a:endParaRPr>
          </a:p>
        </p:txBody>
      </p:sp>
      <p:sp>
        <p:nvSpPr>
          <p:cNvPr id="6" name="Footer Placeholder 5"/>
          <p:cNvSpPr>
            <a:spLocks noGrp="1"/>
          </p:cNvSpPr>
          <p:nvPr>
            <p:ph type="ftr" sz="quarter" idx="11"/>
          </p:nvPr>
        </p:nvSpPr>
        <p:spPr/>
        <p:txBody>
          <a:bodyPr/>
          <a:lstStyle/>
          <a:p>
            <a:pPr algn="l" rtl="0"/>
            <a:endParaRPr lang="en-US" sz="1200" kern="1200">
              <a:solidFill>
                <a:srgbClr val="69676D">
                  <a:shade val="90000"/>
                </a:srgbClr>
              </a:solidFill>
              <a:latin typeface="Calibri"/>
              <a:ea typeface="+mn-ea"/>
              <a:cs typeface="+mn-cs"/>
            </a:endParaRPr>
          </a:p>
        </p:txBody>
      </p:sp>
      <p:sp>
        <p:nvSpPr>
          <p:cNvPr id="7" name="Slide Number Placeholder 6"/>
          <p:cNvSpPr>
            <a:spLocks noGrp="1"/>
          </p:cNvSpPr>
          <p:nvPr>
            <p:ph type="sldNum" sz="quarter" idx="12"/>
          </p:nvPr>
        </p:nvSpPr>
        <p:spPr/>
        <p:txBody>
          <a:bodyPr/>
          <a:lstStyle/>
          <a:p>
            <a:pPr algn="r" rtl="0"/>
            <a:fld id="{206E2B85-19E5-46B6-96E8-D48D86305B43}" type="slidenum">
              <a:rPr lang="en-US" sz="1200" kern="1200">
                <a:solidFill>
                  <a:srgbClr val="69676D">
                    <a:shade val="90000"/>
                  </a:srgbClr>
                </a:solidFill>
                <a:latin typeface="Calibri"/>
                <a:ea typeface="+mn-ea"/>
                <a:cs typeface="+mn-cs"/>
              </a:rPr>
              <a:pPr algn="r" rtl="0"/>
              <a:t>‹#›</a:t>
            </a:fld>
            <a:endParaRPr lang="en-US" sz="1200" kern="1200">
              <a:solidFill>
                <a:srgbClr val="69676D">
                  <a:shade val="90000"/>
                </a:srgbClr>
              </a:solidFill>
              <a:latin typeface="Calibri"/>
              <a:ea typeface="+mn-ea"/>
              <a:cs typeface="+mn-c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pPr algn="l" rtl="0"/>
            <a:fld id="{0B3C0AEA-CD41-4F3C-B390-ED135E50998F}" type="datetimeFigureOut">
              <a:rPr lang="en-US" sz="1200" kern="1200">
                <a:solidFill>
                  <a:srgbClr val="69676D">
                    <a:shade val="90000"/>
                  </a:srgbClr>
                </a:solidFill>
                <a:latin typeface="Calibri"/>
                <a:ea typeface="+mn-ea"/>
                <a:cs typeface="+mn-cs"/>
              </a:rPr>
              <a:pPr algn="l" rtl="0"/>
              <a:t>5/7/2009</a:t>
            </a:fld>
            <a:endParaRPr lang="en-US" sz="1200" kern="1200">
              <a:solidFill>
                <a:srgbClr val="69676D">
                  <a:shade val="90000"/>
                </a:srgbClr>
              </a:solidFill>
              <a:latin typeface="Calibri"/>
              <a:ea typeface="+mn-ea"/>
              <a:cs typeface="+mn-cs"/>
            </a:endParaRPr>
          </a:p>
        </p:txBody>
      </p:sp>
      <p:sp>
        <p:nvSpPr>
          <p:cNvPr id="8" name="Footer Placeholder 7"/>
          <p:cNvSpPr>
            <a:spLocks noGrp="1"/>
          </p:cNvSpPr>
          <p:nvPr>
            <p:ph type="ftr" sz="quarter" idx="11"/>
          </p:nvPr>
        </p:nvSpPr>
        <p:spPr/>
        <p:txBody>
          <a:bodyPr/>
          <a:lstStyle/>
          <a:p>
            <a:pPr algn="l" rtl="0"/>
            <a:endParaRPr lang="en-US" sz="1200" kern="1200">
              <a:solidFill>
                <a:srgbClr val="69676D">
                  <a:shade val="90000"/>
                </a:srgbClr>
              </a:solidFill>
              <a:latin typeface="Calibri"/>
              <a:ea typeface="+mn-ea"/>
              <a:cs typeface="+mn-cs"/>
            </a:endParaRPr>
          </a:p>
        </p:txBody>
      </p:sp>
      <p:sp>
        <p:nvSpPr>
          <p:cNvPr id="9" name="Slide Number Placeholder 8"/>
          <p:cNvSpPr>
            <a:spLocks noGrp="1"/>
          </p:cNvSpPr>
          <p:nvPr>
            <p:ph type="sldNum" sz="quarter" idx="12"/>
          </p:nvPr>
        </p:nvSpPr>
        <p:spPr/>
        <p:txBody>
          <a:bodyPr/>
          <a:lstStyle/>
          <a:p>
            <a:pPr algn="r" rtl="0"/>
            <a:fld id="{206E2B85-19E5-46B6-96E8-D48D86305B43}" type="slidenum">
              <a:rPr lang="en-US" sz="1200" kern="1200">
                <a:solidFill>
                  <a:srgbClr val="69676D">
                    <a:shade val="90000"/>
                  </a:srgbClr>
                </a:solidFill>
                <a:latin typeface="Calibri"/>
                <a:ea typeface="+mn-ea"/>
                <a:cs typeface="+mn-cs"/>
              </a:rPr>
              <a:pPr algn="r" rtl="0"/>
              <a:t>‹#›</a:t>
            </a:fld>
            <a:endParaRPr lang="en-US" sz="1200" kern="1200">
              <a:solidFill>
                <a:srgbClr val="69676D">
                  <a:shade val="90000"/>
                </a:srgbClr>
              </a:solidFill>
              <a:latin typeface="Calibri"/>
              <a:ea typeface="+mn-ea"/>
              <a:cs typeface="+mn-c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pPr algn="l" rtl="0"/>
            <a:fld id="{0B3C0AEA-CD41-4F3C-B390-ED135E50998F}" type="datetimeFigureOut">
              <a:rPr lang="en-US" sz="1200" kern="1200">
                <a:solidFill>
                  <a:srgbClr val="69676D">
                    <a:shade val="90000"/>
                  </a:srgbClr>
                </a:solidFill>
                <a:latin typeface="Calibri"/>
                <a:ea typeface="+mn-ea"/>
                <a:cs typeface="+mn-cs"/>
              </a:rPr>
              <a:pPr algn="l" rtl="0"/>
              <a:t>5/7/2009</a:t>
            </a:fld>
            <a:endParaRPr lang="en-US" sz="1200" kern="1200">
              <a:solidFill>
                <a:srgbClr val="69676D">
                  <a:shade val="90000"/>
                </a:srgbClr>
              </a:solidFill>
              <a:latin typeface="Calibri"/>
              <a:ea typeface="+mn-ea"/>
              <a:cs typeface="+mn-cs"/>
            </a:endParaRPr>
          </a:p>
        </p:txBody>
      </p:sp>
      <p:sp>
        <p:nvSpPr>
          <p:cNvPr id="4" name="Footer Placeholder 3"/>
          <p:cNvSpPr>
            <a:spLocks noGrp="1"/>
          </p:cNvSpPr>
          <p:nvPr>
            <p:ph type="ftr" sz="quarter" idx="11"/>
          </p:nvPr>
        </p:nvSpPr>
        <p:spPr/>
        <p:txBody>
          <a:bodyPr/>
          <a:lstStyle/>
          <a:p>
            <a:pPr algn="l" rtl="0"/>
            <a:endParaRPr lang="en-US" sz="1200" kern="1200">
              <a:solidFill>
                <a:srgbClr val="69676D">
                  <a:shade val="90000"/>
                </a:srgbClr>
              </a:solidFill>
              <a:latin typeface="Calibri"/>
              <a:ea typeface="+mn-ea"/>
              <a:cs typeface="+mn-cs"/>
            </a:endParaRPr>
          </a:p>
        </p:txBody>
      </p:sp>
      <p:sp>
        <p:nvSpPr>
          <p:cNvPr id="5" name="Slide Number Placeholder 4"/>
          <p:cNvSpPr>
            <a:spLocks noGrp="1"/>
          </p:cNvSpPr>
          <p:nvPr>
            <p:ph type="sldNum" sz="quarter" idx="12"/>
          </p:nvPr>
        </p:nvSpPr>
        <p:spPr/>
        <p:txBody>
          <a:bodyPr/>
          <a:lstStyle/>
          <a:p>
            <a:pPr algn="r" rtl="0"/>
            <a:fld id="{206E2B85-19E5-46B6-96E8-D48D86305B43}" type="slidenum">
              <a:rPr lang="en-US" sz="1200" kern="1200">
                <a:solidFill>
                  <a:srgbClr val="69676D">
                    <a:shade val="90000"/>
                  </a:srgbClr>
                </a:solidFill>
                <a:latin typeface="Calibri"/>
                <a:ea typeface="+mn-ea"/>
                <a:cs typeface="+mn-cs"/>
              </a:rPr>
              <a:pPr algn="r" rtl="0"/>
              <a:t>‹#›</a:t>
            </a:fld>
            <a:endParaRPr lang="en-US" sz="1200" kern="1200">
              <a:solidFill>
                <a:srgbClr val="69676D">
                  <a:shade val="90000"/>
                </a:srgbClr>
              </a:solidFill>
              <a:latin typeface="Calibri"/>
              <a:ea typeface="+mn-ea"/>
              <a:cs typeface="+mn-c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lgn="l" rtl="0"/>
            <a:fld id="{0B3C0AEA-CD41-4F3C-B390-ED135E50998F}" type="datetimeFigureOut">
              <a:rPr lang="en-US" sz="1200" kern="1200">
                <a:solidFill>
                  <a:srgbClr val="69676D">
                    <a:shade val="90000"/>
                  </a:srgbClr>
                </a:solidFill>
                <a:latin typeface="Calibri"/>
                <a:ea typeface="+mn-ea"/>
                <a:cs typeface="+mn-cs"/>
              </a:rPr>
              <a:pPr algn="l" rtl="0"/>
              <a:t>5/7/2009</a:t>
            </a:fld>
            <a:endParaRPr lang="en-US" sz="1200" kern="1200">
              <a:solidFill>
                <a:srgbClr val="69676D">
                  <a:shade val="90000"/>
                </a:srgbClr>
              </a:solidFill>
              <a:latin typeface="Calibri"/>
              <a:ea typeface="+mn-ea"/>
              <a:cs typeface="+mn-cs"/>
            </a:endParaRPr>
          </a:p>
        </p:txBody>
      </p:sp>
      <p:sp>
        <p:nvSpPr>
          <p:cNvPr id="3" name="Footer Placeholder 2"/>
          <p:cNvSpPr>
            <a:spLocks noGrp="1"/>
          </p:cNvSpPr>
          <p:nvPr>
            <p:ph type="ftr" sz="quarter" idx="11"/>
          </p:nvPr>
        </p:nvSpPr>
        <p:spPr/>
        <p:txBody>
          <a:bodyPr/>
          <a:lstStyle/>
          <a:p>
            <a:pPr algn="l" rtl="0"/>
            <a:endParaRPr lang="en-US" sz="1200" kern="1200">
              <a:solidFill>
                <a:srgbClr val="69676D">
                  <a:shade val="90000"/>
                </a:srgbClr>
              </a:solidFill>
              <a:latin typeface="Calibri"/>
              <a:ea typeface="+mn-ea"/>
              <a:cs typeface="+mn-cs"/>
            </a:endParaRPr>
          </a:p>
        </p:txBody>
      </p:sp>
      <p:sp>
        <p:nvSpPr>
          <p:cNvPr id="4" name="Slide Number Placeholder 3"/>
          <p:cNvSpPr>
            <a:spLocks noGrp="1"/>
          </p:cNvSpPr>
          <p:nvPr>
            <p:ph type="sldNum" sz="quarter" idx="12"/>
          </p:nvPr>
        </p:nvSpPr>
        <p:spPr/>
        <p:txBody>
          <a:bodyPr/>
          <a:lstStyle/>
          <a:p>
            <a:pPr algn="r" rtl="0"/>
            <a:fld id="{206E2B85-19E5-46B6-96E8-D48D86305B43}" type="slidenum">
              <a:rPr lang="en-US" sz="1200" kern="1200">
                <a:solidFill>
                  <a:srgbClr val="69676D">
                    <a:shade val="90000"/>
                  </a:srgbClr>
                </a:solidFill>
                <a:latin typeface="Calibri"/>
                <a:ea typeface="+mn-ea"/>
                <a:cs typeface="+mn-cs"/>
              </a:rPr>
              <a:pPr algn="r" rtl="0"/>
              <a:t>‹#›</a:t>
            </a:fld>
            <a:endParaRPr lang="en-US" sz="1200" kern="1200">
              <a:solidFill>
                <a:srgbClr val="69676D">
                  <a:shade val="90000"/>
                </a:srgbClr>
              </a:solidFill>
              <a:latin typeface="Calibri"/>
              <a:ea typeface="+mn-ea"/>
              <a:cs typeface="+mn-cs"/>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lgn="l" rtl="0"/>
            <a:fld id="{0B3C0AEA-CD41-4F3C-B390-ED135E50998F}" type="datetimeFigureOut">
              <a:rPr lang="en-US" sz="1200" kern="1200">
                <a:solidFill>
                  <a:srgbClr val="69676D">
                    <a:shade val="90000"/>
                  </a:srgbClr>
                </a:solidFill>
                <a:latin typeface="Calibri"/>
                <a:ea typeface="+mn-ea"/>
                <a:cs typeface="+mn-cs"/>
              </a:rPr>
              <a:pPr algn="l" rtl="0"/>
              <a:t>5/7/2009</a:t>
            </a:fld>
            <a:endParaRPr lang="en-US" sz="1200" kern="1200">
              <a:solidFill>
                <a:srgbClr val="69676D">
                  <a:shade val="90000"/>
                </a:srgbClr>
              </a:solidFill>
              <a:latin typeface="Calibri"/>
              <a:ea typeface="+mn-ea"/>
              <a:cs typeface="+mn-cs"/>
            </a:endParaRPr>
          </a:p>
        </p:txBody>
      </p:sp>
      <p:sp>
        <p:nvSpPr>
          <p:cNvPr id="6" name="Footer Placeholder 5"/>
          <p:cNvSpPr>
            <a:spLocks noGrp="1"/>
          </p:cNvSpPr>
          <p:nvPr>
            <p:ph type="ftr" sz="quarter" idx="11"/>
          </p:nvPr>
        </p:nvSpPr>
        <p:spPr/>
        <p:txBody>
          <a:bodyPr/>
          <a:lstStyle/>
          <a:p>
            <a:pPr algn="l" rtl="0"/>
            <a:endParaRPr lang="en-US" sz="1200" kern="1200">
              <a:solidFill>
                <a:srgbClr val="69676D">
                  <a:shade val="90000"/>
                </a:srgbClr>
              </a:solidFill>
              <a:latin typeface="Calibri"/>
              <a:ea typeface="+mn-ea"/>
              <a:cs typeface="+mn-cs"/>
            </a:endParaRPr>
          </a:p>
        </p:txBody>
      </p:sp>
      <p:sp>
        <p:nvSpPr>
          <p:cNvPr id="7" name="Slide Number Placeholder 6"/>
          <p:cNvSpPr>
            <a:spLocks noGrp="1"/>
          </p:cNvSpPr>
          <p:nvPr>
            <p:ph type="sldNum" sz="quarter" idx="12"/>
          </p:nvPr>
        </p:nvSpPr>
        <p:spPr/>
        <p:txBody>
          <a:bodyPr/>
          <a:lstStyle/>
          <a:p>
            <a:pPr algn="r" rtl="0"/>
            <a:fld id="{206E2B85-19E5-46B6-96E8-D48D86305B43}" type="slidenum">
              <a:rPr lang="en-US" sz="1200" kern="1200">
                <a:solidFill>
                  <a:srgbClr val="69676D">
                    <a:shade val="90000"/>
                  </a:srgbClr>
                </a:solidFill>
                <a:latin typeface="Calibri"/>
                <a:ea typeface="+mn-ea"/>
                <a:cs typeface="+mn-cs"/>
              </a:rPr>
              <a:pPr algn="r" rtl="0"/>
              <a:t>‹#›</a:t>
            </a:fld>
            <a:endParaRPr lang="en-US" sz="1200" kern="1200">
              <a:solidFill>
                <a:srgbClr val="69676D">
                  <a:shade val="90000"/>
                </a:srgbClr>
              </a:solidFill>
              <a:latin typeface="Calibri"/>
              <a:ea typeface="+mn-ea"/>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lgn="l" rtl="0"/>
            <a:fld id="{77420030-1D19-48EE-8FEC-248B2DA967E1}" type="datetime1">
              <a:rPr lang="en-US" sz="1200" kern="1200">
                <a:solidFill>
                  <a:prstClr val="black">
                    <a:tint val="75000"/>
                  </a:prstClr>
                </a:solidFill>
                <a:latin typeface="Calibri"/>
                <a:ea typeface="+mn-ea"/>
                <a:cs typeface="+mn-cs"/>
              </a:rPr>
              <a:pPr algn="l" rtl="0"/>
              <a:t>5/7/2009</a:t>
            </a:fld>
            <a:endParaRPr lang="en-US" sz="1200" kern="1200" dirty="0">
              <a:solidFill>
                <a:prstClr val="black">
                  <a:tint val="75000"/>
                </a:prstClr>
              </a:solidFill>
              <a:latin typeface="Calibri"/>
              <a:ea typeface="+mn-ea"/>
              <a:cs typeface="+mn-cs"/>
            </a:endParaRPr>
          </a:p>
        </p:txBody>
      </p:sp>
      <p:sp>
        <p:nvSpPr>
          <p:cNvPr id="5" name="Footer Placeholder 4"/>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6" name="Slide Number Placeholder 5"/>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Calibri"/>
              <a:ea typeface="+mn-ea"/>
              <a:cs typeface="+mn-cs"/>
            </a:endParaRPr>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Calibri"/>
              <a:ea typeface="+mn-ea"/>
              <a:cs typeface="+mn-cs"/>
            </a:endParaRPr>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pPr algn="l" rtl="0"/>
            <a:fld id="{0B3C0AEA-CD41-4F3C-B390-ED135E50998F}" type="datetimeFigureOut">
              <a:rPr lang="en-US" sz="1200" kern="1200">
                <a:solidFill>
                  <a:srgbClr val="69676D">
                    <a:shade val="90000"/>
                  </a:srgbClr>
                </a:solidFill>
                <a:latin typeface="Calibri"/>
                <a:ea typeface="+mn-ea"/>
                <a:cs typeface="+mn-cs"/>
              </a:rPr>
              <a:pPr algn="l" rtl="0"/>
              <a:t>5/7/2009</a:t>
            </a:fld>
            <a:endParaRPr lang="en-US" sz="1200" kern="1200">
              <a:solidFill>
                <a:srgbClr val="69676D">
                  <a:shade val="90000"/>
                </a:srgbClr>
              </a:solidFill>
              <a:latin typeface="Calibri"/>
              <a:ea typeface="+mn-ea"/>
              <a:cs typeface="+mn-cs"/>
            </a:endParaRPr>
          </a:p>
        </p:txBody>
      </p:sp>
      <p:sp>
        <p:nvSpPr>
          <p:cNvPr id="6" name="Footer Placeholder 5"/>
          <p:cNvSpPr>
            <a:spLocks noGrp="1"/>
          </p:cNvSpPr>
          <p:nvPr>
            <p:ph type="ftr" sz="quarter" idx="11"/>
          </p:nvPr>
        </p:nvSpPr>
        <p:spPr/>
        <p:txBody>
          <a:bodyPr/>
          <a:lstStyle/>
          <a:p>
            <a:pPr algn="l" rtl="0"/>
            <a:endParaRPr lang="en-US" sz="1200" kern="1200">
              <a:solidFill>
                <a:srgbClr val="69676D">
                  <a:shade val="90000"/>
                </a:srgbClr>
              </a:solidFill>
              <a:latin typeface="Calibri"/>
              <a:ea typeface="+mn-ea"/>
              <a:cs typeface="+mn-cs"/>
            </a:endParaRPr>
          </a:p>
        </p:txBody>
      </p:sp>
      <p:sp>
        <p:nvSpPr>
          <p:cNvPr id="7" name="Slide Number Placeholder 6"/>
          <p:cNvSpPr>
            <a:spLocks noGrp="1"/>
          </p:cNvSpPr>
          <p:nvPr>
            <p:ph type="sldNum" sz="quarter" idx="12"/>
          </p:nvPr>
        </p:nvSpPr>
        <p:spPr>
          <a:xfrm>
            <a:off x="8077200" y="6356350"/>
            <a:ext cx="609600" cy="365125"/>
          </a:xfrm>
        </p:spPr>
        <p:txBody>
          <a:bodyPr/>
          <a:lstStyle/>
          <a:p>
            <a:pPr algn="r" rtl="0"/>
            <a:fld id="{206E2B85-19E5-46B6-96E8-D48D86305B43}" type="slidenum">
              <a:rPr lang="en-US" sz="1200" kern="1200">
                <a:solidFill>
                  <a:srgbClr val="69676D">
                    <a:shade val="90000"/>
                  </a:srgbClr>
                </a:solidFill>
                <a:latin typeface="Calibri"/>
                <a:ea typeface="+mn-ea"/>
                <a:cs typeface="+mn-cs"/>
              </a:rPr>
              <a:pPr algn="r" rtl="0"/>
              <a:t>‹#›</a:t>
            </a:fld>
            <a:endParaRPr lang="en-US" sz="1200" kern="1200">
              <a:solidFill>
                <a:srgbClr val="69676D">
                  <a:shade val="90000"/>
                </a:srgbClr>
              </a:solidFill>
              <a:latin typeface="Calibri"/>
              <a:ea typeface="+mn-ea"/>
              <a:cs typeface="+mn-cs"/>
            </a:endParaRP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algn="l" rtl="0"/>
            <a:endParaRPr lang="en-US" kern="1200">
              <a:solidFill>
                <a:prstClr val="black"/>
              </a:solidFill>
              <a:latin typeface="Calibri"/>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algn="l" rtl="0"/>
            <a:endParaRPr lang="en-US" kern="1200">
              <a:solidFill>
                <a:prstClr val="black"/>
              </a:solidFill>
              <a:latin typeface="Calibri"/>
              <a:ea typeface="+mn-ea"/>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lgn="l" rtl="0"/>
            <a:fld id="{0B3C0AEA-CD41-4F3C-B390-ED135E50998F}" type="datetimeFigureOut">
              <a:rPr lang="en-US" sz="1200" kern="1200">
                <a:solidFill>
                  <a:srgbClr val="69676D">
                    <a:shade val="90000"/>
                  </a:srgbClr>
                </a:solidFill>
                <a:latin typeface="Calibri"/>
                <a:ea typeface="+mn-ea"/>
                <a:cs typeface="+mn-cs"/>
              </a:rPr>
              <a:pPr algn="l" rtl="0"/>
              <a:t>5/7/2009</a:t>
            </a:fld>
            <a:endParaRPr lang="en-US" sz="1200" kern="1200">
              <a:solidFill>
                <a:srgbClr val="69676D">
                  <a:shade val="90000"/>
                </a:srgbClr>
              </a:solidFill>
              <a:latin typeface="Calibri"/>
              <a:ea typeface="+mn-ea"/>
              <a:cs typeface="+mn-cs"/>
            </a:endParaRPr>
          </a:p>
        </p:txBody>
      </p:sp>
      <p:sp>
        <p:nvSpPr>
          <p:cNvPr id="5" name="Footer Placeholder 4"/>
          <p:cNvSpPr>
            <a:spLocks noGrp="1"/>
          </p:cNvSpPr>
          <p:nvPr>
            <p:ph type="ftr" sz="quarter" idx="11"/>
          </p:nvPr>
        </p:nvSpPr>
        <p:spPr/>
        <p:txBody>
          <a:bodyPr/>
          <a:lstStyle/>
          <a:p>
            <a:pPr algn="l" rtl="0"/>
            <a:endParaRPr lang="en-US" sz="1200" kern="1200">
              <a:solidFill>
                <a:srgbClr val="69676D">
                  <a:shade val="90000"/>
                </a:srgbClr>
              </a:solidFill>
              <a:latin typeface="Calibri"/>
              <a:ea typeface="+mn-ea"/>
              <a:cs typeface="+mn-cs"/>
            </a:endParaRPr>
          </a:p>
        </p:txBody>
      </p:sp>
      <p:sp>
        <p:nvSpPr>
          <p:cNvPr id="6" name="Slide Number Placeholder 5"/>
          <p:cNvSpPr>
            <a:spLocks noGrp="1"/>
          </p:cNvSpPr>
          <p:nvPr>
            <p:ph type="sldNum" sz="quarter" idx="12"/>
          </p:nvPr>
        </p:nvSpPr>
        <p:spPr/>
        <p:txBody>
          <a:bodyPr/>
          <a:lstStyle/>
          <a:p>
            <a:pPr algn="r" rtl="0"/>
            <a:fld id="{206E2B85-19E5-46B6-96E8-D48D86305B43}" type="slidenum">
              <a:rPr lang="en-US" sz="1200" kern="1200">
                <a:solidFill>
                  <a:srgbClr val="69676D">
                    <a:shade val="90000"/>
                  </a:srgbClr>
                </a:solidFill>
                <a:latin typeface="Calibri"/>
                <a:ea typeface="+mn-ea"/>
                <a:cs typeface="+mn-cs"/>
              </a:rPr>
              <a:pPr algn="r" rtl="0"/>
              <a:t>‹#›</a:t>
            </a:fld>
            <a:endParaRPr lang="en-US" sz="1200" kern="1200">
              <a:solidFill>
                <a:srgbClr val="69676D">
                  <a:shade val="90000"/>
                </a:srgbClr>
              </a:solidFill>
              <a:latin typeface="Calibri"/>
              <a:ea typeface="+mn-ea"/>
              <a:cs typeface="+mn-c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lgn="l" rtl="0"/>
            <a:fld id="{0B3C0AEA-CD41-4F3C-B390-ED135E50998F}" type="datetimeFigureOut">
              <a:rPr lang="en-US" sz="1200" kern="1200">
                <a:solidFill>
                  <a:srgbClr val="69676D">
                    <a:shade val="90000"/>
                  </a:srgbClr>
                </a:solidFill>
                <a:latin typeface="Calibri"/>
                <a:ea typeface="+mn-ea"/>
                <a:cs typeface="+mn-cs"/>
              </a:rPr>
              <a:pPr algn="l" rtl="0"/>
              <a:t>5/7/2009</a:t>
            </a:fld>
            <a:endParaRPr lang="en-US" sz="1200" kern="1200">
              <a:solidFill>
                <a:srgbClr val="69676D">
                  <a:shade val="90000"/>
                </a:srgbClr>
              </a:solidFill>
              <a:latin typeface="Calibri"/>
              <a:ea typeface="+mn-ea"/>
              <a:cs typeface="+mn-cs"/>
            </a:endParaRPr>
          </a:p>
        </p:txBody>
      </p:sp>
      <p:sp>
        <p:nvSpPr>
          <p:cNvPr id="5" name="Footer Placeholder 4"/>
          <p:cNvSpPr>
            <a:spLocks noGrp="1"/>
          </p:cNvSpPr>
          <p:nvPr>
            <p:ph type="ftr" sz="quarter" idx="11"/>
          </p:nvPr>
        </p:nvSpPr>
        <p:spPr/>
        <p:txBody>
          <a:bodyPr/>
          <a:lstStyle/>
          <a:p>
            <a:pPr algn="l" rtl="0"/>
            <a:endParaRPr lang="en-US" sz="1200" kern="1200">
              <a:solidFill>
                <a:srgbClr val="69676D">
                  <a:shade val="90000"/>
                </a:srgbClr>
              </a:solidFill>
              <a:latin typeface="Calibri"/>
              <a:ea typeface="+mn-ea"/>
              <a:cs typeface="+mn-cs"/>
            </a:endParaRPr>
          </a:p>
        </p:txBody>
      </p:sp>
      <p:sp>
        <p:nvSpPr>
          <p:cNvPr id="6" name="Slide Number Placeholder 5"/>
          <p:cNvSpPr>
            <a:spLocks noGrp="1"/>
          </p:cNvSpPr>
          <p:nvPr>
            <p:ph type="sldNum" sz="quarter" idx="12"/>
          </p:nvPr>
        </p:nvSpPr>
        <p:spPr/>
        <p:txBody>
          <a:bodyPr/>
          <a:lstStyle/>
          <a:p>
            <a:pPr algn="r" rtl="0"/>
            <a:fld id="{206E2B85-19E5-46B6-96E8-D48D86305B43}" type="slidenum">
              <a:rPr lang="en-US" sz="1200" kern="1200">
                <a:solidFill>
                  <a:srgbClr val="69676D">
                    <a:shade val="90000"/>
                  </a:srgbClr>
                </a:solidFill>
                <a:latin typeface="Calibri"/>
                <a:ea typeface="+mn-ea"/>
                <a:cs typeface="+mn-cs"/>
              </a:rPr>
              <a:pPr algn="r" rtl="0"/>
              <a:t>‹#›</a:t>
            </a:fld>
            <a:endParaRPr lang="en-US" sz="1200" kern="1200">
              <a:solidFill>
                <a:srgbClr val="69676D">
                  <a:shade val="90000"/>
                </a:srgbClr>
              </a:solidFill>
              <a:latin typeface="Calibri"/>
              <a:ea typeface="+mn-ea"/>
              <a:cs typeface="+mn-cs"/>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lgn="l"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5" name="Footer Placeholder 4"/>
          <p:cNvSpPr>
            <a:spLocks noGrp="1"/>
          </p:cNvSpPr>
          <p:nvPr>
            <p:ph type="ftr" sz="quarter" idx="11"/>
          </p:nvPr>
        </p:nvSpPr>
        <p:spPr/>
        <p:txBody>
          <a:bodyPr/>
          <a:lstStyle>
            <a:lvl1pPr>
              <a:defRPr/>
            </a:lvl1pPr>
          </a:lstStyle>
          <a:p>
            <a:pPr algn="r" rtl="0" eaLnBrk="0" fontAlgn="base" hangingPunct="0">
              <a:spcBef>
                <a:spcPct val="0"/>
              </a:spcBef>
              <a:spcAft>
                <a:spcPct val="0"/>
              </a:spcAft>
            </a:pPr>
            <a:r>
              <a:rPr lang="en-US" sz="1400" kern="1200">
                <a:solidFill>
                  <a:srgbClr val="000000"/>
                </a:solidFill>
                <a:latin typeface="Comic Sans MS" pitchFamily="66" charset="0"/>
                <a:ea typeface="+mn-ea"/>
                <a:cs typeface="+mn-cs"/>
              </a:rPr>
              <a:t>2: Application Layer</a:t>
            </a:r>
            <a:endParaRPr lang="en-US" sz="1400" kern="1200">
              <a:solidFill>
                <a:srgbClr val="000000"/>
              </a:solidFill>
              <a:latin typeface="Times New Roman" pitchFamily="18" charset="0"/>
              <a:ea typeface="+mn-ea"/>
              <a:cs typeface="+mn-cs"/>
            </a:endParaRPr>
          </a:p>
        </p:txBody>
      </p:sp>
      <p:sp>
        <p:nvSpPr>
          <p:cNvPr id="6" name="Slide Number Placeholder 5"/>
          <p:cNvSpPr>
            <a:spLocks noGrp="1"/>
          </p:cNvSpPr>
          <p:nvPr>
            <p:ph type="sldNum" sz="quarter" idx="12"/>
          </p:nvPr>
        </p:nvSpPr>
        <p:spPr/>
        <p:txBody>
          <a:bodyPr/>
          <a:lstStyle>
            <a:lvl1pPr>
              <a:defRPr/>
            </a:lvl1pPr>
          </a:lstStyle>
          <a:p>
            <a:pPr algn="r" rtl="0" eaLnBrk="0" fontAlgn="base" hangingPunct="0">
              <a:spcBef>
                <a:spcPct val="0"/>
              </a:spcBef>
              <a:spcAft>
                <a:spcPct val="0"/>
              </a:spcAft>
            </a:pPr>
            <a:fld id="{977F41EA-4E9E-4748-85C3-4EFCFDCC2890}" type="slidenum">
              <a:rPr lang="en-US" sz="1400" kern="1200">
                <a:solidFill>
                  <a:srgbClr val="000000"/>
                </a:solidFill>
                <a:latin typeface="Times New Roman" pitchFamily="18" charset="0"/>
                <a:ea typeface="+mn-ea"/>
                <a:cs typeface="+mn-cs"/>
              </a:rPr>
              <a:pPr algn="r" rtl="0" eaLnBrk="0" fontAlgn="base" hangingPunct="0">
                <a:spcBef>
                  <a:spcPct val="0"/>
                </a:spcBef>
                <a:spcAft>
                  <a:spcPct val="0"/>
                </a:spcAft>
              </a:pPr>
              <a:t>‹#›</a:t>
            </a:fld>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lgn="l"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5" name="Footer Placeholder 4"/>
          <p:cNvSpPr>
            <a:spLocks noGrp="1"/>
          </p:cNvSpPr>
          <p:nvPr>
            <p:ph type="ftr" sz="quarter" idx="11"/>
          </p:nvPr>
        </p:nvSpPr>
        <p:spPr/>
        <p:txBody>
          <a:bodyPr/>
          <a:lstStyle>
            <a:lvl1pPr>
              <a:defRPr/>
            </a:lvl1pPr>
          </a:lstStyle>
          <a:p>
            <a:pPr algn="r" rtl="0" eaLnBrk="0" fontAlgn="base" hangingPunct="0">
              <a:spcBef>
                <a:spcPct val="0"/>
              </a:spcBef>
              <a:spcAft>
                <a:spcPct val="0"/>
              </a:spcAft>
            </a:pPr>
            <a:r>
              <a:rPr lang="en-US" sz="1400" kern="1200">
                <a:solidFill>
                  <a:srgbClr val="000000"/>
                </a:solidFill>
                <a:latin typeface="Comic Sans MS" pitchFamily="66" charset="0"/>
                <a:ea typeface="+mn-ea"/>
                <a:cs typeface="+mn-cs"/>
              </a:rPr>
              <a:t>2: Application Layer</a:t>
            </a:r>
            <a:endParaRPr lang="en-US" sz="1400" kern="1200">
              <a:solidFill>
                <a:srgbClr val="000000"/>
              </a:solidFill>
              <a:latin typeface="Times New Roman" pitchFamily="18" charset="0"/>
              <a:ea typeface="+mn-ea"/>
              <a:cs typeface="+mn-cs"/>
            </a:endParaRPr>
          </a:p>
        </p:txBody>
      </p:sp>
      <p:sp>
        <p:nvSpPr>
          <p:cNvPr id="6" name="Slide Number Placeholder 5"/>
          <p:cNvSpPr>
            <a:spLocks noGrp="1"/>
          </p:cNvSpPr>
          <p:nvPr>
            <p:ph type="sldNum" sz="quarter" idx="12"/>
          </p:nvPr>
        </p:nvSpPr>
        <p:spPr/>
        <p:txBody>
          <a:bodyPr/>
          <a:lstStyle>
            <a:lvl1pPr>
              <a:defRPr/>
            </a:lvl1pPr>
          </a:lstStyle>
          <a:p>
            <a:pPr algn="r" rtl="0" eaLnBrk="0" fontAlgn="base" hangingPunct="0">
              <a:spcBef>
                <a:spcPct val="0"/>
              </a:spcBef>
              <a:spcAft>
                <a:spcPct val="0"/>
              </a:spcAft>
            </a:pPr>
            <a:fld id="{DE29E3B3-AD41-4BA2-8349-982E3A8CB97D}" type="slidenum">
              <a:rPr lang="en-US" sz="1400" kern="1200">
                <a:solidFill>
                  <a:srgbClr val="000000"/>
                </a:solidFill>
                <a:latin typeface="Times New Roman" pitchFamily="18" charset="0"/>
                <a:ea typeface="+mn-ea"/>
                <a:cs typeface="+mn-cs"/>
              </a:rPr>
              <a:pPr algn="r" rtl="0" eaLnBrk="0" fontAlgn="base" hangingPunct="0">
                <a:spcBef>
                  <a:spcPct val="0"/>
                </a:spcBef>
                <a:spcAft>
                  <a:spcPct val="0"/>
                </a:spcAft>
              </a:pPr>
              <a:t>‹#›</a:t>
            </a:fld>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lgn="l"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5" name="Footer Placeholder 4"/>
          <p:cNvSpPr>
            <a:spLocks noGrp="1"/>
          </p:cNvSpPr>
          <p:nvPr>
            <p:ph type="ftr" sz="quarter" idx="11"/>
          </p:nvPr>
        </p:nvSpPr>
        <p:spPr/>
        <p:txBody>
          <a:bodyPr/>
          <a:lstStyle>
            <a:lvl1pPr>
              <a:defRPr/>
            </a:lvl1pPr>
          </a:lstStyle>
          <a:p>
            <a:pPr algn="r" rtl="0" eaLnBrk="0" fontAlgn="base" hangingPunct="0">
              <a:spcBef>
                <a:spcPct val="0"/>
              </a:spcBef>
              <a:spcAft>
                <a:spcPct val="0"/>
              </a:spcAft>
            </a:pPr>
            <a:r>
              <a:rPr lang="en-US" sz="1400" kern="1200">
                <a:solidFill>
                  <a:srgbClr val="000000"/>
                </a:solidFill>
                <a:latin typeface="Comic Sans MS" pitchFamily="66" charset="0"/>
                <a:ea typeface="+mn-ea"/>
                <a:cs typeface="+mn-cs"/>
              </a:rPr>
              <a:t>2: Application Layer</a:t>
            </a:r>
            <a:endParaRPr lang="en-US" sz="1400" kern="1200">
              <a:solidFill>
                <a:srgbClr val="000000"/>
              </a:solidFill>
              <a:latin typeface="Times New Roman" pitchFamily="18" charset="0"/>
              <a:ea typeface="+mn-ea"/>
              <a:cs typeface="+mn-cs"/>
            </a:endParaRPr>
          </a:p>
        </p:txBody>
      </p:sp>
      <p:sp>
        <p:nvSpPr>
          <p:cNvPr id="6" name="Slide Number Placeholder 5"/>
          <p:cNvSpPr>
            <a:spLocks noGrp="1"/>
          </p:cNvSpPr>
          <p:nvPr>
            <p:ph type="sldNum" sz="quarter" idx="12"/>
          </p:nvPr>
        </p:nvSpPr>
        <p:spPr/>
        <p:txBody>
          <a:bodyPr/>
          <a:lstStyle>
            <a:lvl1pPr>
              <a:defRPr/>
            </a:lvl1pPr>
          </a:lstStyle>
          <a:p>
            <a:pPr algn="r" rtl="0" eaLnBrk="0" fontAlgn="base" hangingPunct="0">
              <a:spcBef>
                <a:spcPct val="0"/>
              </a:spcBef>
              <a:spcAft>
                <a:spcPct val="0"/>
              </a:spcAft>
            </a:pPr>
            <a:fld id="{429A22CE-6630-436E-9F81-7ED116946D13}" type="slidenum">
              <a:rPr lang="en-US" sz="1400" kern="1200">
                <a:solidFill>
                  <a:srgbClr val="000000"/>
                </a:solidFill>
                <a:latin typeface="Times New Roman" pitchFamily="18" charset="0"/>
                <a:ea typeface="+mn-ea"/>
                <a:cs typeface="+mn-cs"/>
              </a:rPr>
              <a:pPr algn="r" rtl="0" eaLnBrk="0" fontAlgn="base" hangingPunct="0">
                <a:spcBef>
                  <a:spcPct val="0"/>
                </a:spcBef>
                <a:spcAft>
                  <a:spcPct val="0"/>
                </a:spcAft>
              </a:pPr>
              <a:t>‹#›</a:t>
            </a:fld>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33400" y="16002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95800" y="16002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lgn="l"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6" name="Footer Placeholder 5"/>
          <p:cNvSpPr>
            <a:spLocks noGrp="1"/>
          </p:cNvSpPr>
          <p:nvPr>
            <p:ph type="ftr" sz="quarter" idx="11"/>
          </p:nvPr>
        </p:nvSpPr>
        <p:spPr/>
        <p:txBody>
          <a:bodyPr/>
          <a:lstStyle>
            <a:lvl1pPr>
              <a:defRPr/>
            </a:lvl1pPr>
          </a:lstStyle>
          <a:p>
            <a:pPr algn="r" rtl="0" eaLnBrk="0" fontAlgn="base" hangingPunct="0">
              <a:spcBef>
                <a:spcPct val="0"/>
              </a:spcBef>
              <a:spcAft>
                <a:spcPct val="0"/>
              </a:spcAft>
            </a:pPr>
            <a:r>
              <a:rPr lang="en-US" sz="1400" kern="1200">
                <a:solidFill>
                  <a:srgbClr val="000000"/>
                </a:solidFill>
                <a:latin typeface="Comic Sans MS" pitchFamily="66" charset="0"/>
                <a:ea typeface="+mn-ea"/>
                <a:cs typeface="+mn-cs"/>
              </a:rPr>
              <a:t>2: Application Layer</a:t>
            </a:r>
            <a:endParaRPr lang="en-US" sz="1400" kern="1200">
              <a:solidFill>
                <a:srgbClr val="000000"/>
              </a:solidFill>
              <a:latin typeface="Times New Roman" pitchFamily="18" charset="0"/>
              <a:ea typeface="+mn-ea"/>
              <a:cs typeface="+mn-cs"/>
            </a:endParaRPr>
          </a:p>
        </p:txBody>
      </p:sp>
      <p:sp>
        <p:nvSpPr>
          <p:cNvPr id="7" name="Slide Number Placeholder 6"/>
          <p:cNvSpPr>
            <a:spLocks noGrp="1"/>
          </p:cNvSpPr>
          <p:nvPr>
            <p:ph type="sldNum" sz="quarter" idx="12"/>
          </p:nvPr>
        </p:nvSpPr>
        <p:spPr/>
        <p:txBody>
          <a:bodyPr/>
          <a:lstStyle>
            <a:lvl1pPr>
              <a:defRPr/>
            </a:lvl1pPr>
          </a:lstStyle>
          <a:p>
            <a:pPr algn="r" rtl="0" eaLnBrk="0" fontAlgn="base" hangingPunct="0">
              <a:spcBef>
                <a:spcPct val="0"/>
              </a:spcBef>
              <a:spcAft>
                <a:spcPct val="0"/>
              </a:spcAft>
            </a:pPr>
            <a:fld id="{328A5AEE-1311-41D1-8F67-9F75DAF9F4CA}" type="slidenum">
              <a:rPr lang="en-US" sz="1400" kern="1200">
                <a:solidFill>
                  <a:srgbClr val="000000"/>
                </a:solidFill>
                <a:latin typeface="Times New Roman" pitchFamily="18" charset="0"/>
                <a:ea typeface="+mn-ea"/>
                <a:cs typeface="+mn-cs"/>
              </a:rPr>
              <a:pPr algn="r" rtl="0" eaLnBrk="0" fontAlgn="base" hangingPunct="0">
                <a:spcBef>
                  <a:spcPct val="0"/>
                </a:spcBef>
                <a:spcAft>
                  <a:spcPct val="0"/>
                </a:spcAft>
              </a:pPr>
              <a:t>‹#›</a:t>
            </a:fld>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pPr algn="l"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8" name="Footer Placeholder 7"/>
          <p:cNvSpPr>
            <a:spLocks noGrp="1"/>
          </p:cNvSpPr>
          <p:nvPr>
            <p:ph type="ftr" sz="quarter" idx="11"/>
          </p:nvPr>
        </p:nvSpPr>
        <p:spPr/>
        <p:txBody>
          <a:bodyPr/>
          <a:lstStyle>
            <a:lvl1pPr>
              <a:defRPr/>
            </a:lvl1pPr>
          </a:lstStyle>
          <a:p>
            <a:pPr algn="r" rtl="0" eaLnBrk="0" fontAlgn="base" hangingPunct="0">
              <a:spcBef>
                <a:spcPct val="0"/>
              </a:spcBef>
              <a:spcAft>
                <a:spcPct val="0"/>
              </a:spcAft>
            </a:pPr>
            <a:r>
              <a:rPr lang="en-US" sz="1400" kern="1200">
                <a:solidFill>
                  <a:srgbClr val="000000"/>
                </a:solidFill>
                <a:latin typeface="Comic Sans MS" pitchFamily="66" charset="0"/>
                <a:ea typeface="+mn-ea"/>
                <a:cs typeface="+mn-cs"/>
              </a:rPr>
              <a:t>2: Application Layer</a:t>
            </a:r>
            <a:endParaRPr lang="en-US" sz="1400" kern="1200">
              <a:solidFill>
                <a:srgbClr val="000000"/>
              </a:solidFill>
              <a:latin typeface="Times New Roman" pitchFamily="18" charset="0"/>
              <a:ea typeface="+mn-ea"/>
              <a:cs typeface="+mn-cs"/>
            </a:endParaRPr>
          </a:p>
        </p:txBody>
      </p:sp>
      <p:sp>
        <p:nvSpPr>
          <p:cNvPr id="9" name="Slide Number Placeholder 8"/>
          <p:cNvSpPr>
            <a:spLocks noGrp="1"/>
          </p:cNvSpPr>
          <p:nvPr>
            <p:ph type="sldNum" sz="quarter" idx="12"/>
          </p:nvPr>
        </p:nvSpPr>
        <p:spPr/>
        <p:txBody>
          <a:bodyPr/>
          <a:lstStyle>
            <a:lvl1pPr>
              <a:defRPr/>
            </a:lvl1pPr>
          </a:lstStyle>
          <a:p>
            <a:pPr algn="r" rtl="0" eaLnBrk="0" fontAlgn="base" hangingPunct="0">
              <a:spcBef>
                <a:spcPct val="0"/>
              </a:spcBef>
              <a:spcAft>
                <a:spcPct val="0"/>
              </a:spcAft>
            </a:pPr>
            <a:fld id="{8E4E89A9-6194-49B6-8F8A-B1324964186B}" type="slidenum">
              <a:rPr lang="en-US" sz="1400" kern="1200">
                <a:solidFill>
                  <a:srgbClr val="000000"/>
                </a:solidFill>
                <a:latin typeface="Times New Roman" pitchFamily="18" charset="0"/>
                <a:ea typeface="+mn-ea"/>
                <a:cs typeface="+mn-cs"/>
              </a:rPr>
              <a:pPr algn="r" rtl="0" eaLnBrk="0" fontAlgn="base" hangingPunct="0">
                <a:spcBef>
                  <a:spcPct val="0"/>
                </a:spcBef>
                <a:spcAft>
                  <a:spcPct val="0"/>
                </a:spcAft>
              </a:pPr>
              <a:t>‹#›</a:t>
            </a:fld>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pPr algn="l"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4" name="Footer Placeholder 3"/>
          <p:cNvSpPr>
            <a:spLocks noGrp="1"/>
          </p:cNvSpPr>
          <p:nvPr>
            <p:ph type="ftr" sz="quarter" idx="11"/>
          </p:nvPr>
        </p:nvSpPr>
        <p:spPr/>
        <p:txBody>
          <a:bodyPr/>
          <a:lstStyle>
            <a:lvl1pPr>
              <a:defRPr/>
            </a:lvl1pPr>
          </a:lstStyle>
          <a:p>
            <a:pPr algn="r" rtl="0" eaLnBrk="0" fontAlgn="base" hangingPunct="0">
              <a:spcBef>
                <a:spcPct val="0"/>
              </a:spcBef>
              <a:spcAft>
                <a:spcPct val="0"/>
              </a:spcAft>
            </a:pPr>
            <a:r>
              <a:rPr lang="en-US" sz="1400" kern="1200">
                <a:solidFill>
                  <a:srgbClr val="000000"/>
                </a:solidFill>
                <a:latin typeface="Comic Sans MS" pitchFamily="66" charset="0"/>
                <a:ea typeface="+mn-ea"/>
                <a:cs typeface="+mn-cs"/>
              </a:rPr>
              <a:t>2: Application Layer</a:t>
            </a:r>
            <a:endParaRPr lang="en-US" sz="1400" kern="1200">
              <a:solidFill>
                <a:srgbClr val="000000"/>
              </a:solidFill>
              <a:latin typeface="Times New Roman" pitchFamily="18" charset="0"/>
              <a:ea typeface="+mn-ea"/>
              <a:cs typeface="+mn-cs"/>
            </a:endParaRPr>
          </a:p>
        </p:txBody>
      </p:sp>
      <p:sp>
        <p:nvSpPr>
          <p:cNvPr id="5" name="Slide Number Placeholder 4"/>
          <p:cNvSpPr>
            <a:spLocks noGrp="1"/>
          </p:cNvSpPr>
          <p:nvPr>
            <p:ph type="sldNum" sz="quarter" idx="12"/>
          </p:nvPr>
        </p:nvSpPr>
        <p:spPr/>
        <p:txBody>
          <a:bodyPr/>
          <a:lstStyle>
            <a:lvl1pPr>
              <a:defRPr/>
            </a:lvl1pPr>
          </a:lstStyle>
          <a:p>
            <a:pPr algn="r" rtl="0" eaLnBrk="0" fontAlgn="base" hangingPunct="0">
              <a:spcBef>
                <a:spcPct val="0"/>
              </a:spcBef>
              <a:spcAft>
                <a:spcPct val="0"/>
              </a:spcAft>
            </a:pPr>
            <a:fld id="{D917FEAB-ADF7-49E0-9D0B-B4CB3C4F22B5}" type="slidenum">
              <a:rPr lang="en-US" sz="1400" kern="1200">
                <a:solidFill>
                  <a:srgbClr val="000000"/>
                </a:solidFill>
                <a:latin typeface="Times New Roman" pitchFamily="18" charset="0"/>
                <a:ea typeface="+mn-ea"/>
                <a:cs typeface="+mn-cs"/>
              </a:rPr>
              <a:pPr algn="r" rtl="0" eaLnBrk="0" fontAlgn="base" hangingPunct="0">
                <a:spcBef>
                  <a:spcPct val="0"/>
                </a:spcBef>
                <a:spcAft>
                  <a:spcPct val="0"/>
                </a:spcAft>
              </a:pPr>
              <a:t>‹#›</a:t>
            </a:fld>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lgn="l"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3" name="Footer Placeholder 2"/>
          <p:cNvSpPr>
            <a:spLocks noGrp="1"/>
          </p:cNvSpPr>
          <p:nvPr>
            <p:ph type="ftr" sz="quarter" idx="11"/>
          </p:nvPr>
        </p:nvSpPr>
        <p:spPr/>
        <p:txBody>
          <a:bodyPr/>
          <a:lstStyle>
            <a:lvl1pPr>
              <a:defRPr/>
            </a:lvl1pPr>
          </a:lstStyle>
          <a:p>
            <a:pPr algn="r" rtl="0" eaLnBrk="0" fontAlgn="base" hangingPunct="0">
              <a:spcBef>
                <a:spcPct val="0"/>
              </a:spcBef>
              <a:spcAft>
                <a:spcPct val="0"/>
              </a:spcAft>
            </a:pPr>
            <a:r>
              <a:rPr lang="en-US" sz="1400" kern="1200">
                <a:solidFill>
                  <a:srgbClr val="000000"/>
                </a:solidFill>
                <a:latin typeface="Comic Sans MS" pitchFamily="66" charset="0"/>
                <a:ea typeface="+mn-ea"/>
                <a:cs typeface="+mn-cs"/>
              </a:rPr>
              <a:t>2: Application Layer</a:t>
            </a:r>
            <a:endParaRPr lang="en-US" sz="1400" kern="1200">
              <a:solidFill>
                <a:srgbClr val="000000"/>
              </a:solidFill>
              <a:latin typeface="Times New Roman" pitchFamily="18" charset="0"/>
              <a:ea typeface="+mn-ea"/>
              <a:cs typeface="+mn-cs"/>
            </a:endParaRPr>
          </a:p>
        </p:txBody>
      </p:sp>
      <p:sp>
        <p:nvSpPr>
          <p:cNvPr id="4" name="Slide Number Placeholder 3"/>
          <p:cNvSpPr>
            <a:spLocks noGrp="1"/>
          </p:cNvSpPr>
          <p:nvPr>
            <p:ph type="sldNum" sz="quarter" idx="12"/>
          </p:nvPr>
        </p:nvSpPr>
        <p:spPr/>
        <p:txBody>
          <a:bodyPr/>
          <a:lstStyle>
            <a:lvl1pPr>
              <a:defRPr/>
            </a:lvl1pPr>
          </a:lstStyle>
          <a:p>
            <a:pPr algn="r" rtl="0" eaLnBrk="0" fontAlgn="base" hangingPunct="0">
              <a:spcBef>
                <a:spcPct val="0"/>
              </a:spcBef>
              <a:spcAft>
                <a:spcPct val="0"/>
              </a:spcAft>
            </a:pPr>
            <a:fld id="{EB631620-8334-4551-91CF-A5AB6CD00ABC}" type="slidenum">
              <a:rPr lang="en-US" sz="1400" kern="1200">
                <a:solidFill>
                  <a:srgbClr val="000000"/>
                </a:solidFill>
                <a:latin typeface="Times New Roman" pitchFamily="18" charset="0"/>
                <a:ea typeface="+mn-ea"/>
                <a:cs typeface="+mn-cs"/>
              </a:rPr>
              <a:pPr algn="r" rtl="0" eaLnBrk="0" fontAlgn="base" hangingPunct="0">
                <a:spcBef>
                  <a:spcPct val="0"/>
                </a:spcBef>
                <a:spcAft>
                  <a:spcPct val="0"/>
                </a:spcAft>
              </a:pPr>
              <a:t>‹#›</a:t>
            </a:fld>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lgn="l" rtl="0"/>
            <a:fld id="{1DCC7024-A3EF-4289-85F3-1C5CEC3D99F0}" type="datetime1">
              <a:rPr lang="en-US" sz="1200" kern="1200">
                <a:solidFill>
                  <a:prstClr val="black">
                    <a:tint val="75000"/>
                  </a:prstClr>
                </a:solidFill>
                <a:latin typeface="Calibri"/>
                <a:ea typeface="+mn-ea"/>
                <a:cs typeface="+mn-cs"/>
              </a:rPr>
              <a:pPr algn="l" rtl="0"/>
              <a:t>5/7/2009</a:t>
            </a:fld>
            <a:endParaRPr lang="en-US" sz="1200" kern="1200" dirty="0">
              <a:solidFill>
                <a:prstClr val="black">
                  <a:tint val="75000"/>
                </a:prstClr>
              </a:solidFill>
              <a:latin typeface="Calibri"/>
              <a:ea typeface="+mn-ea"/>
              <a:cs typeface="+mn-cs"/>
            </a:endParaRPr>
          </a:p>
        </p:txBody>
      </p:sp>
      <p:sp>
        <p:nvSpPr>
          <p:cNvPr id="5" name="Footer Placeholder 4"/>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6" name="Slide Number Placeholder 5"/>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lgn="l"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6" name="Footer Placeholder 5"/>
          <p:cNvSpPr>
            <a:spLocks noGrp="1"/>
          </p:cNvSpPr>
          <p:nvPr>
            <p:ph type="ftr" sz="quarter" idx="11"/>
          </p:nvPr>
        </p:nvSpPr>
        <p:spPr/>
        <p:txBody>
          <a:bodyPr/>
          <a:lstStyle>
            <a:lvl1pPr>
              <a:defRPr/>
            </a:lvl1pPr>
          </a:lstStyle>
          <a:p>
            <a:pPr algn="r" rtl="0" eaLnBrk="0" fontAlgn="base" hangingPunct="0">
              <a:spcBef>
                <a:spcPct val="0"/>
              </a:spcBef>
              <a:spcAft>
                <a:spcPct val="0"/>
              </a:spcAft>
            </a:pPr>
            <a:r>
              <a:rPr lang="en-US" sz="1400" kern="1200">
                <a:solidFill>
                  <a:srgbClr val="000000"/>
                </a:solidFill>
                <a:latin typeface="Comic Sans MS" pitchFamily="66" charset="0"/>
                <a:ea typeface="+mn-ea"/>
                <a:cs typeface="+mn-cs"/>
              </a:rPr>
              <a:t>2: Application Layer</a:t>
            </a:r>
            <a:endParaRPr lang="en-US" sz="1400" kern="1200">
              <a:solidFill>
                <a:srgbClr val="000000"/>
              </a:solidFill>
              <a:latin typeface="Times New Roman" pitchFamily="18" charset="0"/>
              <a:ea typeface="+mn-ea"/>
              <a:cs typeface="+mn-cs"/>
            </a:endParaRPr>
          </a:p>
        </p:txBody>
      </p:sp>
      <p:sp>
        <p:nvSpPr>
          <p:cNvPr id="7" name="Slide Number Placeholder 6"/>
          <p:cNvSpPr>
            <a:spLocks noGrp="1"/>
          </p:cNvSpPr>
          <p:nvPr>
            <p:ph type="sldNum" sz="quarter" idx="12"/>
          </p:nvPr>
        </p:nvSpPr>
        <p:spPr/>
        <p:txBody>
          <a:bodyPr/>
          <a:lstStyle>
            <a:lvl1pPr>
              <a:defRPr/>
            </a:lvl1pPr>
          </a:lstStyle>
          <a:p>
            <a:pPr algn="r" rtl="0" eaLnBrk="0" fontAlgn="base" hangingPunct="0">
              <a:spcBef>
                <a:spcPct val="0"/>
              </a:spcBef>
              <a:spcAft>
                <a:spcPct val="0"/>
              </a:spcAft>
            </a:pPr>
            <a:fld id="{BC33F8D3-9165-4C0D-8AD2-A419B821193D}" type="slidenum">
              <a:rPr lang="en-US" sz="1400" kern="1200">
                <a:solidFill>
                  <a:srgbClr val="000000"/>
                </a:solidFill>
                <a:latin typeface="Times New Roman" pitchFamily="18" charset="0"/>
                <a:ea typeface="+mn-ea"/>
                <a:cs typeface="+mn-cs"/>
              </a:rPr>
              <a:pPr algn="r" rtl="0" eaLnBrk="0" fontAlgn="base" hangingPunct="0">
                <a:spcBef>
                  <a:spcPct val="0"/>
                </a:spcBef>
                <a:spcAft>
                  <a:spcPct val="0"/>
                </a:spcAft>
              </a:pPr>
              <a:t>‹#›</a:t>
            </a:fld>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lgn="l"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6" name="Footer Placeholder 5"/>
          <p:cNvSpPr>
            <a:spLocks noGrp="1"/>
          </p:cNvSpPr>
          <p:nvPr>
            <p:ph type="ftr" sz="quarter" idx="11"/>
          </p:nvPr>
        </p:nvSpPr>
        <p:spPr/>
        <p:txBody>
          <a:bodyPr/>
          <a:lstStyle>
            <a:lvl1pPr>
              <a:defRPr/>
            </a:lvl1pPr>
          </a:lstStyle>
          <a:p>
            <a:pPr algn="r" rtl="0" eaLnBrk="0" fontAlgn="base" hangingPunct="0">
              <a:spcBef>
                <a:spcPct val="0"/>
              </a:spcBef>
              <a:spcAft>
                <a:spcPct val="0"/>
              </a:spcAft>
            </a:pPr>
            <a:r>
              <a:rPr lang="en-US" sz="1400" kern="1200">
                <a:solidFill>
                  <a:srgbClr val="000000"/>
                </a:solidFill>
                <a:latin typeface="Comic Sans MS" pitchFamily="66" charset="0"/>
                <a:ea typeface="+mn-ea"/>
                <a:cs typeface="+mn-cs"/>
              </a:rPr>
              <a:t>2: Application Layer</a:t>
            </a:r>
            <a:endParaRPr lang="en-US" sz="1400" kern="1200">
              <a:solidFill>
                <a:srgbClr val="000000"/>
              </a:solidFill>
              <a:latin typeface="Times New Roman" pitchFamily="18" charset="0"/>
              <a:ea typeface="+mn-ea"/>
              <a:cs typeface="+mn-cs"/>
            </a:endParaRPr>
          </a:p>
        </p:txBody>
      </p:sp>
      <p:sp>
        <p:nvSpPr>
          <p:cNvPr id="7" name="Slide Number Placeholder 6"/>
          <p:cNvSpPr>
            <a:spLocks noGrp="1"/>
          </p:cNvSpPr>
          <p:nvPr>
            <p:ph type="sldNum" sz="quarter" idx="12"/>
          </p:nvPr>
        </p:nvSpPr>
        <p:spPr/>
        <p:txBody>
          <a:bodyPr/>
          <a:lstStyle>
            <a:lvl1pPr>
              <a:defRPr/>
            </a:lvl1pPr>
          </a:lstStyle>
          <a:p>
            <a:pPr algn="r" rtl="0" eaLnBrk="0" fontAlgn="base" hangingPunct="0">
              <a:spcBef>
                <a:spcPct val="0"/>
              </a:spcBef>
              <a:spcAft>
                <a:spcPct val="0"/>
              </a:spcAft>
            </a:pPr>
            <a:fld id="{988ECF90-20FC-447D-877C-85E650B253FA}" type="slidenum">
              <a:rPr lang="en-US" sz="1400" kern="1200">
                <a:solidFill>
                  <a:srgbClr val="000000"/>
                </a:solidFill>
                <a:latin typeface="Times New Roman" pitchFamily="18" charset="0"/>
                <a:ea typeface="+mn-ea"/>
                <a:cs typeface="+mn-cs"/>
              </a:rPr>
              <a:pPr algn="r" rtl="0" eaLnBrk="0" fontAlgn="base" hangingPunct="0">
                <a:spcBef>
                  <a:spcPct val="0"/>
                </a:spcBef>
                <a:spcAft>
                  <a:spcPct val="0"/>
                </a:spcAft>
              </a:pPr>
              <a:t>‹#›</a:t>
            </a:fld>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lgn="l"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5" name="Footer Placeholder 4"/>
          <p:cNvSpPr>
            <a:spLocks noGrp="1"/>
          </p:cNvSpPr>
          <p:nvPr>
            <p:ph type="ftr" sz="quarter" idx="11"/>
          </p:nvPr>
        </p:nvSpPr>
        <p:spPr/>
        <p:txBody>
          <a:bodyPr/>
          <a:lstStyle>
            <a:lvl1pPr>
              <a:defRPr/>
            </a:lvl1pPr>
          </a:lstStyle>
          <a:p>
            <a:pPr algn="r" rtl="0" eaLnBrk="0" fontAlgn="base" hangingPunct="0">
              <a:spcBef>
                <a:spcPct val="0"/>
              </a:spcBef>
              <a:spcAft>
                <a:spcPct val="0"/>
              </a:spcAft>
            </a:pPr>
            <a:r>
              <a:rPr lang="en-US" sz="1400" kern="1200">
                <a:solidFill>
                  <a:srgbClr val="000000"/>
                </a:solidFill>
                <a:latin typeface="Comic Sans MS" pitchFamily="66" charset="0"/>
                <a:ea typeface="+mn-ea"/>
                <a:cs typeface="+mn-cs"/>
              </a:rPr>
              <a:t>2: Application Layer</a:t>
            </a:r>
            <a:endParaRPr lang="en-US" sz="1400" kern="1200">
              <a:solidFill>
                <a:srgbClr val="000000"/>
              </a:solidFill>
              <a:latin typeface="Times New Roman" pitchFamily="18" charset="0"/>
              <a:ea typeface="+mn-ea"/>
              <a:cs typeface="+mn-cs"/>
            </a:endParaRPr>
          </a:p>
        </p:txBody>
      </p:sp>
      <p:sp>
        <p:nvSpPr>
          <p:cNvPr id="6" name="Slide Number Placeholder 5"/>
          <p:cNvSpPr>
            <a:spLocks noGrp="1"/>
          </p:cNvSpPr>
          <p:nvPr>
            <p:ph type="sldNum" sz="quarter" idx="12"/>
          </p:nvPr>
        </p:nvSpPr>
        <p:spPr/>
        <p:txBody>
          <a:bodyPr/>
          <a:lstStyle>
            <a:lvl1pPr>
              <a:defRPr/>
            </a:lvl1pPr>
          </a:lstStyle>
          <a:p>
            <a:pPr algn="r" rtl="0" eaLnBrk="0" fontAlgn="base" hangingPunct="0">
              <a:spcBef>
                <a:spcPct val="0"/>
              </a:spcBef>
              <a:spcAft>
                <a:spcPct val="0"/>
              </a:spcAft>
            </a:pPr>
            <a:fld id="{459680C9-1C30-4958-9601-462A96CC58EE}" type="slidenum">
              <a:rPr lang="en-US" sz="1400" kern="1200">
                <a:solidFill>
                  <a:srgbClr val="000000"/>
                </a:solidFill>
                <a:latin typeface="Times New Roman" pitchFamily="18" charset="0"/>
                <a:ea typeface="+mn-ea"/>
                <a:cs typeface="+mn-cs"/>
              </a:rPr>
              <a:pPr algn="r" rtl="0" eaLnBrk="0" fontAlgn="base" hangingPunct="0">
                <a:spcBef>
                  <a:spcPct val="0"/>
                </a:spcBef>
                <a:spcAft>
                  <a:spcPct val="0"/>
                </a:spcAft>
              </a:pPr>
              <a:t>‹#›</a:t>
            </a:fld>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62700" y="228600"/>
            <a:ext cx="1943100" cy="6019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33400" y="228600"/>
            <a:ext cx="5676900" cy="6019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lgn="l"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5" name="Footer Placeholder 4"/>
          <p:cNvSpPr>
            <a:spLocks noGrp="1"/>
          </p:cNvSpPr>
          <p:nvPr>
            <p:ph type="ftr" sz="quarter" idx="11"/>
          </p:nvPr>
        </p:nvSpPr>
        <p:spPr/>
        <p:txBody>
          <a:bodyPr/>
          <a:lstStyle>
            <a:lvl1pPr>
              <a:defRPr/>
            </a:lvl1pPr>
          </a:lstStyle>
          <a:p>
            <a:pPr algn="r" rtl="0" eaLnBrk="0" fontAlgn="base" hangingPunct="0">
              <a:spcBef>
                <a:spcPct val="0"/>
              </a:spcBef>
              <a:spcAft>
                <a:spcPct val="0"/>
              </a:spcAft>
            </a:pPr>
            <a:r>
              <a:rPr lang="en-US" sz="1400" kern="1200">
                <a:solidFill>
                  <a:srgbClr val="000000"/>
                </a:solidFill>
                <a:latin typeface="Comic Sans MS" pitchFamily="66" charset="0"/>
                <a:ea typeface="+mn-ea"/>
                <a:cs typeface="+mn-cs"/>
              </a:rPr>
              <a:t>2: Application Layer</a:t>
            </a:r>
            <a:endParaRPr lang="en-US" sz="1400" kern="1200">
              <a:solidFill>
                <a:srgbClr val="000000"/>
              </a:solidFill>
              <a:latin typeface="Times New Roman" pitchFamily="18" charset="0"/>
              <a:ea typeface="+mn-ea"/>
              <a:cs typeface="+mn-cs"/>
            </a:endParaRPr>
          </a:p>
        </p:txBody>
      </p:sp>
      <p:sp>
        <p:nvSpPr>
          <p:cNvPr id="6" name="Slide Number Placeholder 5"/>
          <p:cNvSpPr>
            <a:spLocks noGrp="1"/>
          </p:cNvSpPr>
          <p:nvPr>
            <p:ph type="sldNum" sz="quarter" idx="12"/>
          </p:nvPr>
        </p:nvSpPr>
        <p:spPr/>
        <p:txBody>
          <a:bodyPr/>
          <a:lstStyle>
            <a:lvl1pPr>
              <a:defRPr/>
            </a:lvl1pPr>
          </a:lstStyle>
          <a:p>
            <a:pPr algn="r" rtl="0" eaLnBrk="0" fontAlgn="base" hangingPunct="0">
              <a:spcBef>
                <a:spcPct val="0"/>
              </a:spcBef>
              <a:spcAft>
                <a:spcPct val="0"/>
              </a:spcAft>
            </a:pPr>
            <a:fld id="{525A90D7-6446-4C32-93E3-45F763A3DA98}" type="slidenum">
              <a:rPr lang="en-US" sz="1400" kern="1200">
                <a:solidFill>
                  <a:srgbClr val="000000"/>
                </a:solidFill>
                <a:latin typeface="Times New Roman" pitchFamily="18" charset="0"/>
                <a:ea typeface="+mn-ea"/>
                <a:cs typeface="+mn-cs"/>
              </a:rPr>
              <a:pPr algn="r" rtl="0" eaLnBrk="0" fontAlgn="base" hangingPunct="0">
                <a:spcBef>
                  <a:spcPct val="0"/>
                </a:spcBef>
                <a:spcAft>
                  <a:spcPct val="0"/>
                </a:spcAft>
              </a:pPr>
              <a:t>‹#›</a:t>
            </a:fld>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77724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533400" y="1600200"/>
            <a:ext cx="3810000" cy="464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495800" y="1600200"/>
            <a:ext cx="3810000" cy="464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685800" y="6248400"/>
            <a:ext cx="1905000" cy="457200"/>
          </a:xfrm>
        </p:spPr>
        <p:txBody>
          <a:bodyPr/>
          <a:lstStyle>
            <a:lvl1pPr>
              <a:defRPr/>
            </a:lvl1pPr>
          </a:lstStyle>
          <a:p>
            <a:pPr algn="l"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6" name="Footer Placeholder 5"/>
          <p:cNvSpPr>
            <a:spLocks noGrp="1"/>
          </p:cNvSpPr>
          <p:nvPr>
            <p:ph type="ftr" sz="quarter" idx="11"/>
          </p:nvPr>
        </p:nvSpPr>
        <p:spPr>
          <a:xfrm>
            <a:off x="5410200" y="6400800"/>
            <a:ext cx="2895600" cy="457200"/>
          </a:xfrm>
        </p:spPr>
        <p:txBody>
          <a:bodyPr/>
          <a:lstStyle>
            <a:lvl1pPr>
              <a:defRPr/>
            </a:lvl1pPr>
          </a:lstStyle>
          <a:p>
            <a:pPr algn="r" rtl="0" eaLnBrk="0" fontAlgn="base" hangingPunct="0">
              <a:spcBef>
                <a:spcPct val="0"/>
              </a:spcBef>
              <a:spcAft>
                <a:spcPct val="0"/>
              </a:spcAft>
            </a:pPr>
            <a:r>
              <a:rPr lang="en-US" sz="1400" kern="1200">
                <a:solidFill>
                  <a:srgbClr val="000000"/>
                </a:solidFill>
                <a:latin typeface="Comic Sans MS" pitchFamily="66" charset="0"/>
                <a:ea typeface="+mn-ea"/>
                <a:cs typeface="+mn-cs"/>
              </a:rPr>
              <a:t>2: Application Layer</a:t>
            </a:r>
            <a:endParaRPr lang="en-US" sz="1400" kern="1200">
              <a:solidFill>
                <a:srgbClr val="000000"/>
              </a:solidFill>
              <a:latin typeface="Times New Roman" pitchFamily="18" charset="0"/>
              <a:ea typeface="+mn-ea"/>
              <a:cs typeface="+mn-cs"/>
            </a:endParaRPr>
          </a:p>
        </p:txBody>
      </p:sp>
      <p:sp>
        <p:nvSpPr>
          <p:cNvPr id="7" name="Slide Number Placeholder 6"/>
          <p:cNvSpPr>
            <a:spLocks noGrp="1"/>
          </p:cNvSpPr>
          <p:nvPr>
            <p:ph type="sldNum" sz="quarter" idx="12"/>
          </p:nvPr>
        </p:nvSpPr>
        <p:spPr>
          <a:xfrm>
            <a:off x="8305800" y="6400800"/>
            <a:ext cx="457200" cy="457200"/>
          </a:xfrm>
        </p:spPr>
        <p:txBody>
          <a:bodyPr/>
          <a:lstStyle>
            <a:lvl1pPr>
              <a:defRPr/>
            </a:lvl1pPr>
          </a:lstStyle>
          <a:p>
            <a:pPr algn="r" rtl="0" eaLnBrk="0" fontAlgn="base" hangingPunct="0">
              <a:spcBef>
                <a:spcPct val="0"/>
              </a:spcBef>
              <a:spcAft>
                <a:spcPct val="0"/>
              </a:spcAft>
            </a:pPr>
            <a:fld id="{7C726EDF-E73B-4653-8CA3-901FDACFA9A4}" type="slidenum">
              <a:rPr lang="en-US" sz="1400" kern="1200">
                <a:solidFill>
                  <a:srgbClr val="000000"/>
                </a:solidFill>
                <a:latin typeface="Times New Roman" pitchFamily="18" charset="0"/>
                <a:ea typeface="+mn-ea"/>
                <a:cs typeface="+mn-cs"/>
              </a:rPr>
              <a:pPr algn="r" rtl="0" eaLnBrk="0" fontAlgn="base" hangingPunct="0">
                <a:spcBef>
                  <a:spcPct val="0"/>
                </a:spcBef>
                <a:spcAft>
                  <a:spcPct val="0"/>
                </a:spcAft>
              </a:pPr>
              <a:t>‹#›</a:t>
            </a:fld>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533400" y="1600200"/>
            <a:ext cx="3810000" cy="464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95800" y="1600200"/>
            <a:ext cx="3810000" cy="464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685800" y="6248400"/>
            <a:ext cx="1905000" cy="457200"/>
          </a:xfrm>
        </p:spPr>
        <p:txBody>
          <a:bodyPr/>
          <a:lstStyle>
            <a:lvl1pPr>
              <a:defRPr/>
            </a:lvl1pPr>
          </a:lstStyle>
          <a:p>
            <a:pPr algn="l"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6" name="Footer Placeholder 5"/>
          <p:cNvSpPr>
            <a:spLocks noGrp="1"/>
          </p:cNvSpPr>
          <p:nvPr>
            <p:ph type="ftr" sz="quarter" idx="11"/>
          </p:nvPr>
        </p:nvSpPr>
        <p:spPr>
          <a:xfrm>
            <a:off x="5410200" y="6400800"/>
            <a:ext cx="2895600" cy="457200"/>
          </a:xfrm>
        </p:spPr>
        <p:txBody>
          <a:bodyPr/>
          <a:lstStyle>
            <a:lvl1pPr>
              <a:defRPr/>
            </a:lvl1pPr>
          </a:lstStyle>
          <a:p>
            <a:pPr algn="r" rtl="0" eaLnBrk="0" fontAlgn="base" hangingPunct="0">
              <a:spcBef>
                <a:spcPct val="0"/>
              </a:spcBef>
              <a:spcAft>
                <a:spcPct val="0"/>
              </a:spcAft>
            </a:pPr>
            <a:r>
              <a:rPr lang="en-US" sz="1400" kern="1200">
                <a:solidFill>
                  <a:srgbClr val="000000"/>
                </a:solidFill>
                <a:latin typeface="Comic Sans MS" pitchFamily="66" charset="0"/>
                <a:ea typeface="+mn-ea"/>
                <a:cs typeface="+mn-cs"/>
              </a:rPr>
              <a:t>2: Application Layer</a:t>
            </a:r>
            <a:endParaRPr lang="en-US" sz="1400" kern="1200">
              <a:solidFill>
                <a:srgbClr val="000000"/>
              </a:solidFill>
              <a:latin typeface="Times New Roman" pitchFamily="18" charset="0"/>
              <a:ea typeface="+mn-ea"/>
              <a:cs typeface="+mn-cs"/>
            </a:endParaRPr>
          </a:p>
        </p:txBody>
      </p:sp>
      <p:sp>
        <p:nvSpPr>
          <p:cNvPr id="7" name="Slide Number Placeholder 6"/>
          <p:cNvSpPr>
            <a:spLocks noGrp="1"/>
          </p:cNvSpPr>
          <p:nvPr>
            <p:ph type="sldNum" sz="quarter" idx="12"/>
          </p:nvPr>
        </p:nvSpPr>
        <p:spPr>
          <a:xfrm>
            <a:off x="8305800" y="6400800"/>
            <a:ext cx="457200" cy="457200"/>
          </a:xfrm>
        </p:spPr>
        <p:txBody>
          <a:bodyPr/>
          <a:lstStyle>
            <a:lvl1pPr>
              <a:defRPr/>
            </a:lvl1pPr>
          </a:lstStyle>
          <a:p>
            <a:pPr algn="r" rtl="0" eaLnBrk="0" fontAlgn="base" hangingPunct="0">
              <a:spcBef>
                <a:spcPct val="0"/>
              </a:spcBef>
              <a:spcAft>
                <a:spcPct val="0"/>
              </a:spcAft>
            </a:pPr>
            <a:fld id="{BE64D242-45AE-466E-935B-D5A07B1E6A31}" type="slidenum">
              <a:rPr lang="en-US" sz="1400" kern="1200">
                <a:solidFill>
                  <a:srgbClr val="000000"/>
                </a:solidFill>
                <a:latin typeface="Times New Roman" pitchFamily="18" charset="0"/>
                <a:ea typeface="+mn-ea"/>
                <a:cs typeface="+mn-cs"/>
              </a:rPr>
              <a:pPr algn="r" rtl="0" eaLnBrk="0" fontAlgn="base" hangingPunct="0">
                <a:spcBef>
                  <a:spcPct val="0"/>
                </a:spcBef>
                <a:spcAft>
                  <a:spcPct val="0"/>
                </a:spcAft>
              </a:pPr>
              <a:t>‹#›</a:t>
            </a:fld>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xAndChart" preserve="1">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533400" y="1600200"/>
            <a:ext cx="3810000" cy="464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hart Placeholder 3"/>
          <p:cNvSpPr>
            <a:spLocks noGrp="1"/>
          </p:cNvSpPr>
          <p:nvPr>
            <p:ph type="chart" sz="half" idx="2"/>
          </p:nvPr>
        </p:nvSpPr>
        <p:spPr>
          <a:xfrm>
            <a:off x="4495800" y="1600200"/>
            <a:ext cx="3810000" cy="4648200"/>
          </a:xfrm>
        </p:spPr>
        <p:txBody>
          <a:bodyPr/>
          <a:lstStyle/>
          <a:p>
            <a:endParaRPr lang="en-US"/>
          </a:p>
        </p:txBody>
      </p:sp>
      <p:sp>
        <p:nvSpPr>
          <p:cNvPr id="5" name="Date Placeholder 4"/>
          <p:cNvSpPr>
            <a:spLocks noGrp="1"/>
          </p:cNvSpPr>
          <p:nvPr>
            <p:ph type="dt" sz="half" idx="10"/>
          </p:nvPr>
        </p:nvSpPr>
        <p:spPr>
          <a:xfrm>
            <a:off x="685800" y="6248400"/>
            <a:ext cx="1905000" cy="457200"/>
          </a:xfrm>
        </p:spPr>
        <p:txBody>
          <a:bodyPr/>
          <a:lstStyle>
            <a:lvl1pPr>
              <a:defRPr/>
            </a:lvl1pPr>
          </a:lstStyle>
          <a:p>
            <a:pPr algn="l"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6" name="Footer Placeholder 5"/>
          <p:cNvSpPr>
            <a:spLocks noGrp="1"/>
          </p:cNvSpPr>
          <p:nvPr>
            <p:ph type="ftr" sz="quarter" idx="11"/>
          </p:nvPr>
        </p:nvSpPr>
        <p:spPr>
          <a:xfrm>
            <a:off x="5410200" y="6400800"/>
            <a:ext cx="2895600" cy="457200"/>
          </a:xfrm>
        </p:spPr>
        <p:txBody>
          <a:bodyPr/>
          <a:lstStyle>
            <a:lvl1pPr>
              <a:defRPr/>
            </a:lvl1pPr>
          </a:lstStyle>
          <a:p>
            <a:pPr algn="r" rtl="0" eaLnBrk="0" fontAlgn="base" hangingPunct="0">
              <a:spcBef>
                <a:spcPct val="0"/>
              </a:spcBef>
              <a:spcAft>
                <a:spcPct val="0"/>
              </a:spcAft>
            </a:pPr>
            <a:r>
              <a:rPr lang="en-US" sz="1400" kern="1200">
                <a:solidFill>
                  <a:srgbClr val="000000"/>
                </a:solidFill>
                <a:latin typeface="Comic Sans MS" pitchFamily="66" charset="0"/>
                <a:ea typeface="+mn-ea"/>
                <a:cs typeface="+mn-cs"/>
              </a:rPr>
              <a:t>2: Application Layer</a:t>
            </a:r>
            <a:endParaRPr lang="en-US" sz="1400" kern="1200">
              <a:solidFill>
                <a:srgbClr val="000000"/>
              </a:solidFill>
              <a:latin typeface="Times New Roman" pitchFamily="18" charset="0"/>
              <a:ea typeface="+mn-ea"/>
              <a:cs typeface="+mn-cs"/>
            </a:endParaRPr>
          </a:p>
        </p:txBody>
      </p:sp>
      <p:sp>
        <p:nvSpPr>
          <p:cNvPr id="7" name="Slide Number Placeholder 6"/>
          <p:cNvSpPr>
            <a:spLocks noGrp="1"/>
          </p:cNvSpPr>
          <p:nvPr>
            <p:ph type="sldNum" sz="quarter" idx="12"/>
          </p:nvPr>
        </p:nvSpPr>
        <p:spPr>
          <a:xfrm>
            <a:off x="8305800" y="6400800"/>
            <a:ext cx="457200" cy="457200"/>
          </a:xfrm>
        </p:spPr>
        <p:txBody>
          <a:bodyPr/>
          <a:lstStyle>
            <a:lvl1pPr>
              <a:defRPr/>
            </a:lvl1pPr>
          </a:lstStyle>
          <a:p>
            <a:pPr algn="r" rtl="0" eaLnBrk="0" fontAlgn="base" hangingPunct="0">
              <a:spcBef>
                <a:spcPct val="0"/>
              </a:spcBef>
              <a:spcAft>
                <a:spcPct val="0"/>
              </a:spcAft>
            </a:pPr>
            <a:fld id="{B4CB3038-7DB3-4A34-98C0-4A18AECFF9D8}" type="slidenum">
              <a:rPr lang="en-US" sz="1400" kern="1200">
                <a:solidFill>
                  <a:srgbClr val="000000"/>
                </a:solidFill>
                <a:latin typeface="Times New Roman" pitchFamily="18" charset="0"/>
                <a:ea typeface="+mn-ea"/>
                <a:cs typeface="+mn-cs"/>
              </a:rPr>
              <a:pPr algn="r" rtl="0" eaLnBrk="0" fontAlgn="base" hangingPunct="0">
                <a:spcBef>
                  <a:spcPct val="0"/>
                </a:spcBef>
                <a:spcAft>
                  <a:spcPct val="0"/>
                </a:spcAft>
              </a:pPr>
              <a:t>‹#›</a:t>
            </a:fld>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OverTx" preserve="1">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77724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533400" y="1600200"/>
            <a:ext cx="7772400" cy="2247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33400" y="4000500"/>
            <a:ext cx="7772400" cy="2247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685800" y="6248400"/>
            <a:ext cx="1905000" cy="457200"/>
          </a:xfrm>
        </p:spPr>
        <p:txBody>
          <a:bodyPr/>
          <a:lstStyle>
            <a:lvl1pPr>
              <a:defRPr/>
            </a:lvl1pPr>
          </a:lstStyle>
          <a:p>
            <a:pPr algn="l"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6" name="Footer Placeholder 5"/>
          <p:cNvSpPr>
            <a:spLocks noGrp="1"/>
          </p:cNvSpPr>
          <p:nvPr>
            <p:ph type="ftr" sz="quarter" idx="11"/>
          </p:nvPr>
        </p:nvSpPr>
        <p:spPr>
          <a:xfrm>
            <a:off x="5410200" y="6400800"/>
            <a:ext cx="2895600" cy="457200"/>
          </a:xfrm>
        </p:spPr>
        <p:txBody>
          <a:bodyPr/>
          <a:lstStyle>
            <a:lvl1pPr>
              <a:defRPr/>
            </a:lvl1pPr>
          </a:lstStyle>
          <a:p>
            <a:pPr algn="r" rtl="0" eaLnBrk="0" fontAlgn="base" hangingPunct="0">
              <a:spcBef>
                <a:spcPct val="0"/>
              </a:spcBef>
              <a:spcAft>
                <a:spcPct val="0"/>
              </a:spcAft>
            </a:pPr>
            <a:r>
              <a:rPr lang="en-US" sz="1400" kern="1200">
                <a:solidFill>
                  <a:srgbClr val="000000"/>
                </a:solidFill>
                <a:latin typeface="Comic Sans MS" pitchFamily="66" charset="0"/>
                <a:ea typeface="+mn-ea"/>
                <a:cs typeface="+mn-cs"/>
              </a:rPr>
              <a:t>2: Application Layer</a:t>
            </a:r>
            <a:endParaRPr lang="en-US" sz="1400" kern="1200">
              <a:solidFill>
                <a:srgbClr val="000000"/>
              </a:solidFill>
              <a:latin typeface="Times New Roman" pitchFamily="18" charset="0"/>
              <a:ea typeface="+mn-ea"/>
              <a:cs typeface="+mn-cs"/>
            </a:endParaRPr>
          </a:p>
        </p:txBody>
      </p:sp>
      <p:sp>
        <p:nvSpPr>
          <p:cNvPr id="7" name="Slide Number Placeholder 6"/>
          <p:cNvSpPr>
            <a:spLocks noGrp="1"/>
          </p:cNvSpPr>
          <p:nvPr>
            <p:ph type="sldNum" sz="quarter" idx="12"/>
          </p:nvPr>
        </p:nvSpPr>
        <p:spPr>
          <a:xfrm>
            <a:off x="8305800" y="6400800"/>
            <a:ext cx="457200" cy="457200"/>
          </a:xfrm>
        </p:spPr>
        <p:txBody>
          <a:bodyPr/>
          <a:lstStyle>
            <a:lvl1pPr>
              <a:defRPr/>
            </a:lvl1pPr>
          </a:lstStyle>
          <a:p>
            <a:pPr algn="r" rtl="0" eaLnBrk="0" fontAlgn="base" hangingPunct="0">
              <a:spcBef>
                <a:spcPct val="0"/>
              </a:spcBef>
              <a:spcAft>
                <a:spcPct val="0"/>
              </a:spcAft>
            </a:pPr>
            <a:fld id="{77FF0141-824D-40CF-8FA6-E341E6479C41}" type="slidenum">
              <a:rPr lang="en-US" sz="1400" kern="1200">
                <a:solidFill>
                  <a:srgbClr val="000000"/>
                </a:solidFill>
                <a:latin typeface="Times New Roman" pitchFamily="18" charset="0"/>
                <a:ea typeface="+mn-ea"/>
                <a:cs typeface="+mn-cs"/>
              </a:rPr>
              <a:pPr algn="r" rtl="0" eaLnBrk="0" fontAlgn="base" hangingPunct="0">
                <a:spcBef>
                  <a:spcPct val="0"/>
                </a:spcBef>
                <a:spcAft>
                  <a:spcPct val="0"/>
                </a:spcAft>
              </a:pPr>
              <a:t>‹#›</a:t>
            </a:fld>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algn="l" rtl="0"/>
            <a:fld id="{D00AE82B-E6DE-496D-8593-D879E45BA82B}" type="datetime1">
              <a:rPr lang="en-US" sz="1200" kern="1200">
                <a:solidFill>
                  <a:prstClr val="black">
                    <a:tint val="75000"/>
                  </a:prstClr>
                </a:solidFill>
                <a:latin typeface="Calibri"/>
                <a:ea typeface="+mn-ea"/>
                <a:cs typeface="+mn-cs"/>
              </a:rPr>
              <a:pPr algn="l" rtl="0"/>
              <a:t>5/7/2009</a:t>
            </a:fld>
            <a:endParaRPr lang="en-US" sz="1200" kern="1200" dirty="0">
              <a:solidFill>
                <a:prstClr val="black">
                  <a:tint val="75000"/>
                </a:prstClr>
              </a:solidFill>
              <a:latin typeface="Calibri"/>
              <a:ea typeface="+mn-ea"/>
              <a:cs typeface="+mn-cs"/>
            </a:endParaRPr>
          </a:p>
        </p:txBody>
      </p:sp>
      <p:sp>
        <p:nvSpPr>
          <p:cNvPr id="5" name="Footer Placeholder 4"/>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6" name="Slide Number Placeholder 5"/>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lgn="l" rtl="0"/>
            <a:fld id="{77420030-1D19-48EE-8FEC-248B2DA967E1}" type="datetime1">
              <a:rPr lang="en-US" sz="1200" kern="1200">
                <a:solidFill>
                  <a:prstClr val="black">
                    <a:tint val="75000"/>
                  </a:prstClr>
                </a:solidFill>
                <a:latin typeface="Calibri"/>
                <a:ea typeface="+mn-ea"/>
                <a:cs typeface="+mn-cs"/>
              </a:rPr>
              <a:pPr algn="l" rtl="0"/>
              <a:t>5/7/2009</a:t>
            </a:fld>
            <a:endParaRPr lang="en-US" sz="1200" kern="1200" dirty="0">
              <a:solidFill>
                <a:prstClr val="black">
                  <a:tint val="75000"/>
                </a:prstClr>
              </a:solidFill>
              <a:latin typeface="Calibri"/>
              <a:ea typeface="+mn-ea"/>
              <a:cs typeface="+mn-cs"/>
            </a:endParaRPr>
          </a:p>
        </p:txBody>
      </p:sp>
      <p:sp>
        <p:nvSpPr>
          <p:cNvPr id="5" name="Footer Placeholder 4"/>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6" name="Slide Number Placeholder 5"/>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algn="l" rtl="0"/>
            <a:fld id="{EB93474D-E5F8-4FC2-9B60-E2ED55F7E2BC}" type="datetime1">
              <a:rPr lang="en-US" sz="1200" kern="1200">
                <a:solidFill>
                  <a:prstClr val="black">
                    <a:tint val="75000"/>
                  </a:prstClr>
                </a:solidFill>
                <a:latin typeface="Calibri"/>
                <a:ea typeface="+mn-ea"/>
                <a:cs typeface="+mn-cs"/>
              </a:rPr>
              <a:pPr algn="l" rtl="0"/>
              <a:t>5/7/2009</a:t>
            </a:fld>
            <a:endParaRPr lang="en-US" sz="1200" kern="1200" dirty="0">
              <a:solidFill>
                <a:prstClr val="black">
                  <a:tint val="75000"/>
                </a:prstClr>
              </a:solidFill>
              <a:latin typeface="Calibri"/>
              <a:ea typeface="+mn-ea"/>
              <a:cs typeface="+mn-cs"/>
            </a:endParaRPr>
          </a:p>
        </p:txBody>
      </p:sp>
      <p:sp>
        <p:nvSpPr>
          <p:cNvPr id="6" name="Footer Placeholder 5"/>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7" name="Slide Number Placeholder 6"/>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lgn="l" rtl="0"/>
            <a:fld id="{1DCC7024-A3EF-4289-85F3-1C5CEC3D99F0}" type="datetime1">
              <a:rPr lang="en-US" sz="1200" kern="1200">
                <a:solidFill>
                  <a:prstClr val="black">
                    <a:tint val="75000"/>
                  </a:prstClr>
                </a:solidFill>
                <a:latin typeface="Calibri"/>
                <a:ea typeface="+mn-ea"/>
                <a:cs typeface="+mn-cs"/>
              </a:rPr>
              <a:pPr algn="l" rtl="0"/>
              <a:t>5/7/2009</a:t>
            </a:fld>
            <a:endParaRPr lang="en-US" sz="1200" kern="1200" dirty="0">
              <a:solidFill>
                <a:prstClr val="black">
                  <a:tint val="75000"/>
                </a:prstClr>
              </a:solidFill>
              <a:latin typeface="Calibri"/>
              <a:ea typeface="+mn-ea"/>
              <a:cs typeface="+mn-cs"/>
            </a:endParaRPr>
          </a:p>
        </p:txBody>
      </p:sp>
      <p:sp>
        <p:nvSpPr>
          <p:cNvPr id="5" name="Footer Placeholder 4"/>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6" name="Slide Number Placeholder 5"/>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algn="l" rtl="0"/>
            <a:fld id="{EB93474D-E5F8-4FC2-9B60-E2ED55F7E2BC}" type="datetime1">
              <a:rPr lang="en-US" sz="1200" kern="1200">
                <a:solidFill>
                  <a:prstClr val="black">
                    <a:tint val="75000"/>
                  </a:prstClr>
                </a:solidFill>
                <a:latin typeface="Calibri"/>
                <a:ea typeface="+mn-ea"/>
                <a:cs typeface="+mn-cs"/>
              </a:rPr>
              <a:pPr algn="l" rtl="0"/>
              <a:t>5/7/2009</a:t>
            </a:fld>
            <a:endParaRPr lang="en-US" sz="1200" kern="1200" dirty="0">
              <a:solidFill>
                <a:prstClr val="black">
                  <a:tint val="75000"/>
                </a:prstClr>
              </a:solidFill>
              <a:latin typeface="Calibri"/>
              <a:ea typeface="+mn-ea"/>
              <a:cs typeface="+mn-cs"/>
            </a:endParaRPr>
          </a:p>
        </p:txBody>
      </p:sp>
      <p:sp>
        <p:nvSpPr>
          <p:cNvPr id="6" name="Footer Placeholder 5"/>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7" name="Slide Number Placeholder 6"/>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algn="l" rtl="0"/>
            <a:fld id="{45F01133-C2BB-4240-8A90-E7F9C260C7F2}" type="datetime1">
              <a:rPr lang="en-US" sz="1200" kern="1200">
                <a:solidFill>
                  <a:prstClr val="black">
                    <a:tint val="75000"/>
                  </a:prstClr>
                </a:solidFill>
                <a:latin typeface="Calibri"/>
                <a:ea typeface="+mn-ea"/>
                <a:cs typeface="+mn-cs"/>
              </a:rPr>
              <a:pPr algn="l" rtl="0"/>
              <a:t>5/7/2009</a:t>
            </a:fld>
            <a:endParaRPr lang="en-US" sz="1200" kern="1200" dirty="0">
              <a:solidFill>
                <a:prstClr val="black">
                  <a:tint val="75000"/>
                </a:prstClr>
              </a:solidFill>
              <a:latin typeface="Calibri"/>
              <a:ea typeface="+mn-ea"/>
              <a:cs typeface="+mn-cs"/>
            </a:endParaRPr>
          </a:p>
        </p:txBody>
      </p:sp>
      <p:sp>
        <p:nvSpPr>
          <p:cNvPr id="8" name="Footer Placeholder 7"/>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9" name="Slide Number Placeholder 8"/>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lgn="l" rtl="0"/>
            <a:fld id="{60208E7E-0F10-4335-A88E-EEEC5A96BB53}" type="datetime1">
              <a:rPr lang="en-US" sz="1200" kern="1200">
                <a:solidFill>
                  <a:prstClr val="black">
                    <a:tint val="75000"/>
                  </a:prstClr>
                </a:solidFill>
                <a:latin typeface="Calibri"/>
                <a:ea typeface="+mn-ea"/>
                <a:cs typeface="+mn-cs"/>
              </a:rPr>
              <a:pPr algn="l" rtl="0"/>
              <a:t>5/7/2009</a:t>
            </a:fld>
            <a:endParaRPr lang="en-US" sz="1200" kern="1200" dirty="0">
              <a:solidFill>
                <a:prstClr val="black">
                  <a:tint val="75000"/>
                </a:prstClr>
              </a:solidFill>
              <a:latin typeface="Calibri"/>
              <a:ea typeface="+mn-ea"/>
              <a:cs typeface="+mn-cs"/>
            </a:endParaRPr>
          </a:p>
        </p:txBody>
      </p:sp>
      <p:sp>
        <p:nvSpPr>
          <p:cNvPr id="4" name="Footer Placeholder 3"/>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5" name="Slide Number Placeholder 4"/>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lgn="l" rtl="0"/>
            <a:fld id="{B3768742-6EA7-4B48-AECD-8DE7C8634080}" type="datetime1">
              <a:rPr lang="en-US" sz="1200" kern="1200">
                <a:solidFill>
                  <a:prstClr val="black">
                    <a:tint val="75000"/>
                  </a:prstClr>
                </a:solidFill>
                <a:latin typeface="Calibri"/>
                <a:ea typeface="+mn-ea"/>
                <a:cs typeface="+mn-cs"/>
              </a:rPr>
              <a:pPr algn="l" rtl="0"/>
              <a:t>5/7/2009</a:t>
            </a:fld>
            <a:endParaRPr lang="en-US" sz="1200" kern="1200" dirty="0">
              <a:solidFill>
                <a:prstClr val="black">
                  <a:tint val="75000"/>
                </a:prstClr>
              </a:solidFill>
              <a:latin typeface="Calibri"/>
              <a:ea typeface="+mn-ea"/>
              <a:cs typeface="+mn-cs"/>
            </a:endParaRPr>
          </a:p>
        </p:txBody>
      </p:sp>
      <p:sp>
        <p:nvSpPr>
          <p:cNvPr id="3" name="Footer Placeholder 2"/>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4" name="Slide Number Placeholder 3"/>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lgn="l" rtl="0"/>
            <a:fld id="{AEF9BD24-8B58-4783-8F34-32EB50B922AF}" type="datetime1">
              <a:rPr lang="en-US" sz="1200" kern="1200">
                <a:solidFill>
                  <a:prstClr val="black">
                    <a:tint val="75000"/>
                  </a:prstClr>
                </a:solidFill>
                <a:latin typeface="Calibri"/>
                <a:ea typeface="+mn-ea"/>
                <a:cs typeface="+mn-cs"/>
              </a:rPr>
              <a:pPr algn="l" rtl="0"/>
              <a:t>5/7/2009</a:t>
            </a:fld>
            <a:endParaRPr lang="en-US" sz="1200" kern="1200" dirty="0">
              <a:solidFill>
                <a:prstClr val="black">
                  <a:tint val="75000"/>
                </a:prstClr>
              </a:solidFill>
              <a:latin typeface="Calibri"/>
              <a:ea typeface="+mn-ea"/>
              <a:cs typeface="+mn-cs"/>
            </a:endParaRPr>
          </a:p>
        </p:txBody>
      </p:sp>
      <p:sp>
        <p:nvSpPr>
          <p:cNvPr id="6" name="Footer Placeholder 5"/>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7" name="Slide Number Placeholder 6"/>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lgn="l" rtl="0"/>
            <a:fld id="{BE698035-A15B-4316-8BE6-2D4E036B8C5E}" type="datetime1">
              <a:rPr lang="en-US" sz="1200" kern="1200">
                <a:solidFill>
                  <a:prstClr val="black">
                    <a:tint val="75000"/>
                  </a:prstClr>
                </a:solidFill>
                <a:latin typeface="Calibri"/>
                <a:ea typeface="+mn-ea"/>
                <a:cs typeface="+mn-cs"/>
              </a:rPr>
              <a:pPr algn="l" rtl="0"/>
              <a:t>5/7/2009</a:t>
            </a:fld>
            <a:endParaRPr lang="en-US" sz="1200" kern="1200" dirty="0">
              <a:solidFill>
                <a:prstClr val="black">
                  <a:tint val="75000"/>
                </a:prstClr>
              </a:solidFill>
              <a:latin typeface="Calibri"/>
              <a:ea typeface="+mn-ea"/>
              <a:cs typeface="+mn-cs"/>
            </a:endParaRPr>
          </a:p>
        </p:txBody>
      </p:sp>
      <p:sp>
        <p:nvSpPr>
          <p:cNvPr id="6" name="Footer Placeholder 5"/>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7" name="Slide Number Placeholder 6"/>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lgn="l" rtl="0"/>
            <a:fld id="{66B78E9A-6735-4E07-A74B-4B6796617BE3}" type="datetime1">
              <a:rPr lang="en-US" sz="1200" kern="1200">
                <a:solidFill>
                  <a:prstClr val="black">
                    <a:tint val="75000"/>
                  </a:prstClr>
                </a:solidFill>
                <a:latin typeface="Calibri"/>
                <a:ea typeface="+mn-ea"/>
                <a:cs typeface="+mn-cs"/>
              </a:rPr>
              <a:pPr algn="l" rtl="0"/>
              <a:t>5/7/2009</a:t>
            </a:fld>
            <a:endParaRPr lang="en-US" sz="1200" kern="1200" dirty="0">
              <a:solidFill>
                <a:prstClr val="black">
                  <a:tint val="75000"/>
                </a:prstClr>
              </a:solidFill>
              <a:latin typeface="Calibri"/>
              <a:ea typeface="+mn-ea"/>
              <a:cs typeface="+mn-cs"/>
            </a:endParaRPr>
          </a:p>
        </p:txBody>
      </p:sp>
      <p:sp>
        <p:nvSpPr>
          <p:cNvPr id="5" name="Footer Placeholder 4"/>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6" name="Slide Number Placeholder 5"/>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lgn="l" rtl="0"/>
            <a:fld id="{6EA5B254-B072-4CB1-B43D-2BC2DB9CD7C4}" type="datetime1">
              <a:rPr lang="en-US" sz="1200" kern="1200">
                <a:solidFill>
                  <a:prstClr val="black">
                    <a:tint val="75000"/>
                  </a:prstClr>
                </a:solidFill>
                <a:latin typeface="Calibri"/>
                <a:ea typeface="+mn-ea"/>
                <a:cs typeface="+mn-cs"/>
              </a:rPr>
              <a:pPr algn="l" rtl="0"/>
              <a:t>5/7/2009</a:t>
            </a:fld>
            <a:endParaRPr lang="en-US" sz="1200" kern="1200" dirty="0">
              <a:solidFill>
                <a:prstClr val="black">
                  <a:tint val="75000"/>
                </a:prstClr>
              </a:solidFill>
              <a:latin typeface="Calibri"/>
              <a:ea typeface="+mn-ea"/>
              <a:cs typeface="+mn-cs"/>
            </a:endParaRPr>
          </a:p>
        </p:txBody>
      </p:sp>
      <p:sp>
        <p:nvSpPr>
          <p:cNvPr id="5" name="Footer Placeholder 4"/>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6" name="Slide Number Placeholder 5"/>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clipArtAndTx">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685800" y="781050"/>
            <a:ext cx="7772400" cy="585788"/>
          </a:xfrm>
        </p:spPr>
        <p:txBody>
          <a:bodyPr/>
          <a:lstStyle/>
          <a:p>
            <a:r>
              <a:rPr lang="en-US" smtClean="0"/>
              <a:t>Click to edit Master title style</a:t>
            </a:r>
            <a:endParaRPr lang="en-US"/>
          </a:p>
        </p:txBody>
      </p:sp>
      <p:sp>
        <p:nvSpPr>
          <p:cNvPr id="3" name="ClipArt Placeholder 2"/>
          <p:cNvSpPr>
            <a:spLocks noGrp="1"/>
          </p:cNvSpPr>
          <p:nvPr>
            <p:ph type="clipArt" sz="half" idx="1"/>
          </p:nvPr>
        </p:nvSpPr>
        <p:spPr>
          <a:xfrm>
            <a:off x="685800" y="1544638"/>
            <a:ext cx="3810000" cy="1884362"/>
          </a:xfrm>
        </p:spPr>
        <p:txBody>
          <a:bodyPr/>
          <a:lstStyle/>
          <a:p>
            <a:endParaRPr lang="en-US"/>
          </a:p>
        </p:txBody>
      </p:sp>
      <p:sp>
        <p:nvSpPr>
          <p:cNvPr id="4" name="Text Placeholder 3"/>
          <p:cNvSpPr>
            <a:spLocks noGrp="1"/>
          </p:cNvSpPr>
          <p:nvPr>
            <p:ph type="body" sz="half" idx="2"/>
          </p:nvPr>
        </p:nvSpPr>
        <p:spPr>
          <a:xfrm>
            <a:off x="4648200" y="1544638"/>
            <a:ext cx="3810000" cy="18843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228600" y="6248400"/>
            <a:ext cx="1066800" cy="406400"/>
          </a:xfrm>
        </p:spPr>
        <p:txBody>
          <a:bodyPr/>
          <a:lstStyle>
            <a:lvl1pPr>
              <a:defRPr/>
            </a:lvl1pPr>
          </a:lstStyle>
          <a:p>
            <a:pPr algn="l" rtl="0"/>
            <a:endParaRPr lang="en-US" altLang="en-US" sz="1200" kern="1200">
              <a:solidFill>
                <a:prstClr val="black">
                  <a:tint val="75000"/>
                </a:prstClr>
              </a:solidFill>
              <a:latin typeface="Calibri"/>
              <a:ea typeface="+mn-ea"/>
              <a:cs typeface="+mn-cs"/>
            </a:endParaRPr>
          </a:p>
        </p:txBody>
      </p:sp>
    </p:spTree>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algn="l" rtl="0"/>
            <a:fld id="{45F01133-C2BB-4240-8A90-E7F9C260C7F2}" type="datetime1">
              <a:rPr lang="en-US" sz="1200" kern="1200">
                <a:solidFill>
                  <a:prstClr val="black">
                    <a:tint val="75000"/>
                  </a:prstClr>
                </a:solidFill>
                <a:latin typeface="Calibri"/>
                <a:ea typeface="+mn-ea"/>
                <a:cs typeface="+mn-cs"/>
              </a:rPr>
              <a:pPr algn="l" rtl="0"/>
              <a:t>5/7/2009</a:t>
            </a:fld>
            <a:endParaRPr lang="en-US" sz="1200" kern="1200" dirty="0">
              <a:solidFill>
                <a:prstClr val="black">
                  <a:tint val="75000"/>
                </a:prstClr>
              </a:solidFill>
              <a:latin typeface="Calibri"/>
              <a:ea typeface="+mn-ea"/>
              <a:cs typeface="+mn-cs"/>
            </a:endParaRPr>
          </a:p>
        </p:txBody>
      </p:sp>
      <p:sp>
        <p:nvSpPr>
          <p:cNvPr id="8" name="Footer Placeholder 7"/>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9" name="Slide Number Placeholder 8"/>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lgn="l" rtl="0"/>
            <a:fld id="{60208E7E-0F10-4335-A88E-EEEC5A96BB53}" type="datetime1">
              <a:rPr lang="en-US" sz="1200" kern="1200">
                <a:solidFill>
                  <a:prstClr val="black">
                    <a:tint val="75000"/>
                  </a:prstClr>
                </a:solidFill>
                <a:latin typeface="Calibri"/>
                <a:ea typeface="+mn-ea"/>
                <a:cs typeface="+mn-cs"/>
              </a:rPr>
              <a:pPr algn="l" rtl="0"/>
              <a:t>5/7/2009</a:t>
            </a:fld>
            <a:endParaRPr lang="en-US" sz="1200" kern="1200" dirty="0">
              <a:solidFill>
                <a:prstClr val="black">
                  <a:tint val="75000"/>
                </a:prstClr>
              </a:solidFill>
              <a:latin typeface="Calibri"/>
              <a:ea typeface="+mn-ea"/>
              <a:cs typeface="+mn-cs"/>
            </a:endParaRPr>
          </a:p>
        </p:txBody>
      </p:sp>
      <p:sp>
        <p:nvSpPr>
          <p:cNvPr id="4" name="Footer Placeholder 3"/>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5" name="Slide Number Placeholder 4"/>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lgn="l" rtl="0"/>
            <a:fld id="{B3768742-6EA7-4B48-AECD-8DE7C8634080}" type="datetime1">
              <a:rPr lang="en-US" sz="1200" kern="1200">
                <a:solidFill>
                  <a:prstClr val="black">
                    <a:tint val="75000"/>
                  </a:prstClr>
                </a:solidFill>
                <a:latin typeface="Calibri"/>
                <a:ea typeface="+mn-ea"/>
                <a:cs typeface="+mn-cs"/>
              </a:rPr>
              <a:pPr algn="l" rtl="0"/>
              <a:t>5/7/2009</a:t>
            </a:fld>
            <a:endParaRPr lang="en-US" sz="1200" kern="1200" dirty="0">
              <a:solidFill>
                <a:prstClr val="black">
                  <a:tint val="75000"/>
                </a:prstClr>
              </a:solidFill>
              <a:latin typeface="Calibri"/>
              <a:ea typeface="+mn-ea"/>
              <a:cs typeface="+mn-cs"/>
            </a:endParaRPr>
          </a:p>
        </p:txBody>
      </p:sp>
      <p:sp>
        <p:nvSpPr>
          <p:cNvPr id="3" name="Footer Placeholder 2"/>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4" name="Slide Number Placeholder 3"/>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lgn="l" rtl="0"/>
            <a:fld id="{AEF9BD24-8B58-4783-8F34-32EB50B922AF}" type="datetime1">
              <a:rPr lang="en-US" sz="1200" kern="1200">
                <a:solidFill>
                  <a:prstClr val="black">
                    <a:tint val="75000"/>
                  </a:prstClr>
                </a:solidFill>
                <a:latin typeface="Calibri"/>
                <a:ea typeface="+mn-ea"/>
                <a:cs typeface="+mn-cs"/>
              </a:rPr>
              <a:pPr algn="l" rtl="0"/>
              <a:t>5/7/2009</a:t>
            </a:fld>
            <a:endParaRPr lang="en-US" sz="1200" kern="1200" dirty="0">
              <a:solidFill>
                <a:prstClr val="black">
                  <a:tint val="75000"/>
                </a:prstClr>
              </a:solidFill>
              <a:latin typeface="Calibri"/>
              <a:ea typeface="+mn-ea"/>
              <a:cs typeface="+mn-cs"/>
            </a:endParaRPr>
          </a:p>
        </p:txBody>
      </p:sp>
      <p:sp>
        <p:nvSpPr>
          <p:cNvPr id="6" name="Footer Placeholder 5"/>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7" name="Slide Number Placeholder 6"/>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lgn="l" rtl="0"/>
            <a:fld id="{BE698035-A15B-4316-8BE6-2D4E036B8C5E}" type="datetime1">
              <a:rPr lang="en-US" sz="1200" kern="1200">
                <a:solidFill>
                  <a:prstClr val="black">
                    <a:tint val="75000"/>
                  </a:prstClr>
                </a:solidFill>
                <a:latin typeface="Calibri"/>
                <a:ea typeface="+mn-ea"/>
                <a:cs typeface="+mn-cs"/>
              </a:rPr>
              <a:pPr algn="l" rtl="0"/>
              <a:t>5/7/2009</a:t>
            </a:fld>
            <a:endParaRPr lang="en-US" sz="1200" kern="1200" dirty="0">
              <a:solidFill>
                <a:prstClr val="black">
                  <a:tint val="75000"/>
                </a:prstClr>
              </a:solidFill>
              <a:latin typeface="Calibri"/>
              <a:ea typeface="+mn-ea"/>
              <a:cs typeface="+mn-cs"/>
            </a:endParaRPr>
          </a:p>
        </p:txBody>
      </p:sp>
      <p:sp>
        <p:nvSpPr>
          <p:cNvPr id="6" name="Footer Placeholder 5"/>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7" name="Slide Number Placeholder 6"/>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6" Type="http://schemas.openxmlformats.org/officeDocument/2006/relationships/theme" Target="../theme/theme3.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5.xml"/><Relationship Id="rId13" Type="http://schemas.openxmlformats.org/officeDocument/2006/relationships/theme" Target="../theme/theme4.xml"/><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slideLayout" Target="../slideLayouts/slideLayout49.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0" Type="http://schemas.openxmlformats.org/officeDocument/2006/relationships/slideLayout" Target="../slideLayouts/slideLayout47.xml"/><Relationship Id="rId4" Type="http://schemas.openxmlformats.org/officeDocument/2006/relationships/slideLayout" Target="../slideLayouts/slideLayout41.xml"/><Relationship Id="rId9"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rtl="0"/>
            <a:fld id="{56B6B065-F737-42D4-B0BE-72B22DA3D634}" type="datetime1">
              <a:rPr lang="en-US" kern="1200" smtClean="0">
                <a:solidFill>
                  <a:prstClr val="black">
                    <a:tint val="75000"/>
                  </a:prstClr>
                </a:solidFill>
                <a:latin typeface="Calibri"/>
                <a:ea typeface="+mn-ea"/>
                <a:cs typeface="+mn-cs"/>
              </a:rPr>
              <a:pPr rtl="0"/>
              <a:t>5/7/2009</a:t>
            </a:fld>
            <a:endParaRPr lang="en-US" kern="1200" dirty="0">
              <a:solidFill>
                <a:prstClr val="black">
                  <a:tint val="75000"/>
                </a:prstClr>
              </a:solidFill>
              <a:latin typeface="Calibri"/>
              <a:ea typeface="+mn-ea"/>
              <a:cs typeface="+mn-cs"/>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rtl="0"/>
            <a:endParaRPr lang="en-US" kern="1200" dirty="0">
              <a:solidFill>
                <a:prstClr val="black">
                  <a:tint val="75000"/>
                </a:prstClr>
              </a:solidFill>
              <a:latin typeface="Calibri"/>
              <a:ea typeface="+mn-ea"/>
              <a:cs typeface="+mn-cs"/>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61B07901-0FDA-43D8-9966-A72C4CAA4B59}" type="slidenum">
              <a:rPr lang="en-US" kern="1200" smtClean="0">
                <a:solidFill>
                  <a:prstClr val="black">
                    <a:tint val="75000"/>
                  </a:prstClr>
                </a:solidFill>
                <a:latin typeface="Calibri"/>
                <a:ea typeface="+mn-ea"/>
                <a:cs typeface="+mn-cs"/>
              </a:rPr>
              <a:pPr rtl="0"/>
              <a:t>‹#›</a:t>
            </a:fld>
            <a:endParaRPr lang="en-US" kern="1200" dirty="0">
              <a:solidFill>
                <a:prstClr val="black">
                  <a:tint val="75000"/>
                </a:prstClr>
              </a:solidFill>
              <a:latin typeface="Calibri"/>
              <a:ea typeface="+mn-ea"/>
              <a:cs typeface="+mn-cs"/>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algn="l" rtl="0"/>
            <a:endParaRPr lang="en-US" kern="1200">
              <a:solidFill>
                <a:prstClr val="black"/>
              </a:solidFill>
              <a:latin typeface="Calibri"/>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algn="l" rtl="0"/>
            <a:endParaRPr lang="en-US" kern="1200">
              <a:solidFill>
                <a:prstClr val="black"/>
              </a:solidFill>
              <a:latin typeface="Calibri"/>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rtl="0"/>
            <a:fld id="{0B3C0AEA-CD41-4F3C-B390-ED135E50998F}" type="datetimeFigureOut">
              <a:rPr lang="en-US" kern="1200" smtClean="0">
                <a:solidFill>
                  <a:srgbClr val="69676D">
                    <a:shade val="90000"/>
                  </a:srgbClr>
                </a:solidFill>
                <a:latin typeface="Calibri"/>
                <a:ea typeface="+mn-ea"/>
                <a:cs typeface="+mn-cs"/>
              </a:rPr>
              <a:pPr rtl="0"/>
              <a:t>5/7/2009</a:t>
            </a:fld>
            <a:endParaRPr lang="en-US" kern="1200" dirty="0">
              <a:solidFill>
                <a:srgbClr val="69676D">
                  <a:shade val="90000"/>
                </a:srgbClr>
              </a:solidFill>
              <a:latin typeface="Calibri"/>
              <a:ea typeface="+mn-ea"/>
              <a:cs typeface="+mn-cs"/>
            </a:endParaRPr>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rtl="0"/>
            <a:endParaRPr lang="en-US" kern="1200" dirty="0">
              <a:solidFill>
                <a:srgbClr val="69676D">
                  <a:shade val="90000"/>
                </a:srgbClr>
              </a:solidFill>
              <a:latin typeface="Calibri"/>
              <a:ea typeface="+mn-ea"/>
              <a:cs typeface="+mn-cs"/>
            </a:endParaRP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pPr rtl="0"/>
            <a:fld id="{206E2B85-19E5-46B6-96E8-D48D86305B43}" type="slidenum">
              <a:rPr lang="en-US" kern="1200" smtClean="0">
                <a:solidFill>
                  <a:srgbClr val="69676D">
                    <a:shade val="90000"/>
                  </a:srgbClr>
                </a:solidFill>
                <a:latin typeface="Calibri"/>
                <a:ea typeface="+mn-ea"/>
                <a:cs typeface="+mn-cs"/>
              </a:rPr>
              <a:pPr rtl="0"/>
              <a:t>‹#›</a:t>
            </a:fld>
            <a:endParaRPr lang="en-US" kern="1200" dirty="0">
              <a:solidFill>
                <a:srgbClr val="69676D">
                  <a:shade val="90000"/>
                </a:srgbClr>
              </a:solidFill>
              <a:latin typeface="Calibri"/>
              <a:ea typeface="+mn-ea"/>
              <a:cs typeface="+mn-cs"/>
            </a:endParaRPr>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pPr algn="l" rtl="0"/>
              <a:endParaRPr lang="en-US" kern="1200">
                <a:solidFill>
                  <a:prstClr val="black"/>
                </a:solidFill>
                <a:latin typeface="Calibri"/>
                <a:ea typeface="+mn-ea"/>
                <a:cs typeface="+mn-cs"/>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pPr algn="l" rtl="0"/>
              <a:endParaRPr lang="en-US" kern="1200">
                <a:solidFill>
                  <a:prstClr val="black"/>
                </a:solidFill>
                <a:latin typeface="Calibri"/>
                <a:ea typeface="+mn-ea"/>
                <a:cs typeface="+mn-cs"/>
              </a:endParaRPr>
            </a:p>
          </p:txBody>
        </p:sp>
      </p:gr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33400" y="2286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533400" y="1600200"/>
            <a:ext cx="7772400" cy="4648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buClrTx/>
              <a:buSzTx/>
              <a:buFontTx/>
              <a:buNone/>
              <a:defRPr sz="1400">
                <a:latin typeface="Times New Roman" pitchFamily="18" charset="0"/>
              </a:defRPr>
            </a:lvl1pPr>
          </a:lstStyle>
          <a:p>
            <a:pPr algn="l" rtl="0" eaLnBrk="0" fontAlgn="base" hangingPunct="0">
              <a:spcAft>
                <a:spcPct val="0"/>
              </a:spcAft>
            </a:pPr>
            <a:endParaRPr lang="en-US" kern="1200">
              <a:solidFill>
                <a:srgbClr val="000000"/>
              </a:solidFill>
              <a:ea typeface="+mn-ea"/>
              <a:cs typeface="+mn-cs"/>
            </a:endParaRPr>
          </a:p>
        </p:txBody>
      </p:sp>
      <p:sp>
        <p:nvSpPr>
          <p:cNvPr id="1029" name="Rectangle 5"/>
          <p:cNvSpPr>
            <a:spLocks noGrp="1" noChangeArrowheads="1"/>
          </p:cNvSpPr>
          <p:nvPr>
            <p:ph type="ftr" sz="quarter" idx="3"/>
          </p:nvPr>
        </p:nvSpPr>
        <p:spPr bwMode="auto">
          <a:xfrm>
            <a:off x="5410200" y="64008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ClrTx/>
              <a:buSzTx/>
              <a:buFontTx/>
              <a:buNone/>
              <a:defRPr sz="1400"/>
            </a:lvl1pPr>
          </a:lstStyle>
          <a:p>
            <a:pPr rtl="0" eaLnBrk="0" fontAlgn="base" hangingPunct="0">
              <a:spcAft>
                <a:spcPct val="0"/>
              </a:spcAft>
            </a:pPr>
            <a:r>
              <a:rPr lang="en-US" kern="1200">
                <a:solidFill>
                  <a:srgbClr val="000000"/>
                </a:solidFill>
                <a:latin typeface="Comic Sans MS" pitchFamily="66" charset="0"/>
                <a:ea typeface="+mn-ea"/>
                <a:cs typeface="+mn-cs"/>
              </a:rPr>
              <a:t>2: Application Layer</a:t>
            </a:r>
            <a:endParaRPr lang="en-US" kern="1200">
              <a:solidFill>
                <a:srgbClr val="000000"/>
              </a:solidFill>
              <a:latin typeface="Times New Roman" pitchFamily="18" charset="0"/>
              <a:ea typeface="+mn-ea"/>
              <a:cs typeface="+mn-cs"/>
            </a:endParaRPr>
          </a:p>
        </p:txBody>
      </p:sp>
      <p:sp>
        <p:nvSpPr>
          <p:cNvPr id="1030" name="Rectangle 6"/>
          <p:cNvSpPr>
            <a:spLocks noGrp="1" noChangeArrowheads="1"/>
          </p:cNvSpPr>
          <p:nvPr>
            <p:ph type="sldNum" sz="quarter" idx="4"/>
          </p:nvPr>
        </p:nvSpPr>
        <p:spPr bwMode="auto">
          <a:xfrm>
            <a:off x="8305800" y="6400800"/>
            <a:ext cx="4572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ClrTx/>
              <a:buSzTx/>
              <a:buFontTx/>
              <a:buNone/>
              <a:defRPr sz="1400">
                <a:latin typeface="Times New Roman" pitchFamily="18" charset="0"/>
              </a:defRPr>
            </a:lvl1pPr>
          </a:lstStyle>
          <a:p>
            <a:pPr rtl="0" eaLnBrk="0" fontAlgn="base" hangingPunct="0">
              <a:spcAft>
                <a:spcPct val="0"/>
              </a:spcAft>
            </a:pPr>
            <a:fld id="{2B13FDBE-2CC5-44C0-B4E2-7F19561BBC93}" type="slidenum">
              <a:rPr lang="en-US" kern="1200">
                <a:solidFill>
                  <a:srgbClr val="000000"/>
                </a:solidFill>
                <a:ea typeface="+mn-ea"/>
                <a:cs typeface="+mn-cs"/>
              </a:rPr>
              <a:pPr rtl="0" eaLnBrk="0" fontAlgn="base" hangingPunct="0">
                <a:spcAft>
                  <a:spcPct val="0"/>
                </a:spcAft>
              </a:pPr>
              <a:t>‹#›</a:t>
            </a:fld>
            <a:endParaRPr lang="en-US" kern="1200">
              <a:solidFill>
                <a:srgbClr val="000000"/>
              </a:solidFill>
              <a:ea typeface="+mn-ea"/>
              <a:cs typeface="+mn-cs"/>
            </a:endParaRPr>
          </a:p>
        </p:txBody>
      </p:sp>
    </p:spTree>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 id="2147483700" r:id="rId15"/>
  </p:sldLayoutIdLst>
  <p:hf hdr="0" dt="0"/>
  <p:txStyles>
    <p:titleStyle>
      <a:lvl1pPr algn="l" rtl="0" eaLnBrk="0" fontAlgn="base" hangingPunct="0">
        <a:spcBef>
          <a:spcPct val="0"/>
        </a:spcBef>
        <a:spcAft>
          <a:spcPct val="0"/>
        </a:spcAft>
        <a:defRPr sz="4000" u="sng">
          <a:solidFill>
            <a:schemeClr val="accent2"/>
          </a:solidFill>
          <a:latin typeface="+mj-lt"/>
          <a:ea typeface="+mj-ea"/>
          <a:cs typeface="+mj-cs"/>
        </a:defRPr>
      </a:lvl1pPr>
      <a:lvl2pPr algn="l" rtl="0" eaLnBrk="0" fontAlgn="base" hangingPunct="0">
        <a:spcBef>
          <a:spcPct val="0"/>
        </a:spcBef>
        <a:spcAft>
          <a:spcPct val="0"/>
        </a:spcAft>
        <a:defRPr sz="4000" u="sng">
          <a:solidFill>
            <a:schemeClr val="accent2"/>
          </a:solidFill>
          <a:latin typeface="Comic Sans MS" pitchFamily="66" charset="0"/>
        </a:defRPr>
      </a:lvl2pPr>
      <a:lvl3pPr algn="l" rtl="0" eaLnBrk="0" fontAlgn="base" hangingPunct="0">
        <a:spcBef>
          <a:spcPct val="0"/>
        </a:spcBef>
        <a:spcAft>
          <a:spcPct val="0"/>
        </a:spcAft>
        <a:defRPr sz="4000" u="sng">
          <a:solidFill>
            <a:schemeClr val="accent2"/>
          </a:solidFill>
          <a:latin typeface="Comic Sans MS" pitchFamily="66" charset="0"/>
        </a:defRPr>
      </a:lvl3pPr>
      <a:lvl4pPr algn="l" rtl="0" eaLnBrk="0" fontAlgn="base" hangingPunct="0">
        <a:spcBef>
          <a:spcPct val="0"/>
        </a:spcBef>
        <a:spcAft>
          <a:spcPct val="0"/>
        </a:spcAft>
        <a:defRPr sz="4000" u="sng">
          <a:solidFill>
            <a:schemeClr val="accent2"/>
          </a:solidFill>
          <a:latin typeface="Comic Sans MS" pitchFamily="66" charset="0"/>
        </a:defRPr>
      </a:lvl4pPr>
      <a:lvl5pPr algn="l" rtl="0" eaLnBrk="0" fontAlgn="base" hangingPunct="0">
        <a:spcBef>
          <a:spcPct val="0"/>
        </a:spcBef>
        <a:spcAft>
          <a:spcPct val="0"/>
        </a:spcAft>
        <a:defRPr sz="4000" u="sng">
          <a:solidFill>
            <a:schemeClr val="accent2"/>
          </a:solidFill>
          <a:latin typeface="Comic Sans MS" pitchFamily="66" charset="0"/>
        </a:defRPr>
      </a:lvl5pPr>
      <a:lvl6pPr marL="457200" algn="l" rtl="0" eaLnBrk="0" fontAlgn="base" hangingPunct="0">
        <a:spcBef>
          <a:spcPct val="0"/>
        </a:spcBef>
        <a:spcAft>
          <a:spcPct val="0"/>
        </a:spcAft>
        <a:defRPr sz="4000" u="sng">
          <a:solidFill>
            <a:schemeClr val="accent2"/>
          </a:solidFill>
          <a:latin typeface="Comic Sans MS" pitchFamily="66" charset="0"/>
        </a:defRPr>
      </a:lvl6pPr>
      <a:lvl7pPr marL="914400" algn="l" rtl="0" eaLnBrk="0" fontAlgn="base" hangingPunct="0">
        <a:spcBef>
          <a:spcPct val="0"/>
        </a:spcBef>
        <a:spcAft>
          <a:spcPct val="0"/>
        </a:spcAft>
        <a:defRPr sz="4000" u="sng">
          <a:solidFill>
            <a:schemeClr val="accent2"/>
          </a:solidFill>
          <a:latin typeface="Comic Sans MS" pitchFamily="66" charset="0"/>
        </a:defRPr>
      </a:lvl7pPr>
      <a:lvl8pPr marL="1371600" algn="l" rtl="0" eaLnBrk="0" fontAlgn="base" hangingPunct="0">
        <a:spcBef>
          <a:spcPct val="0"/>
        </a:spcBef>
        <a:spcAft>
          <a:spcPct val="0"/>
        </a:spcAft>
        <a:defRPr sz="4000" u="sng">
          <a:solidFill>
            <a:schemeClr val="accent2"/>
          </a:solidFill>
          <a:latin typeface="Comic Sans MS" pitchFamily="66" charset="0"/>
        </a:defRPr>
      </a:lvl8pPr>
      <a:lvl9pPr marL="1828800" algn="l" rtl="0" eaLnBrk="0" fontAlgn="base" hangingPunct="0">
        <a:spcBef>
          <a:spcPct val="0"/>
        </a:spcBef>
        <a:spcAft>
          <a:spcPct val="0"/>
        </a:spcAft>
        <a:defRPr sz="4000" u="sng">
          <a:solidFill>
            <a:schemeClr val="accent2"/>
          </a:solidFill>
          <a:latin typeface="Comic Sans MS" pitchFamily="66" charset="0"/>
        </a:defRPr>
      </a:lvl9pPr>
    </p:titleStyle>
    <p:bodyStyle>
      <a:lvl1pPr marL="342900" indent="-342900" algn="l" rtl="0" eaLnBrk="0" fontAlgn="base" hangingPunct="0">
        <a:spcBef>
          <a:spcPct val="20000"/>
        </a:spcBef>
        <a:spcAft>
          <a:spcPct val="0"/>
        </a:spcAft>
        <a:buClr>
          <a:schemeClr val="accent2"/>
        </a:buClr>
        <a:buSzPct val="85000"/>
        <a:buFont typeface="ZapfDingbats" pitchFamily="82" charset="2"/>
        <a:buChar char="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5000"/>
        <a:buFont typeface="Wingdings" pitchFamily="2" charset="2"/>
        <a:buChar char="v"/>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Times New Roman" pitchFamily="18"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rtl="0"/>
            <a:fld id="{56B6B065-F737-42D4-B0BE-72B22DA3D634}" type="datetime1">
              <a:rPr lang="en-US" kern="1200" smtClean="0">
                <a:solidFill>
                  <a:prstClr val="black">
                    <a:tint val="75000"/>
                  </a:prstClr>
                </a:solidFill>
                <a:latin typeface="Calibri"/>
                <a:ea typeface="+mn-ea"/>
                <a:cs typeface="+mn-cs"/>
              </a:rPr>
              <a:pPr rtl="0"/>
              <a:t>5/7/2009</a:t>
            </a:fld>
            <a:endParaRPr lang="en-US" kern="1200" dirty="0">
              <a:solidFill>
                <a:prstClr val="black">
                  <a:tint val="75000"/>
                </a:prstClr>
              </a:solidFill>
              <a:latin typeface="Calibri"/>
              <a:ea typeface="+mn-ea"/>
              <a:cs typeface="+mn-cs"/>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rtl="0"/>
            <a:endParaRPr lang="en-US" kern="1200" dirty="0">
              <a:solidFill>
                <a:prstClr val="black">
                  <a:tint val="75000"/>
                </a:prstClr>
              </a:solidFill>
              <a:latin typeface="Calibri"/>
              <a:ea typeface="+mn-ea"/>
              <a:cs typeface="+mn-cs"/>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61B07901-0FDA-43D8-9966-A72C4CAA4B59}" type="slidenum">
              <a:rPr lang="en-US" kern="1200" smtClean="0">
                <a:solidFill>
                  <a:prstClr val="black">
                    <a:tint val="75000"/>
                  </a:prstClr>
                </a:solidFill>
                <a:latin typeface="Calibri"/>
                <a:ea typeface="+mn-ea"/>
                <a:cs typeface="+mn-cs"/>
              </a:rPr>
              <a:pPr rtl="0"/>
              <a:t>‹#›</a:t>
            </a:fld>
            <a:endParaRPr lang="en-US" kern="1200" dirty="0">
              <a:solidFill>
                <a:prstClr val="black">
                  <a:tint val="75000"/>
                </a:prstClr>
              </a:solidFill>
              <a:latin typeface="Calibri"/>
              <a:ea typeface="+mn-ea"/>
              <a:cs typeface="+mn-cs"/>
            </a:endParaRPr>
          </a:p>
        </p:txBody>
      </p:sp>
    </p:spTree>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Lst>
  <p:transition/>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44.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44.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13.xml"/><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notesSlide" Target="../notesSlides/notesSlide20.xml"/><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oleObject" Target="../embeddings/oleObject1.bin"/><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7.xml"/><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7.gif"/><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32.xml"/><Relationship Id="rId1" Type="http://schemas.openxmlformats.org/officeDocument/2006/relationships/slideLayout" Target="../slideLayouts/slideLayout12.xml"/><Relationship Id="rId4" Type="http://schemas.openxmlformats.org/officeDocument/2006/relationships/image" Target="../media/image29.jpeg"/></Relationships>
</file>

<file path=ppt/slides/_rels/slide34.xml.rels><?xml version="1.0" encoding="UTF-8" standalone="yes"?>
<Relationships xmlns="http://schemas.openxmlformats.org/package/2006/relationships"><Relationship Id="rId3" Type="http://schemas.openxmlformats.org/officeDocument/2006/relationships/hyperlink" Target="http://sites.google.com/site/cse320site/" TargetMode="External"/><Relationship Id="rId2" Type="http://schemas.openxmlformats.org/officeDocument/2006/relationships/notesSlide" Target="../notesSlides/notesSlide33.xml"/><Relationship Id="rId1" Type="http://schemas.openxmlformats.org/officeDocument/2006/relationships/slideLayout" Target="../slideLayouts/slideLayout7.xml"/><Relationship Id="rId4" Type="http://schemas.openxmlformats.org/officeDocument/2006/relationships/hyperlink" Target="http://compnets.ning.com/"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4.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4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TextBox 7"/>
          <p:cNvSpPr txBox="1"/>
          <p:nvPr/>
        </p:nvSpPr>
        <p:spPr>
          <a:xfrm>
            <a:off x="0" y="0"/>
            <a:ext cx="9144000" cy="830997"/>
          </a:xfrm>
          <a:prstGeom prst="rect">
            <a:avLst/>
          </a:prstGeom>
          <a:solidFill>
            <a:schemeClr val="accent6">
              <a:lumMod val="75000"/>
            </a:schemeClr>
          </a:solidFill>
        </p:spPr>
        <p:txBody>
          <a:bodyPr wrap="square" rtlCol="0">
            <a:spAutoFit/>
          </a:bodyPr>
          <a:lstStyle/>
          <a:p>
            <a:pPr algn="ctr" rtl="0"/>
            <a:r>
              <a:rPr lang="en-US" sz="4800" b="1" kern="1200" dirty="0" smtClean="0">
                <a:ln>
                  <a:solidFill>
                    <a:schemeClr val="tx1"/>
                  </a:solidFill>
                </a:ln>
                <a:solidFill>
                  <a:schemeClr val="bg1"/>
                </a:solidFill>
                <a:latin typeface="Tahoma" pitchFamily="34" charset="0"/>
                <a:cs typeface="Tahoma" pitchFamily="34" charset="0"/>
              </a:rPr>
              <a:t>Topic 2: Direct Link Network</a:t>
            </a:r>
            <a:endParaRPr lang="th-TH" sz="4000" b="1" kern="1200" dirty="0">
              <a:ln>
                <a:solidFill>
                  <a:schemeClr val="tx1"/>
                </a:solidFill>
              </a:ln>
              <a:solidFill>
                <a:schemeClr val="bg1"/>
              </a:solidFill>
              <a:latin typeface="Tahoma" pitchFamily="34" charset="0"/>
              <a:cs typeface="Tahoma" pitchFamily="34" charset="0"/>
            </a:endParaRPr>
          </a:p>
        </p:txBody>
      </p:sp>
      <p:grpSp>
        <p:nvGrpSpPr>
          <p:cNvPr id="60" name="Group 59"/>
          <p:cNvGrpSpPr/>
          <p:nvPr/>
        </p:nvGrpSpPr>
        <p:grpSpPr>
          <a:xfrm>
            <a:off x="76200" y="1066800"/>
            <a:ext cx="9067800" cy="5486400"/>
            <a:chOff x="76200" y="1066800"/>
            <a:chExt cx="9067800" cy="5486400"/>
          </a:xfrm>
        </p:grpSpPr>
        <p:grpSp>
          <p:nvGrpSpPr>
            <p:cNvPr id="30" name="Group 29"/>
            <p:cNvGrpSpPr/>
            <p:nvPr/>
          </p:nvGrpSpPr>
          <p:grpSpPr>
            <a:xfrm>
              <a:off x="76200" y="1066800"/>
              <a:ext cx="9067800" cy="1794034"/>
              <a:chOff x="0" y="829270"/>
              <a:chExt cx="9067800" cy="1794034"/>
            </a:xfrm>
          </p:grpSpPr>
          <p:sp>
            <p:nvSpPr>
              <p:cNvPr id="9" name="Rectangle 8"/>
              <p:cNvSpPr/>
              <p:nvPr/>
            </p:nvSpPr>
            <p:spPr>
              <a:xfrm>
                <a:off x="0" y="1915418"/>
                <a:ext cx="9067800" cy="707886"/>
              </a:xfrm>
              <a:prstGeom prst="rect">
                <a:avLst/>
              </a:prstGeom>
            </p:spPr>
            <p:txBody>
              <a:bodyPr wrap="square">
                <a:spAutoFit/>
              </a:bodyPr>
              <a:lstStyle/>
              <a:p>
                <a:pPr algn="ctr" rtl="0"/>
                <a:r>
                  <a:rPr lang="en-US" sz="4000" b="1" dirty="0" smtClean="0">
                    <a:ln>
                      <a:solidFill>
                        <a:schemeClr val="accent6">
                          <a:lumMod val="75000"/>
                        </a:schemeClr>
                      </a:solidFill>
                    </a:ln>
                    <a:solidFill>
                      <a:schemeClr val="bg1"/>
                    </a:solidFill>
                    <a:effectLst>
                      <a:outerShdw dir="5040000" algn="tl">
                        <a:srgbClr val="1F497D">
                          <a:lumMod val="75000"/>
                        </a:srgbClr>
                      </a:outerShdw>
                    </a:effectLst>
                    <a:cs typeface="Tahoma" pitchFamily="34" charset="0"/>
                  </a:rPr>
                  <a:t>Direct-link networks</a:t>
                </a:r>
              </a:p>
            </p:txBody>
          </p:sp>
          <p:grpSp>
            <p:nvGrpSpPr>
              <p:cNvPr id="7" name="Group 6"/>
              <p:cNvGrpSpPr/>
              <p:nvPr/>
            </p:nvGrpSpPr>
            <p:grpSpPr>
              <a:xfrm>
                <a:off x="0" y="829270"/>
                <a:ext cx="8077200" cy="923330"/>
                <a:chOff x="0" y="1972270"/>
                <a:chExt cx="8077200" cy="923330"/>
              </a:xfrm>
            </p:grpSpPr>
            <p:sp>
              <p:nvSpPr>
                <p:cNvPr id="6" name="TextBox 5"/>
                <p:cNvSpPr txBox="1"/>
                <p:nvPr/>
              </p:nvSpPr>
              <p:spPr>
                <a:xfrm>
                  <a:off x="0" y="1972270"/>
                  <a:ext cx="8077200" cy="923330"/>
                </a:xfrm>
                <a:prstGeom prst="rect">
                  <a:avLst/>
                </a:prstGeom>
                <a:noFill/>
              </p:spPr>
              <p:style>
                <a:lnRef idx="0">
                  <a:scrgbClr r="0" g="0" b="0"/>
                </a:lnRef>
                <a:fillRef idx="1002">
                  <a:schemeClr val="dk2"/>
                </a:fillRef>
                <a:effectRef idx="0">
                  <a:scrgbClr r="0" g="0" b="0"/>
                </a:effectRef>
                <a:fontRef idx="major"/>
              </p:style>
              <p:txBody>
                <a:bodyPr wrap="square" rtlCol="0">
                  <a:spAutoFit/>
                </a:bodyPr>
                <a:lstStyle/>
                <a:p>
                  <a:pPr algn="ctr" rtl="0"/>
                  <a:r>
                    <a:rPr lang="en-US" sz="5400" b="1" kern="1200" dirty="0">
                      <a:solidFill>
                        <a:schemeClr val="accent6">
                          <a:lumMod val="75000"/>
                        </a:schemeClr>
                      </a:solidFill>
                      <a:effectLst>
                        <a:outerShdw blurRad="38100" dist="38100" dir="2700000" algn="tl">
                          <a:srgbClr val="000000">
                            <a:alpha val="43137"/>
                          </a:srgbClr>
                        </a:outerShdw>
                      </a:effectLst>
                      <a:latin typeface="Calibri"/>
                      <a:ea typeface="+mj-ea"/>
                      <a:cs typeface="+mj-cs"/>
                    </a:rPr>
                    <a:t>Lecture</a:t>
                  </a:r>
                  <a:endParaRPr lang="en-US" sz="3200" kern="1200" dirty="0">
                    <a:solidFill>
                      <a:schemeClr val="accent6">
                        <a:lumMod val="75000"/>
                      </a:schemeClr>
                    </a:solidFill>
                    <a:effectLst>
                      <a:outerShdw blurRad="38100" dist="38100" dir="2700000" algn="tl">
                        <a:srgbClr val="000000">
                          <a:alpha val="43137"/>
                        </a:srgbClr>
                      </a:outerShdw>
                    </a:effectLst>
                    <a:latin typeface="Calibri"/>
                    <a:ea typeface="+mj-ea"/>
                    <a:cs typeface="+mj-cs"/>
                  </a:endParaRPr>
                </a:p>
              </p:txBody>
            </p:sp>
            <p:sp>
              <p:nvSpPr>
                <p:cNvPr id="10" name="Oval 9"/>
                <p:cNvSpPr/>
                <p:nvPr/>
              </p:nvSpPr>
              <p:spPr>
                <a:xfrm>
                  <a:off x="5257800" y="2057400"/>
                  <a:ext cx="838200" cy="762000"/>
                </a:xfrm>
                <a:prstGeom prst="ellipse">
                  <a:avLst/>
                </a:prstGeom>
                <a:solidFill>
                  <a:schemeClr val="accent6">
                    <a:lumMod val="60000"/>
                    <a:lumOff val="40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rtl="0"/>
                  <a:r>
                    <a:rPr lang="en-US" sz="6000" b="1" kern="1200" dirty="0" smtClean="0">
                      <a:solidFill>
                        <a:schemeClr val="tx1"/>
                      </a:solidFill>
                      <a:effectLst>
                        <a:outerShdw blurRad="38100" dist="38100" dir="2700000" algn="tl">
                          <a:srgbClr val="000000">
                            <a:alpha val="43137"/>
                          </a:srgbClr>
                        </a:outerShdw>
                      </a:effectLst>
                      <a:latin typeface="Calibri"/>
                      <a:ea typeface="+mn-ea"/>
                      <a:cs typeface="+mn-cs"/>
                    </a:rPr>
                    <a:t>2</a:t>
                  </a:r>
                  <a:endParaRPr lang="en-US" sz="1100" kern="1200" dirty="0">
                    <a:solidFill>
                      <a:schemeClr val="tx1"/>
                    </a:solidFill>
                    <a:latin typeface="Calibri"/>
                    <a:ea typeface="+mn-ea"/>
                    <a:cs typeface="+mn-cs"/>
                  </a:endParaRPr>
                </a:p>
              </p:txBody>
            </p:sp>
          </p:grpSp>
        </p:grpSp>
        <p:grpSp>
          <p:nvGrpSpPr>
            <p:cNvPr id="59" name="Group 58"/>
            <p:cNvGrpSpPr/>
            <p:nvPr/>
          </p:nvGrpSpPr>
          <p:grpSpPr>
            <a:xfrm>
              <a:off x="727253" y="4415135"/>
              <a:ext cx="7558496" cy="2138065"/>
              <a:chOff x="727253" y="3576935"/>
              <a:chExt cx="7558496" cy="2138065"/>
            </a:xfrm>
          </p:grpSpPr>
          <p:grpSp>
            <p:nvGrpSpPr>
              <p:cNvPr id="35" name="Group 34"/>
              <p:cNvGrpSpPr/>
              <p:nvPr/>
            </p:nvGrpSpPr>
            <p:grpSpPr>
              <a:xfrm>
                <a:off x="727253" y="3576935"/>
                <a:ext cx="7558496" cy="2138065"/>
                <a:chOff x="1160030" y="1357943"/>
                <a:chExt cx="6755854" cy="1638111"/>
              </a:xfrm>
            </p:grpSpPr>
            <p:sp>
              <p:nvSpPr>
                <p:cNvPr id="36" name="Text Box 5"/>
                <p:cNvSpPr txBox="1">
                  <a:spLocks noChangeArrowheads="1"/>
                </p:cNvSpPr>
                <p:nvPr/>
              </p:nvSpPr>
              <p:spPr bwMode="auto">
                <a:xfrm>
                  <a:off x="1259195" y="2642342"/>
                  <a:ext cx="965980" cy="353712"/>
                </a:xfrm>
                <a:prstGeom prst="rect">
                  <a:avLst/>
                </a:prstGeom>
                <a:noFill/>
                <a:ln w="9525">
                  <a:noFill/>
                  <a:miter lim="800000"/>
                  <a:headEnd/>
                  <a:tailEnd/>
                </a:ln>
                <a:effectLst/>
              </p:spPr>
              <p:txBody>
                <a:bodyPr wrap="none">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1" i="0" u="none" strike="noStrike" kern="1200" cap="none" spc="0" normalizeH="0" baseline="0" noProof="0" dirty="0" smtClean="0">
                      <a:ln>
                        <a:noFill/>
                      </a:ln>
                      <a:solidFill>
                        <a:schemeClr val="accent2">
                          <a:lumMod val="20000"/>
                          <a:lumOff val="80000"/>
                        </a:schemeClr>
                      </a:solidFill>
                      <a:effectLst/>
                      <a:uLnTx/>
                      <a:uFillTx/>
                      <a:latin typeface="Calibri" pitchFamily="34" charset="0"/>
                      <a:cs typeface="Arial"/>
                    </a:rPr>
                    <a:t>Sender</a:t>
                  </a:r>
                </a:p>
              </p:txBody>
            </p:sp>
            <p:grpSp>
              <p:nvGrpSpPr>
                <p:cNvPr id="37" name="Group 6"/>
                <p:cNvGrpSpPr>
                  <a:grpSpLocks/>
                </p:cNvGrpSpPr>
                <p:nvPr/>
              </p:nvGrpSpPr>
              <p:grpSpPr bwMode="auto">
                <a:xfrm>
                  <a:off x="2344738" y="2185988"/>
                  <a:ext cx="965200" cy="427037"/>
                  <a:chOff x="1477" y="1377"/>
                  <a:chExt cx="608" cy="269"/>
                </a:xfrm>
              </p:grpSpPr>
              <p:sp>
                <p:nvSpPr>
                  <p:cNvPr id="55" name="Rectangle 7"/>
                  <p:cNvSpPr>
                    <a:spLocks noChangeArrowheads="1"/>
                  </p:cNvSpPr>
                  <p:nvPr/>
                </p:nvSpPr>
                <p:spPr bwMode="auto">
                  <a:xfrm>
                    <a:off x="1477" y="1377"/>
                    <a:ext cx="608" cy="269"/>
                  </a:xfrm>
                  <a:prstGeom prst="rect">
                    <a:avLst/>
                  </a:prstGeom>
                  <a:solidFill>
                    <a:schemeClr val="tx1">
                      <a:lumMod val="65000"/>
                      <a:lumOff val="35000"/>
                    </a:schemeClr>
                  </a:solidFill>
                  <a:ln w="9525">
                    <a:solidFill>
                      <a:srgbClr val="000000"/>
                    </a:solid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1" i="0" u="none" strike="noStrike" kern="1200" cap="none" spc="0" normalizeH="0" baseline="0" noProof="0" smtClean="0">
                      <a:ln>
                        <a:noFill/>
                      </a:ln>
                      <a:solidFill>
                        <a:schemeClr val="bg1"/>
                      </a:solidFill>
                      <a:effectLst/>
                      <a:uLnTx/>
                      <a:uFillTx/>
                      <a:latin typeface="Calibri" pitchFamily="34" charset="0"/>
                      <a:cs typeface="Arial"/>
                    </a:endParaRPr>
                  </a:p>
                </p:txBody>
              </p:sp>
              <p:sp>
                <p:nvSpPr>
                  <p:cNvPr id="56" name="Rectangle 8"/>
                  <p:cNvSpPr>
                    <a:spLocks noChangeArrowheads="1"/>
                  </p:cNvSpPr>
                  <p:nvPr/>
                </p:nvSpPr>
                <p:spPr bwMode="auto">
                  <a:xfrm>
                    <a:off x="1546" y="1415"/>
                    <a:ext cx="477" cy="185"/>
                  </a:xfrm>
                  <a:prstGeom prst="rect">
                    <a:avLst/>
                  </a:prstGeom>
                  <a:solidFill>
                    <a:schemeClr val="tx1"/>
                  </a:solidFill>
                  <a:ln w="9525">
                    <a:solidFill>
                      <a:srgbClr val="000000"/>
                    </a:solidFill>
                    <a:miter lim="800000"/>
                    <a:headEnd/>
                    <a:tailEnd/>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smtClean="0">
                        <a:ln>
                          <a:noFill/>
                        </a:ln>
                        <a:solidFill>
                          <a:schemeClr val="bg1"/>
                        </a:solidFill>
                        <a:effectLst/>
                        <a:uLnTx/>
                        <a:uFillTx/>
                        <a:latin typeface="Calibri" pitchFamily="34" charset="0"/>
                        <a:cs typeface="Arial"/>
                      </a:rPr>
                      <a:t> </a:t>
                    </a:r>
                    <a:r>
                      <a:rPr kumimoji="0" lang="en-US" sz="2400" b="1" i="0" u="none" strike="noStrike" kern="1200" cap="none" spc="0" normalizeH="0" baseline="0" noProof="0" dirty="0" smtClean="0">
                        <a:ln>
                          <a:noFill/>
                        </a:ln>
                        <a:solidFill>
                          <a:srgbClr val="C00000"/>
                        </a:solidFill>
                        <a:effectLst/>
                        <a:uLnTx/>
                        <a:uFillTx/>
                        <a:latin typeface="Calibri" pitchFamily="34" charset="0"/>
                        <a:cs typeface="Arial"/>
                      </a:rPr>
                      <a:t>frame</a:t>
                    </a:r>
                  </a:p>
                </p:txBody>
              </p:sp>
            </p:grpSp>
            <p:sp>
              <p:nvSpPr>
                <p:cNvPr id="38" name="Line 9"/>
                <p:cNvSpPr>
                  <a:spLocks noChangeShapeType="1"/>
                </p:cNvSpPr>
                <p:nvPr/>
              </p:nvSpPr>
              <p:spPr bwMode="auto">
                <a:xfrm>
                  <a:off x="3297238" y="2454275"/>
                  <a:ext cx="2527300" cy="0"/>
                </a:xfrm>
                <a:prstGeom prst="line">
                  <a:avLst/>
                </a:prstGeom>
                <a:noFill/>
                <a:ln w="57150">
                  <a:solidFill>
                    <a:srgbClr val="FF0000"/>
                  </a:solidFill>
                  <a:round/>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1" i="0" u="none" strike="noStrike" kern="1200" cap="none" spc="0" normalizeH="0" baseline="0" noProof="0" smtClean="0">
                    <a:ln>
                      <a:noFill/>
                    </a:ln>
                    <a:solidFill>
                      <a:schemeClr val="bg1"/>
                    </a:solidFill>
                    <a:effectLst/>
                    <a:uLnTx/>
                    <a:uFillTx/>
                    <a:latin typeface="Calibri" pitchFamily="34" charset="0"/>
                    <a:cs typeface="Arial"/>
                  </a:endParaRPr>
                </a:p>
              </p:txBody>
            </p:sp>
            <p:sp>
              <p:nvSpPr>
                <p:cNvPr id="39" name="Rectangle 10"/>
                <p:cNvSpPr>
                  <a:spLocks noChangeArrowheads="1"/>
                </p:cNvSpPr>
                <p:nvPr/>
              </p:nvSpPr>
              <p:spPr bwMode="auto">
                <a:xfrm>
                  <a:off x="6783388" y="1392238"/>
                  <a:ext cx="1125537" cy="1220787"/>
                </a:xfrm>
                <a:prstGeom prst="rect">
                  <a:avLst/>
                </a:prstGeom>
                <a:solidFill>
                  <a:schemeClr val="accent6">
                    <a:lumMod val="60000"/>
                    <a:lumOff val="40000"/>
                  </a:schemeClr>
                </a:solidFill>
                <a:ln w="9525">
                  <a:solidFill>
                    <a:srgbClr val="000000"/>
                  </a:solid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1" i="0" u="none" strike="noStrike" kern="1200" cap="none" spc="0" normalizeH="0" baseline="0" noProof="0" smtClean="0">
                    <a:ln>
                      <a:noFill/>
                    </a:ln>
                    <a:solidFill>
                      <a:schemeClr val="bg1"/>
                    </a:solidFill>
                    <a:effectLst/>
                    <a:uLnTx/>
                    <a:uFillTx/>
                    <a:latin typeface="Calibri" pitchFamily="34" charset="0"/>
                    <a:cs typeface="Arial"/>
                  </a:endParaRPr>
                </a:p>
              </p:txBody>
            </p:sp>
            <p:sp>
              <p:nvSpPr>
                <p:cNvPr id="40" name="Rectangle 11"/>
                <p:cNvSpPr>
                  <a:spLocks noChangeArrowheads="1"/>
                </p:cNvSpPr>
                <p:nvPr/>
              </p:nvSpPr>
              <p:spPr bwMode="auto">
                <a:xfrm>
                  <a:off x="7083425" y="1771650"/>
                  <a:ext cx="487363" cy="280988"/>
                </a:xfrm>
                <a:prstGeom prst="rect">
                  <a:avLst/>
                </a:prstGeom>
                <a:solidFill>
                  <a:srgbClr val="F47A00"/>
                </a:solidFill>
                <a:ln w="9525">
                  <a:solidFill>
                    <a:srgbClr val="000000"/>
                  </a:solid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1" i="0" u="none" strike="noStrike" kern="1200" cap="none" spc="0" normalizeH="0" baseline="0" noProof="0" smtClean="0">
                    <a:ln>
                      <a:noFill/>
                    </a:ln>
                    <a:solidFill>
                      <a:schemeClr val="bg1"/>
                    </a:solidFill>
                    <a:effectLst/>
                    <a:uLnTx/>
                    <a:uFillTx/>
                    <a:latin typeface="Calibri" pitchFamily="34" charset="0"/>
                    <a:cs typeface="Arial"/>
                  </a:endParaRPr>
                </a:p>
              </p:txBody>
            </p:sp>
            <p:sp>
              <p:nvSpPr>
                <p:cNvPr id="41" name="Rectangle 12"/>
                <p:cNvSpPr>
                  <a:spLocks noChangeArrowheads="1"/>
                </p:cNvSpPr>
                <p:nvPr/>
              </p:nvSpPr>
              <p:spPr bwMode="auto">
                <a:xfrm>
                  <a:off x="1219200" y="1392238"/>
                  <a:ext cx="1125538" cy="1220787"/>
                </a:xfrm>
                <a:prstGeom prst="rect">
                  <a:avLst/>
                </a:prstGeom>
                <a:solidFill>
                  <a:schemeClr val="accent6">
                    <a:lumMod val="60000"/>
                    <a:lumOff val="40000"/>
                  </a:schemeClr>
                </a:solidFill>
                <a:ln w="9525">
                  <a:solidFill>
                    <a:srgbClr val="000000"/>
                  </a:solid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1" i="0" u="none" strike="noStrike" kern="1200" cap="none" spc="0" normalizeH="0" baseline="0" noProof="0" smtClean="0">
                    <a:ln>
                      <a:noFill/>
                    </a:ln>
                    <a:solidFill>
                      <a:schemeClr val="bg1"/>
                    </a:solidFill>
                    <a:effectLst/>
                    <a:uLnTx/>
                    <a:uFillTx/>
                    <a:latin typeface="Calibri" pitchFamily="34" charset="0"/>
                    <a:cs typeface="Arial"/>
                  </a:endParaRPr>
                </a:p>
              </p:txBody>
            </p:sp>
            <p:sp>
              <p:nvSpPr>
                <p:cNvPr id="42" name="Rectangle 13"/>
                <p:cNvSpPr>
                  <a:spLocks noChangeArrowheads="1"/>
                </p:cNvSpPr>
                <p:nvPr/>
              </p:nvSpPr>
              <p:spPr bwMode="auto">
                <a:xfrm>
                  <a:off x="1544638" y="1763713"/>
                  <a:ext cx="487362" cy="257175"/>
                </a:xfrm>
                <a:prstGeom prst="rect">
                  <a:avLst/>
                </a:prstGeom>
                <a:solidFill>
                  <a:srgbClr val="F47A00"/>
                </a:solidFill>
                <a:ln w="9525">
                  <a:solidFill>
                    <a:srgbClr val="000000"/>
                  </a:solid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1" i="0" u="none" strike="noStrike" kern="1200" cap="none" spc="0" normalizeH="0" baseline="0" noProof="0" smtClean="0">
                    <a:ln>
                      <a:noFill/>
                    </a:ln>
                    <a:solidFill>
                      <a:schemeClr val="bg1"/>
                    </a:solidFill>
                    <a:effectLst/>
                    <a:uLnTx/>
                    <a:uFillTx/>
                    <a:latin typeface="Calibri" pitchFamily="34" charset="0"/>
                    <a:cs typeface="Arial"/>
                  </a:endParaRPr>
                </a:p>
              </p:txBody>
            </p:sp>
            <p:sp>
              <p:nvSpPr>
                <p:cNvPr id="43" name="Text Box 14"/>
                <p:cNvSpPr txBox="1">
                  <a:spLocks noChangeArrowheads="1"/>
                </p:cNvSpPr>
                <p:nvPr/>
              </p:nvSpPr>
              <p:spPr bwMode="auto">
                <a:xfrm>
                  <a:off x="6775965" y="2587381"/>
                  <a:ext cx="1139919" cy="353712"/>
                </a:xfrm>
                <a:prstGeom prst="rect">
                  <a:avLst/>
                </a:prstGeom>
                <a:noFill/>
                <a:ln w="9525">
                  <a:noFill/>
                  <a:miter lim="800000"/>
                  <a:headEnd/>
                  <a:tailEnd/>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1" i="0" u="none" strike="noStrike" kern="1200" cap="none" spc="0" normalizeH="0" baseline="0" noProof="0" dirty="0" smtClean="0">
                      <a:ln>
                        <a:noFill/>
                      </a:ln>
                      <a:solidFill>
                        <a:schemeClr val="accent2">
                          <a:lumMod val="20000"/>
                          <a:lumOff val="80000"/>
                        </a:schemeClr>
                      </a:solidFill>
                      <a:effectLst/>
                      <a:uLnTx/>
                      <a:uFillTx/>
                      <a:latin typeface="Calibri" pitchFamily="34" charset="0"/>
                      <a:cs typeface="Arial"/>
                    </a:rPr>
                    <a:t>Receiver</a:t>
                  </a:r>
                </a:p>
              </p:txBody>
            </p:sp>
            <p:sp>
              <p:nvSpPr>
                <p:cNvPr id="44" name="Line 15"/>
                <p:cNvSpPr>
                  <a:spLocks noChangeShapeType="1"/>
                </p:cNvSpPr>
                <p:nvPr/>
              </p:nvSpPr>
              <p:spPr bwMode="auto">
                <a:xfrm flipH="1">
                  <a:off x="1872171" y="1653273"/>
                  <a:ext cx="68108" cy="233527"/>
                </a:xfrm>
                <a:prstGeom prst="line">
                  <a:avLst/>
                </a:prstGeom>
                <a:noFill/>
                <a:ln w="38100">
                  <a:solidFill>
                    <a:srgbClr val="FF0000"/>
                  </a:solidFill>
                  <a:round/>
                  <a:headEnd/>
                  <a:tailEnd type="triangle" w="med" len="me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1" i="0" u="none" strike="noStrike" kern="1200" cap="none" spc="0" normalizeH="0" baseline="0" noProof="0" smtClean="0">
                    <a:ln>
                      <a:noFill/>
                    </a:ln>
                    <a:solidFill>
                      <a:schemeClr val="bg1"/>
                    </a:solidFill>
                    <a:effectLst/>
                    <a:uLnTx/>
                    <a:uFillTx/>
                    <a:latin typeface="Calibri" pitchFamily="34" charset="0"/>
                    <a:cs typeface="Arial"/>
                  </a:endParaRPr>
                </a:p>
              </p:txBody>
            </p:sp>
            <p:sp>
              <p:nvSpPr>
                <p:cNvPr id="45" name="Text Box 16"/>
                <p:cNvSpPr txBox="1">
                  <a:spLocks noChangeArrowheads="1"/>
                </p:cNvSpPr>
                <p:nvPr/>
              </p:nvSpPr>
              <p:spPr bwMode="auto">
                <a:xfrm>
                  <a:off x="1160030" y="1357943"/>
                  <a:ext cx="1257006" cy="353712"/>
                </a:xfrm>
                <a:prstGeom prst="rect">
                  <a:avLst/>
                </a:prstGeom>
                <a:noFill/>
                <a:ln w="9525">
                  <a:noFill/>
                  <a:miter lim="800000"/>
                  <a:headEnd/>
                  <a:tailEnd/>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1" i="0" u="none" strike="noStrike" kern="1200" cap="none" spc="0" normalizeH="0" baseline="0" noProof="0" dirty="0" smtClean="0">
                      <a:ln>
                        <a:noFill/>
                      </a:ln>
                      <a:effectLst/>
                      <a:uLnTx/>
                      <a:uFillTx/>
                      <a:latin typeface="Calibri" pitchFamily="34" charset="0"/>
                      <a:cs typeface="Arial"/>
                    </a:rPr>
                    <a:t>datagram</a:t>
                  </a:r>
                </a:p>
              </p:txBody>
            </p:sp>
            <p:sp>
              <p:nvSpPr>
                <p:cNvPr id="46" name="Freeform 17"/>
                <p:cNvSpPr>
                  <a:spLocks/>
                </p:cNvSpPr>
                <p:nvPr/>
              </p:nvSpPr>
              <p:spPr bwMode="auto">
                <a:xfrm>
                  <a:off x="1746250" y="1978025"/>
                  <a:ext cx="695325" cy="460375"/>
                </a:xfrm>
                <a:custGeom>
                  <a:avLst/>
                  <a:gdLst/>
                  <a:ahLst/>
                  <a:cxnLst>
                    <a:cxn ang="0">
                      <a:pos x="15" y="0"/>
                    </a:cxn>
                    <a:cxn ang="0">
                      <a:pos x="15" y="162"/>
                    </a:cxn>
                    <a:cxn ang="0">
                      <a:pos x="108" y="269"/>
                    </a:cxn>
                    <a:cxn ang="0">
                      <a:pos x="438" y="285"/>
                    </a:cxn>
                  </a:cxnLst>
                  <a:rect l="0" t="0" r="r" b="b"/>
                  <a:pathLst>
                    <a:path w="438" h="290">
                      <a:moveTo>
                        <a:pt x="15" y="0"/>
                      </a:moveTo>
                      <a:cubicBezTo>
                        <a:pt x="7" y="58"/>
                        <a:pt x="0" y="117"/>
                        <a:pt x="15" y="162"/>
                      </a:cubicBezTo>
                      <a:cubicBezTo>
                        <a:pt x="30" y="207"/>
                        <a:pt x="38" y="248"/>
                        <a:pt x="108" y="269"/>
                      </a:cubicBezTo>
                      <a:cubicBezTo>
                        <a:pt x="178" y="290"/>
                        <a:pt x="383" y="282"/>
                        <a:pt x="438" y="285"/>
                      </a:cubicBezTo>
                    </a:path>
                  </a:pathLst>
                </a:custGeom>
                <a:noFill/>
                <a:ln w="57150" cap="flat" cmpd="sng">
                  <a:solidFill>
                    <a:srgbClr val="FF0000"/>
                  </a:solidFill>
                  <a:prstDash val="solid"/>
                  <a:round/>
                  <a:headEnd/>
                  <a:tailEnd type="triangle" w="med" len="me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1" i="0" u="none" strike="noStrike" kern="1200" cap="none" spc="0" normalizeH="0" baseline="0" noProof="0" smtClean="0">
                    <a:ln>
                      <a:noFill/>
                    </a:ln>
                    <a:solidFill>
                      <a:schemeClr val="bg1"/>
                    </a:solidFill>
                    <a:effectLst/>
                    <a:uLnTx/>
                    <a:uFillTx/>
                    <a:latin typeface="Calibri" pitchFamily="34" charset="0"/>
                    <a:cs typeface="Arial"/>
                  </a:endParaRPr>
                </a:p>
              </p:txBody>
            </p:sp>
            <p:grpSp>
              <p:nvGrpSpPr>
                <p:cNvPr id="47" name="Group 18"/>
                <p:cNvGrpSpPr>
                  <a:grpSpLocks/>
                </p:cNvGrpSpPr>
                <p:nvPr/>
              </p:nvGrpSpPr>
              <p:grpSpPr bwMode="auto">
                <a:xfrm>
                  <a:off x="5819775" y="2179638"/>
                  <a:ext cx="965200" cy="427037"/>
                  <a:chOff x="1477" y="1377"/>
                  <a:chExt cx="608" cy="269"/>
                </a:xfrm>
              </p:grpSpPr>
              <p:sp>
                <p:nvSpPr>
                  <p:cNvPr id="53" name="Rectangle 19"/>
                  <p:cNvSpPr>
                    <a:spLocks noChangeArrowheads="1"/>
                  </p:cNvSpPr>
                  <p:nvPr/>
                </p:nvSpPr>
                <p:spPr bwMode="auto">
                  <a:xfrm>
                    <a:off x="1477" y="1377"/>
                    <a:ext cx="608" cy="269"/>
                  </a:xfrm>
                  <a:prstGeom prst="rect">
                    <a:avLst/>
                  </a:prstGeom>
                  <a:solidFill>
                    <a:schemeClr val="tx1">
                      <a:lumMod val="65000"/>
                      <a:lumOff val="35000"/>
                    </a:schemeClr>
                  </a:solidFill>
                  <a:ln w="9525">
                    <a:solidFill>
                      <a:srgbClr val="000000"/>
                    </a:solid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1" i="0" u="none" strike="noStrike" kern="1200" cap="none" spc="0" normalizeH="0" baseline="0" noProof="0" smtClean="0">
                      <a:ln>
                        <a:noFill/>
                      </a:ln>
                      <a:solidFill>
                        <a:schemeClr val="bg1"/>
                      </a:solidFill>
                      <a:effectLst/>
                      <a:uLnTx/>
                      <a:uFillTx/>
                      <a:latin typeface="Calibri" pitchFamily="34" charset="0"/>
                      <a:cs typeface="Arial"/>
                    </a:endParaRPr>
                  </a:p>
                </p:txBody>
              </p:sp>
              <p:sp>
                <p:nvSpPr>
                  <p:cNvPr id="54" name="Rectangle 20"/>
                  <p:cNvSpPr>
                    <a:spLocks noChangeArrowheads="1"/>
                  </p:cNvSpPr>
                  <p:nvPr/>
                </p:nvSpPr>
                <p:spPr bwMode="auto">
                  <a:xfrm>
                    <a:off x="1546" y="1415"/>
                    <a:ext cx="477" cy="185"/>
                  </a:xfrm>
                  <a:prstGeom prst="rect">
                    <a:avLst/>
                  </a:prstGeom>
                  <a:solidFill>
                    <a:schemeClr val="tx1"/>
                  </a:solidFill>
                  <a:ln w="9525">
                    <a:solidFill>
                      <a:srgbClr val="000000"/>
                    </a:solidFill>
                    <a:miter lim="800000"/>
                    <a:headEnd/>
                    <a:tailEnd/>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1" i="0" u="none" strike="noStrike" kern="1200" cap="none" spc="0" normalizeH="0" baseline="0" noProof="0" dirty="0" smtClean="0">
                        <a:ln>
                          <a:noFill/>
                        </a:ln>
                        <a:solidFill>
                          <a:srgbClr val="C00000"/>
                        </a:solidFill>
                        <a:effectLst/>
                        <a:uLnTx/>
                        <a:uFillTx/>
                        <a:latin typeface="Calibri" pitchFamily="34" charset="0"/>
                        <a:cs typeface="Arial"/>
                      </a:rPr>
                      <a:t>frame</a:t>
                    </a:r>
                  </a:p>
                </p:txBody>
              </p:sp>
            </p:grpSp>
            <p:sp>
              <p:nvSpPr>
                <p:cNvPr id="48" name="Text Box 21"/>
                <p:cNvSpPr txBox="1">
                  <a:spLocks noChangeArrowheads="1"/>
                </p:cNvSpPr>
                <p:nvPr/>
              </p:nvSpPr>
              <p:spPr bwMode="auto">
                <a:xfrm>
                  <a:off x="2280819" y="1883379"/>
                  <a:ext cx="1090460" cy="353712"/>
                </a:xfrm>
                <a:prstGeom prst="rect">
                  <a:avLst/>
                </a:prstGeom>
                <a:noFill/>
                <a:ln w="9525">
                  <a:noFill/>
                  <a:miter lim="800000"/>
                  <a:headEnd/>
                  <a:tailEnd/>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sz="2400" b="1" dirty="0" smtClean="0">
                      <a:solidFill>
                        <a:srgbClr val="FF6600"/>
                      </a:solidFill>
                      <a:latin typeface="Calibri" pitchFamily="34" charset="0"/>
                      <a:cs typeface="Arial"/>
                    </a:rPr>
                    <a:t>Adapter</a:t>
                  </a:r>
                  <a:endParaRPr kumimoji="0" lang="en-US" sz="2400" b="1" i="0" u="none" strike="noStrike" kern="1200" cap="none" spc="0" normalizeH="0" baseline="0" noProof="0" dirty="0" smtClean="0">
                    <a:ln>
                      <a:noFill/>
                    </a:ln>
                    <a:solidFill>
                      <a:srgbClr val="FF6600"/>
                    </a:solidFill>
                    <a:effectLst/>
                    <a:uLnTx/>
                    <a:uFillTx/>
                    <a:latin typeface="Calibri" pitchFamily="34" charset="0"/>
                    <a:cs typeface="Arial"/>
                  </a:endParaRPr>
                </a:p>
              </p:txBody>
            </p:sp>
            <p:sp>
              <p:nvSpPr>
                <p:cNvPr id="49" name="Text Box 22"/>
                <p:cNvSpPr txBox="1">
                  <a:spLocks noChangeArrowheads="1"/>
                </p:cNvSpPr>
                <p:nvPr/>
              </p:nvSpPr>
              <p:spPr bwMode="auto">
                <a:xfrm>
                  <a:off x="5754340" y="1886800"/>
                  <a:ext cx="1090460" cy="353712"/>
                </a:xfrm>
                <a:prstGeom prst="rect">
                  <a:avLst/>
                </a:prstGeom>
                <a:noFill/>
                <a:ln w="9525">
                  <a:noFill/>
                  <a:miter lim="800000"/>
                  <a:headEnd/>
                  <a:tailEnd/>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1" i="0" u="none" strike="noStrike" kern="1200" cap="none" spc="0" normalizeH="0" baseline="0" noProof="0" dirty="0" smtClean="0">
                      <a:ln>
                        <a:noFill/>
                      </a:ln>
                      <a:solidFill>
                        <a:srgbClr val="FF6600"/>
                      </a:solidFill>
                      <a:effectLst/>
                      <a:uLnTx/>
                      <a:uFillTx/>
                      <a:latin typeface="Calibri" pitchFamily="34" charset="0"/>
                      <a:cs typeface="Arial"/>
                    </a:rPr>
                    <a:t>Adapter</a:t>
                  </a:r>
                </a:p>
              </p:txBody>
            </p:sp>
            <p:sp>
              <p:nvSpPr>
                <p:cNvPr id="51" name="Text Box 24"/>
                <p:cNvSpPr txBox="1">
                  <a:spLocks noChangeArrowheads="1"/>
                </p:cNvSpPr>
                <p:nvPr/>
              </p:nvSpPr>
              <p:spPr bwMode="auto">
                <a:xfrm>
                  <a:off x="3234335" y="1427545"/>
                  <a:ext cx="2628633" cy="400873"/>
                </a:xfrm>
                <a:prstGeom prst="rect">
                  <a:avLst/>
                </a:prstGeom>
                <a:noFill/>
                <a:ln w="9525">
                  <a:noFill/>
                  <a:miter lim="800000"/>
                  <a:headEnd/>
                  <a:tailEnd/>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sz="2800" b="1" dirty="0" smtClean="0">
                      <a:solidFill>
                        <a:srgbClr val="FF6600"/>
                      </a:solidFill>
                      <a:latin typeface="Calibri" pitchFamily="34" charset="0"/>
                      <a:cs typeface="Arial"/>
                    </a:rPr>
                    <a:t>L</a:t>
                  </a:r>
                  <a:r>
                    <a:rPr kumimoji="0" lang="en-US" sz="2800" b="1" i="0" u="none" strike="noStrike" kern="1200" cap="none" spc="0" normalizeH="0" baseline="0" noProof="0" dirty="0" smtClean="0">
                      <a:ln>
                        <a:noFill/>
                      </a:ln>
                      <a:solidFill>
                        <a:srgbClr val="FF6600"/>
                      </a:solidFill>
                      <a:effectLst/>
                      <a:uLnTx/>
                      <a:uFillTx/>
                      <a:latin typeface="Calibri" pitchFamily="34" charset="0"/>
                      <a:cs typeface="Arial"/>
                    </a:rPr>
                    <a:t>ink layer protocol</a:t>
                  </a:r>
                </a:p>
              </p:txBody>
            </p:sp>
            <p:sp>
              <p:nvSpPr>
                <p:cNvPr id="52" name="Freeform 25"/>
                <p:cNvSpPr>
                  <a:spLocks/>
                </p:cNvSpPr>
                <p:nvPr/>
              </p:nvSpPr>
              <p:spPr bwMode="auto">
                <a:xfrm>
                  <a:off x="6704013" y="2063750"/>
                  <a:ext cx="647700" cy="342900"/>
                </a:xfrm>
                <a:custGeom>
                  <a:avLst/>
                  <a:gdLst/>
                  <a:ahLst/>
                  <a:cxnLst>
                    <a:cxn ang="0">
                      <a:pos x="0" y="208"/>
                    </a:cxn>
                    <a:cxn ang="0">
                      <a:pos x="184" y="208"/>
                    </a:cxn>
                    <a:cxn ang="0">
                      <a:pos x="361" y="161"/>
                    </a:cxn>
                    <a:cxn ang="0">
                      <a:pos x="408" y="0"/>
                    </a:cxn>
                  </a:cxnLst>
                  <a:rect l="0" t="0" r="r" b="b"/>
                  <a:pathLst>
                    <a:path w="408" h="216">
                      <a:moveTo>
                        <a:pt x="0" y="208"/>
                      </a:moveTo>
                      <a:cubicBezTo>
                        <a:pt x="62" y="212"/>
                        <a:pt x="124" y="216"/>
                        <a:pt x="184" y="208"/>
                      </a:cubicBezTo>
                      <a:cubicBezTo>
                        <a:pt x="244" y="200"/>
                        <a:pt x="324" y="196"/>
                        <a:pt x="361" y="161"/>
                      </a:cubicBezTo>
                      <a:cubicBezTo>
                        <a:pt x="398" y="126"/>
                        <a:pt x="400" y="27"/>
                        <a:pt x="408" y="0"/>
                      </a:cubicBezTo>
                    </a:path>
                  </a:pathLst>
                </a:custGeom>
                <a:noFill/>
                <a:ln w="57150" cap="flat" cmpd="sng">
                  <a:solidFill>
                    <a:srgbClr val="FF0000"/>
                  </a:solidFill>
                  <a:prstDash val="solid"/>
                  <a:round/>
                  <a:headEnd/>
                  <a:tailEnd type="triangle" w="med" len="me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1" i="0" u="none" strike="noStrike" kern="1200" cap="none" spc="0" normalizeH="0" baseline="0" noProof="0" smtClean="0">
                    <a:ln>
                      <a:noFill/>
                    </a:ln>
                    <a:solidFill>
                      <a:schemeClr val="bg1"/>
                    </a:solidFill>
                    <a:effectLst/>
                    <a:uLnTx/>
                    <a:uFillTx/>
                    <a:latin typeface="Calibri" pitchFamily="34" charset="0"/>
                    <a:cs typeface="Arial"/>
                  </a:endParaRPr>
                </a:p>
              </p:txBody>
            </p:sp>
          </p:grpSp>
          <p:sp>
            <p:nvSpPr>
              <p:cNvPr id="58" name="AutoShape 23"/>
              <p:cNvSpPr>
                <a:spLocks/>
              </p:cNvSpPr>
              <p:nvPr/>
            </p:nvSpPr>
            <p:spPr bwMode="auto">
              <a:xfrm rot="5399521">
                <a:off x="4343627" y="2590818"/>
                <a:ext cx="228179" cy="3276600"/>
              </a:xfrm>
              <a:prstGeom prst="leftBrace">
                <a:avLst>
                  <a:gd name="adj1" fmla="val 108214"/>
                  <a:gd name="adj2" fmla="val 50000"/>
                </a:avLst>
              </a:prstGeom>
              <a:noFill/>
              <a:ln w="57150">
                <a:solidFill>
                  <a:srgbClr val="FF6600"/>
                </a:solidFill>
                <a:round/>
                <a:headEnd/>
                <a:tailEnd/>
              </a:ln>
              <a:effectLst/>
            </p:spPr>
            <p:txBody>
              <a:bodyPr wrap="none" anchor="ctr"/>
              <a:lstStyle/>
              <a:p>
                <a:endParaRPr lang="en-US"/>
              </a:p>
            </p:txBody>
          </p:sp>
        </p:grpSp>
      </p:gr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TextBox 116"/>
          <p:cNvSpPr txBox="1"/>
          <p:nvPr/>
        </p:nvSpPr>
        <p:spPr>
          <a:xfrm>
            <a:off x="0" y="0"/>
            <a:ext cx="9144000" cy="754053"/>
          </a:xfrm>
          <a:prstGeom prst="rect">
            <a:avLst/>
          </a:prstGeom>
          <a:solidFill>
            <a:srgbClr val="F79646">
              <a:lumMod val="75000"/>
            </a:srgbClr>
          </a:solidFill>
        </p:spPr>
        <p:txBody>
          <a:bodyPr wrap="square" rtlCol="0">
            <a:spAutoFit/>
          </a:bodyPr>
          <a:lstStyle/>
          <a:p>
            <a:pPr algn="ctr">
              <a:defRPr/>
            </a:pPr>
            <a:r>
              <a:rPr lang="en-US" sz="4300" b="1" dirty="0" smtClean="0">
                <a:ln>
                  <a:solidFill>
                    <a:prstClr val="black"/>
                  </a:solidFill>
                </a:ln>
                <a:solidFill>
                  <a:prstClr val="white"/>
                </a:solidFill>
                <a:latin typeface="Tahoma" pitchFamily="34" charset="0"/>
                <a:cs typeface="Tahoma" pitchFamily="34" charset="0"/>
              </a:rPr>
              <a:t>Token Ring – IEEE 802.5</a:t>
            </a:r>
            <a:endParaRPr lang="en-US" sz="4300" b="1" dirty="0">
              <a:ln>
                <a:solidFill>
                  <a:prstClr val="black"/>
                </a:solidFill>
              </a:ln>
              <a:solidFill>
                <a:prstClr val="white"/>
              </a:solidFill>
              <a:latin typeface="Tahoma" pitchFamily="34" charset="0"/>
              <a:cs typeface="Tahoma" pitchFamily="34" charset="0"/>
            </a:endParaRPr>
          </a:p>
        </p:txBody>
      </p:sp>
      <p:grpSp>
        <p:nvGrpSpPr>
          <p:cNvPr id="131" name="Group 130"/>
          <p:cNvGrpSpPr/>
          <p:nvPr/>
        </p:nvGrpSpPr>
        <p:grpSpPr>
          <a:xfrm>
            <a:off x="152400" y="1712562"/>
            <a:ext cx="8839200" cy="3824208"/>
            <a:chOff x="152400" y="1752600"/>
            <a:chExt cx="8839200" cy="3581400"/>
          </a:xfrm>
        </p:grpSpPr>
        <p:pic>
          <p:nvPicPr>
            <p:cNvPr id="1026" name="Picture 2"/>
            <p:cNvPicPr>
              <a:picLocks noChangeAspect="1" noChangeArrowheads="1"/>
            </p:cNvPicPr>
            <p:nvPr/>
          </p:nvPicPr>
          <p:blipFill>
            <a:blip r:embed="rId3">
              <a:duotone>
                <a:schemeClr val="accent1">
                  <a:shade val="45000"/>
                  <a:satMod val="135000"/>
                </a:schemeClr>
                <a:prstClr val="white"/>
              </a:duotone>
            </a:blip>
            <a:srcRect/>
            <a:stretch>
              <a:fillRect/>
            </a:stretch>
          </p:blipFill>
          <p:spPr bwMode="auto">
            <a:xfrm>
              <a:off x="180458" y="1752600"/>
              <a:ext cx="8811142" cy="3581400"/>
            </a:xfrm>
            <a:prstGeom prst="rect">
              <a:avLst/>
            </a:prstGeom>
            <a:noFill/>
            <a:ln w="9525">
              <a:noFill/>
              <a:miter lim="800000"/>
              <a:headEnd/>
              <a:tailEnd/>
            </a:ln>
            <a:effectLst/>
          </p:spPr>
        </p:pic>
        <p:sp>
          <p:nvSpPr>
            <p:cNvPr id="124" name="Rectangle 123"/>
            <p:cNvSpPr/>
            <p:nvPr/>
          </p:nvSpPr>
          <p:spPr>
            <a:xfrm>
              <a:off x="6455664" y="1861458"/>
              <a:ext cx="2514600" cy="713619"/>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b="1" dirty="0" smtClean="0">
                  <a:solidFill>
                    <a:schemeClr val="dk1"/>
                  </a:solidFill>
                  <a:latin typeface="Arial" pitchFamily="34" charset="0"/>
                  <a:cs typeface="Arial" pitchFamily="34" charset="0"/>
                </a:rPr>
                <a:t>Sender holding token transmits bits of frame</a:t>
              </a:r>
            </a:p>
          </p:txBody>
        </p:sp>
        <p:sp>
          <p:nvSpPr>
            <p:cNvPr id="125" name="Rectangle 124"/>
            <p:cNvSpPr/>
            <p:nvPr/>
          </p:nvSpPr>
          <p:spPr>
            <a:xfrm>
              <a:off x="6705600" y="4430486"/>
              <a:ext cx="2209800" cy="78498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b="1" dirty="0" smtClean="0">
                  <a:solidFill>
                    <a:schemeClr val="dk1"/>
                  </a:solidFill>
                  <a:latin typeface="Arial" pitchFamily="34" charset="0"/>
                  <a:cs typeface="Arial" pitchFamily="34" charset="0"/>
                </a:rPr>
                <a:t>Sender receives frames and releases token</a:t>
              </a:r>
            </a:p>
          </p:txBody>
        </p:sp>
        <p:sp>
          <p:nvSpPr>
            <p:cNvPr id="128" name="Rectangle 127"/>
            <p:cNvSpPr/>
            <p:nvPr/>
          </p:nvSpPr>
          <p:spPr>
            <a:xfrm>
              <a:off x="152400" y="4343400"/>
              <a:ext cx="2209800" cy="80070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b="1" dirty="0" smtClean="0">
                  <a:solidFill>
                    <a:schemeClr val="dk1"/>
                  </a:solidFill>
                  <a:latin typeface="Arial" pitchFamily="34" charset="0"/>
                  <a:cs typeface="Arial" pitchFamily="34" charset="0"/>
                </a:rPr>
                <a:t>Destination makes a copy and passes</a:t>
              </a:r>
            </a:p>
          </p:txBody>
        </p:sp>
        <p:sp>
          <p:nvSpPr>
            <p:cNvPr id="129" name="Rectangle 128"/>
            <p:cNvSpPr/>
            <p:nvPr/>
          </p:nvSpPr>
          <p:spPr>
            <a:xfrm>
              <a:off x="228600" y="1880810"/>
              <a:ext cx="2667000" cy="694267"/>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b="1" dirty="0" smtClean="0">
                  <a:latin typeface="Arial" pitchFamily="34" charset="0"/>
                  <a:cs typeface="Arial" pitchFamily="34" charset="0"/>
                </a:rPr>
                <a:t>Computer not holding token passes bits</a:t>
              </a:r>
              <a:endParaRPr lang="en-US" b="1" dirty="0">
                <a:latin typeface="Arial" pitchFamily="34" charset="0"/>
                <a:cs typeface="Arial" pitchFamily="34" charset="0"/>
              </a:endParaRPr>
            </a:p>
          </p:txBody>
        </p:sp>
      </p:grpSp>
      <p:sp>
        <p:nvSpPr>
          <p:cNvPr id="132" name="Rectangle 131"/>
          <p:cNvSpPr/>
          <p:nvPr/>
        </p:nvSpPr>
        <p:spPr>
          <a:xfrm>
            <a:off x="6324600" y="1752600"/>
            <a:ext cx="2667000" cy="1752600"/>
          </a:xfrm>
          <a:prstGeom prst="rect">
            <a:avLst/>
          </a:prstGeom>
          <a:solidFill>
            <a:srgbClr val="F0F5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Rectangle 137"/>
          <p:cNvSpPr/>
          <p:nvPr/>
        </p:nvSpPr>
        <p:spPr>
          <a:xfrm>
            <a:off x="0" y="3657600"/>
            <a:ext cx="2590800" cy="1828800"/>
          </a:xfrm>
          <a:prstGeom prst="rect">
            <a:avLst/>
          </a:prstGeom>
          <a:solidFill>
            <a:srgbClr val="F0F5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ectangle 138"/>
          <p:cNvSpPr/>
          <p:nvPr/>
        </p:nvSpPr>
        <p:spPr>
          <a:xfrm>
            <a:off x="6324600" y="3733800"/>
            <a:ext cx="2667000" cy="1752600"/>
          </a:xfrm>
          <a:prstGeom prst="rect">
            <a:avLst/>
          </a:prstGeom>
          <a:solidFill>
            <a:srgbClr val="F0F5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ectangle 141"/>
          <p:cNvSpPr/>
          <p:nvPr/>
        </p:nvSpPr>
        <p:spPr>
          <a:xfrm>
            <a:off x="1143000" y="6519446"/>
            <a:ext cx="8001000" cy="276999"/>
          </a:xfrm>
          <a:prstGeom prst="rect">
            <a:avLst/>
          </a:prstGeom>
        </p:spPr>
        <p:txBody>
          <a:bodyPr wrap="square">
            <a:spAutoFit/>
          </a:bodyPr>
          <a:lstStyle/>
          <a:p>
            <a:pPr algn="r"/>
            <a:r>
              <a:rPr lang="en-US" sz="1200" b="1" dirty="0" smtClean="0">
                <a:latin typeface="Courier New" pitchFamily="49" charset="0"/>
                <a:cs typeface="Courier New" pitchFamily="49" charset="0"/>
              </a:rPr>
              <a:t>Figure adapted from:  Douglas Comer: “Computer Networks and Internets”</a:t>
            </a:r>
            <a:endParaRPr lang="en-US" sz="1200" b="1" dirty="0">
              <a:latin typeface="Courier New" pitchFamily="49" charset="0"/>
              <a:cs typeface="Courier New" pitchFamily="49" charset="0"/>
            </a:endParaRPr>
          </a:p>
        </p:txBody>
      </p:sp>
      <p:grpSp>
        <p:nvGrpSpPr>
          <p:cNvPr id="20" name="Group 19"/>
          <p:cNvGrpSpPr/>
          <p:nvPr/>
        </p:nvGrpSpPr>
        <p:grpSpPr>
          <a:xfrm>
            <a:off x="152400" y="1817256"/>
            <a:ext cx="3533547" cy="1002144"/>
            <a:chOff x="152400" y="1817256"/>
            <a:chExt cx="3533547" cy="1002144"/>
          </a:xfrm>
        </p:grpSpPr>
        <p:grpSp>
          <p:nvGrpSpPr>
            <p:cNvPr id="136" name="Group 135"/>
            <p:cNvGrpSpPr/>
            <p:nvPr/>
          </p:nvGrpSpPr>
          <p:grpSpPr>
            <a:xfrm>
              <a:off x="152400" y="1828800"/>
              <a:ext cx="3381406" cy="990600"/>
              <a:chOff x="152400" y="990600"/>
              <a:chExt cx="3381406" cy="1828800"/>
            </a:xfrm>
            <a:solidFill>
              <a:srgbClr val="F0F5FA"/>
            </a:solidFill>
          </p:grpSpPr>
          <p:sp>
            <p:nvSpPr>
              <p:cNvPr id="133" name="Rectangle 132"/>
              <p:cNvSpPr/>
              <p:nvPr/>
            </p:nvSpPr>
            <p:spPr>
              <a:xfrm>
                <a:off x="152400" y="990600"/>
                <a:ext cx="2819400" cy="18288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Rectangle 134"/>
              <p:cNvSpPr/>
              <p:nvPr/>
            </p:nvSpPr>
            <p:spPr>
              <a:xfrm rot="3209960">
                <a:off x="2233413" y="1287491"/>
                <a:ext cx="762000" cy="183878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p:cNvSpPr/>
            <p:nvPr/>
          </p:nvSpPr>
          <p:spPr>
            <a:xfrm rot="18902661" flipV="1">
              <a:off x="3298916" y="1821543"/>
              <a:ext cx="266994" cy="173638"/>
            </a:xfrm>
            <a:prstGeom prst="rect">
              <a:avLst/>
            </a:prstGeom>
            <a:solidFill>
              <a:srgbClr val="F0F5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rot="19674551" flipV="1">
              <a:off x="3418953" y="1817256"/>
              <a:ext cx="266994" cy="82028"/>
            </a:xfrm>
            <a:prstGeom prst="rect">
              <a:avLst/>
            </a:prstGeom>
            <a:solidFill>
              <a:srgbClr val="F0F5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132"/>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132"/>
                                        </p:tgtEl>
                                        <p:attrNameLst>
                                          <p:attrName>style.visibility</p:attrName>
                                        </p:attrNameLst>
                                      </p:cBhvr>
                                      <p:to>
                                        <p:strVal val="visible"/>
                                      </p:to>
                                    </p:set>
                                  </p:childTnLst>
                                </p:cTn>
                              </p:par>
                              <p:par>
                                <p:cTn id="11" presetID="1" presetClass="exit" presetSubtype="0" fill="hold" nodeType="withEffect">
                                  <p:stCondLst>
                                    <p:cond delay="0"/>
                                  </p:stCondLst>
                                  <p:childTnLst>
                                    <p:set>
                                      <p:cBhvr>
                                        <p:cTn id="12" dur="1" fill="hold">
                                          <p:stCondLst>
                                            <p:cond delay="0"/>
                                          </p:stCondLst>
                                        </p:cTn>
                                        <p:tgtEl>
                                          <p:spTgt spid="20"/>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xit" presetSubtype="0" fill="hold" grpId="0" nodeType="withEffect">
                                  <p:stCondLst>
                                    <p:cond delay="0"/>
                                  </p:stCondLst>
                                  <p:childTnLst>
                                    <p:set>
                                      <p:cBhvr>
                                        <p:cTn id="18" dur="1" fill="hold">
                                          <p:stCondLst>
                                            <p:cond delay="0"/>
                                          </p:stCondLst>
                                        </p:cTn>
                                        <p:tgtEl>
                                          <p:spTgt spid="138"/>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1" nodeType="clickEffect">
                                  <p:stCondLst>
                                    <p:cond delay="0"/>
                                  </p:stCondLst>
                                  <p:childTnLst>
                                    <p:set>
                                      <p:cBhvr>
                                        <p:cTn id="22" dur="1" fill="hold">
                                          <p:stCondLst>
                                            <p:cond delay="0"/>
                                          </p:stCondLst>
                                        </p:cTn>
                                        <p:tgtEl>
                                          <p:spTgt spid="138"/>
                                        </p:tgtEl>
                                        <p:attrNameLst>
                                          <p:attrName>style.visibility</p:attrName>
                                        </p:attrNameLst>
                                      </p:cBhvr>
                                      <p:to>
                                        <p:strVal val="visible"/>
                                      </p:to>
                                    </p:set>
                                  </p:childTnLst>
                                </p:cTn>
                              </p:par>
                              <p:par>
                                <p:cTn id="23" presetID="1" presetClass="exit" presetSubtype="0" fill="hold" grpId="0" nodeType="withEffect">
                                  <p:stCondLst>
                                    <p:cond delay="0"/>
                                  </p:stCondLst>
                                  <p:childTnLst>
                                    <p:set>
                                      <p:cBhvr>
                                        <p:cTn id="24" dur="1" fill="hold">
                                          <p:stCondLst>
                                            <p:cond delay="0"/>
                                          </p:stCondLst>
                                        </p:cTn>
                                        <p:tgtEl>
                                          <p:spTgt spid="13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 grpId="0" animBg="1"/>
      <p:bldP spid="132" grpId="1" animBg="1"/>
      <p:bldP spid="138" grpId="0" animBg="1"/>
      <p:bldP spid="138" grpId="1" animBg="1"/>
      <p:bldP spid="13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TextBox 116"/>
          <p:cNvSpPr txBox="1"/>
          <p:nvPr/>
        </p:nvSpPr>
        <p:spPr>
          <a:xfrm>
            <a:off x="0" y="0"/>
            <a:ext cx="9144000" cy="754053"/>
          </a:xfrm>
          <a:prstGeom prst="rect">
            <a:avLst/>
          </a:prstGeom>
          <a:solidFill>
            <a:srgbClr val="F79646">
              <a:lumMod val="75000"/>
            </a:srgbClr>
          </a:solidFill>
        </p:spPr>
        <p:txBody>
          <a:bodyPr wrap="square" rtlCol="0">
            <a:spAutoFit/>
          </a:bodyPr>
          <a:lstStyle/>
          <a:p>
            <a:pPr algn="ctr">
              <a:defRPr/>
            </a:pPr>
            <a:r>
              <a:rPr lang="en-US" sz="4300" b="1" dirty="0" smtClean="0">
                <a:ln>
                  <a:solidFill>
                    <a:prstClr val="black"/>
                  </a:solidFill>
                </a:ln>
                <a:solidFill>
                  <a:prstClr val="white"/>
                </a:solidFill>
                <a:latin typeface="Tahoma" pitchFamily="34" charset="0"/>
                <a:cs typeface="Tahoma" pitchFamily="34" charset="0"/>
              </a:rPr>
              <a:t>FDDI networks</a:t>
            </a:r>
            <a:endParaRPr lang="en-US" sz="4300" b="1" dirty="0">
              <a:ln>
                <a:solidFill>
                  <a:prstClr val="black"/>
                </a:solidFill>
              </a:ln>
              <a:solidFill>
                <a:prstClr val="white"/>
              </a:solidFill>
              <a:latin typeface="Tahoma" pitchFamily="34" charset="0"/>
              <a:cs typeface="Tahoma" pitchFamily="34" charset="0"/>
            </a:endParaRPr>
          </a:p>
        </p:txBody>
      </p:sp>
      <p:grpSp>
        <p:nvGrpSpPr>
          <p:cNvPr id="21" name="Group 20"/>
          <p:cNvGrpSpPr/>
          <p:nvPr/>
        </p:nvGrpSpPr>
        <p:grpSpPr>
          <a:xfrm>
            <a:off x="228600" y="1295400"/>
            <a:ext cx="4038600" cy="4876800"/>
            <a:chOff x="381000" y="1295400"/>
            <a:chExt cx="4038600" cy="4876800"/>
          </a:xfrm>
        </p:grpSpPr>
        <p:pic>
          <p:nvPicPr>
            <p:cNvPr id="2050" name="Picture 2"/>
            <p:cNvPicPr>
              <a:picLocks noChangeAspect="1" noChangeArrowheads="1"/>
            </p:cNvPicPr>
            <p:nvPr/>
          </p:nvPicPr>
          <p:blipFill>
            <a:blip r:embed="rId3"/>
            <a:srcRect/>
            <a:stretch>
              <a:fillRect/>
            </a:stretch>
          </p:blipFill>
          <p:spPr bwMode="auto">
            <a:xfrm>
              <a:off x="381000" y="1343763"/>
              <a:ext cx="4038600" cy="4828437"/>
            </a:xfrm>
            <a:prstGeom prst="rect">
              <a:avLst/>
            </a:prstGeom>
            <a:noFill/>
            <a:ln w="9525">
              <a:noFill/>
              <a:miter lim="800000"/>
              <a:headEnd/>
              <a:tailEnd/>
            </a:ln>
            <a:effectLst/>
          </p:spPr>
        </p:pic>
        <p:sp>
          <p:nvSpPr>
            <p:cNvPr id="18" name="Rectangle 17"/>
            <p:cNvSpPr/>
            <p:nvPr/>
          </p:nvSpPr>
          <p:spPr>
            <a:xfrm>
              <a:off x="1447800" y="3962400"/>
              <a:ext cx="2057400" cy="9144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b="1" dirty="0" smtClean="0">
                  <a:solidFill>
                    <a:schemeClr val="dk1"/>
                  </a:solidFill>
                  <a:latin typeface="Arial" pitchFamily="34" charset="0"/>
                  <a:cs typeface="Arial" pitchFamily="34" charset="0"/>
                </a:rPr>
                <a:t>Inner ring unused except during failure</a:t>
              </a:r>
            </a:p>
          </p:txBody>
        </p:sp>
        <p:sp>
          <p:nvSpPr>
            <p:cNvPr id="17" name="Rectangle 16"/>
            <p:cNvSpPr/>
            <p:nvPr/>
          </p:nvSpPr>
          <p:spPr>
            <a:xfrm>
              <a:off x="990600" y="1295400"/>
              <a:ext cx="2971800" cy="4572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b="1" dirty="0" smtClean="0">
                  <a:solidFill>
                    <a:schemeClr val="dk1"/>
                  </a:solidFill>
                  <a:latin typeface="Arial" pitchFamily="34" charset="0"/>
                  <a:cs typeface="Arial" pitchFamily="34" charset="0"/>
                </a:rPr>
                <a:t>Outer ring used for data</a:t>
              </a:r>
            </a:p>
          </p:txBody>
        </p:sp>
      </p:grpSp>
      <p:grpSp>
        <p:nvGrpSpPr>
          <p:cNvPr id="24" name="Group 23"/>
          <p:cNvGrpSpPr/>
          <p:nvPr/>
        </p:nvGrpSpPr>
        <p:grpSpPr>
          <a:xfrm>
            <a:off x="4038600" y="1219200"/>
            <a:ext cx="4572000" cy="4800600"/>
            <a:chOff x="4495800" y="1143000"/>
            <a:chExt cx="4572000" cy="4800600"/>
          </a:xfrm>
        </p:grpSpPr>
        <p:pic>
          <p:nvPicPr>
            <p:cNvPr id="2051" name="Picture 3"/>
            <p:cNvPicPr>
              <a:picLocks noChangeAspect="1" noChangeArrowheads="1"/>
            </p:cNvPicPr>
            <p:nvPr/>
          </p:nvPicPr>
          <p:blipFill>
            <a:blip r:embed="rId4"/>
            <a:srcRect/>
            <a:stretch>
              <a:fillRect/>
            </a:stretch>
          </p:blipFill>
          <p:spPr bwMode="auto">
            <a:xfrm>
              <a:off x="4724400" y="1313458"/>
              <a:ext cx="4281487" cy="4630142"/>
            </a:xfrm>
            <a:prstGeom prst="rect">
              <a:avLst/>
            </a:prstGeom>
            <a:noFill/>
            <a:ln w="9525">
              <a:noFill/>
              <a:miter lim="800000"/>
              <a:headEnd/>
              <a:tailEnd/>
            </a:ln>
            <a:effectLst/>
          </p:spPr>
        </p:pic>
        <p:sp>
          <p:nvSpPr>
            <p:cNvPr id="22" name="Rectangle 21"/>
            <p:cNvSpPr/>
            <p:nvPr/>
          </p:nvSpPr>
          <p:spPr>
            <a:xfrm>
              <a:off x="4495800" y="1219200"/>
              <a:ext cx="1676400" cy="6096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b="1" dirty="0" smtClean="0">
                  <a:latin typeface="Arial" pitchFamily="34" charset="0"/>
                  <a:cs typeface="Arial" pitchFamily="34" charset="0"/>
                </a:rPr>
                <a:t>Failed station</a:t>
              </a:r>
              <a:endParaRPr lang="en-US" b="1" dirty="0" smtClean="0">
                <a:solidFill>
                  <a:schemeClr val="dk1"/>
                </a:solidFill>
                <a:latin typeface="Arial" pitchFamily="34" charset="0"/>
                <a:cs typeface="Arial" pitchFamily="34" charset="0"/>
              </a:endParaRPr>
            </a:p>
          </p:txBody>
        </p:sp>
        <p:sp>
          <p:nvSpPr>
            <p:cNvPr id="23" name="Rectangle 22"/>
            <p:cNvSpPr/>
            <p:nvPr/>
          </p:nvSpPr>
          <p:spPr>
            <a:xfrm>
              <a:off x="6781800" y="1143000"/>
              <a:ext cx="2286000" cy="762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b="1" dirty="0" smtClean="0">
                  <a:latin typeface="Arial" pitchFamily="34" charset="0"/>
                  <a:cs typeface="Arial" pitchFamily="34" charset="0"/>
                </a:rPr>
                <a:t>Station adjacent to failure loop back</a:t>
              </a:r>
              <a:endParaRPr lang="en-US" b="1" dirty="0" smtClean="0">
                <a:solidFill>
                  <a:schemeClr val="dk1"/>
                </a:solidFill>
                <a:latin typeface="Arial" pitchFamily="34" charset="0"/>
                <a:cs typeface="Arial" pitchFamily="34" charset="0"/>
              </a:endParaRPr>
            </a:p>
          </p:txBody>
        </p:sp>
      </p:grpSp>
      <p:sp>
        <p:nvSpPr>
          <p:cNvPr id="25" name="Rectangle 24"/>
          <p:cNvSpPr/>
          <p:nvPr/>
        </p:nvSpPr>
        <p:spPr>
          <a:xfrm>
            <a:off x="1143000" y="6519446"/>
            <a:ext cx="8001000" cy="276999"/>
          </a:xfrm>
          <a:prstGeom prst="rect">
            <a:avLst/>
          </a:prstGeom>
        </p:spPr>
        <p:txBody>
          <a:bodyPr wrap="square">
            <a:spAutoFit/>
          </a:bodyPr>
          <a:lstStyle/>
          <a:p>
            <a:pPr algn="r"/>
            <a:r>
              <a:rPr lang="en-US" sz="1200" b="1" dirty="0" smtClean="0">
                <a:latin typeface="Courier New" pitchFamily="49" charset="0"/>
                <a:cs typeface="Courier New" pitchFamily="49" charset="0"/>
              </a:rPr>
              <a:t>Figure adapted from:  Douglas Comer: “Computer Networks and Internets”</a:t>
            </a:r>
            <a:endParaRPr lang="en-US" sz="1200" b="1" dirty="0">
              <a:latin typeface="Courier New" pitchFamily="49" charset="0"/>
              <a:cs typeface="Courier New" pitchFamily="49"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1"/>
                                        </p:tgtEl>
                                        <p:attrNameLst>
                                          <p:attrName>style.visibility</p:attrName>
                                        </p:attrNameLst>
                                      </p:cBhvr>
                                      <p:to>
                                        <p:strVal val="visible"/>
                                      </p:to>
                                    </p:set>
                                  </p:childTnLst>
                                  <p:subTnLst>
                                    <p:set>
                                      <p:cBhvr override="childStyle">
                                        <p:cTn dur="1" fill="hold" display="0" masterRel="nextClick" afterEffect="1"/>
                                        <p:tgtEl>
                                          <p:spTgt spid="21"/>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2133600"/>
            <a:ext cx="9144000" cy="1508105"/>
          </a:xfrm>
          <a:prstGeom prst="rect">
            <a:avLst/>
          </a:prstGeom>
          <a:solidFill>
            <a:schemeClr val="accent6">
              <a:lumMod val="75000"/>
            </a:schemeClr>
          </a:solidFill>
        </p:spPr>
        <p:txBody>
          <a:bodyPr wrap="square" rtlCol="0">
            <a:spAutoFit/>
          </a:bodyPr>
          <a:lstStyle/>
          <a:p>
            <a:pPr algn="ctr" rtl="0"/>
            <a:r>
              <a:rPr lang="en-US" sz="4800" b="1" kern="1200" dirty="0" smtClean="0">
                <a:ln>
                  <a:solidFill>
                    <a:prstClr val="white"/>
                  </a:solidFill>
                </a:ln>
                <a:solidFill>
                  <a:prstClr val="black"/>
                </a:solidFill>
                <a:latin typeface="Tahoma" pitchFamily="34" charset="0"/>
                <a:ea typeface="+mn-ea"/>
                <a:cs typeface="Tahoma" pitchFamily="34" charset="0"/>
              </a:rPr>
              <a:t>Basic paradigms of </a:t>
            </a:r>
          </a:p>
          <a:p>
            <a:pPr algn="ctr" rtl="0"/>
            <a:r>
              <a:rPr lang="en-US" sz="4400" b="1" dirty="0" smtClean="0">
                <a:ln>
                  <a:solidFill>
                    <a:prstClr val="black"/>
                  </a:solidFill>
                </a:ln>
                <a:solidFill>
                  <a:prstClr val="white"/>
                </a:solidFill>
                <a:latin typeface="Tahoma" pitchFamily="34" charset="0"/>
                <a:cs typeface="Tahoma" pitchFamily="34" charset="0"/>
              </a:rPr>
              <a:t>Wireless direct-link Networks</a:t>
            </a:r>
            <a:endParaRPr lang="th-TH" sz="3600" b="1" kern="1200" dirty="0">
              <a:ln>
                <a:solidFill>
                  <a:prstClr val="black"/>
                </a:solidFill>
              </a:ln>
              <a:solidFill>
                <a:srgbClr val="1F497D"/>
              </a:solidFill>
              <a:latin typeface="Tahoma" pitchFamily="34" charset="0"/>
              <a:ea typeface="+mn-ea"/>
              <a:cs typeface="Tahoma" pitchFamily="34" charset="0"/>
            </a:endParaRPr>
          </a:p>
        </p:txBody>
      </p:sp>
    </p:spTree>
  </p:cSld>
  <p:clrMapOvr>
    <a:masterClrMapping/>
  </p:clrMapOvr>
  <p:transition>
    <p:fade thruBlk="1"/>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3" name="Rectangle 3"/>
          <p:cNvSpPr>
            <a:spLocks noGrp="1" noChangeArrowheads="1"/>
          </p:cNvSpPr>
          <p:nvPr>
            <p:ph type="body" idx="1"/>
          </p:nvPr>
        </p:nvSpPr>
        <p:spPr>
          <a:xfrm>
            <a:off x="381000" y="1143000"/>
            <a:ext cx="7086600" cy="3695700"/>
          </a:xfrm>
        </p:spPr>
        <p:txBody>
          <a:bodyPr/>
          <a:lstStyle/>
          <a:p>
            <a:pPr marL="514350" indent="-514350">
              <a:lnSpc>
                <a:spcPct val="150000"/>
              </a:lnSpc>
              <a:buClr>
                <a:srgbClr val="FF6600"/>
              </a:buClr>
              <a:buFont typeface="+mj-lt"/>
              <a:buAutoNum type="arabicPeriod"/>
            </a:pPr>
            <a:r>
              <a:rPr lang="en-US" sz="3200" b="1" kern="1200" dirty="0" smtClean="0">
                <a:ln w="0" cap="rnd" cmpd="thickThin">
                  <a:solidFill>
                    <a:prstClr val="black"/>
                  </a:solidFill>
                  <a:bevel/>
                </a:ln>
                <a:solidFill>
                  <a:schemeClr val="accent2"/>
                </a:solidFill>
                <a:latin typeface="Microsoft Sans Serif" pitchFamily="34" charset="0"/>
                <a:cs typeface="Microsoft Sans Serif" pitchFamily="34" charset="0"/>
              </a:rPr>
              <a:t>Wireless Local Area Network</a:t>
            </a:r>
          </a:p>
          <a:p>
            <a:pPr marL="514350" indent="-514350">
              <a:lnSpc>
                <a:spcPct val="150000"/>
              </a:lnSpc>
              <a:buClr>
                <a:srgbClr val="FF6600"/>
              </a:buClr>
              <a:buFont typeface="+mj-lt"/>
              <a:buAutoNum type="arabicPeriod"/>
            </a:pPr>
            <a:r>
              <a:rPr lang="en-US" sz="3200" b="1" kern="1200" dirty="0" smtClean="0">
                <a:ln w="0" cap="rnd" cmpd="thickThin">
                  <a:solidFill>
                    <a:prstClr val="black"/>
                  </a:solidFill>
                  <a:bevel/>
                </a:ln>
                <a:solidFill>
                  <a:schemeClr val="accent2"/>
                </a:solidFill>
                <a:latin typeface="Microsoft Sans Serif" pitchFamily="34" charset="0"/>
                <a:cs typeface="Microsoft Sans Serif" pitchFamily="34" charset="0"/>
              </a:rPr>
              <a:t>Wireless Metro Area Network</a:t>
            </a:r>
          </a:p>
          <a:p>
            <a:pPr marL="514350" indent="-514350">
              <a:lnSpc>
                <a:spcPct val="150000"/>
              </a:lnSpc>
              <a:buClr>
                <a:srgbClr val="FF6600"/>
              </a:buClr>
              <a:buFont typeface="+mj-lt"/>
              <a:buAutoNum type="arabicPeriod"/>
            </a:pPr>
            <a:r>
              <a:rPr lang="en-US" sz="3200" b="1" kern="1200" dirty="0" smtClean="0">
                <a:ln w="0" cap="rnd" cmpd="thickThin">
                  <a:solidFill>
                    <a:prstClr val="black"/>
                  </a:solidFill>
                  <a:bevel/>
                </a:ln>
                <a:solidFill>
                  <a:schemeClr val="accent2"/>
                </a:solidFill>
                <a:latin typeface="Microsoft Sans Serif" pitchFamily="34" charset="0"/>
                <a:cs typeface="Microsoft Sans Serif" pitchFamily="34" charset="0"/>
              </a:rPr>
              <a:t>Wireless Personal Area Network</a:t>
            </a:r>
          </a:p>
          <a:p>
            <a:pPr marL="514350" indent="-514350">
              <a:lnSpc>
                <a:spcPct val="150000"/>
              </a:lnSpc>
              <a:buClr>
                <a:srgbClr val="FF6600"/>
              </a:buClr>
              <a:buFont typeface="+mj-lt"/>
              <a:buAutoNum type="arabicPeriod"/>
            </a:pPr>
            <a:r>
              <a:rPr lang="en-US" sz="3200" b="1" kern="1200" dirty="0" smtClean="0">
                <a:ln w="0" cap="rnd" cmpd="thickThin">
                  <a:solidFill>
                    <a:prstClr val="black"/>
                  </a:solidFill>
                  <a:bevel/>
                </a:ln>
                <a:solidFill>
                  <a:schemeClr val="accent2"/>
                </a:solidFill>
                <a:latin typeface="Microsoft Sans Serif" pitchFamily="34" charset="0"/>
                <a:cs typeface="Microsoft Sans Serif" pitchFamily="34" charset="0"/>
              </a:rPr>
              <a:t>Cellular Wireless</a:t>
            </a:r>
          </a:p>
        </p:txBody>
      </p:sp>
      <p:sp>
        <p:nvSpPr>
          <p:cNvPr id="15" name="TextBox 14"/>
          <p:cNvSpPr txBox="1"/>
          <p:nvPr/>
        </p:nvSpPr>
        <p:spPr>
          <a:xfrm>
            <a:off x="0" y="0"/>
            <a:ext cx="9144000" cy="754053"/>
          </a:xfrm>
          <a:prstGeom prst="rect">
            <a:avLst/>
          </a:prstGeom>
          <a:solidFill>
            <a:srgbClr val="F79646">
              <a:lumMod val="75000"/>
            </a:srgbClr>
          </a:solidFill>
        </p:spPr>
        <p:txBody>
          <a:bodyPr wrap="square" rtlCol="0">
            <a:spAutoFit/>
          </a:bodyPr>
          <a:lstStyle/>
          <a:p>
            <a:pPr algn="ctr" rtl="0">
              <a:defRPr/>
            </a:pPr>
            <a:r>
              <a:rPr lang="en-US" sz="4300" b="1" dirty="0" smtClean="0">
                <a:ln>
                  <a:solidFill>
                    <a:prstClr val="black"/>
                  </a:solidFill>
                </a:ln>
                <a:solidFill>
                  <a:prstClr val="white"/>
                </a:solidFill>
                <a:latin typeface="Tahoma" pitchFamily="34" charset="0"/>
                <a:cs typeface="Tahoma" pitchFamily="34" charset="0"/>
              </a:rPr>
              <a:t>Types of wireless networks</a:t>
            </a:r>
            <a:endParaRPr lang="en-US" sz="4300" b="1" kern="1200" dirty="0">
              <a:ln>
                <a:solidFill>
                  <a:prstClr val="black"/>
                </a:solidFill>
              </a:ln>
              <a:solidFill>
                <a:prstClr val="white"/>
              </a:solidFill>
              <a:latin typeface="Tahoma" pitchFamily="34" charset="0"/>
              <a:ea typeface="+mn-ea"/>
              <a:cs typeface="Tahoma"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0" y="0"/>
            <a:ext cx="9144000" cy="754053"/>
          </a:xfrm>
          <a:prstGeom prst="rect">
            <a:avLst/>
          </a:prstGeom>
          <a:solidFill>
            <a:srgbClr val="F79646">
              <a:lumMod val="75000"/>
            </a:srgbClr>
          </a:solidFill>
        </p:spPr>
        <p:txBody>
          <a:bodyPr wrap="square" rtlCol="0">
            <a:spAutoFit/>
          </a:bodyPr>
          <a:lstStyle/>
          <a:p>
            <a:pPr algn="ctr" rtl="0">
              <a:defRPr/>
            </a:pPr>
            <a:r>
              <a:rPr lang="en-US" sz="4300" b="1" dirty="0" smtClean="0">
                <a:ln>
                  <a:solidFill>
                    <a:prstClr val="black"/>
                  </a:solidFill>
                </a:ln>
                <a:solidFill>
                  <a:prstClr val="white"/>
                </a:solidFill>
                <a:latin typeface="Tahoma" pitchFamily="34" charset="0"/>
                <a:cs typeface="Tahoma" pitchFamily="34" charset="0"/>
              </a:rPr>
              <a:t>Types of wireless networks</a:t>
            </a:r>
            <a:endParaRPr lang="en-US" sz="4300" b="1" kern="1200" dirty="0">
              <a:ln>
                <a:solidFill>
                  <a:prstClr val="black"/>
                </a:solidFill>
              </a:ln>
              <a:solidFill>
                <a:prstClr val="white"/>
              </a:solidFill>
              <a:latin typeface="Tahoma" pitchFamily="34" charset="0"/>
              <a:ea typeface="+mn-ea"/>
              <a:cs typeface="Tahoma" pitchFamily="34" charset="0"/>
            </a:endParaRPr>
          </a:p>
        </p:txBody>
      </p:sp>
      <p:pic>
        <p:nvPicPr>
          <p:cNvPr id="8194" name="Picture 2" descr="C:\Documents and Settings\junaid\My Documents\My Dropbox\Computer Networks\Kurose\gifs_ppt\KuroseRoss4e_gifs\ch06_gif\fig06_02.gif"/>
          <p:cNvPicPr>
            <a:picLocks noChangeAspect="1" noChangeArrowheads="1"/>
          </p:cNvPicPr>
          <p:nvPr/>
        </p:nvPicPr>
        <p:blipFill>
          <a:blip r:embed="rId3"/>
          <a:srcRect b="10526"/>
          <a:stretch>
            <a:fillRect/>
          </a:stretch>
        </p:blipFill>
        <p:spPr bwMode="auto">
          <a:xfrm>
            <a:off x="228600" y="990600"/>
            <a:ext cx="8862702" cy="5181600"/>
          </a:xfrm>
          <a:prstGeom prst="rect">
            <a:avLst/>
          </a:prstGeom>
          <a:noFill/>
        </p:spPr>
      </p:pic>
      <p:sp>
        <p:nvSpPr>
          <p:cNvPr id="9" name="Rectangle 8"/>
          <p:cNvSpPr/>
          <p:nvPr/>
        </p:nvSpPr>
        <p:spPr>
          <a:xfrm>
            <a:off x="1143000" y="6519446"/>
            <a:ext cx="8001000" cy="276999"/>
          </a:xfrm>
          <a:prstGeom prst="rect">
            <a:avLst/>
          </a:prstGeom>
        </p:spPr>
        <p:txBody>
          <a:bodyPr wrap="square">
            <a:spAutoFit/>
          </a:bodyPr>
          <a:lstStyle/>
          <a:p>
            <a:pPr algn="r"/>
            <a:r>
              <a:rPr lang="en-US" sz="1200" b="1" dirty="0" smtClean="0">
                <a:latin typeface="Courier New" pitchFamily="49" charset="0"/>
                <a:cs typeface="Courier New" pitchFamily="49" charset="0"/>
              </a:rPr>
              <a:t>Figure from:  Kurose, Ross, “Computer Networking:  a Top Down Approach”</a:t>
            </a:r>
            <a:endParaRPr lang="en-US" sz="1200"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1828800"/>
            <a:ext cx="9144000" cy="2369880"/>
          </a:xfrm>
          <a:prstGeom prst="rect">
            <a:avLst/>
          </a:prstGeom>
          <a:solidFill>
            <a:schemeClr val="accent6">
              <a:lumMod val="75000"/>
            </a:schemeClr>
          </a:solidFill>
        </p:spPr>
        <p:txBody>
          <a:bodyPr wrap="square" rtlCol="0">
            <a:spAutoFit/>
          </a:bodyPr>
          <a:lstStyle/>
          <a:p>
            <a:pPr algn="ctr" rtl="0"/>
            <a:r>
              <a:rPr lang="en-US" sz="4000" b="1" kern="1200" dirty="0">
                <a:ln>
                  <a:solidFill>
                    <a:prstClr val="white"/>
                  </a:solidFill>
                </a:ln>
                <a:solidFill>
                  <a:prstClr val="black"/>
                </a:solidFill>
                <a:latin typeface="Tahoma" pitchFamily="34" charset="0"/>
                <a:ea typeface="+mn-ea"/>
                <a:cs typeface="Tahoma" pitchFamily="34" charset="0"/>
              </a:rPr>
              <a:t>Wireless Local Area Networks</a:t>
            </a:r>
          </a:p>
          <a:p>
            <a:pPr algn="ctr" rtl="0"/>
            <a:endParaRPr lang="en-US" sz="3600" b="1" kern="1200" dirty="0">
              <a:ln>
                <a:solidFill>
                  <a:prstClr val="white"/>
                </a:solidFill>
              </a:ln>
              <a:solidFill>
                <a:srgbClr val="1F497D"/>
              </a:solidFill>
              <a:latin typeface="Tahoma" pitchFamily="34" charset="0"/>
              <a:ea typeface="+mn-ea"/>
              <a:cs typeface="Tahoma" pitchFamily="34" charset="0"/>
            </a:endParaRPr>
          </a:p>
          <a:p>
            <a:pPr algn="ctr" rtl="0"/>
            <a:r>
              <a:rPr lang="en-US" sz="3600" b="1" kern="1200" dirty="0">
                <a:ln>
                  <a:solidFill>
                    <a:prstClr val="white"/>
                  </a:solidFill>
                </a:ln>
                <a:solidFill>
                  <a:srgbClr val="1F497D"/>
                </a:solidFill>
                <a:latin typeface="Tahoma" pitchFamily="34" charset="0"/>
                <a:ea typeface="+mn-ea"/>
                <a:cs typeface="Tahoma" pitchFamily="34" charset="0"/>
              </a:rPr>
              <a:t>Wi-Fi </a:t>
            </a:r>
            <a:r>
              <a:rPr lang="en-US" sz="3600" b="1" kern="1200" dirty="0">
                <a:ln>
                  <a:solidFill>
                    <a:prstClr val="black"/>
                  </a:solidFill>
                </a:ln>
                <a:solidFill>
                  <a:prstClr val="white"/>
                </a:solidFill>
                <a:latin typeface="Tahoma" pitchFamily="34" charset="0"/>
                <a:ea typeface="+mn-ea"/>
                <a:cs typeface="Tahoma" pitchFamily="34" charset="0"/>
              </a:rPr>
              <a:t>(802.11)</a:t>
            </a:r>
          </a:p>
          <a:p>
            <a:pPr algn="ctr" rtl="0"/>
            <a:r>
              <a:rPr lang="en-US" sz="3600" b="1" kern="1200" dirty="0">
                <a:ln>
                  <a:solidFill>
                    <a:prstClr val="white"/>
                  </a:solidFill>
                </a:ln>
                <a:solidFill>
                  <a:srgbClr val="1F497D"/>
                </a:solidFill>
                <a:latin typeface="Rockwell" pitchFamily="18" charset="0"/>
                <a:ea typeface="+mn-ea"/>
                <a:cs typeface="Tahoma" pitchFamily="34" charset="0"/>
              </a:rPr>
              <a:t>*</a:t>
            </a:r>
            <a:r>
              <a:rPr lang="en-US" sz="3600" b="1" kern="1200" dirty="0">
                <a:ln>
                  <a:solidFill>
                    <a:prstClr val="white"/>
                  </a:solidFill>
                </a:ln>
                <a:solidFill>
                  <a:srgbClr val="1F497D"/>
                </a:solidFill>
                <a:latin typeface="Tahoma" pitchFamily="34" charset="0"/>
                <a:ea typeface="+mn-ea"/>
                <a:cs typeface="Tahoma" pitchFamily="34" charset="0"/>
              </a:rPr>
              <a:t> </a:t>
            </a:r>
            <a:r>
              <a:rPr lang="en-US" sz="3600" b="1" kern="1200" dirty="0" err="1">
                <a:ln>
                  <a:solidFill>
                    <a:prstClr val="white"/>
                  </a:solidFill>
                </a:ln>
                <a:solidFill>
                  <a:srgbClr val="1F497D"/>
                </a:solidFill>
                <a:latin typeface="Tahoma" pitchFamily="34" charset="0"/>
                <a:ea typeface="+mn-ea"/>
                <a:cs typeface="Tahoma" pitchFamily="34" charset="0"/>
              </a:rPr>
              <a:t>HiperLAN</a:t>
            </a:r>
            <a:r>
              <a:rPr lang="en-US" sz="3600" b="1" kern="1200" dirty="0">
                <a:ln>
                  <a:solidFill>
                    <a:prstClr val="white"/>
                  </a:solidFill>
                </a:ln>
                <a:solidFill>
                  <a:srgbClr val="1F497D"/>
                </a:solidFill>
                <a:latin typeface="Tahoma" pitchFamily="34" charset="0"/>
                <a:ea typeface="+mn-ea"/>
                <a:cs typeface="Tahoma" pitchFamily="34" charset="0"/>
              </a:rPr>
              <a:t> </a:t>
            </a:r>
            <a:r>
              <a:rPr lang="en-US" sz="3600" b="1" kern="1200" dirty="0">
                <a:ln>
                  <a:solidFill>
                    <a:prstClr val="black"/>
                  </a:solidFill>
                </a:ln>
                <a:solidFill>
                  <a:prstClr val="white"/>
                </a:solidFill>
                <a:latin typeface="Tahoma" pitchFamily="34" charset="0"/>
                <a:ea typeface="+mn-ea"/>
                <a:cs typeface="Tahoma" pitchFamily="34" charset="0"/>
              </a:rPr>
              <a:t>(ETSI standard)</a:t>
            </a:r>
            <a:endParaRPr lang="th-TH" sz="4000" b="1" kern="1200" dirty="0">
              <a:ln>
                <a:solidFill>
                  <a:prstClr val="black"/>
                </a:solidFill>
              </a:ln>
              <a:solidFill>
                <a:srgbClr val="1F497D"/>
              </a:solidFill>
              <a:latin typeface="Tahoma" pitchFamily="34" charset="0"/>
              <a:ea typeface="+mn-ea"/>
              <a:cs typeface="Tahoma" pitchFamily="34" charset="0"/>
            </a:endParaRPr>
          </a:p>
        </p:txBody>
      </p:sp>
      <p:sp>
        <p:nvSpPr>
          <p:cNvPr id="4" name="Rectangle 3"/>
          <p:cNvSpPr/>
          <p:nvPr/>
        </p:nvSpPr>
        <p:spPr>
          <a:xfrm>
            <a:off x="1143000" y="6581001"/>
            <a:ext cx="8001000" cy="276999"/>
          </a:xfrm>
          <a:prstGeom prst="rect">
            <a:avLst/>
          </a:prstGeom>
        </p:spPr>
        <p:txBody>
          <a:bodyPr wrap="square">
            <a:spAutoFit/>
          </a:bodyPr>
          <a:lstStyle/>
          <a:p>
            <a:pPr algn="r" rtl="0"/>
            <a:r>
              <a:rPr lang="en-US" sz="1200" b="1" kern="1200" dirty="0">
                <a:ln>
                  <a:solidFill>
                    <a:sysClr val="windowText" lastClr="000000"/>
                  </a:solidFill>
                </a:ln>
                <a:latin typeface="Rockwell" pitchFamily="18" charset="0"/>
                <a:ea typeface="+mn-ea"/>
                <a:cs typeface="Tahoma" pitchFamily="34" charset="0"/>
              </a:rPr>
              <a:t>* </a:t>
            </a:r>
            <a:r>
              <a:rPr lang="en-US" sz="1200" b="1" kern="1200" dirty="0">
                <a:solidFill>
                  <a:prstClr val="black"/>
                </a:solidFill>
                <a:latin typeface="Rockwell" pitchFamily="18" charset="0"/>
                <a:ea typeface="+mn-ea"/>
                <a:cs typeface="Courier New" pitchFamily="49" charset="0"/>
              </a:rPr>
              <a:t>Details not covered in this lecture</a:t>
            </a:r>
          </a:p>
        </p:txBody>
      </p:sp>
    </p:spTree>
  </p:cSld>
  <p:clrMapOvr>
    <a:masterClrMapping/>
  </p:clrMapOvr>
  <p:transition>
    <p:fade thruBlk="1"/>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0" y="0"/>
            <a:ext cx="9144000" cy="769441"/>
          </a:xfrm>
          <a:prstGeom prst="rect">
            <a:avLst/>
          </a:prstGeom>
          <a:solidFill>
            <a:srgbClr val="F79646">
              <a:lumMod val="75000"/>
            </a:srgbClr>
          </a:solidFill>
        </p:spPr>
        <p:txBody>
          <a:bodyPr wrap="square" rtlCol="0">
            <a:spAutoFit/>
          </a:bodyPr>
          <a:lstStyle/>
          <a:p>
            <a:pPr algn="ctr" rtl="0">
              <a:defRPr/>
            </a:pPr>
            <a:r>
              <a:rPr lang="en-US" sz="4400" b="1" kern="1200" dirty="0">
                <a:ln>
                  <a:solidFill>
                    <a:prstClr val="black"/>
                  </a:solidFill>
                </a:ln>
                <a:solidFill>
                  <a:prstClr val="white"/>
                </a:solidFill>
                <a:latin typeface="Tahoma" pitchFamily="34" charset="0"/>
                <a:ea typeface="+mn-ea"/>
                <a:cs typeface="Tahoma" pitchFamily="34" charset="0"/>
              </a:rPr>
              <a:t>Wireless network </a:t>
            </a:r>
            <a:r>
              <a:rPr lang="en-US" sz="4000" b="1" kern="1200" dirty="0">
                <a:ln>
                  <a:solidFill>
                    <a:prstClr val="black"/>
                  </a:solidFill>
                </a:ln>
                <a:solidFill>
                  <a:prstClr val="white"/>
                </a:solidFill>
                <a:latin typeface="Tahoma" pitchFamily="34" charset="0"/>
                <a:ea typeface="+mn-ea"/>
                <a:cs typeface="Tahoma" pitchFamily="34" charset="0"/>
              </a:rPr>
              <a:t>(base station)</a:t>
            </a:r>
            <a:endParaRPr lang="th-TH" sz="4400" b="1" kern="1200" dirty="0">
              <a:ln>
                <a:solidFill>
                  <a:prstClr val="black"/>
                </a:solidFill>
              </a:ln>
              <a:solidFill>
                <a:prstClr val="white"/>
              </a:solidFill>
              <a:latin typeface="Tahoma" pitchFamily="34" charset="0"/>
              <a:ea typeface="+mn-ea"/>
              <a:cs typeface="Tahoma" pitchFamily="34" charset="0"/>
            </a:endParaRPr>
          </a:p>
        </p:txBody>
      </p:sp>
      <p:sp>
        <p:nvSpPr>
          <p:cNvPr id="7" name="Rectangle 6"/>
          <p:cNvSpPr/>
          <p:nvPr/>
        </p:nvSpPr>
        <p:spPr>
          <a:xfrm>
            <a:off x="2057400" y="6629400"/>
            <a:ext cx="7467600" cy="276999"/>
          </a:xfrm>
          <a:prstGeom prst="rect">
            <a:avLst/>
          </a:prstGeom>
        </p:spPr>
        <p:txBody>
          <a:bodyPr wrap="square">
            <a:spAutoFit/>
          </a:bodyPr>
          <a:lstStyle/>
          <a:p>
            <a:pPr algn="ctr" rtl="0"/>
            <a:r>
              <a:rPr lang="en-US" sz="1200" b="1" kern="1200" dirty="0">
                <a:solidFill>
                  <a:prstClr val="black"/>
                </a:solidFill>
                <a:latin typeface="Courier New" pitchFamily="49" charset="0"/>
                <a:ea typeface="+mn-ea"/>
                <a:cs typeface="Courier New" pitchFamily="49" charset="0"/>
              </a:rPr>
              <a:t>Figure from:  Kurose, Ross, “Computer Networking:  a Top Down Approach”</a:t>
            </a:r>
          </a:p>
        </p:txBody>
      </p:sp>
      <p:grpSp>
        <p:nvGrpSpPr>
          <p:cNvPr id="2" name="Group 11"/>
          <p:cNvGrpSpPr/>
          <p:nvPr/>
        </p:nvGrpSpPr>
        <p:grpSpPr>
          <a:xfrm>
            <a:off x="1828800" y="1143000"/>
            <a:ext cx="6629400" cy="5334000"/>
            <a:chOff x="1295400" y="1143000"/>
            <a:chExt cx="6629400" cy="5334000"/>
          </a:xfrm>
        </p:grpSpPr>
        <p:pic>
          <p:nvPicPr>
            <p:cNvPr id="4098" name="Picture 2" descr="C:\Documents and Settings\junaid\My Documents\My Dropbox\Computer Networks\Kurose\gifs_ppt\KuroseRoss4e_gifs\ch06_gif\fig06_07.gif"/>
            <p:cNvPicPr>
              <a:picLocks noChangeAspect="1" noChangeArrowheads="1"/>
            </p:cNvPicPr>
            <p:nvPr/>
          </p:nvPicPr>
          <p:blipFill>
            <a:blip r:embed="rId3"/>
            <a:srcRect l="12091" t="3922" r="7665" b="11646"/>
            <a:stretch>
              <a:fillRect/>
            </a:stretch>
          </p:blipFill>
          <p:spPr bwMode="auto">
            <a:xfrm>
              <a:off x="1673772" y="1600200"/>
              <a:ext cx="5946228" cy="4724400"/>
            </a:xfrm>
            <a:prstGeom prst="rect">
              <a:avLst/>
            </a:prstGeom>
            <a:noFill/>
          </p:spPr>
        </p:pic>
        <p:grpSp>
          <p:nvGrpSpPr>
            <p:cNvPr id="3" name="Group 16"/>
            <p:cNvGrpSpPr/>
            <p:nvPr/>
          </p:nvGrpSpPr>
          <p:grpSpPr>
            <a:xfrm>
              <a:off x="1295400" y="1143000"/>
              <a:ext cx="6629400" cy="5334000"/>
              <a:chOff x="1524000" y="1447800"/>
              <a:chExt cx="6324600" cy="5105400"/>
            </a:xfrm>
          </p:grpSpPr>
          <p:grpSp>
            <p:nvGrpSpPr>
              <p:cNvPr id="4" name="Group 10"/>
              <p:cNvGrpSpPr/>
              <p:nvPr/>
            </p:nvGrpSpPr>
            <p:grpSpPr>
              <a:xfrm>
                <a:off x="1524000" y="1447800"/>
                <a:ext cx="6324600" cy="5105400"/>
                <a:chOff x="1453178" y="1366910"/>
                <a:chExt cx="6547822" cy="5262490"/>
              </a:xfrm>
            </p:grpSpPr>
            <p:sp>
              <p:nvSpPr>
                <p:cNvPr id="8" name="Oval 7"/>
                <p:cNvSpPr/>
                <p:nvPr/>
              </p:nvSpPr>
              <p:spPr>
                <a:xfrm>
                  <a:off x="1453178" y="1366910"/>
                  <a:ext cx="3276601" cy="3581401"/>
                </a:xfrm>
                <a:prstGeom prst="ellipse">
                  <a:avLst/>
                </a:prstGeom>
                <a:noFill/>
                <a:ln w="571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Calibri"/>
                    <a:ea typeface="+mn-ea"/>
                    <a:cs typeface="+mn-cs"/>
                  </a:endParaRPr>
                </a:p>
              </p:txBody>
            </p:sp>
            <p:sp>
              <p:nvSpPr>
                <p:cNvPr id="10" name="Oval 9"/>
                <p:cNvSpPr/>
                <p:nvPr/>
              </p:nvSpPr>
              <p:spPr>
                <a:xfrm>
                  <a:off x="4724400" y="3124200"/>
                  <a:ext cx="3276600" cy="3505200"/>
                </a:xfrm>
                <a:prstGeom prst="ellipse">
                  <a:avLst/>
                </a:prstGeom>
                <a:noFill/>
                <a:ln w="571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Calibri"/>
                    <a:ea typeface="+mn-ea"/>
                    <a:cs typeface="+mn-cs"/>
                  </a:endParaRPr>
                </a:p>
              </p:txBody>
            </p:sp>
          </p:grpSp>
          <p:cxnSp>
            <p:nvCxnSpPr>
              <p:cNvPr id="13" name="Straight Connector 12"/>
              <p:cNvCxnSpPr/>
              <p:nvPr/>
            </p:nvCxnSpPr>
            <p:spPr>
              <a:xfrm flipV="1">
                <a:off x="3414110" y="3052354"/>
                <a:ext cx="1817414" cy="72934"/>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6200000" flipV="1">
                <a:off x="5061607" y="3731624"/>
                <a:ext cx="1752600" cy="68580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grpSp>
      </p:grpSp>
      <p:sp>
        <p:nvSpPr>
          <p:cNvPr id="19" name="Rectangle 18"/>
          <p:cNvSpPr/>
          <p:nvPr/>
        </p:nvSpPr>
        <p:spPr>
          <a:xfrm>
            <a:off x="381000" y="5257800"/>
            <a:ext cx="4724400" cy="1077218"/>
          </a:xfrm>
          <a:prstGeom prst="rect">
            <a:avLst/>
          </a:prstGeom>
          <a:noFill/>
        </p:spPr>
        <p:txBody>
          <a:bodyPr wrap="square">
            <a:spAutoFit/>
          </a:bodyPr>
          <a:lstStyle/>
          <a:p>
            <a:pPr algn="ctr" rtl="0">
              <a:defRPr/>
            </a:pPr>
            <a:r>
              <a:rPr lang="en-US" sz="3200" b="1" kern="1200" dirty="0" smtClean="0">
                <a:ln>
                  <a:solidFill>
                    <a:sysClr val="windowText" lastClr="000000"/>
                  </a:solidFill>
                </a:ln>
                <a:solidFill>
                  <a:srgbClr val="FF6600"/>
                </a:solidFill>
                <a:latin typeface="Calibri"/>
                <a:ea typeface="+mn-ea"/>
                <a:cs typeface="+mn-cs"/>
              </a:rPr>
              <a:t>Infrastructure </a:t>
            </a:r>
            <a:r>
              <a:rPr lang="en-US" sz="3200" b="1" kern="1200" dirty="0">
                <a:ln>
                  <a:solidFill>
                    <a:sysClr val="windowText" lastClr="000000"/>
                  </a:solidFill>
                </a:ln>
                <a:solidFill>
                  <a:srgbClr val="FF6600"/>
                </a:solidFill>
                <a:latin typeface="Calibri"/>
                <a:ea typeface="+mn-ea"/>
                <a:cs typeface="+mn-cs"/>
              </a:rPr>
              <a:t>based wireless LANs</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0" y="0"/>
            <a:ext cx="9144000" cy="769441"/>
          </a:xfrm>
          <a:prstGeom prst="rect">
            <a:avLst/>
          </a:prstGeom>
          <a:solidFill>
            <a:srgbClr val="F79646">
              <a:lumMod val="75000"/>
            </a:srgbClr>
          </a:solidFill>
        </p:spPr>
        <p:txBody>
          <a:bodyPr wrap="square" rtlCol="0">
            <a:spAutoFit/>
          </a:bodyPr>
          <a:lstStyle/>
          <a:p>
            <a:pPr algn="ctr" rtl="0">
              <a:defRPr/>
            </a:pPr>
            <a:r>
              <a:rPr lang="en-US" sz="4400" b="1" kern="1200" dirty="0">
                <a:ln>
                  <a:solidFill>
                    <a:prstClr val="black"/>
                  </a:solidFill>
                </a:ln>
                <a:solidFill>
                  <a:prstClr val="white"/>
                </a:solidFill>
                <a:latin typeface="Tahoma" pitchFamily="34" charset="0"/>
                <a:ea typeface="+mn-ea"/>
                <a:cs typeface="Tahoma" pitchFamily="34" charset="0"/>
              </a:rPr>
              <a:t>Wireless mesh </a:t>
            </a:r>
            <a:r>
              <a:rPr lang="en-US" sz="4000" b="1" kern="1200" dirty="0">
                <a:ln>
                  <a:solidFill>
                    <a:prstClr val="black"/>
                  </a:solidFill>
                </a:ln>
                <a:solidFill>
                  <a:prstClr val="white"/>
                </a:solidFill>
                <a:latin typeface="Tahoma" pitchFamily="34" charset="0"/>
                <a:ea typeface="+mn-ea"/>
                <a:cs typeface="Tahoma" pitchFamily="34" charset="0"/>
              </a:rPr>
              <a:t>(ad-hoc)</a:t>
            </a:r>
            <a:r>
              <a:rPr lang="en-US" sz="4400" b="1" kern="1200" dirty="0">
                <a:ln>
                  <a:solidFill>
                    <a:prstClr val="black"/>
                  </a:solidFill>
                </a:ln>
                <a:solidFill>
                  <a:prstClr val="white"/>
                </a:solidFill>
                <a:latin typeface="Tahoma" pitchFamily="34" charset="0"/>
                <a:ea typeface="+mn-ea"/>
                <a:cs typeface="Tahoma" pitchFamily="34" charset="0"/>
              </a:rPr>
              <a:t> network</a:t>
            </a:r>
            <a:endParaRPr lang="th-TH" sz="4400" b="1" kern="1200" dirty="0">
              <a:ln>
                <a:solidFill>
                  <a:prstClr val="black"/>
                </a:solidFill>
              </a:ln>
              <a:solidFill>
                <a:prstClr val="white"/>
              </a:solidFill>
              <a:latin typeface="Tahoma" pitchFamily="34" charset="0"/>
              <a:ea typeface="+mn-ea"/>
              <a:cs typeface="Tahoma" pitchFamily="34" charset="0"/>
            </a:endParaRPr>
          </a:p>
        </p:txBody>
      </p:sp>
      <p:sp>
        <p:nvSpPr>
          <p:cNvPr id="7" name="Rectangle 6"/>
          <p:cNvSpPr/>
          <p:nvPr/>
        </p:nvSpPr>
        <p:spPr>
          <a:xfrm>
            <a:off x="1143000" y="6519446"/>
            <a:ext cx="8001000" cy="276999"/>
          </a:xfrm>
          <a:prstGeom prst="rect">
            <a:avLst/>
          </a:prstGeom>
        </p:spPr>
        <p:txBody>
          <a:bodyPr wrap="square">
            <a:spAutoFit/>
          </a:bodyPr>
          <a:lstStyle/>
          <a:p>
            <a:pPr algn="r" rtl="0"/>
            <a:r>
              <a:rPr lang="en-US" sz="1200" b="1" kern="1200" dirty="0">
                <a:solidFill>
                  <a:prstClr val="black"/>
                </a:solidFill>
                <a:latin typeface="Courier New" pitchFamily="49" charset="0"/>
                <a:ea typeface="+mn-ea"/>
                <a:cs typeface="Courier New" pitchFamily="49" charset="0"/>
              </a:rPr>
              <a:t>Figure from:  Kurose, Ross, “Computer Networking:  a Top Down Approach”</a:t>
            </a:r>
          </a:p>
        </p:txBody>
      </p:sp>
      <p:grpSp>
        <p:nvGrpSpPr>
          <p:cNvPr id="2" name="Group 9"/>
          <p:cNvGrpSpPr/>
          <p:nvPr/>
        </p:nvGrpSpPr>
        <p:grpSpPr>
          <a:xfrm>
            <a:off x="3124200" y="990600"/>
            <a:ext cx="5791200" cy="5410200"/>
            <a:chOff x="2667000" y="1600200"/>
            <a:chExt cx="4640541" cy="4724400"/>
          </a:xfrm>
        </p:grpSpPr>
        <p:pic>
          <p:nvPicPr>
            <p:cNvPr id="5122" name="Picture 2" descr="C:\Documents and Settings\junaid\My Documents\My Dropbox\Computer Networks\Kurose\gifs_ppt\KuroseRoss4e_gifs\ch06_gif\fig06_08.gif"/>
            <p:cNvPicPr>
              <a:picLocks noChangeAspect="1" noChangeArrowheads="1"/>
            </p:cNvPicPr>
            <p:nvPr/>
          </p:nvPicPr>
          <p:blipFill>
            <a:blip r:embed="rId3"/>
            <a:srcRect l="42139" t="5281" b="12864"/>
            <a:stretch>
              <a:fillRect/>
            </a:stretch>
          </p:blipFill>
          <p:spPr bwMode="auto">
            <a:xfrm>
              <a:off x="2667000" y="1600200"/>
              <a:ext cx="4640541" cy="4724400"/>
            </a:xfrm>
            <a:prstGeom prst="rect">
              <a:avLst/>
            </a:prstGeom>
            <a:noFill/>
          </p:spPr>
        </p:pic>
        <p:sp>
          <p:nvSpPr>
            <p:cNvPr id="9" name="TextBox 8"/>
            <p:cNvSpPr txBox="1"/>
            <p:nvPr/>
          </p:nvSpPr>
          <p:spPr>
            <a:xfrm>
              <a:off x="6400800" y="4659868"/>
              <a:ext cx="609600" cy="369332"/>
            </a:xfrm>
            <a:prstGeom prst="rect">
              <a:avLst/>
            </a:prstGeom>
            <a:noFill/>
          </p:spPr>
          <p:txBody>
            <a:bodyPr wrap="square" rtlCol="0">
              <a:spAutoFit/>
            </a:bodyPr>
            <a:lstStyle/>
            <a:p>
              <a:pPr algn="l" rtl="0"/>
              <a:r>
                <a:rPr lang="en-US" b="1" kern="1200" dirty="0">
                  <a:solidFill>
                    <a:prstClr val="black"/>
                  </a:solidFill>
                  <a:latin typeface="Calibri"/>
                  <a:ea typeface="+mn-ea"/>
                  <a:cs typeface="+mn-cs"/>
                </a:rPr>
                <a:t>BSS</a:t>
              </a:r>
            </a:p>
          </p:txBody>
        </p:sp>
      </p:grpSp>
      <p:sp>
        <p:nvSpPr>
          <p:cNvPr id="10" name="Rectangle 9"/>
          <p:cNvSpPr/>
          <p:nvPr/>
        </p:nvSpPr>
        <p:spPr>
          <a:xfrm>
            <a:off x="228600" y="5323582"/>
            <a:ext cx="3581400" cy="1077218"/>
          </a:xfrm>
          <a:prstGeom prst="rect">
            <a:avLst/>
          </a:prstGeom>
          <a:noFill/>
        </p:spPr>
        <p:txBody>
          <a:bodyPr wrap="square">
            <a:spAutoFit/>
          </a:bodyPr>
          <a:lstStyle/>
          <a:p>
            <a:pPr algn="ctr" rtl="0">
              <a:defRPr/>
            </a:pPr>
            <a:r>
              <a:rPr lang="en-US" sz="3200" b="1" kern="1200" dirty="0">
                <a:ln>
                  <a:solidFill>
                    <a:sysClr val="windowText" lastClr="000000"/>
                  </a:solidFill>
                </a:ln>
                <a:solidFill>
                  <a:srgbClr val="FF6600"/>
                </a:solidFill>
                <a:latin typeface="Calibri"/>
                <a:ea typeface="+mn-ea"/>
                <a:cs typeface="+mn-cs"/>
              </a:rPr>
              <a:t>No fixed </a:t>
            </a:r>
            <a:r>
              <a:rPr lang="en-US" sz="3200" b="1" kern="1200" dirty="0" smtClean="0">
                <a:ln>
                  <a:solidFill>
                    <a:sysClr val="windowText" lastClr="000000"/>
                  </a:solidFill>
                </a:ln>
                <a:solidFill>
                  <a:srgbClr val="FF6600"/>
                </a:solidFill>
                <a:latin typeface="Calibri"/>
                <a:ea typeface="+mn-ea"/>
                <a:cs typeface="+mn-cs"/>
              </a:rPr>
              <a:t>infrastructure</a:t>
            </a:r>
            <a:endParaRPr lang="en-US" sz="3200" b="1" kern="1200" dirty="0">
              <a:ln>
                <a:solidFill>
                  <a:sysClr val="windowText" lastClr="000000"/>
                </a:solidFill>
              </a:ln>
              <a:solidFill>
                <a:srgbClr val="FF6600"/>
              </a:solidFill>
              <a:latin typeface="Calibri"/>
              <a:ea typeface="+mn-ea"/>
              <a:cs typeface="+mn-cs"/>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0" y="0"/>
            <a:ext cx="9144000" cy="769441"/>
          </a:xfrm>
          <a:prstGeom prst="rect">
            <a:avLst/>
          </a:prstGeom>
          <a:solidFill>
            <a:srgbClr val="F79646">
              <a:lumMod val="75000"/>
            </a:srgbClr>
          </a:solidFill>
        </p:spPr>
        <p:txBody>
          <a:bodyPr wrap="square" rtlCol="0">
            <a:spAutoFit/>
          </a:bodyPr>
          <a:lstStyle/>
          <a:p>
            <a:pPr algn="ctr" rtl="0">
              <a:defRPr/>
            </a:pPr>
            <a:r>
              <a:rPr lang="en-US" sz="4400" b="1" kern="1200" dirty="0" smtClean="0">
                <a:ln>
                  <a:solidFill>
                    <a:prstClr val="black"/>
                  </a:solidFill>
                </a:ln>
                <a:solidFill>
                  <a:prstClr val="white"/>
                </a:solidFill>
                <a:latin typeface="Tahoma" pitchFamily="34" charset="0"/>
                <a:ea typeface="+mn-ea"/>
                <a:cs typeface="Tahoma" pitchFamily="34" charset="0"/>
              </a:rPr>
              <a:t>Why not use CSMA/ CD?</a:t>
            </a:r>
            <a:endParaRPr lang="th-TH" sz="4400" b="1" kern="1200" dirty="0">
              <a:ln>
                <a:solidFill>
                  <a:prstClr val="black"/>
                </a:solidFill>
              </a:ln>
              <a:solidFill>
                <a:prstClr val="white"/>
              </a:solidFill>
              <a:latin typeface="Tahoma" pitchFamily="34" charset="0"/>
              <a:ea typeface="+mn-ea"/>
              <a:cs typeface="Tahoma" pitchFamily="34" charset="0"/>
            </a:endParaRPr>
          </a:p>
        </p:txBody>
      </p:sp>
      <p:pic>
        <p:nvPicPr>
          <p:cNvPr id="98306" name="Picture 2"/>
          <p:cNvPicPr>
            <a:picLocks noChangeAspect="1" noChangeArrowheads="1"/>
          </p:cNvPicPr>
          <p:nvPr/>
        </p:nvPicPr>
        <p:blipFill>
          <a:blip r:embed="rId3"/>
          <a:srcRect/>
          <a:stretch>
            <a:fillRect/>
          </a:stretch>
        </p:blipFill>
        <p:spPr bwMode="auto">
          <a:xfrm>
            <a:off x="719138" y="1114425"/>
            <a:ext cx="7705725" cy="4629150"/>
          </a:xfrm>
          <a:prstGeom prst="rect">
            <a:avLst/>
          </a:prstGeom>
          <a:noFill/>
          <a:ln w="9525">
            <a:noFill/>
            <a:miter lim="800000"/>
            <a:headEnd/>
            <a:tailEnd/>
          </a:ln>
          <a:effectLst/>
        </p:spPr>
      </p:pic>
      <p:sp>
        <p:nvSpPr>
          <p:cNvPr id="5" name="Rectangle 4"/>
          <p:cNvSpPr/>
          <p:nvPr/>
        </p:nvSpPr>
        <p:spPr>
          <a:xfrm>
            <a:off x="1143000" y="6519446"/>
            <a:ext cx="8001000" cy="276999"/>
          </a:xfrm>
          <a:prstGeom prst="rect">
            <a:avLst/>
          </a:prstGeom>
        </p:spPr>
        <p:txBody>
          <a:bodyPr wrap="square">
            <a:spAutoFit/>
          </a:bodyPr>
          <a:lstStyle/>
          <a:p>
            <a:pPr algn="r" rtl="0"/>
            <a:r>
              <a:rPr lang="en-US" sz="1200" b="1" kern="1200" dirty="0">
                <a:solidFill>
                  <a:prstClr val="black"/>
                </a:solidFill>
                <a:latin typeface="Courier New" pitchFamily="49" charset="0"/>
                <a:ea typeface="+mn-ea"/>
                <a:cs typeface="Courier New" pitchFamily="49" charset="0"/>
              </a:rPr>
              <a:t>Figure adapted from: Peterson/ Davie: “Computer Networks – A Systems Approach”</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0" y="0"/>
            <a:ext cx="9144000" cy="769441"/>
          </a:xfrm>
          <a:prstGeom prst="rect">
            <a:avLst/>
          </a:prstGeom>
          <a:solidFill>
            <a:srgbClr val="F79646">
              <a:lumMod val="75000"/>
            </a:srgbClr>
          </a:solidFill>
        </p:spPr>
        <p:txBody>
          <a:bodyPr wrap="square" rtlCol="0">
            <a:spAutoFit/>
          </a:bodyPr>
          <a:lstStyle/>
          <a:p>
            <a:pPr algn="ctr" rtl="0">
              <a:defRPr/>
            </a:pPr>
            <a:r>
              <a:rPr lang="en-US" sz="4400" b="1" kern="1200" dirty="0">
                <a:ln>
                  <a:solidFill>
                    <a:prstClr val="black"/>
                  </a:solidFill>
                </a:ln>
                <a:solidFill>
                  <a:prstClr val="white"/>
                </a:solidFill>
                <a:latin typeface="Tahoma" pitchFamily="34" charset="0"/>
                <a:ea typeface="+mn-ea"/>
                <a:cs typeface="Tahoma" pitchFamily="34" charset="0"/>
              </a:rPr>
              <a:t>Hidden Node Problem</a:t>
            </a:r>
            <a:endParaRPr lang="th-TH" sz="4400" b="1" kern="1200" dirty="0">
              <a:ln>
                <a:solidFill>
                  <a:prstClr val="black"/>
                </a:solidFill>
              </a:ln>
              <a:solidFill>
                <a:prstClr val="white"/>
              </a:solidFill>
              <a:latin typeface="Tahoma" pitchFamily="34" charset="0"/>
              <a:ea typeface="+mn-ea"/>
              <a:cs typeface="Tahoma" pitchFamily="34" charset="0"/>
            </a:endParaRPr>
          </a:p>
        </p:txBody>
      </p:sp>
      <p:pic>
        <p:nvPicPr>
          <p:cNvPr id="3074" name="Picture 2" descr="C:\Documents and Settings\junaid\My Documents\My Dropbox\Computer Networks\Kurose\gifs_ppt\KuroseRoss4e_gifs\ch06_gif\fig06_04.gif"/>
          <p:cNvPicPr>
            <a:picLocks noChangeAspect="1" noChangeArrowheads="1"/>
          </p:cNvPicPr>
          <p:nvPr/>
        </p:nvPicPr>
        <p:blipFill>
          <a:blip r:embed="rId3"/>
          <a:srcRect b="25195"/>
          <a:stretch>
            <a:fillRect/>
          </a:stretch>
        </p:blipFill>
        <p:spPr bwMode="auto">
          <a:xfrm>
            <a:off x="457199" y="1524000"/>
            <a:ext cx="8314729" cy="3657600"/>
          </a:xfrm>
          <a:prstGeom prst="rect">
            <a:avLst/>
          </a:prstGeom>
          <a:noFill/>
        </p:spPr>
      </p:pic>
      <p:sp>
        <p:nvSpPr>
          <p:cNvPr id="5" name="Rectangle 4"/>
          <p:cNvSpPr/>
          <p:nvPr/>
        </p:nvSpPr>
        <p:spPr>
          <a:xfrm>
            <a:off x="1143000" y="6519446"/>
            <a:ext cx="8001000" cy="276999"/>
          </a:xfrm>
          <a:prstGeom prst="rect">
            <a:avLst/>
          </a:prstGeom>
        </p:spPr>
        <p:txBody>
          <a:bodyPr wrap="square">
            <a:spAutoFit/>
          </a:bodyPr>
          <a:lstStyle/>
          <a:p>
            <a:pPr algn="r" rtl="0"/>
            <a:r>
              <a:rPr lang="en-US" sz="1200" b="1" kern="1200" dirty="0">
                <a:solidFill>
                  <a:prstClr val="black"/>
                </a:solidFill>
                <a:latin typeface="Courier New" pitchFamily="49" charset="0"/>
                <a:ea typeface="+mn-ea"/>
                <a:cs typeface="Courier New" pitchFamily="49" charset="0"/>
              </a:rPr>
              <a:t>Figure adapted from:  Kurose, Ross, “Computer Networking:  a Top Down Approach”</a:t>
            </a:r>
          </a:p>
        </p:txBody>
      </p:sp>
      <p:sp>
        <p:nvSpPr>
          <p:cNvPr id="6" name="Rectangle 5"/>
          <p:cNvSpPr/>
          <p:nvPr/>
        </p:nvSpPr>
        <p:spPr>
          <a:xfrm>
            <a:off x="685800" y="5253335"/>
            <a:ext cx="2664512" cy="461665"/>
          </a:xfrm>
          <a:prstGeom prst="rect">
            <a:avLst/>
          </a:prstGeom>
        </p:spPr>
        <p:txBody>
          <a:bodyPr wrap="none">
            <a:spAutoFit/>
          </a:bodyPr>
          <a:lstStyle/>
          <a:p>
            <a:pPr algn="l" rtl="0"/>
            <a:r>
              <a:rPr lang="en-US" sz="2400" b="1" dirty="0" smtClean="0">
                <a:ln>
                  <a:solidFill>
                    <a:sysClr val="windowText" lastClr="000000"/>
                  </a:solidFill>
                </a:ln>
                <a:solidFill>
                  <a:srgbClr val="FF6600"/>
                </a:solidFill>
                <a:latin typeface="Calibri"/>
              </a:rPr>
              <a:t>Caused by Obstacle</a:t>
            </a:r>
            <a:endParaRPr lang="en-US" sz="2400" b="1" dirty="0">
              <a:ln>
                <a:solidFill>
                  <a:sysClr val="windowText" lastClr="000000"/>
                </a:solidFill>
              </a:ln>
              <a:solidFill>
                <a:srgbClr val="FF6600"/>
              </a:solidFill>
              <a:latin typeface="Calibri"/>
            </a:endParaRPr>
          </a:p>
        </p:txBody>
      </p:sp>
      <p:sp>
        <p:nvSpPr>
          <p:cNvPr id="7" name="Rectangle 6"/>
          <p:cNvSpPr/>
          <p:nvPr/>
        </p:nvSpPr>
        <p:spPr>
          <a:xfrm>
            <a:off x="5257800" y="5253335"/>
            <a:ext cx="3917483" cy="461665"/>
          </a:xfrm>
          <a:prstGeom prst="rect">
            <a:avLst/>
          </a:prstGeom>
        </p:spPr>
        <p:txBody>
          <a:bodyPr wrap="none">
            <a:spAutoFit/>
          </a:bodyPr>
          <a:lstStyle/>
          <a:p>
            <a:r>
              <a:rPr lang="en-US" sz="2400" b="1" dirty="0" smtClean="0">
                <a:ln>
                  <a:solidFill>
                    <a:sysClr val="windowText" lastClr="000000"/>
                  </a:solidFill>
                </a:ln>
                <a:solidFill>
                  <a:srgbClr val="FF6600"/>
                </a:solidFill>
                <a:latin typeface="Calibri"/>
              </a:rPr>
              <a:t>Caused by Signal Attenuation</a:t>
            </a:r>
            <a:endParaRPr lang="en-US" sz="2400" b="1" dirty="0">
              <a:ln>
                <a:solidFill>
                  <a:sysClr val="windowText" lastClr="000000"/>
                </a:solidFill>
              </a:ln>
              <a:solidFill>
                <a:srgbClr val="FF6600"/>
              </a:solidFill>
              <a:latin typeface="Calibri"/>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5" name="Rectangle 4"/>
          <p:cNvSpPr/>
          <p:nvPr/>
        </p:nvSpPr>
        <p:spPr>
          <a:xfrm>
            <a:off x="0" y="0"/>
            <a:ext cx="9144000" cy="1015663"/>
          </a:xfrm>
          <a:prstGeom prst="rect">
            <a:avLst/>
          </a:prstGeom>
          <a:noFill/>
          <a:ln>
            <a:noFill/>
          </a:ln>
        </p:spPr>
        <p:txBody>
          <a:bodyPr wrap="square">
            <a:spAutoFit/>
          </a:bodyPr>
          <a:lstStyle/>
          <a:p>
            <a:pPr algn="ctr" rtl="0"/>
            <a:r>
              <a:rPr lang="en-US" sz="6000" b="1" kern="1200" dirty="0">
                <a:ln cap="rnd" cmpd="thickThin">
                  <a:solidFill>
                    <a:prstClr val="black"/>
                  </a:solidFill>
                  <a:bevel/>
                </a:ln>
                <a:solidFill>
                  <a:srgbClr val="FF6600"/>
                </a:solidFill>
                <a:effectLst>
                  <a:outerShdw blurRad="50800" dist="50800" dir="5400000" algn="ctr" rotWithShape="0">
                    <a:srgbClr val="000000">
                      <a:alpha val="83000"/>
                    </a:srgbClr>
                  </a:outerShdw>
                </a:effectLst>
                <a:latin typeface="Calibri"/>
                <a:ea typeface="+mn-ea"/>
                <a:cs typeface="+mn-cs"/>
              </a:rPr>
              <a:t>            </a:t>
            </a:r>
            <a:r>
              <a:rPr lang="en-US" sz="6000" b="1" kern="1200" dirty="0" err="1" smtClean="0">
                <a:ln cap="rnd" cmpd="thickThin">
                  <a:solidFill>
                    <a:prstClr val="black"/>
                  </a:solidFill>
                  <a:bevel/>
                </a:ln>
                <a:solidFill>
                  <a:srgbClr val="FF6600"/>
                </a:solidFill>
                <a:effectLst>
                  <a:outerShdw blurRad="50800" dist="50800" dir="5400000" algn="ctr" rotWithShape="0">
                    <a:srgbClr val="000000">
                      <a:alpha val="83000"/>
                    </a:srgbClr>
                  </a:outerShdw>
                </a:effectLst>
                <a:latin typeface="Calibri"/>
                <a:ea typeface="+mn-ea"/>
                <a:cs typeface="+mn-cs"/>
              </a:rPr>
              <a:t>Thicknet</a:t>
            </a:r>
            <a:r>
              <a:rPr lang="en-US" sz="6000" b="1" kern="1200" dirty="0" smtClean="0">
                <a:ln cap="rnd" cmpd="thickThin">
                  <a:solidFill>
                    <a:prstClr val="black"/>
                  </a:solidFill>
                  <a:bevel/>
                </a:ln>
                <a:solidFill>
                  <a:srgbClr val="FF6600"/>
                </a:solidFill>
                <a:effectLst>
                  <a:outerShdw blurRad="50800" dist="50800" dir="5400000" algn="ctr" rotWithShape="0">
                    <a:srgbClr val="000000">
                      <a:alpha val="83000"/>
                    </a:srgbClr>
                  </a:outerShdw>
                </a:effectLst>
                <a:latin typeface="Calibri"/>
                <a:ea typeface="+mn-ea"/>
                <a:cs typeface="+mn-cs"/>
              </a:rPr>
              <a:t> – 10Base5</a:t>
            </a:r>
            <a:endParaRPr lang="en-US" sz="6000" b="1" kern="1200" dirty="0">
              <a:ln cap="rnd" cmpd="thickThin">
                <a:solidFill>
                  <a:prstClr val="black"/>
                </a:solidFill>
                <a:bevel/>
              </a:ln>
              <a:solidFill>
                <a:srgbClr val="FF6600"/>
              </a:solidFill>
              <a:effectLst>
                <a:outerShdw blurRad="50800" dist="50800" dir="5400000" algn="ctr" rotWithShape="0">
                  <a:srgbClr val="000000">
                    <a:alpha val="83000"/>
                  </a:srgbClr>
                </a:outerShdw>
              </a:effectLst>
              <a:latin typeface="Calibri"/>
              <a:ea typeface="+mn-ea"/>
              <a:cs typeface="+mn-cs"/>
            </a:endParaRPr>
          </a:p>
        </p:txBody>
      </p:sp>
      <p:pic>
        <p:nvPicPr>
          <p:cNvPr id="1026" name="Picture 2"/>
          <p:cNvPicPr>
            <a:picLocks noChangeAspect="1" noChangeArrowheads="1"/>
          </p:cNvPicPr>
          <p:nvPr/>
        </p:nvPicPr>
        <p:blipFill>
          <a:blip r:embed="rId3"/>
          <a:srcRect/>
          <a:stretch>
            <a:fillRect/>
          </a:stretch>
        </p:blipFill>
        <p:spPr bwMode="auto">
          <a:xfrm>
            <a:off x="226838" y="1795463"/>
            <a:ext cx="8840962" cy="4452937"/>
          </a:xfrm>
          <a:prstGeom prst="rect">
            <a:avLst/>
          </a:prstGeom>
          <a:noFill/>
          <a:ln w="9525">
            <a:noFill/>
            <a:miter lim="800000"/>
            <a:headEnd/>
            <a:tailEnd/>
          </a:ln>
          <a:effectLst/>
        </p:spPr>
      </p:pic>
      <p:sp>
        <p:nvSpPr>
          <p:cNvPr id="6" name="TextBox 5"/>
          <p:cNvSpPr txBox="1"/>
          <p:nvPr/>
        </p:nvSpPr>
        <p:spPr>
          <a:xfrm rot="19092071">
            <a:off x="50107" y="548371"/>
            <a:ext cx="1640126" cy="584775"/>
          </a:xfrm>
          <a:prstGeom prst="rect">
            <a:avLst/>
          </a:prstGeom>
          <a:solidFill>
            <a:srgbClr val="F79646">
              <a:lumMod val="75000"/>
            </a:srgbClr>
          </a:solidFill>
        </p:spPr>
        <p:txBody>
          <a:bodyPr wrap="square" rtlCol="0">
            <a:spAutoFit/>
          </a:bodyPr>
          <a:lstStyle/>
          <a:p>
            <a:pPr algn="ctr" rtl="0"/>
            <a:r>
              <a:rPr lang="en-US" sz="3200" b="1" kern="1200" dirty="0" err="1">
                <a:solidFill>
                  <a:prstClr val="black"/>
                </a:solidFill>
                <a:latin typeface="Calibri"/>
                <a:ea typeface="+mn-ea"/>
                <a:cs typeface="+mn-cs"/>
              </a:rPr>
              <a:t>Reca</a:t>
            </a:r>
            <a:r>
              <a:rPr lang="en-US" sz="3200" b="1" kern="1200" dirty="0">
                <a:solidFill>
                  <a:prstClr val="black"/>
                </a:solidFill>
                <a:latin typeface="Calibri"/>
                <a:ea typeface="+mn-ea"/>
                <a:cs typeface="+mn-cs"/>
              </a:rPr>
              <a:t>p</a:t>
            </a:r>
            <a:endParaRPr lang="th-TH" sz="2400" b="1" kern="1200" dirty="0">
              <a:solidFill>
                <a:srgbClr val="1F497D">
                  <a:lumMod val="50000"/>
                </a:srgbClr>
              </a:solidFill>
              <a:latin typeface="Calibri"/>
              <a:ea typeface="+mn-ea"/>
            </a:endParaRPr>
          </a:p>
        </p:txBody>
      </p:sp>
      <p:sp>
        <p:nvSpPr>
          <p:cNvPr id="7" name="Rectangle 6"/>
          <p:cNvSpPr/>
          <p:nvPr/>
        </p:nvSpPr>
        <p:spPr>
          <a:xfrm>
            <a:off x="1143000" y="6519446"/>
            <a:ext cx="8001000" cy="276999"/>
          </a:xfrm>
          <a:prstGeom prst="rect">
            <a:avLst/>
          </a:prstGeom>
        </p:spPr>
        <p:txBody>
          <a:bodyPr wrap="square">
            <a:spAutoFit/>
          </a:bodyPr>
          <a:lstStyle/>
          <a:p>
            <a:pPr algn="r"/>
            <a:r>
              <a:rPr lang="en-US" sz="1200" b="1" dirty="0" smtClean="0">
                <a:solidFill>
                  <a:schemeClr val="bg1"/>
                </a:solidFill>
                <a:latin typeface="Courier New" pitchFamily="49" charset="0"/>
                <a:cs typeface="Courier New" pitchFamily="49" charset="0"/>
              </a:rPr>
              <a:t>Figure from:  Douglas Comer: “Computer Networks and Internets”</a:t>
            </a:r>
            <a:endParaRPr lang="en-US" sz="1200" b="1" dirty="0">
              <a:solidFill>
                <a:schemeClr val="bg1"/>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0" y="0"/>
            <a:ext cx="9144000" cy="769441"/>
          </a:xfrm>
          <a:prstGeom prst="rect">
            <a:avLst/>
          </a:prstGeom>
          <a:solidFill>
            <a:srgbClr val="F79646">
              <a:lumMod val="75000"/>
            </a:srgbClr>
          </a:solidFill>
        </p:spPr>
        <p:txBody>
          <a:bodyPr wrap="square" rtlCol="0">
            <a:spAutoFit/>
          </a:bodyPr>
          <a:lstStyle/>
          <a:p>
            <a:pPr algn="ctr" rtl="0">
              <a:defRPr/>
            </a:pPr>
            <a:r>
              <a:rPr lang="en-US" sz="4400" b="1" kern="1200" dirty="0">
                <a:ln>
                  <a:solidFill>
                    <a:prstClr val="black"/>
                  </a:solidFill>
                </a:ln>
                <a:solidFill>
                  <a:prstClr val="white"/>
                </a:solidFill>
                <a:latin typeface="Tahoma" pitchFamily="34" charset="0"/>
                <a:ea typeface="+mn-ea"/>
                <a:cs typeface="Tahoma" pitchFamily="34" charset="0"/>
              </a:rPr>
              <a:t>Exposed Node Problem</a:t>
            </a:r>
            <a:endParaRPr lang="th-TH" sz="4400" b="1" kern="1200" dirty="0">
              <a:ln>
                <a:solidFill>
                  <a:prstClr val="black"/>
                </a:solidFill>
              </a:ln>
              <a:solidFill>
                <a:prstClr val="white"/>
              </a:solidFill>
              <a:latin typeface="Tahoma" pitchFamily="34" charset="0"/>
              <a:ea typeface="+mn-ea"/>
              <a:cs typeface="Tahoma" pitchFamily="34" charset="0"/>
            </a:endParaRPr>
          </a:p>
        </p:txBody>
      </p:sp>
      <p:pic>
        <p:nvPicPr>
          <p:cNvPr id="99330" name="Picture 2"/>
          <p:cNvPicPr>
            <a:picLocks noChangeAspect="1" noChangeArrowheads="1"/>
          </p:cNvPicPr>
          <p:nvPr/>
        </p:nvPicPr>
        <p:blipFill>
          <a:blip r:embed="rId3"/>
          <a:srcRect/>
          <a:stretch>
            <a:fillRect/>
          </a:stretch>
        </p:blipFill>
        <p:spPr bwMode="auto">
          <a:xfrm>
            <a:off x="1295400" y="1219200"/>
            <a:ext cx="6391275" cy="4953000"/>
          </a:xfrm>
          <a:prstGeom prst="rect">
            <a:avLst/>
          </a:prstGeom>
          <a:noFill/>
          <a:ln w="9525">
            <a:noFill/>
            <a:miter lim="800000"/>
            <a:headEnd/>
            <a:tailEnd/>
          </a:ln>
          <a:effectLst/>
        </p:spPr>
      </p:pic>
      <p:sp>
        <p:nvSpPr>
          <p:cNvPr id="4" name="Rectangle 3"/>
          <p:cNvSpPr/>
          <p:nvPr/>
        </p:nvSpPr>
        <p:spPr>
          <a:xfrm>
            <a:off x="1143000" y="6519446"/>
            <a:ext cx="8001000" cy="276999"/>
          </a:xfrm>
          <a:prstGeom prst="rect">
            <a:avLst/>
          </a:prstGeom>
        </p:spPr>
        <p:txBody>
          <a:bodyPr wrap="square">
            <a:spAutoFit/>
          </a:bodyPr>
          <a:lstStyle/>
          <a:p>
            <a:pPr algn="r" rtl="0"/>
            <a:r>
              <a:rPr lang="en-US" sz="1200" b="1" kern="1200" dirty="0">
                <a:solidFill>
                  <a:prstClr val="black"/>
                </a:solidFill>
                <a:latin typeface="Courier New" pitchFamily="49" charset="0"/>
                <a:ea typeface="+mn-ea"/>
                <a:cs typeface="Courier New" pitchFamily="49" charset="0"/>
              </a:rPr>
              <a:t>Figure adapted from: Peterson/ Davie: “Computer Networks – A Systems Approach”</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6" name="Text Box 4"/>
          <p:cNvSpPr txBox="1">
            <a:spLocks noChangeArrowheads="1"/>
          </p:cNvSpPr>
          <p:nvPr/>
        </p:nvSpPr>
        <p:spPr bwMode="auto">
          <a:xfrm>
            <a:off x="3246438" y="746125"/>
            <a:ext cx="184150" cy="579438"/>
          </a:xfrm>
          <a:prstGeom prst="rect">
            <a:avLst/>
          </a:prstGeom>
          <a:noFill/>
          <a:ln w="9525">
            <a:noFill/>
            <a:miter lim="800000"/>
            <a:headEnd/>
            <a:tailEnd/>
          </a:ln>
          <a:effectLst/>
        </p:spPr>
        <p:txBody>
          <a:bodyPr wrap="none">
            <a:spAutoFit/>
          </a:bodyPr>
          <a:lstStyle/>
          <a:p>
            <a:pPr algn="l" rtl="0"/>
            <a:endParaRPr lang="en-US" sz="3200" kern="1200">
              <a:solidFill>
                <a:prstClr val="black"/>
              </a:solidFill>
              <a:latin typeface="Times New Roman" pitchFamily="18" charset="0"/>
              <a:ea typeface="+mn-ea"/>
              <a:cs typeface="+mn-cs"/>
            </a:endParaRPr>
          </a:p>
        </p:txBody>
      </p:sp>
      <p:grpSp>
        <p:nvGrpSpPr>
          <p:cNvPr id="60" name="Group 59"/>
          <p:cNvGrpSpPr/>
          <p:nvPr/>
        </p:nvGrpSpPr>
        <p:grpSpPr>
          <a:xfrm>
            <a:off x="744538" y="1098550"/>
            <a:ext cx="7959465" cy="5032375"/>
            <a:chOff x="744538" y="1098550"/>
            <a:chExt cx="7959465" cy="5032375"/>
          </a:xfrm>
        </p:grpSpPr>
        <p:sp>
          <p:nvSpPr>
            <p:cNvPr id="356367" name="Text Box 15"/>
            <p:cNvSpPr txBox="1">
              <a:spLocks noChangeArrowheads="1"/>
            </p:cNvSpPr>
            <p:nvPr/>
          </p:nvSpPr>
          <p:spPr bwMode="auto">
            <a:xfrm>
              <a:off x="4624388" y="1393825"/>
              <a:ext cx="447558" cy="369332"/>
            </a:xfrm>
            <a:prstGeom prst="rect">
              <a:avLst/>
            </a:prstGeom>
            <a:noFill/>
            <a:ln w="9525">
              <a:noFill/>
              <a:miter lim="800000"/>
              <a:headEnd/>
              <a:tailEnd/>
            </a:ln>
            <a:effectLst/>
          </p:spPr>
          <p:txBody>
            <a:bodyPr wrap="none">
              <a:spAutoFit/>
            </a:bodyPr>
            <a:lstStyle/>
            <a:p>
              <a:pPr algn="l" rtl="0"/>
              <a:r>
                <a:rPr lang="en-US" b="1" kern="1200">
                  <a:solidFill>
                    <a:prstClr val="black"/>
                  </a:solidFill>
                  <a:latin typeface="Calibri"/>
                  <a:ea typeface="+mn-ea"/>
                  <a:cs typeface="+mn-cs"/>
                </a:rPr>
                <a:t>AP</a:t>
              </a:r>
            </a:p>
          </p:txBody>
        </p:sp>
        <p:grpSp>
          <p:nvGrpSpPr>
            <p:cNvPr id="2" name="Group 16"/>
            <p:cNvGrpSpPr>
              <a:grpSpLocks/>
            </p:cNvGrpSpPr>
            <p:nvPr/>
          </p:nvGrpSpPr>
          <p:grpSpPr bwMode="auto">
            <a:xfrm>
              <a:off x="4202113" y="1109663"/>
              <a:ext cx="782637" cy="571500"/>
              <a:chOff x="1160" y="2192"/>
              <a:chExt cx="589" cy="440"/>
            </a:xfrm>
          </p:grpSpPr>
          <p:pic>
            <p:nvPicPr>
              <p:cNvPr id="356369" name="Picture 17" descr="31u_bnrz[1]"/>
              <p:cNvPicPr>
                <a:picLocks noChangeAspect="1" noChangeArrowheads="1"/>
              </p:cNvPicPr>
              <p:nvPr/>
            </p:nvPicPr>
            <p:blipFill>
              <a:blip r:embed="rId4"/>
              <a:srcRect/>
              <a:stretch>
                <a:fillRect/>
              </a:stretch>
            </p:blipFill>
            <p:spPr bwMode="auto">
              <a:xfrm rot="16200000">
                <a:off x="1349" y="2458"/>
                <a:ext cx="212" cy="135"/>
              </a:xfrm>
              <a:prstGeom prst="rect">
                <a:avLst/>
              </a:prstGeom>
              <a:noFill/>
            </p:spPr>
          </p:pic>
          <p:sp>
            <p:nvSpPr>
              <p:cNvPr id="356370" name="AutoShape 18"/>
              <p:cNvSpPr>
                <a:spLocks noChangeAspect="1" noChangeArrowheads="1" noTextEdit="1"/>
              </p:cNvSpPr>
              <p:nvPr/>
            </p:nvSpPr>
            <p:spPr bwMode="auto">
              <a:xfrm>
                <a:off x="1160" y="2192"/>
                <a:ext cx="589" cy="220"/>
              </a:xfrm>
              <a:prstGeom prst="rect">
                <a:avLst/>
              </a:prstGeom>
              <a:noFill/>
              <a:ln w="9525">
                <a:noFill/>
                <a:miter lim="800000"/>
                <a:headEnd/>
                <a:tailEnd/>
              </a:ln>
            </p:spPr>
            <p:txBody>
              <a:bodyPr/>
              <a:lstStyle/>
              <a:p>
                <a:pPr algn="l" rtl="0"/>
                <a:endParaRPr lang="en-US" b="1" kern="1200">
                  <a:solidFill>
                    <a:prstClr val="black"/>
                  </a:solidFill>
                  <a:latin typeface="Calibri"/>
                  <a:ea typeface="+mn-ea"/>
                  <a:cs typeface="+mn-cs"/>
                </a:endParaRPr>
              </a:p>
            </p:txBody>
          </p:sp>
          <p:sp>
            <p:nvSpPr>
              <p:cNvPr id="356371" name="Freeform 19"/>
              <p:cNvSpPr>
                <a:spLocks/>
              </p:cNvSpPr>
              <p:nvPr/>
            </p:nvSpPr>
            <p:spPr bwMode="auto">
              <a:xfrm>
                <a:off x="1283" y="2231"/>
                <a:ext cx="83" cy="102"/>
              </a:xfrm>
              <a:custGeom>
                <a:avLst/>
                <a:gdLst/>
                <a:ahLst/>
                <a:cxnLst>
                  <a:cxn ang="0">
                    <a:pos x="87" y="26"/>
                  </a:cxn>
                  <a:cxn ang="0">
                    <a:pos x="68" y="34"/>
                  </a:cxn>
                  <a:cxn ang="0">
                    <a:pos x="52" y="44"/>
                  </a:cxn>
                  <a:cxn ang="0">
                    <a:pos x="38" y="55"/>
                  </a:cxn>
                  <a:cxn ang="0">
                    <a:pos x="25" y="67"/>
                  </a:cxn>
                  <a:cxn ang="0">
                    <a:pos x="14" y="80"/>
                  </a:cxn>
                  <a:cxn ang="0">
                    <a:pos x="7" y="94"/>
                  </a:cxn>
                  <a:cxn ang="0">
                    <a:pos x="3" y="109"/>
                  </a:cxn>
                  <a:cxn ang="0">
                    <a:pos x="0" y="124"/>
                  </a:cxn>
                  <a:cxn ang="0">
                    <a:pos x="3" y="145"/>
                  </a:cxn>
                  <a:cxn ang="0">
                    <a:pos x="14" y="163"/>
                  </a:cxn>
                  <a:cxn ang="0">
                    <a:pos x="32" y="178"/>
                  </a:cxn>
                  <a:cxn ang="0">
                    <a:pos x="55" y="189"/>
                  </a:cxn>
                  <a:cxn ang="0">
                    <a:pos x="81" y="198"/>
                  </a:cxn>
                  <a:cxn ang="0">
                    <a:pos x="109" y="202"/>
                  </a:cxn>
                  <a:cxn ang="0">
                    <a:pos x="138" y="203"/>
                  </a:cxn>
                  <a:cxn ang="0">
                    <a:pos x="165" y="200"/>
                  </a:cxn>
                  <a:cxn ang="0">
                    <a:pos x="171" y="200"/>
                  </a:cxn>
                  <a:cxn ang="0">
                    <a:pos x="177" y="198"/>
                  </a:cxn>
                  <a:cxn ang="0">
                    <a:pos x="181" y="195"/>
                  </a:cxn>
                  <a:cxn ang="0">
                    <a:pos x="183" y="191"/>
                  </a:cxn>
                  <a:cxn ang="0">
                    <a:pos x="180" y="186"/>
                  </a:cxn>
                  <a:cxn ang="0">
                    <a:pos x="174" y="182"/>
                  </a:cxn>
                  <a:cxn ang="0">
                    <a:pos x="167" y="178"/>
                  </a:cxn>
                  <a:cxn ang="0">
                    <a:pos x="160" y="176"/>
                  </a:cxn>
                  <a:cxn ang="0">
                    <a:pos x="145" y="173"/>
                  </a:cxn>
                  <a:cxn ang="0">
                    <a:pos x="131" y="171"/>
                  </a:cxn>
                  <a:cxn ang="0">
                    <a:pos x="116" y="169"/>
                  </a:cxn>
                  <a:cxn ang="0">
                    <a:pos x="103" y="167"/>
                  </a:cxn>
                  <a:cxn ang="0">
                    <a:pos x="90" y="164"/>
                  </a:cxn>
                  <a:cxn ang="0">
                    <a:pos x="77" y="160"/>
                  </a:cxn>
                  <a:cxn ang="0">
                    <a:pos x="65" y="154"/>
                  </a:cxn>
                  <a:cxn ang="0">
                    <a:pos x="54" y="146"/>
                  </a:cxn>
                  <a:cxn ang="0">
                    <a:pos x="49" y="112"/>
                  </a:cxn>
                  <a:cxn ang="0">
                    <a:pos x="61" y="84"/>
                  </a:cxn>
                  <a:cxn ang="0">
                    <a:pos x="84" y="62"/>
                  </a:cxn>
                  <a:cxn ang="0">
                    <a:pos x="116" y="44"/>
                  </a:cxn>
                  <a:cxn ang="0">
                    <a:pos x="151" y="30"/>
                  </a:cxn>
                  <a:cxn ang="0">
                    <a:pos x="187" y="19"/>
                  </a:cxn>
                  <a:cxn ang="0">
                    <a:pos x="220" y="11"/>
                  </a:cxn>
                  <a:cxn ang="0">
                    <a:pos x="247" y="4"/>
                  </a:cxn>
                  <a:cxn ang="0">
                    <a:pos x="231" y="1"/>
                  </a:cxn>
                  <a:cxn ang="0">
                    <a:pos x="213" y="0"/>
                  </a:cxn>
                  <a:cxn ang="0">
                    <a:pos x="193" y="2"/>
                  </a:cxn>
                  <a:cxn ang="0">
                    <a:pos x="171" y="4"/>
                  </a:cxn>
                  <a:cxn ang="0">
                    <a:pos x="149" y="9"/>
                  </a:cxn>
                  <a:cxn ang="0">
                    <a:pos x="128" y="14"/>
                  </a:cxn>
                  <a:cxn ang="0">
                    <a:pos x="106" y="20"/>
                  </a:cxn>
                  <a:cxn ang="0">
                    <a:pos x="87" y="26"/>
                  </a:cxn>
                </a:cxnLst>
                <a:rect l="0" t="0" r="r" b="b"/>
                <a:pathLst>
                  <a:path w="247" h="203">
                    <a:moveTo>
                      <a:pt x="87" y="26"/>
                    </a:moveTo>
                    <a:lnTo>
                      <a:pt x="68" y="34"/>
                    </a:lnTo>
                    <a:lnTo>
                      <a:pt x="52" y="44"/>
                    </a:lnTo>
                    <a:lnTo>
                      <a:pt x="38" y="55"/>
                    </a:lnTo>
                    <a:lnTo>
                      <a:pt x="25" y="67"/>
                    </a:lnTo>
                    <a:lnTo>
                      <a:pt x="14" y="80"/>
                    </a:lnTo>
                    <a:lnTo>
                      <a:pt x="7" y="94"/>
                    </a:lnTo>
                    <a:lnTo>
                      <a:pt x="3" y="109"/>
                    </a:lnTo>
                    <a:lnTo>
                      <a:pt x="0" y="124"/>
                    </a:lnTo>
                    <a:lnTo>
                      <a:pt x="3" y="145"/>
                    </a:lnTo>
                    <a:lnTo>
                      <a:pt x="14" y="163"/>
                    </a:lnTo>
                    <a:lnTo>
                      <a:pt x="32" y="178"/>
                    </a:lnTo>
                    <a:lnTo>
                      <a:pt x="55" y="189"/>
                    </a:lnTo>
                    <a:lnTo>
                      <a:pt x="81" y="198"/>
                    </a:lnTo>
                    <a:lnTo>
                      <a:pt x="109" y="202"/>
                    </a:lnTo>
                    <a:lnTo>
                      <a:pt x="138" y="203"/>
                    </a:lnTo>
                    <a:lnTo>
                      <a:pt x="165" y="200"/>
                    </a:lnTo>
                    <a:lnTo>
                      <a:pt x="171" y="200"/>
                    </a:lnTo>
                    <a:lnTo>
                      <a:pt x="177" y="198"/>
                    </a:lnTo>
                    <a:lnTo>
                      <a:pt x="181" y="195"/>
                    </a:lnTo>
                    <a:lnTo>
                      <a:pt x="183" y="191"/>
                    </a:lnTo>
                    <a:lnTo>
                      <a:pt x="180" y="186"/>
                    </a:lnTo>
                    <a:lnTo>
                      <a:pt x="174" y="182"/>
                    </a:lnTo>
                    <a:lnTo>
                      <a:pt x="167" y="178"/>
                    </a:lnTo>
                    <a:lnTo>
                      <a:pt x="160" y="176"/>
                    </a:lnTo>
                    <a:lnTo>
                      <a:pt x="145" y="173"/>
                    </a:lnTo>
                    <a:lnTo>
                      <a:pt x="131" y="171"/>
                    </a:lnTo>
                    <a:lnTo>
                      <a:pt x="116" y="169"/>
                    </a:lnTo>
                    <a:lnTo>
                      <a:pt x="103" y="167"/>
                    </a:lnTo>
                    <a:lnTo>
                      <a:pt x="90" y="164"/>
                    </a:lnTo>
                    <a:lnTo>
                      <a:pt x="77" y="160"/>
                    </a:lnTo>
                    <a:lnTo>
                      <a:pt x="65" y="154"/>
                    </a:lnTo>
                    <a:lnTo>
                      <a:pt x="54" y="146"/>
                    </a:lnTo>
                    <a:lnTo>
                      <a:pt x="49" y="112"/>
                    </a:lnTo>
                    <a:lnTo>
                      <a:pt x="61" y="84"/>
                    </a:lnTo>
                    <a:lnTo>
                      <a:pt x="84" y="62"/>
                    </a:lnTo>
                    <a:lnTo>
                      <a:pt x="116" y="44"/>
                    </a:lnTo>
                    <a:lnTo>
                      <a:pt x="151" y="30"/>
                    </a:lnTo>
                    <a:lnTo>
                      <a:pt x="187" y="19"/>
                    </a:lnTo>
                    <a:lnTo>
                      <a:pt x="220" y="11"/>
                    </a:lnTo>
                    <a:lnTo>
                      <a:pt x="247" y="4"/>
                    </a:lnTo>
                    <a:lnTo>
                      <a:pt x="231" y="1"/>
                    </a:lnTo>
                    <a:lnTo>
                      <a:pt x="213" y="0"/>
                    </a:lnTo>
                    <a:lnTo>
                      <a:pt x="193" y="2"/>
                    </a:lnTo>
                    <a:lnTo>
                      <a:pt x="171" y="4"/>
                    </a:lnTo>
                    <a:lnTo>
                      <a:pt x="149" y="9"/>
                    </a:lnTo>
                    <a:lnTo>
                      <a:pt x="128" y="14"/>
                    </a:lnTo>
                    <a:lnTo>
                      <a:pt x="106" y="20"/>
                    </a:lnTo>
                    <a:lnTo>
                      <a:pt x="87" y="26"/>
                    </a:lnTo>
                    <a:close/>
                  </a:path>
                </a:pathLst>
              </a:custGeom>
              <a:solidFill>
                <a:srgbClr val="C9E8FF"/>
              </a:solidFill>
              <a:ln w="9525">
                <a:noFill/>
                <a:round/>
                <a:headEnd/>
                <a:tailEnd/>
              </a:ln>
            </p:spPr>
            <p:txBody>
              <a:bodyPr/>
              <a:lstStyle/>
              <a:p>
                <a:pPr algn="l" rtl="0"/>
                <a:endParaRPr lang="en-US" b="1" kern="1200">
                  <a:solidFill>
                    <a:prstClr val="black"/>
                  </a:solidFill>
                  <a:latin typeface="Calibri"/>
                  <a:ea typeface="+mn-ea"/>
                  <a:cs typeface="+mn-cs"/>
                </a:endParaRPr>
              </a:p>
            </p:txBody>
          </p:sp>
          <p:sp>
            <p:nvSpPr>
              <p:cNvPr id="356372" name="Freeform 20"/>
              <p:cNvSpPr>
                <a:spLocks/>
              </p:cNvSpPr>
              <p:nvPr/>
            </p:nvSpPr>
            <p:spPr bwMode="auto">
              <a:xfrm>
                <a:off x="1424" y="2230"/>
                <a:ext cx="52" cy="79"/>
              </a:xfrm>
              <a:custGeom>
                <a:avLst/>
                <a:gdLst/>
                <a:ahLst/>
                <a:cxnLst>
                  <a:cxn ang="0">
                    <a:pos x="133" y="52"/>
                  </a:cxn>
                  <a:cxn ang="0">
                    <a:pos x="139" y="68"/>
                  </a:cxn>
                  <a:cxn ang="0">
                    <a:pos x="137" y="83"/>
                  </a:cxn>
                  <a:cxn ang="0">
                    <a:pos x="127" y="95"/>
                  </a:cxn>
                  <a:cxn ang="0">
                    <a:pos x="113" y="106"/>
                  </a:cxn>
                  <a:cxn ang="0">
                    <a:pos x="95" y="116"/>
                  </a:cxn>
                  <a:cxn ang="0">
                    <a:pos x="75" y="126"/>
                  </a:cxn>
                  <a:cxn ang="0">
                    <a:pos x="55" y="135"/>
                  </a:cxn>
                  <a:cxn ang="0">
                    <a:pos x="37" y="144"/>
                  </a:cxn>
                  <a:cxn ang="0">
                    <a:pos x="34" y="147"/>
                  </a:cxn>
                  <a:cxn ang="0">
                    <a:pos x="33" y="149"/>
                  </a:cxn>
                  <a:cxn ang="0">
                    <a:pos x="33" y="152"/>
                  </a:cxn>
                  <a:cxn ang="0">
                    <a:pos x="34" y="155"/>
                  </a:cxn>
                  <a:cxn ang="0">
                    <a:pos x="39" y="157"/>
                  </a:cxn>
                  <a:cxn ang="0">
                    <a:pos x="43" y="158"/>
                  </a:cxn>
                  <a:cxn ang="0">
                    <a:pos x="46" y="158"/>
                  </a:cxn>
                  <a:cxn ang="0">
                    <a:pos x="50" y="157"/>
                  </a:cxn>
                  <a:cxn ang="0">
                    <a:pos x="74" y="148"/>
                  </a:cxn>
                  <a:cxn ang="0">
                    <a:pos x="95" y="138"/>
                  </a:cxn>
                  <a:cxn ang="0">
                    <a:pos x="116" y="127"/>
                  </a:cxn>
                  <a:cxn ang="0">
                    <a:pos x="135" y="114"/>
                  </a:cxn>
                  <a:cxn ang="0">
                    <a:pos x="148" y="100"/>
                  </a:cxn>
                  <a:cxn ang="0">
                    <a:pos x="156" y="84"/>
                  </a:cxn>
                  <a:cxn ang="0">
                    <a:pos x="158" y="67"/>
                  </a:cxn>
                  <a:cxn ang="0">
                    <a:pos x="152" y="49"/>
                  </a:cxn>
                  <a:cxn ang="0">
                    <a:pos x="139" y="35"/>
                  </a:cxn>
                  <a:cxn ang="0">
                    <a:pos x="120" y="23"/>
                  </a:cxn>
                  <a:cxn ang="0">
                    <a:pos x="97" y="14"/>
                  </a:cxn>
                  <a:cxn ang="0">
                    <a:pos x="71" y="7"/>
                  </a:cxn>
                  <a:cxn ang="0">
                    <a:pos x="45" y="2"/>
                  </a:cxn>
                  <a:cxn ang="0">
                    <a:pos x="23" y="0"/>
                  </a:cxn>
                  <a:cxn ang="0">
                    <a:pos x="7" y="0"/>
                  </a:cxn>
                  <a:cxn ang="0">
                    <a:pos x="0" y="4"/>
                  </a:cxn>
                  <a:cxn ang="0">
                    <a:pos x="17" y="9"/>
                  </a:cxn>
                  <a:cxn ang="0">
                    <a:pos x="36" y="13"/>
                  </a:cxn>
                  <a:cxn ang="0">
                    <a:pos x="56" y="17"/>
                  </a:cxn>
                  <a:cxn ang="0">
                    <a:pos x="75" y="21"/>
                  </a:cxn>
                  <a:cxn ang="0">
                    <a:pos x="94" y="26"/>
                  </a:cxn>
                  <a:cxn ang="0">
                    <a:pos x="110" y="33"/>
                  </a:cxn>
                  <a:cxn ang="0">
                    <a:pos x="123" y="41"/>
                  </a:cxn>
                  <a:cxn ang="0">
                    <a:pos x="133" y="52"/>
                  </a:cxn>
                </a:cxnLst>
                <a:rect l="0" t="0" r="r" b="b"/>
                <a:pathLst>
                  <a:path w="158" h="158">
                    <a:moveTo>
                      <a:pt x="133" y="52"/>
                    </a:moveTo>
                    <a:lnTo>
                      <a:pt x="139" y="68"/>
                    </a:lnTo>
                    <a:lnTo>
                      <a:pt x="137" y="83"/>
                    </a:lnTo>
                    <a:lnTo>
                      <a:pt x="127" y="95"/>
                    </a:lnTo>
                    <a:lnTo>
                      <a:pt x="113" y="106"/>
                    </a:lnTo>
                    <a:lnTo>
                      <a:pt x="95" y="116"/>
                    </a:lnTo>
                    <a:lnTo>
                      <a:pt x="75" y="126"/>
                    </a:lnTo>
                    <a:lnTo>
                      <a:pt x="55" y="135"/>
                    </a:lnTo>
                    <a:lnTo>
                      <a:pt x="37" y="144"/>
                    </a:lnTo>
                    <a:lnTo>
                      <a:pt x="34" y="147"/>
                    </a:lnTo>
                    <a:lnTo>
                      <a:pt x="33" y="149"/>
                    </a:lnTo>
                    <a:lnTo>
                      <a:pt x="33" y="152"/>
                    </a:lnTo>
                    <a:lnTo>
                      <a:pt x="34" y="155"/>
                    </a:lnTo>
                    <a:lnTo>
                      <a:pt x="39" y="157"/>
                    </a:lnTo>
                    <a:lnTo>
                      <a:pt x="43" y="158"/>
                    </a:lnTo>
                    <a:lnTo>
                      <a:pt x="46" y="158"/>
                    </a:lnTo>
                    <a:lnTo>
                      <a:pt x="50" y="157"/>
                    </a:lnTo>
                    <a:lnTo>
                      <a:pt x="74" y="148"/>
                    </a:lnTo>
                    <a:lnTo>
                      <a:pt x="95" y="138"/>
                    </a:lnTo>
                    <a:lnTo>
                      <a:pt x="116" y="127"/>
                    </a:lnTo>
                    <a:lnTo>
                      <a:pt x="135" y="114"/>
                    </a:lnTo>
                    <a:lnTo>
                      <a:pt x="148" y="100"/>
                    </a:lnTo>
                    <a:lnTo>
                      <a:pt x="156" y="84"/>
                    </a:lnTo>
                    <a:lnTo>
                      <a:pt x="158" y="67"/>
                    </a:lnTo>
                    <a:lnTo>
                      <a:pt x="152" y="49"/>
                    </a:lnTo>
                    <a:lnTo>
                      <a:pt x="139" y="35"/>
                    </a:lnTo>
                    <a:lnTo>
                      <a:pt x="120" y="23"/>
                    </a:lnTo>
                    <a:lnTo>
                      <a:pt x="97" y="14"/>
                    </a:lnTo>
                    <a:lnTo>
                      <a:pt x="71" y="7"/>
                    </a:lnTo>
                    <a:lnTo>
                      <a:pt x="45" y="2"/>
                    </a:lnTo>
                    <a:lnTo>
                      <a:pt x="23" y="0"/>
                    </a:lnTo>
                    <a:lnTo>
                      <a:pt x="7" y="0"/>
                    </a:lnTo>
                    <a:lnTo>
                      <a:pt x="0" y="4"/>
                    </a:lnTo>
                    <a:lnTo>
                      <a:pt x="17" y="9"/>
                    </a:lnTo>
                    <a:lnTo>
                      <a:pt x="36" y="13"/>
                    </a:lnTo>
                    <a:lnTo>
                      <a:pt x="56" y="17"/>
                    </a:lnTo>
                    <a:lnTo>
                      <a:pt x="75" y="21"/>
                    </a:lnTo>
                    <a:lnTo>
                      <a:pt x="94" y="26"/>
                    </a:lnTo>
                    <a:lnTo>
                      <a:pt x="110" y="33"/>
                    </a:lnTo>
                    <a:lnTo>
                      <a:pt x="123" y="41"/>
                    </a:lnTo>
                    <a:lnTo>
                      <a:pt x="133" y="52"/>
                    </a:lnTo>
                    <a:close/>
                  </a:path>
                </a:pathLst>
              </a:custGeom>
              <a:solidFill>
                <a:srgbClr val="C9E8FF"/>
              </a:solidFill>
              <a:ln w="9525">
                <a:noFill/>
                <a:round/>
                <a:headEnd/>
                <a:tailEnd/>
              </a:ln>
            </p:spPr>
            <p:txBody>
              <a:bodyPr/>
              <a:lstStyle/>
              <a:p>
                <a:pPr algn="l" rtl="0"/>
                <a:endParaRPr lang="en-US" b="1" kern="1200">
                  <a:solidFill>
                    <a:prstClr val="black"/>
                  </a:solidFill>
                  <a:latin typeface="Calibri"/>
                  <a:ea typeface="+mn-ea"/>
                  <a:cs typeface="+mn-cs"/>
                </a:endParaRPr>
              </a:p>
            </p:txBody>
          </p:sp>
          <p:sp>
            <p:nvSpPr>
              <p:cNvPr id="356373" name="Freeform 21"/>
              <p:cNvSpPr>
                <a:spLocks/>
              </p:cNvSpPr>
              <p:nvPr/>
            </p:nvSpPr>
            <p:spPr bwMode="auto">
              <a:xfrm>
                <a:off x="1232" y="2211"/>
                <a:ext cx="133" cy="166"/>
              </a:xfrm>
              <a:custGeom>
                <a:avLst/>
                <a:gdLst/>
                <a:ahLst/>
                <a:cxnLst>
                  <a:cxn ang="0">
                    <a:pos x="124" y="62"/>
                  </a:cxn>
                  <a:cxn ang="0">
                    <a:pos x="66" y="101"/>
                  </a:cxn>
                  <a:cxn ang="0">
                    <a:pos x="21" y="146"/>
                  </a:cxn>
                  <a:cxn ang="0">
                    <a:pos x="0" y="199"/>
                  </a:cxn>
                  <a:cxn ang="0">
                    <a:pos x="4" y="234"/>
                  </a:cxn>
                  <a:cxn ang="0">
                    <a:pos x="11" y="248"/>
                  </a:cxn>
                  <a:cxn ang="0">
                    <a:pos x="24" y="261"/>
                  </a:cxn>
                  <a:cxn ang="0">
                    <a:pos x="40" y="272"/>
                  </a:cxn>
                  <a:cxn ang="0">
                    <a:pos x="69" y="284"/>
                  </a:cxn>
                  <a:cxn ang="0">
                    <a:pos x="107" y="297"/>
                  </a:cxn>
                  <a:cxn ang="0">
                    <a:pos x="148" y="307"/>
                  </a:cxn>
                  <a:cxn ang="0">
                    <a:pos x="188" y="315"/>
                  </a:cxn>
                  <a:cxn ang="0">
                    <a:pos x="230" y="321"/>
                  </a:cxn>
                  <a:cxn ang="0">
                    <a:pos x="272" y="325"/>
                  </a:cxn>
                  <a:cxn ang="0">
                    <a:pos x="315" y="328"/>
                  </a:cxn>
                  <a:cxn ang="0">
                    <a:pos x="358" y="330"/>
                  </a:cxn>
                  <a:cxn ang="0">
                    <a:pos x="386" y="331"/>
                  </a:cxn>
                  <a:cxn ang="0">
                    <a:pos x="396" y="325"/>
                  </a:cxn>
                  <a:cxn ang="0">
                    <a:pos x="399" y="316"/>
                  </a:cxn>
                  <a:cxn ang="0">
                    <a:pos x="390" y="309"/>
                  </a:cxn>
                  <a:cxn ang="0">
                    <a:pos x="364" y="304"/>
                  </a:cxn>
                  <a:cxn ang="0">
                    <a:pos x="326" y="299"/>
                  </a:cxn>
                  <a:cxn ang="0">
                    <a:pos x="287" y="295"/>
                  </a:cxn>
                  <a:cxn ang="0">
                    <a:pos x="248" y="291"/>
                  </a:cxn>
                  <a:cxn ang="0">
                    <a:pos x="210" y="286"/>
                  </a:cxn>
                  <a:cxn ang="0">
                    <a:pos x="172" y="279"/>
                  </a:cxn>
                  <a:cxn ang="0">
                    <a:pos x="136" y="271"/>
                  </a:cxn>
                  <a:cxn ang="0">
                    <a:pos x="100" y="261"/>
                  </a:cxn>
                  <a:cxn ang="0">
                    <a:pos x="68" y="247"/>
                  </a:cxn>
                  <a:cxn ang="0">
                    <a:pos x="48" y="228"/>
                  </a:cxn>
                  <a:cxn ang="0">
                    <a:pos x="42" y="204"/>
                  </a:cxn>
                  <a:cxn ang="0">
                    <a:pos x="48" y="175"/>
                  </a:cxn>
                  <a:cxn ang="0">
                    <a:pos x="64" y="149"/>
                  </a:cxn>
                  <a:cxn ang="0">
                    <a:pos x="88" y="121"/>
                  </a:cxn>
                  <a:cxn ang="0">
                    <a:pos x="117" y="97"/>
                  </a:cxn>
                  <a:cxn ang="0">
                    <a:pos x="152" y="73"/>
                  </a:cxn>
                  <a:cxn ang="0">
                    <a:pos x="190" y="51"/>
                  </a:cxn>
                  <a:cxn ang="0">
                    <a:pos x="242" y="33"/>
                  </a:cxn>
                  <a:cxn ang="0">
                    <a:pos x="294" y="18"/>
                  </a:cxn>
                  <a:cxn ang="0">
                    <a:pos x="328" y="6"/>
                  </a:cxn>
                  <a:cxn ang="0">
                    <a:pos x="317" y="0"/>
                  </a:cxn>
                  <a:cxn ang="0">
                    <a:pos x="274" y="4"/>
                  </a:cxn>
                  <a:cxn ang="0">
                    <a:pos x="223" y="16"/>
                  </a:cxn>
                  <a:cxn ang="0">
                    <a:pos x="175" y="33"/>
                  </a:cxn>
                </a:cxnLst>
                <a:rect l="0" t="0" r="r" b="b"/>
                <a:pathLst>
                  <a:path w="399" h="331">
                    <a:moveTo>
                      <a:pt x="155" y="44"/>
                    </a:moveTo>
                    <a:lnTo>
                      <a:pt x="124" y="62"/>
                    </a:lnTo>
                    <a:lnTo>
                      <a:pt x="94" y="80"/>
                    </a:lnTo>
                    <a:lnTo>
                      <a:pt x="66" y="101"/>
                    </a:lnTo>
                    <a:lnTo>
                      <a:pt x="42" y="123"/>
                    </a:lnTo>
                    <a:lnTo>
                      <a:pt x="21" y="146"/>
                    </a:lnTo>
                    <a:lnTo>
                      <a:pt x="7" y="171"/>
                    </a:lnTo>
                    <a:lnTo>
                      <a:pt x="0" y="199"/>
                    </a:lnTo>
                    <a:lnTo>
                      <a:pt x="1" y="227"/>
                    </a:lnTo>
                    <a:lnTo>
                      <a:pt x="4" y="234"/>
                    </a:lnTo>
                    <a:lnTo>
                      <a:pt x="7" y="242"/>
                    </a:lnTo>
                    <a:lnTo>
                      <a:pt x="11" y="248"/>
                    </a:lnTo>
                    <a:lnTo>
                      <a:pt x="17" y="255"/>
                    </a:lnTo>
                    <a:lnTo>
                      <a:pt x="24" y="261"/>
                    </a:lnTo>
                    <a:lnTo>
                      <a:pt x="33" y="267"/>
                    </a:lnTo>
                    <a:lnTo>
                      <a:pt x="40" y="272"/>
                    </a:lnTo>
                    <a:lnTo>
                      <a:pt x="50" y="276"/>
                    </a:lnTo>
                    <a:lnTo>
                      <a:pt x="69" y="284"/>
                    </a:lnTo>
                    <a:lnTo>
                      <a:pt x="88" y="291"/>
                    </a:lnTo>
                    <a:lnTo>
                      <a:pt x="107" y="297"/>
                    </a:lnTo>
                    <a:lnTo>
                      <a:pt x="127" y="302"/>
                    </a:lnTo>
                    <a:lnTo>
                      <a:pt x="148" y="307"/>
                    </a:lnTo>
                    <a:lnTo>
                      <a:pt x="168" y="311"/>
                    </a:lnTo>
                    <a:lnTo>
                      <a:pt x="188" y="315"/>
                    </a:lnTo>
                    <a:lnTo>
                      <a:pt x="209" y="318"/>
                    </a:lnTo>
                    <a:lnTo>
                      <a:pt x="230" y="321"/>
                    </a:lnTo>
                    <a:lnTo>
                      <a:pt x="251" y="323"/>
                    </a:lnTo>
                    <a:lnTo>
                      <a:pt x="272" y="325"/>
                    </a:lnTo>
                    <a:lnTo>
                      <a:pt x="294" y="327"/>
                    </a:lnTo>
                    <a:lnTo>
                      <a:pt x="315" y="328"/>
                    </a:lnTo>
                    <a:lnTo>
                      <a:pt x="336" y="329"/>
                    </a:lnTo>
                    <a:lnTo>
                      <a:pt x="358" y="330"/>
                    </a:lnTo>
                    <a:lnTo>
                      <a:pt x="378" y="331"/>
                    </a:lnTo>
                    <a:lnTo>
                      <a:pt x="386" y="331"/>
                    </a:lnTo>
                    <a:lnTo>
                      <a:pt x="391" y="329"/>
                    </a:lnTo>
                    <a:lnTo>
                      <a:pt x="396" y="325"/>
                    </a:lnTo>
                    <a:lnTo>
                      <a:pt x="399" y="321"/>
                    </a:lnTo>
                    <a:lnTo>
                      <a:pt x="399" y="316"/>
                    </a:lnTo>
                    <a:lnTo>
                      <a:pt x="396" y="312"/>
                    </a:lnTo>
                    <a:lnTo>
                      <a:pt x="390" y="309"/>
                    </a:lnTo>
                    <a:lnTo>
                      <a:pt x="383" y="307"/>
                    </a:lnTo>
                    <a:lnTo>
                      <a:pt x="364" y="304"/>
                    </a:lnTo>
                    <a:lnTo>
                      <a:pt x="345" y="302"/>
                    </a:lnTo>
                    <a:lnTo>
                      <a:pt x="326" y="299"/>
                    </a:lnTo>
                    <a:lnTo>
                      <a:pt x="306" y="297"/>
                    </a:lnTo>
                    <a:lnTo>
                      <a:pt x="287" y="295"/>
                    </a:lnTo>
                    <a:lnTo>
                      <a:pt x="268" y="293"/>
                    </a:lnTo>
                    <a:lnTo>
                      <a:pt x="248" y="291"/>
                    </a:lnTo>
                    <a:lnTo>
                      <a:pt x="229" y="288"/>
                    </a:lnTo>
                    <a:lnTo>
                      <a:pt x="210" y="286"/>
                    </a:lnTo>
                    <a:lnTo>
                      <a:pt x="191" y="283"/>
                    </a:lnTo>
                    <a:lnTo>
                      <a:pt x="172" y="279"/>
                    </a:lnTo>
                    <a:lnTo>
                      <a:pt x="153" y="276"/>
                    </a:lnTo>
                    <a:lnTo>
                      <a:pt x="136" y="271"/>
                    </a:lnTo>
                    <a:lnTo>
                      <a:pt x="117" y="266"/>
                    </a:lnTo>
                    <a:lnTo>
                      <a:pt x="100" y="261"/>
                    </a:lnTo>
                    <a:lnTo>
                      <a:pt x="82" y="254"/>
                    </a:lnTo>
                    <a:lnTo>
                      <a:pt x="68" y="247"/>
                    </a:lnTo>
                    <a:lnTo>
                      <a:pt x="56" y="238"/>
                    </a:lnTo>
                    <a:lnTo>
                      <a:pt x="48" y="228"/>
                    </a:lnTo>
                    <a:lnTo>
                      <a:pt x="43" y="216"/>
                    </a:lnTo>
                    <a:lnTo>
                      <a:pt x="42" y="204"/>
                    </a:lnTo>
                    <a:lnTo>
                      <a:pt x="43" y="189"/>
                    </a:lnTo>
                    <a:lnTo>
                      <a:pt x="48" y="175"/>
                    </a:lnTo>
                    <a:lnTo>
                      <a:pt x="53" y="164"/>
                    </a:lnTo>
                    <a:lnTo>
                      <a:pt x="64" y="149"/>
                    </a:lnTo>
                    <a:lnTo>
                      <a:pt x="75" y="134"/>
                    </a:lnTo>
                    <a:lnTo>
                      <a:pt x="88" y="121"/>
                    </a:lnTo>
                    <a:lnTo>
                      <a:pt x="103" y="109"/>
                    </a:lnTo>
                    <a:lnTo>
                      <a:pt x="117" y="97"/>
                    </a:lnTo>
                    <a:lnTo>
                      <a:pt x="133" y="85"/>
                    </a:lnTo>
                    <a:lnTo>
                      <a:pt x="152" y="73"/>
                    </a:lnTo>
                    <a:lnTo>
                      <a:pt x="171" y="61"/>
                    </a:lnTo>
                    <a:lnTo>
                      <a:pt x="190" y="51"/>
                    </a:lnTo>
                    <a:lnTo>
                      <a:pt x="214" y="42"/>
                    </a:lnTo>
                    <a:lnTo>
                      <a:pt x="242" y="33"/>
                    </a:lnTo>
                    <a:lnTo>
                      <a:pt x="270" y="25"/>
                    </a:lnTo>
                    <a:lnTo>
                      <a:pt x="294" y="18"/>
                    </a:lnTo>
                    <a:lnTo>
                      <a:pt x="315" y="12"/>
                    </a:lnTo>
                    <a:lnTo>
                      <a:pt x="328" y="6"/>
                    </a:lnTo>
                    <a:lnTo>
                      <a:pt x="332" y="2"/>
                    </a:lnTo>
                    <a:lnTo>
                      <a:pt x="317" y="0"/>
                    </a:lnTo>
                    <a:lnTo>
                      <a:pt x="297" y="1"/>
                    </a:lnTo>
                    <a:lnTo>
                      <a:pt x="274" y="4"/>
                    </a:lnTo>
                    <a:lnTo>
                      <a:pt x="249" y="9"/>
                    </a:lnTo>
                    <a:lnTo>
                      <a:pt x="223" y="16"/>
                    </a:lnTo>
                    <a:lnTo>
                      <a:pt x="198" y="24"/>
                    </a:lnTo>
                    <a:lnTo>
                      <a:pt x="175" y="33"/>
                    </a:lnTo>
                    <a:lnTo>
                      <a:pt x="155" y="44"/>
                    </a:lnTo>
                    <a:close/>
                  </a:path>
                </a:pathLst>
              </a:custGeom>
              <a:solidFill>
                <a:srgbClr val="C9E8FF"/>
              </a:solidFill>
              <a:ln w="9525">
                <a:noFill/>
                <a:round/>
                <a:headEnd/>
                <a:tailEnd/>
              </a:ln>
            </p:spPr>
            <p:txBody>
              <a:bodyPr/>
              <a:lstStyle/>
              <a:p>
                <a:pPr algn="l" rtl="0"/>
                <a:endParaRPr lang="en-US" b="1" kern="1200">
                  <a:solidFill>
                    <a:prstClr val="black"/>
                  </a:solidFill>
                  <a:latin typeface="Calibri"/>
                  <a:ea typeface="+mn-ea"/>
                  <a:cs typeface="+mn-cs"/>
                </a:endParaRPr>
              </a:p>
            </p:txBody>
          </p:sp>
          <p:sp>
            <p:nvSpPr>
              <p:cNvPr id="356374" name="Freeform 22"/>
              <p:cNvSpPr>
                <a:spLocks/>
              </p:cNvSpPr>
              <p:nvPr/>
            </p:nvSpPr>
            <p:spPr bwMode="auto">
              <a:xfrm>
                <a:off x="1419" y="2206"/>
                <a:ext cx="116" cy="110"/>
              </a:xfrm>
              <a:custGeom>
                <a:avLst/>
                <a:gdLst/>
                <a:ahLst/>
                <a:cxnLst>
                  <a:cxn ang="0">
                    <a:pos x="290" y="68"/>
                  </a:cxn>
                  <a:cxn ang="0">
                    <a:pos x="306" y="80"/>
                  </a:cxn>
                  <a:cxn ang="0">
                    <a:pos x="316" y="94"/>
                  </a:cxn>
                  <a:cxn ang="0">
                    <a:pos x="321" y="109"/>
                  </a:cxn>
                  <a:cxn ang="0">
                    <a:pos x="321" y="125"/>
                  </a:cxn>
                  <a:cxn ang="0">
                    <a:pos x="318" y="138"/>
                  </a:cxn>
                  <a:cxn ang="0">
                    <a:pos x="312" y="149"/>
                  </a:cxn>
                  <a:cxn ang="0">
                    <a:pos x="302" y="160"/>
                  </a:cxn>
                  <a:cxn ang="0">
                    <a:pos x="292" y="169"/>
                  </a:cxn>
                  <a:cxn ang="0">
                    <a:pos x="279" y="179"/>
                  </a:cxn>
                  <a:cxn ang="0">
                    <a:pos x="266" y="187"/>
                  </a:cxn>
                  <a:cxn ang="0">
                    <a:pos x="253" y="196"/>
                  </a:cxn>
                  <a:cxn ang="0">
                    <a:pos x="240" y="205"/>
                  </a:cxn>
                  <a:cxn ang="0">
                    <a:pos x="237" y="209"/>
                  </a:cxn>
                  <a:cxn ang="0">
                    <a:pos x="237" y="212"/>
                  </a:cxn>
                  <a:cxn ang="0">
                    <a:pos x="237" y="215"/>
                  </a:cxn>
                  <a:cxn ang="0">
                    <a:pos x="240" y="218"/>
                  </a:cxn>
                  <a:cxn ang="0">
                    <a:pos x="244" y="220"/>
                  </a:cxn>
                  <a:cxn ang="0">
                    <a:pos x="250" y="221"/>
                  </a:cxn>
                  <a:cxn ang="0">
                    <a:pos x="254" y="220"/>
                  </a:cxn>
                  <a:cxn ang="0">
                    <a:pos x="258" y="218"/>
                  </a:cxn>
                  <a:cxn ang="0">
                    <a:pos x="287" y="204"/>
                  </a:cxn>
                  <a:cxn ang="0">
                    <a:pos x="312" y="187"/>
                  </a:cxn>
                  <a:cxn ang="0">
                    <a:pos x="331" y="168"/>
                  </a:cxn>
                  <a:cxn ang="0">
                    <a:pos x="344" y="146"/>
                  </a:cxn>
                  <a:cxn ang="0">
                    <a:pos x="350" y="124"/>
                  </a:cxn>
                  <a:cxn ang="0">
                    <a:pos x="347" y="101"/>
                  </a:cxn>
                  <a:cxn ang="0">
                    <a:pos x="335" y="80"/>
                  </a:cxn>
                  <a:cxn ang="0">
                    <a:pos x="312" y="61"/>
                  </a:cxn>
                  <a:cxn ang="0">
                    <a:pos x="295" y="50"/>
                  </a:cxn>
                  <a:cxn ang="0">
                    <a:pos x="274" y="42"/>
                  </a:cxn>
                  <a:cxn ang="0">
                    <a:pos x="253" y="34"/>
                  </a:cxn>
                  <a:cxn ang="0">
                    <a:pos x="228" y="27"/>
                  </a:cxn>
                  <a:cxn ang="0">
                    <a:pos x="203" y="20"/>
                  </a:cxn>
                  <a:cxn ang="0">
                    <a:pos x="179" y="15"/>
                  </a:cxn>
                  <a:cxn ang="0">
                    <a:pos x="152" y="11"/>
                  </a:cxn>
                  <a:cxn ang="0">
                    <a:pos x="128" y="7"/>
                  </a:cxn>
                  <a:cxn ang="0">
                    <a:pos x="103" y="4"/>
                  </a:cxn>
                  <a:cxn ang="0">
                    <a:pos x="81" y="2"/>
                  </a:cxn>
                  <a:cxn ang="0">
                    <a:pos x="60" y="0"/>
                  </a:cxn>
                  <a:cxn ang="0">
                    <a:pos x="42" y="0"/>
                  </a:cxn>
                  <a:cxn ang="0">
                    <a:pos x="26" y="0"/>
                  </a:cxn>
                  <a:cxn ang="0">
                    <a:pos x="13" y="0"/>
                  </a:cxn>
                  <a:cxn ang="0">
                    <a:pos x="4" y="2"/>
                  </a:cxn>
                  <a:cxn ang="0">
                    <a:pos x="0" y="4"/>
                  </a:cxn>
                  <a:cxn ang="0">
                    <a:pos x="15" y="6"/>
                  </a:cxn>
                  <a:cxn ang="0">
                    <a:pos x="29" y="7"/>
                  </a:cxn>
                  <a:cxn ang="0">
                    <a:pos x="47" y="9"/>
                  </a:cxn>
                  <a:cxn ang="0">
                    <a:pos x="64" y="11"/>
                  </a:cxn>
                  <a:cxn ang="0">
                    <a:pos x="81" y="14"/>
                  </a:cxn>
                  <a:cxn ang="0">
                    <a:pos x="102" y="16"/>
                  </a:cxn>
                  <a:cxn ang="0">
                    <a:pos x="121" y="19"/>
                  </a:cxn>
                  <a:cxn ang="0">
                    <a:pos x="141" y="22"/>
                  </a:cxn>
                  <a:cxn ang="0">
                    <a:pos x="160" y="26"/>
                  </a:cxn>
                  <a:cxn ang="0">
                    <a:pos x="180" y="30"/>
                  </a:cxn>
                  <a:cxn ang="0">
                    <a:pos x="200" y="34"/>
                  </a:cxn>
                  <a:cxn ang="0">
                    <a:pos x="219" y="39"/>
                  </a:cxn>
                  <a:cxn ang="0">
                    <a:pos x="238" y="45"/>
                  </a:cxn>
                  <a:cxn ang="0">
                    <a:pos x="257" y="53"/>
                  </a:cxn>
                  <a:cxn ang="0">
                    <a:pos x="274" y="60"/>
                  </a:cxn>
                  <a:cxn ang="0">
                    <a:pos x="290" y="68"/>
                  </a:cxn>
                </a:cxnLst>
                <a:rect l="0" t="0" r="r" b="b"/>
                <a:pathLst>
                  <a:path w="350" h="221">
                    <a:moveTo>
                      <a:pt x="290" y="68"/>
                    </a:moveTo>
                    <a:lnTo>
                      <a:pt x="306" y="80"/>
                    </a:lnTo>
                    <a:lnTo>
                      <a:pt x="316" y="94"/>
                    </a:lnTo>
                    <a:lnTo>
                      <a:pt x="321" y="109"/>
                    </a:lnTo>
                    <a:lnTo>
                      <a:pt x="321" y="125"/>
                    </a:lnTo>
                    <a:lnTo>
                      <a:pt x="318" y="138"/>
                    </a:lnTo>
                    <a:lnTo>
                      <a:pt x="312" y="149"/>
                    </a:lnTo>
                    <a:lnTo>
                      <a:pt x="302" y="160"/>
                    </a:lnTo>
                    <a:lnTo>
                      <a:pt x="292" y="169"/>
                    </a:lnTo>
                    <a:lnTo>
                      <a:pt x="279" y="179"/>
                    </a:lnTo>
                    <a:lnTo>
                      <a:pt x="266" y="187"/>
                    </a:lnTo>
                    <a:lnTo>
                      <a:pt x="253" y="196"/>
                    </a:lnTo>
                    <a:lnTo>
                      <a:pt x="240" y="205"/>
                    </a:lnTo>
                    <a:lnTo>
                      <a:pt x="237" y="209"/>
                    </a:lnTo>
                    <a:lnTo>
                      <a:pt x="237" y="212"/>
                    </a:lnTo>
                    <a:lnTo>
                      <a:pt x="237" y="215"/>
                    </a:lnTo>
                    <a:lnTo>
                      <a:pt x="240" y="218"/>
                    </a:lnTo>
                    <a:lnTo>
                      <a:pt x="244" y="220"/>
                    </a:lnTo>
                    <a:lnTo>
                      <a:pt x="250" y="221"/>
                    </a:lnTo>
                    <a:lnTo>
                      <a:pt x="254" y="220"/>
                    </a:lnTo>
                    <a:lnTo>
                      <a:pt x="258" y="218"/>
                    </a:lnTo>
                    <a:lnTo>
                      <a:pt x="287" y="204"/>
                    </a:lnTo>
                    <a:lnTo>
                      <a:pt x="312" y="187"/>
                    </a:lnTo>
                    <a:lnTo>
                      <a:pt x="331" y="168"/>
                    </a:lnTo>
                    <a:lnTo>
                      <a:pt x="344" y="146"/>
                    </a:lnTo>
                    <a:lnTo>
                      <a:pt x="350" y="124"/>
                    </a:lnTo>
                    <a:lnTo>
                      <a:pt x="347" y="101"/>
                    </a:lnTo>
                    <a:lnTo>
                      <a:pt x="335" y="80"/>
                    </a:lnTo>
                    <a:lnTo>
                      <a:pt x="312" y="61"/>
                    </a:lnTo>
                    <a:lnTo>
                      <a:pt x="295" y="50"/>
                    </a:lnTo>
                    <a:lnTo>
                      <a:pt x="274" y="42"/>
                    </a:lnTo>
                    <a:lnTo>
                      <a:pt x="253" y="34"/>
                    </a:lnTo>
                    <a:lnTo>
                      <a:pt x="228" y="27"/>
                    </a:lnTo>
                    <a:lnTo>
                      <a:pt x="203" y="20"/>
                    </a:lnTo>
                    <a:lnTo>
                      <a:pt x="179" y="15"/>
                    </a:lnTo>
                    <a:lnTo>
                      <a:pt x="152" y="11"/>
                    </a:lnTo>
                    <a:lnTo>
                      <a:pt x="128" y="7"/>
                    </a:lnTo>
                    <a:lnTo>
                      <a:pt x="103" y="4"/>
                    </a:lnTo>
                    <a:lnTo>
                      <a:pt x="81" y="2"/>
                    </a:lnTo>
                    <a:lnTo>
                      <a:pt x="60" y="0"/>
                    </a:lnTo>
                    <a:lnTo>
                      <a:pt x="42" y="0"/>
                    </a:lnTo>
                    <a:lnTo>
                      <a:pt x="26" y="0"/>
                    </a:lnTo>
                    <a:lnTo>
                      <a:pt x="13" y="0"/>
                    </a:lnTo>
                    <a:lnTo>
                      <a:pt x="4" y="2"/>
                    </a:lnTo>
                    <a:lnTo>
                      <a:pt x="0" y="4"/>
                    </a:lnTo>
                    <a:lnTo>
                      <a:pt x="15" y="6"/>
                    </a:lnTo>
                    <a:lnTo>
                      <a:pt x="29" y="7"/>
                    </a:lnTo>
                    <a:lnTo>
                      <a:pt x="47" y="9"/>
                    </a:lnTo>
                    <a:lnTo>
                      <a:pt x="64" y="11"/>
                    </a:lnTo>
                    <a:lnTo>
                      <a:pt x="81" y="14"/>
                    </a:lnTo>
                    <a:lnTo>
                      <a:pt x="102" y="16"/>
                    </a:lnTo>
                    <a:lnTo>
                      <a:pt x="121" y="19"/>
                    </a:lnTo>
                    <a:lnTo>
                      <a:pt x="141" y="22"/>
                    </a:lnTo>
                    <a:lnTo>
                      <a:pt x="160" y="26"/>
                    </a:lnTo>
                    <a:lnTo>
                      <a:pt x="180" y="30"/>
                    </a:lnTo>
                    <a:lnTo>
                      <a:pt x="200" y="34"/>
                    </a:lnTo>
                    <a:lnTo>
                      <a:pt x="219" y="39"/>
                    </a:lnTo>
                    <a:lnTo>
                      <a:pt x="238" y="45"/>
                    </a:lnTo>
                    <a:lnTo>
                      <a:pt x="257" y="53"/>
                    </a:lnTo>
                    <a:lnTo>
                      <a:pt x="274" y="60"/>
                    </a:lnTo>
                    <a:lnTo>
                      <a:pt x="290" y="68"/>
                    </a:lnTo>
                    <a:close/>
                  </a:path>
                </a:pathLst>
              </a:custGeom>
              <a:solidFill>
                <a:srgbClr val="C9E8FF"/>
              </a:solidFill>
              <a:ln w="9525">
                <a:noFill/>
                <a:round/>
                <a:headEnd/>
                <a:tailEnd/>
              </a:ln>
            </p:spPr>
            <p:txBody>
              <a:bodyPr/>
              <a:lstStyle/>
              <a:p>
                <a:pPr algn="l" rtl="0"/>
                <a:endParaRPr lang="en-US" b="1" kern="1200">
                  <a:solidFill>
                    <a:prstClr val="black"/>
                  </a:solidFill>
                  <a:latin typeface="Calibri"/>
                  <a:ea typeface="+mn-ea"/>
                  <a:cs typeface="+mn-cs"/>
                </a:endParaRPr>
              </a:p>
            </p:txBody>
          </p:sp>
          <p:sp>
            <p:nvSpPr>
              <p:cNvPr id="356375" name="Freeform 23"/>
              <p:cNvSpPr>
                <a:spLocks/>
              </p:cNvSpPr>
              <p:nvPr/>
            </p:nvSpPr>
            <p:spPr bwMode="auto">
              <a:xfrm>
                <a:off x="1181" y="2256"/>
                <a:ext cx="48" cy="105"/>
              </a:xfrm>
              <a:custGeom>
                <a:avLst/>
                <a:gdLst/>
                <a:ahLst/>
                <a:cxnLst>
                  <a:cxn ang="0">
                    <a:pos x="0" y="114"/>
                  </a:cxn>
                  <a:cxn ang="0">
                    <a:pos x="0" y="131"/>
                  </a:cxn>
                  <a:cxn ang="0">
                    <a:pos x="6" y="147"/>
                  </a:cxn>
                  <a:cxn ang="0">
                    <a:pos x="16" y="162"/>
                  </a:cxn>
                  <a:cxn ang="0">
                    <a:pos x="30" y="175"/>
                  </a:cxn>
                  <a:cxn ang="0">
                    <a:pos x="48" y="186"/>
                  </a:cxn>
                  <a:cxn ang="0">
                    <a:pos x="68" y="196"/>
                  </a:cxn>
                  <a:cxn ang="0">
                    <a:pos x="91" y="203"/>
                  </a:cxn>
                  <a:cxn ang="0">
                    <a:pos x="114" y="207"/>
                  </a:cxn>
                  <a:cxn ang="0">
                    <a:pos x="122" y="208"/>
                  </a:cxn>
                  <a:cxn ang="0">
                    <a:pos x="129" y="206"/>
                  </a:cxn>
                  <a:cxn ang="0">
                    <a:pos x="135" y="203"/>
                  </a:cxn>
                  <a:cxn ang="0">
                    <a:pos x="138" y="199"/>
                  </a:cxn>
                  <a:cxn ang="0">
                    <a:pos x="138" y="194"/>
                  </a:cxn>
                  <a:cxn ang="0">
                    <a:pos x="136" y="189"/>
                  </a:cxn>
                  <a:cxn ang="0">
                    <a:pos x="132" y="185"/>
                  </a:cxn>
                  <a:cxn ang="0">
                    <a:pos x="125" y="183"/>
                  </a:cxn>
                  <a:cxn ang="0">
                    <a:pos x="101" y="177"/>
                  </a:cxn>
                  <a:cxn ang="0">
                    <a:pos x="80" y="169"/>
                  </a:cxn>
                  <a:cxn ang="0">
                    <a:pos x="62" y="158"/>
                  </a:cxn>
                  <a:cxn ang="0">
                    <a:pos x="49" y="146"/>
                  </a:cxn>
                  <a:cxn ang="0">
                    <a:pos x="40" y="131"/>
                  </a:cxn>
                  <a:cxn ang="0">
                    <a:pos x="36" y="115"/>
                  </a:cxn>
                  <a:cxn ang="0">
                    <a:pos x="36" y="97"/>
                  </a:cxn>
                  <a:cxn ang="0">
                    <a:pos x="43" y="79"/>
                  </a:cxn>
                  <a:cxn ang="0">
                    <a:pos x="52" y="66"/>
                  </a:cxn>
                  <a:cxn ang="0">
                    <a:pos x="64" y="54"/>
                  </a:cxn>
                  <a:cxn ang="0">
                    <a:pos x="77" y="43"/>
                  </a:cxn>
                  <a:cxn ang="0">
                    <a:pos x="91" y="33"/>
                  </a:cxn>
                  <a:cxn ang="0">
                    <a:pos x="104" y="24"/>
                  </a:cxn>
                  <a:cxn ang="0">
                    <a:pos x="119" y="16"/>
                  </a:cxn>
                  <a:cxn ang="0">
                    <a:pos x="132" y="8"/>
                  </a:cxn>
                  <a:cxn ang="0">
                    <a:pos x="142" y="1"/>
                  </a:cxn>
                  <a:cxn ang="0">
                    <a:pos x="132" y="0"/>
                  </a:cxn>
                  <a:cxn ang="0">
                    <a:pos x="116" y="5"/>
                  </a:cxn>
                  <a:cxn ang="0">
                    <a:pos x="94" y="16"/>
                  </a:cxn>
                  <a:cxn ang="0">
                    <a:pos x="69" y="31"/>
                  </a:cxn>
                  <a:cxn ang="0">
                    <a:pos x="46" y="50"/>
                  </a:cxn>
                  <a:cxn ang="0">
                    <a:pos x="24" y="70"/>
                  </a:cxn>
                  <a:cxn ang="0">
                    <a:pos x="9" y="92"/>
                  </a:cxn>
                  <a:cxn ang="0">
                    <a:pos x="0" y="114"/>
                  </a:cxn>
                </a:cxnLst>
                <a:rect l="0" t="0" r="r" b="b"/>
                <a:pathLst>
                  <a:path w="142" h="208">
                    <a:moveTo>
                      <a:pt x="0" y="114"/>
                    </a:moveTo>
                    <a:lnTo>
                      <a:pt x="0" y="131"/>
                    </a:lnTo>
                    <a:lnTo>
                      <a:pt x="6" y="147"/>
                    </a:lnTo>
                    <a:lnTo>
                      <a:pt x="16" y="162"/>
                    </a:lnTo>
                    <a:lnTo>
                      <a:pt x="30" y="175"/>
                    </a:lnTo>
                    <a:lnTo>
                      <a:pt x="48" y="186"/>
                    </a:lnTo>
                    <a:lnTo>
                      <a:pt x="68" y="196"/>
                    </a:lnTo>
                    <a:lnTo>
                      <a:pt x="91" y="203"/>
                    </a:lnTo>
                    <a:lnTo>
                      <a:pt x="114" y="207"/>
                    </a:lnTo>
                    <a:lnTo>
                      <a:pt x="122" y="208"/>
                    </a:lnTo>
                    <a:lnTo>
                      <a:pt x="129" y="206"/>
                    </a:lnTo>
                    <a:lnTo>
                      <a:pt x="135" y="203"/>
                    </a:lnTo>
                    <a:lnTo>
                      <a:pt x="138" y="199"/>
                    </a:lnTo>
                    <a:lnTo>
                      <a:pt x="138" y="194"/>
                    </a:lnTo>
                    <a:lnTo>
                      <a:pt x="136" y="189"/>
                    </a:lnTo>
                    <a:lnTo>
                      <a:pt x="132" y="185"/>
                    </a:lnTo>
                    <a:lnTo>
                      <a:pt x="125" y="183"/>
                    </a:lnTo>
                    <a:lnTo>
                      <a:pt x="101" y="177"/>
                    </a:lnTo>
                    <a:lnTo>
                      <a:pt x="80" y="169"/>
                    </a:lnTo>
                    <a:lnTo>
                      <a:pt x="62" y="158"/>
                    </a:lnTo>
                    <a:lnTo>
                      <a:pt x="49" y="146"/>
                    </a:lnTo>
                    <a:lnTo>
                      <a:pt x="40" y="131"/>
                    </a:lnTo>
                    <a:lnTo>
                      <a:pt x="36" y="115"/>
                    </a:lnTo>
                    <a:lnTo>
                      <a:pt x="36" y="97"/>
                    </a:lnTo>
                    <a:lnTo>
                      <a:pt x="43" y="79"/>
                    </a:lnTo>
                    <a:lnTo>
                      <a:pt x="52" y="66"/>
                    </a:lnTo>
                    <a:lnTo>
                      <a:pt x="64" y="54"/>
                    </a:lnTo>
                    <a:lnTo>
                      <a:pt x="77" y="43"/>
                    </a:lnTo>
                    <a:lnTo>
                      <a:pt x="91" y="33"/>
                    </a:lnTo>
                    <a:lnTo>
                      <a:pt x="104" y="24"/>
                    </a:lnTo>
                    <a:lnTo>
                      <a:pt x="119" y="16"/>
                    </a:lnTo>
                    <a:lnTo>
                      <a:pt x="132" y="8"/>
                    </a:lnTo>
                    <a:lnTo>
                      <a:pt x="142" y="1"/>
                    </a:lnTo>
                    <a:lnTo>
                      <a:pt x="132" y="0"/>
                    </a:lnTo>
                    <a:lnTo>
                      <a:pt x="116" y="5"/>
                    </a:lnTo>
                    <a:lnTo>
                      <a:pt x="94" y="16"/>
                    </a:lnTo>
                    <a:lnTo>
                      <a:pt x="69" y="31"/>
                    </a:lnTo>
                    <a:lnTo>
                      <a:pt x="46" y="50"/>
                    </a:lnTo>
                    <a:lnTo>
                      <a:pt x="24" y="70"/>
                    </a:lnTo>
                    <a:lnTo>
                      <a:pt x="9" y="92"/>
                    </a:lnTo>
                    <a:lnTo>
                      <a:pt x="0" y="114"/>
                    </a:lnTo>
                    <a:close/>
                  </a:path>
                </a:pathLst>
              </a:custGeom>
              <a:solidFill>
                <a:srgbClr val="C9E8FF"/>
              </a:solidFill>
              <a:ln w="9525">
                <a:noFill/>
                <a:round/>
                <a:headEnd/>
                <a:tailEnd/>
              </a:ln>
            </p:spPr>
            <p:txBody>
              <a:bodyPr/>
              <a:lstStyle/>
              <a:p>
                <a:pPr algn="l" rtl="0"/>
                <a:endParaRPr lang="en-US" b="1" kern="1200">
                  <a:solidFill>
                    <a:prstClr val="black"/>
                  </a:solidFill>
                  <a:latin typeface="Calibri"/>
                  <a:ea typeface="+mn-ea"/>
                  <a:cs typeface="+mn-cs"/>
                </a:endParaRPr>
              </a:p>
            </p:txBody>
          </p:sp>
          <p:sp>
            <p:nvSpPr>
              <p:cNvPr id="356376" name="Freeform 24"/>
              <p:cNvSpPr>
                <a:spLocks/>
              </p:cNvSpPr>
              <p:nvPr/>
            </p:nvSpPr>
            <p:spPr bwMode="auto">
              <a:xfrm>
                <a:off x="1515" y="2198"/>
                <a:ext cx="101" cy="136"/>
              </a:xfrm>
              <a:custGeom>
                <a:avLst/>
                <a:gdLst/>
                <a:ahLst/>
                <a:cxnLst>
                  <a:cxn ang="0">
                    <a:pos x="257" y="109"/>
                  </a:cxn>
                  <a:cxn ang="0">
                    <a:pos x="271" y="126"/>
                  </a:cxn>
                  <a:cxn ang="0">
                    <a:pos x="278" y="144"/>
                  </a:cxn>
                  <a:cxn ang="0">
                    <a:pos x="274" y="164"/>
                  </a:cxn>
                  <a:cxn ang="0">
                    <a:pos x="258" y="183"/>
                  </a:cxn>
                  <a:cxn ang="0">
                    <a:pos x="233" y="200"/>
                  </a:cxn>
                  <a:cxn ang="0">
                    <a:pos x="206" y="215"/>
                  </a:cxn>
                  <a:cxn ang="0">
                    <a:pos x="177" y="232"/>
                  </a:cxn>
                  <a:cxn ang="0">
                    <a:pos x="159" y="244"/>
                  </a:cxn>
                  <a:cxn ang="0">
                    <a:pos x="154" y="252"/>
                  </a:cxn>
                  <a:cxn ang="0">
                    <a:pos x="149" y="260"/>
                  </a:cxn>
                  <a:cxn ang="0">
                    <a:pos x="151" y="268"/>
                  </a:cxn>
                  <a:cxn ang="0">
                    <a:pos x="161" y="272"/>
                  </a:cxn>
                  <a:cxn ang="0">
                    <a:pos x="172" y="271"/>
                  </a:cxn>
                  <a:cxn ang="0">
                    <a:pos x="191" y="257"/>
                  </a:cxn>
                  <a:cxn ang="0">
                    <a:pos x="223" y="236"/>
                  </a:cxn>
                  <a:cxn ang="0">
                    <a:pos x="257" y="215"/>
                  </a:cxn>
                  <a:cxn ang="0">
                    <a:pos x="286" y="192"/>
                  </a:cxn>
                  <a:cxn ang="0">
                    <a:pos x="303" y="164"/>
                  </a:cxn>
                  <a:cxn ang="0">
                    <a:pos x="300" y="134"/>
                  </a:cxn>
                  <a:cxn ang="0">
                    <a:pos x="281" y="106"/>
                  </a:cxn>
                  <a:cxn ang="0">
                    <a:pos x="249" y="83"/>
                  </a:cxn>
                  <a:cxn ang="0">
                    <a:pos x="219" y="65"/>
                  </a:cxn>
                  <a:cxn ang="0">
                    <a:pos x="188" y="52"/>
                  </a:cxn>
                  <a:cxn ang="0">
                    <a:pos x="157" y="38"/>
                  </a:cxn>
                  <a:cxn ang="0">
                    <a:pos x="122" y="25"/>
                  </a:cxn>
                  <a:cxn ang="0">
                    <a:pos x="90" y="14"/>
                  </a:cxn>
                  <a:cxn ang="0">
                    <a:pos x="58" y="6"/>
                  </a:cxn>
                  <a:cxn ang="0">
                    <a:pos x="30" y="1"/>
                  </a:cxn>
                  <a:cxn ang="0">
                    <a:pos x="9" y="1"/>
                  </a:cxn>
                  <a:cxn ang="0">
                    <a:pos x="10" y="5"/>
                  </a:cxn>
                  <a:cxn ang="0">
                    <a:pos x="35" y="12"/>
                  </a:cxn>
                  <a:cxn ang="0">
                    <a:pos x="64" y="21"/>
                  </a:cxn>
                  <a:cxn ang="0">
                    <a:pos x="97" y="32"/>
                  </a:cxn>
                  <a:cxn ang="0">
                    <a:pos x="132" y="45"/>
                  </a:cxn>
                  <a:cxn ang="0">
                    <a:pos x="167" y="60"/>
                  </a:cxn>
                  <a:cxn ang="0">
                    <a:pos x="201" y="77"/>
                  </a:cxn>
                  <a:cxn ang="0">
                    <a:pos x="232" y="93"/>
                  </a:cxn>
                </a:cxnLst>
                <a:rect l="0" t="0" r="r" b="b"/>
                <a:pathLst>
                  <a:path w="304" h="272">
                    <a:moveTo>
                      <a:pt x="246" y="102"/>
                    </a:moveTo>
                    <a:lnTo>
                      <a:pt x="257" y="109"/>
                    </a:lnTo>
                    <a:lnTo>
                      <a:pt x="265" y="117"/>
                    </a:lnTo>
                    <a:lnTo>
                      <a:pt x="271" y="126"/>
                    </a:lnTo>
                    <a:lnTo>
                      <a:pt x="277" y="135"/>
                    </a:lnTo>
                    <a:lnTo>
                      <a:pt x="278" y="144"/>
                    </a:lnTo>
                    <a:lnTo>
                      <a:pt x="278" y="154"/>
                    </a:lnTo>
                    <a:lnTo>
                      <a:pt x="274" y="164"/>
                    </a:lnTo>
                    <a:lnTo>
                      <a:pt x="268" y="173"/>
                    </a:lnTo>
                    <a:lnTo>
                      <a:pt x="258" y="183"/>
                    </a:lnTo>
                    <a:lnTo>
                      <a:pt x="246" y="192"/>
                    </a:lnTo>
                    <a:lnTo>
                      <a:pt x="233" y="200"/>
                    </a:lnTo>
                    <a:lnTo>
                      <a:pt x="219" y="208"/>
                    </a:lnTo>
                    <a:lnTo>
                      <a:pt x="206" y="215"/>
                    </a:lnTo>
                    <a:lnTo>
                      <a:pt x="191" y="224"/>
                    </a:lnTo>
                    <a:lnTo>
                      <a:pt x="177" y="232"/>
                    </a:lnTo>
                    <a:lnTo>
                      <a:pt x="164" y="241"/>
                    </a:lnTo>
                    <a:lnTo>
                      <a:pt x="159" y="244"/>
                    </a:lnTo>
                    <a:lnTo>
                      <a:pt x="157" y="248"/>
                    </a:lnTo>
                    <a:lnTo>
                      <a:pt x="154" y="252"/>
                    </a:lnTo>
                    <a:lnTo>
                      <a:pt x="151" y="256"/>
                    </a:lnTo>
                    <a:lnTo>
                      <a:pt x="149" y="260"/>
                    </a:lnTo>
                    <a:lnTo>
                      <a:pt x="149" y="264"/>
                    </a:lnTo>
                    <a:lnTo>
                      <a:pt x="151" y="268"/>
                    </a:lnTo>
                    <a:lnTo>
                      <a:pt x="155" y="271"/>
                    </a:lnTo>
                    <a:lnTo>
                      <a:pt x="161" y="272"/>
                    </a:lnTo>
                    <a:lnTo>
                      <a:pt x="167" y="272"/>
                    </a:lnTo>
                    <a:lnTo>
                      <a:pt x="172" y="271"/>
                    </a:lnTo>
                    <a:lnTo>
                      <a:pt x="177" y="268"/>
                    </a:lnTo>
                    <a:lnTo>
                      <a:pt x="191" y="257"/>
                    </a:lnTo>
                    <a:lnTo>
                      <a:pt x="207" y="246"/>
                    </a:lnTo>
                    <a:lnTo>
                      <a:pt x="223" y="236"/>
                    </a:lnTo>
                    <a:lnTo>
                      <a:pt x="241" y="226"/>
                    </a:lnTo>
                    <a:lnTo>
                      <a:pt x="257" y="215"/>
                    </a:lnTo>
                    <a:lnTo>
                      <a:pt x="271" y="204"/>
                    </a:lnTo>
                    <a:lnTo>
                      <a:pt x="286" y="192"/>
                    </a:lnTo>
                    <a:lnTo>
                      <a:pt x="296" y="179"/>
                    </a:lnTo>
                    <a:lnTo>
                      <a:pt x="303" y="164"/>
                    </a:lnTo>
                    <a:lnTo>
                      <a:pt x="304" y="149"/>
                    </a:lnTo>
                    <a:lnTo>
                      <a:pt x="300" y="134"/>
                    </a:lnTo>
                    <a:lnTo>
                      <a:pt x="293" y="120"/>
                    </a:lnTo>
                    <a:lnTo>
                      <a:pt x="281" y="106"/>
                    </a:lnTo>
                    <a:lnTo>
                      <a:pt x="267" y="94"/>
                    </a:lnTo>
                    <a:lnTo>
                      <a:pt x="249" y="83"/>
                    </a:lnTo>
                    <a:lnTo>
                      <a:pt x="232" y="73"/>
                    </a:lnTo>
                    <a:lnTo>
                      <a:pt x="219" y="65"/>
                    </a:lnTo>
                    <a:lnTo>
                      <a:pt x="204" y="59"/>
                    </a:lnTo>
                    <a:lnTo>
                      <a:pt x="188" y="52"/>
                    </a:lnTo>
                    <a:lnTo>
                      <a:pt x="172" y="45"/>
                    </a:lnTo>
                    <a:lnTo>
                      <a:pt x="157" y="38"/>
                    </a:lnTo>
                    <a:lnTo>
                      <a:pt x="139" y="31"/>
                    </a:lnTo>
                    <a:lnTo>
                      <a:pt x="122" y="25"/>
                    </a:lnTo>
                    <a:lnTo>
                      <a:pt x="106" y="19"/>
                    </a:lnTo>
                    <a:lnTo>
                      <a:pt x="90" y="14"/>
                    </a:lnTo>
                    <a:lnTo>
                      <a:pt x="74" y="9"/>
                    </a:lnTo>
                    <a:lnTo>
                      <a:pt x="58" y="6"/>
                    </a:lnTo>
                    <a:lnTo>
                      <a:pt x="43" y="3"/>
                    </a:lnTo>
                    <a:lnTo>
                      <a:pt x="30" y="1"/>
                    </a:lnTo>
                    <a:lnTo>
                      <a:pt x="19" y="0"/>
                    </a:lnTo>
                    <a:lnTo>
                      <a:pt x="9" y="1"/>
                    </a:lnTo>
                    <a:lnTo>
                      <a:pt x="0" y="3"/>
                    </a:lnTo>
                    <a:lnTo>
                      <a:pt x="10" y="5"/>
                    </a:lnTo>
                    <a:lnTo>
                      <a:pt x="22" y="8"/>
                    </a:lnTo>
                    <a:lnTo>
                      <a:pt x="35" y="12"/>
                    </a:lnTo>
                    <a:lnTo>
                      <a:pt x="48" y="16"/>
                    </a:lnTo>
                    <a:lnTo>
                      <a:pt x="64" y="21"/>
                    </a:lnTo>
                    <a:lnTo>
                      <a:pt x="80" y="26"/>
                    </a:lnTo>
                    <a:lnTo>
                      <a:pt x="97" y="32"/>
                    </a:lnTo>
                    <a:lnTo>
                      <a:pt x="114" y="38"/>
                    </a:lnTo>
                    <a:lnTo>
                      <a:pt x="132" y="45"/>
                    </a:lnTo>
                    <a:lnTo>
                      <a:pt x="149" y="52"/>
                    </a:lnTo>
                    <a:lnTo>
                      <a:pt x="167" y="60"/>
                    </a:lnTo>
                    <a:lnTo>
                      <a:pt x="184" y="69"/>
                    </a:lnTo>
                    <a:lnTo>
                      <a:pt x="201" y="77"/>
                    </a:lnTo>
                    <a:lnTo>
                      <a:pt x="217" y="85"/>
                    </a:lnTo>
                    <a:lnTo>
                      <a:pt x="232" y="93"/>
                    </a:lnTo>
                    <a:lnTo>
                      <a:pt x="246" y="102"/>
                    </a:lnTo>
                    <a:close/>
                  </a:path>
                </a:pathLst>
              </a:custGeom>
              <a:solidFill>
                <a:srgbClr val="C9E8FF"/>
              </a:solidFill>
              <a:ln w="9525">
                <a:noFill/>
                <a:round/>
                <a:headEnd/>
                <a:tailEnd/>
              </a:ln>
            </p:spPr>
            <p:txBody>
              <a:bodyPr/>
              <a:lstStyle/>
              <a:p>
                <a:pPr algn="l" rtl="0"/>
                <a:endParaRPr lang="en-US" b="1" kern="1200">
                  <a:solidFill>
                    <a:prstClr val="black"/>
                  </a:solidFill>
                  <a:latin typeface="Calibri"/>
                  <a:ea typeface="+mn-ea"/>
                  <a:cs typeface="+mn-cs"/>
                </a:endParaRPr>
              </a:p>
            </p:txBody>
          </p:sp>
          <p:sp>
            <p:nvSpPr>
              <p:cNvPr id="356377" name="Freeform 25"/>
              <p:cNvSpPr>
                <a:spLocks/>
              </p:cNvSpPr>
              <p:nvPr/>
            </p:nvSpPr>
            <p:spPr bwMode="auto">
              <a:xfrm>
                <a:off x="1403" y="2357"/>
                <a:ext cx="34" cy="82"/>
              </a:xfrm>
              <a:custGeom>
                <a:avLst/>
                <a:gdLst/>
                <a:ahLst/>
                <a:cxnLst>
                  <a:cxn ang="0">
                    <a:pos x="39" y="12"/>
                  </a:cxn>
                  <a:cxn ang="0">
                    <a:pos x="37" y="7"/>
                  </a:cxn>
                  <a:cxn ang="0">
                    <a:pos x="32" y="3"/>
                  </a:cxn>
                  <a:cxn ang="0">
                    <a:pos x="25" y="1"/>
                  </a:cxn>
                  <a:cxn ang="0">
                    <a:pos x="18" y="0"/>
                  </a:cxn>
                  <a:cxn ang="0">
                    <a:pos x="10" y="2"/>
                  </a:cxn>
                  <a:cxn ang="0">
                    <a:pos x="5" y="5"/>
                  </a:cxn>
                  <a:cxn ang="0">
                    <a:pos x="0" y="10"/>
                  </a:cxn>
                  <a:cxn ang="0">
                    <a:pos x="0" y="15"/>
                  </a:cxn>
                  <a:cxn ang="0">
                    <a:pos x="8" y="37"/>
                  </a:cxn>
                  <a:cxn ang="0">
                    <a:pos x="19" y="63"/>
                  </a:cxn>
                  <a:cxn ang="0">
                    <a:pos x="34" y="88"/>
                  </a:cxn>
                  <a:cxn ang="0">
                    <a:pos x="51" y="112"/>
                  </a:cxn>
                  <a:cxn ang="0">
                    <a:pos x="68" y="133"/>
                  </a:cxn>
                  <a:cxn ang="0">
                    <a:pos x="84" y="150"/>
                  </a:cxn>
                  <a:cxn ang="0">
                    <a:pos x="96" y="161"/>
                  </a:cxn>
                  <a:cxn ang="0">
                    <a:pos x="103" y="164"/>
                  </a:cxn>
                  <a:cxn ang="0">
                    <a:pos x="100" y="153"/>
                  </a:cxn>
                  <a:cxn ang="0">
                    <a:pos x="93" y="139"/>
                  </a:cxn>
                  <a:cxn ang="0">
                    <a:pos x="84" y="121"/>
                  </a:cxn>
                  <a:cxn ang="0">
                    <a:pos x="74" y="100"/>
                  </a:cxn>
                  <a:cxn ang="0">
                    <a:pos x="64" y="78"/>
                  </a:cxn>
                  <a:cxn ang="0">
                    <a:pos x="54" y="55"/>
                  </a:cxn>
                  <a:cxn ang="0">
                    <a:pos x="45" y="33"/>
                  </a:cxn>
                  <a:cxn ang="0">
                    <a:pos x="39" y="12"/>
                  </a:cxn>
                </a:cxnLst>
                <a:rect l="0" t="0" r="r" b="b"/>
                <a:pathLst>
                  <a:path w="103" h="164">
                    <a:moveTo>
                      <a:pt x="39" y="12"/>
                    </a:moveTo>
                    <a:lnTo>
                      <a:pt x="37" y="7"/>
                    </a:lnTo>
                    <a:lnTo>
                      <a:pt x="32" y="3"/>
                    </a:lnTo>
                    <a:lnTo>
                      <a:pt x="25" y="1"/>
                    </a:lnTo>
                    <a:lnTo>
                      <a:pt x="18" y="0"/>
                    </a:lnTo>
                    <a:lnTo>
                      <a:pt x="10" y="2"/>
                    </a:lnTo>
                    <a:lnTo>
                      <a:pt x="5" y="5"/>
                    </a:lnTo>
                    <a:lnTo>
                      <a:pt x="0" y="10"/>
                    </a:lnTo>
                    <a:lnTo>
                      <a:pt x="0" y="15"/>
                    </a:lnTo>
                    <a:lnTo>
                      <a:pt x="8" y="37"/>
                    </a:lnTo>
                    <a:lnTo>
                      <a:pt x="19" y="63"/>
                    </a:lnTo>
                    <a:lnTo>
                      <a:pt x="34" y="88"/>
                    </a:lnTo>
                    <a:lnTo>
                      <a:pt x="51" y="112"/>
                    </a:lnTo>
                    <a:lnTo>
                      <a:pt x="68" y="133"/>
                    </a:lnTo>
                    <a:lnTo>
                      <a:pt x="84" y="150"/>
                    </a:lnTo>
                    <a:lnTo>
                      <a:pt x="96" y="161"/>
                    </a:lnTo>
                    <a:lnTo>
                      <a:pt x="103" y="164"/>
                    </a:lnTo>
                    <a:lnTo>
                      <a:pt x="100" y="153"/>
                    </a:lnTo>
                    <a:lnTo>
                      <a:pt x="93" y="139"/>
                    </a:lnTo>
                    <a:lnTo>
                      <a:pt x="84" y="121"/>
                    </a:lnTo>
                    <a:lnTo>
                      <a:pt x="74" y="100"/>
                    </a:lnTo>
                    <a:lnTo>
                      <a:pt x="64" y="78"/>
                    </a:lnTo>
                    <a:lnTo>
                      <a:pt x="54" y="55"/>
                    </a:lnTo>
                    <a:lnTo>
                      <a:pt x="45" y="33"/>
                    </a:lnTo>
                    <a:lnTo>
                      <a:pt x="39" y="12"/>
                    </a:lnTo>
                    <a:close/>
                  </a:path>
                </a:pathLst>
              </a:custGeom>
              <a:solidFill>
                <a:srgbClr val="000000"/>
              </a:solidFill>
              <a:ln w="9525">
                <a:noFill/>
                <a:round/>
                <a:headEnd/>
                <a:tailEnd/>
              </a:ln>
            </p:spPr>
            <p:txBody>
              <a:bodyPr/>
              <a:lstStyle/>
              <a:p>
                <a:pPr algn="l" rtl="0"/>
                <a:endParaRPr lang="en-US" b="1" kern="1200">
                  <a:solidFill>
                    <a:prstClr val="black"/>
                  </a:solidFill>
                  <a:latin typeface="Calibri"/>
                  <a:ea typeface="+mn-ea"/>
                  <a:cs typeface="+mn-cs"/>
                </a:endParaRPr>
              </a:p>
            </p:txBody>
          </p:sp>
          <p:sp>
            <p:nvSpPr>
              <p:cNvPr id="356378" name="Freeform 26"/>
              <p:cNvSpPr>
                <a:spLocks/>
              </p:cNvSpPr>
              <p:nvPr/>
            </p:nvSpPr>
            <p:spPr bwMode="auto">
              <a:xfrm>
                <a:off x="1388" y="2313"/>
                <a:ext cx="18" cy="42"/>
              </a:xfrm>
              <a:custGeom>
                <a:avLst/>
                <a:gdLst/>
                <a:ahLst/>
                <a:cxnLst>
                  <a:cxn ang="0">
                    <a:pos x="28" y="9"/>
                  </a:cxn>
                  <a:cxn ang="0">
                    <a:pos x="26" y="5"/>
                  </a:cxn>
                  <a:cxn ang="0">
                    <a:pos x="22" y="2"/>
                  </a:cxn>
                  <a:cxn ang="0">
                    <a:pos x="18" y="0"/>
                  </a:cxn>
                  <a:cxn ang="0">
                    <a:pos x="12" y="0"/>
                  </a:cxn>
                  <a:cxn ang="0">
                    <a:pos x="8" y="1"/>
                  </a:cxn>
                  <a:cxn ang="0">
                    <a:pos x="3" y="3"/>
                  </a:cxn>
                  <a:cxn ang="0">
                    <a:pos x="0" y="6"/>
                  </a:cxn>
                  <a:cxn ang="0">
                    <a:pos x="0" y="10"/>
                  </a:cxn>
                  <a:cxn ang="0">
                    <a:pos x="0" y="21"/>
                  </a:cxn>
                  <a:cxn ang="0">
                    <a:pos x="5" y="33"/>
                  </a:cxn>
                  <a:cxn ang="0">
                    <a:pos x="10" y="45"/>
                  </a:cxn>
                  <a:cxn ang="0">
                    <a:pos x="18" y="57"/>
                  </a:cxn>
                  <a:cxn ang="0">
                    <a:pos x="26" y="68"/>
                  </a:cxn>
                  <a:cxn ang="0">
                    <a:pos x="35" y="76"/>
                  </a:cxn>
                  <a:cxn ang="0">
                    <a:pos x="45" y="81"/>
                  </a:cxn>
                  <a:cxn ang="0">
                    <a:pos x="53" y="82"/>
                  </a:cxn>
                  <a:cxn ang="0">
                    <a:pos x="54" y="66"/>
                  </a:cxn>
                  <a:cxn ang="0">
                    <a:pos x="47" y="47"/>
                  </a:cxn>
                  <a:cxn ang="0">
                    <a:pos x="38" y="28"/>
                  </a:cxn>
                  <a:cxn ang="0">
                    <a:pos x="28" y="9"/>
                  </a:cxn>
                </a:cxnLst>
                <a:rect l="0" t="0" r="r" b="b"/>
                <a:pathLst>
                  <a:path w="54" h="82">
                    <a:moveTo>
                      <a:pt x="28" y="9"/>
                    </a:moveTo>
                    <a:lnTo>
                      <a:pt x="26" y="5"/>
                    </a:lnTo>
                    <a:lnTo>
                      <a:pt x="22" y="2"/>
                    </a:lnTo>
                    <a:lnTo>
                      <a:pt x="18" y="0"/>
                    </a:lnTo>
                    <a:lnTo>
                      <a:pt x="12" y="0"/>
                    </a:lnTo>
                    <a:lnTo>
                      <a:pt x="8" y="1"/>
                    </a:lnTo>
                    <a:lnTo>
                      <a:pt x="3" y="3"/>
                    </a:lnTo>
                    <a:lnTo>
                      <a:pt x="0" y="6"/>
                    </a:lnTo>
                    <a:lnTo>
                      <a:pt x="0" y="10"/>
                    </a:lnTo>
                    <a:lnTo>
                      <a:pt x="0" y="21"/>
                    </a:lnTo>
                    <a:lnTo>
                      <a:pt x="5" y="33"/>
                    </a:lnTo>
                    <a:lnTo>
                      <a:pt x="10" y="45"/>
                    </a:lnTo>
                    <a:lnTo>
                      <a:pt x="18" y="57"/>
                    </a:lnTo>
                    <a:lnTo>
                      <a:pt x="26" y="68"/>
                    </a:lnTo>
                    <a:lnTo>
                      <a:pt x="35" y="76"/>
                    </a:lnTo>
                    <a:lnTo>
                      <a:pt x="45" y="81"/>
                    </a:lnTo>
                    <a:lnTo>
                      <a:pt x="53" y="82"/>
                    </a:lnTo>
                    <a:lnTo>
                      <a:pt x="54" y="66"/>
                    </a:lnTo>
                    <a:lnTo>
                      <a:pt x="47" y="47"/>
                    </a:lnTo>
                    <a:lnTo>
                      <a:pt x="38" y="28"/>
                    </a:lnTo>
                    <a:lnTo>
                      <a:pt x="28" y="9"/>
                    </a:lnTo>
                    <a:close/>
                  </a:path>
                </a:pathLst>
              </a:custGeom>
              <a:solidFill>
                <a:srgbClr val="000000"/>
              </a:solidFill>
              <a:ln w="9525">
                <a:noFill/>
                <a:round/>
                <a:headEnd/>
                <a:tailEnd/>
              </a:ln>
            </p:spPr>
            <p:txBody>
              <a:bodyPr/>
              <a:lstStyle/>
              <a:p>
                <a:pPr algn="l" rtl="0"/>
                <a:endParaRPr lang="en-US" b="1" kern="1200">
                  <a:solidFill>
                    <a:prstClr val="black"/>
                  </a:solidFill>
                  <a:latin typeface="Calibri"/>
                  <a:ea typeface="+mn-ea"/>
                  <a:cs typeface="+mn-cs"/>
                </a:endParaRPr>
              </a:p>
            </p:txBody>
          </p:sp>
          <p:sp>
            <p:nvSpPr>
              <p:cNvPr id="356379" name="Freeform 27"/>
              <p:cNvSpPr>
                <a:spLocks/>
              </p:cNvSpPr>
              <p:nvPr/>
            </p:nvSpPr>
            <p:spPr bwMode="auto">
              <a:xfrm>
                <a:off x="1373" y="2283"/>
                <a:ext cx="16" cy="24"/>
              </a:xfrm>
              <a:custGeom>
                <a:avLst/>
                <a:gdLst/>
                <a:ahLst/>
                <a:cxnLst>
                  <a:cxn ang="0">
                    <a:pos x="24" y="6"/>
                  </a:cxn>
                  <a:cxn ang="0">
                    <a:pos x="24" y="7"/>
                  </a:cxn>
                  <a:cxn ang="0">
                    <a:pos x="24" y="7"/>
                  </a:cxn>
                  <a:cxn ang="0">
                    <a:pos x="24" y="7"/>
                  </a:cxn>
                  <a:cxn ang="0">
                    <a:pos x="24" y="7"/>
                  </a:cxn>
                  <a:cxn ang="0">
                    <a:pos x="23" y="4"/>
                  </a:cxn>
                  <a:cxn ang="0">
                    <a:pos x="19" y="1"/>
                  </a:cxn>
                  <a:cxn ang="0">
                    <a:pos x="14" y="0"/>
                  </a:cxn>
                  <a:cxn ang="0">
                    <a:pos x="8" y="0"/>
                  </a:cxn>
                  <a:cxn ang="0">
                    <a:pos x="4" y="1"/>
                  </a:cxn>
                  <a:cxn ang="0">
                    <a:pos x="1" y="4"/>
                  </a:cxn>
                  <a:cxn ang="0">
                    <a:pos x="0" y="7"/>
                  </a:cxn>
                  <a:cxn ang="0">
                    <a:pos x="0" y="10"/>
                  </a:cxn>
                  <a:cxn ang="0">
                    <a:pos x="1" y="15"/>
                  </a:cxn>
                  <a:cxn ang="0">
                    <a:pos x="4" y="21"/>
                  </a:cxn>
                  <a:cxn ang="0">
                    <a:pos x="10" y="28"/>
                  </a:cxn>
                  <a:cxn ang="0">
                    <a:pos x="17" y="34"/>
                  </a:cxn>
                  <a:cxn ang="0">
                    <a:pos x="24" y="40"/>
                  </a:cxn>
                  <a:cxn ang="0">
                    <a:pos x="33" y="44"/>
                  </a:cxn>
                  <a:cxn ang="0">
                    <a:pos x="40" y="47"/>
                  </a:cxn>
                  <a:cxn ang="0">
                    <a:pos x="46" y="47"/>
                  </a:cxn>
                  <a:cxn ang="0">
                    <a:pos x="45" y="37"/>
                  </a:cxn>
                  <a:cxn ang="0">
                    <a:pos x="39" y="25"/>
                  </a:cxn>
                  <a:cxn ang="0">
                    <a:pos x="30" y="14"/>
                  </a:cxn>
                  <a:cxn ang="0">
                    <a:pos x="24" y="6"/>
                  </a:cxn>
                </a:cxnLst>
                <a:rect l="0" t="0" r="r" b="b"/>
                <a:pathLst>
                  <a:path w="46" h="47">
                    <a:moveTo>
                      <a:pt x="24" y="6"/>
                    </a:moveTo>
                    <a:lnTo>
                      <a:pt x="24" y="7"/>
                    </a:lnTo>
                    <a:lnTo>
                      <a:pt x="24" y="7"/>
                    </a:lnTo>
                    <a:lnTo>
                      <a:pt x="24" y="7"/>
                    </a:lnTo>
                    <a:lnTo>
                      <a:pt x="24" y="7"/>
                    </a:lnTo>
                    <a:lnTo>
                      <a:pt x="23" y="4"/>
                    </a:lnTo>
                    <a:lnTo>
                      <a:pt x="19" y="1"/>
                    </a:lnTo>
                    <a:lnTo>
                      <a:pt x="14" y="0"/>
                    </a:lnTo>
                    <a:lnTo>
                      <a:pt x="8" y="0"/>
                    </a:lnTo>
                    <a:lnTo>
                      <a:pt x="4" y="1"/>
                    </a:lnTo>
                    <a:lnTo>
                      <a:pt x="1" y="4"/>
                    </a:lnTo>
                    <a:lnTo>
                      <a:pt x="0" y="7"/>
                    </a:lnTo>
                    <a:lnTo>
                      <a:pt x="0" y="10"/>
                    </a:lnTo>
                    <a:lnTo>
                      <a:pt x="1" y="15"/>
                    </a:lnTo>
                    <a:lnTo>
                      <a:pt x="4" y="21"/>
                    </a:lnTo>
                    <a:lnTo>
                      <a:pt x="10" y="28"/>
                    </a:lnTo>
                    <a:lnTo>
                      <a:pt x="17" y="34"/>
                    </a:lnTo>
                    <a:lnTo>
                      <a:pt x="24" y="40"/>
                    </a:lnTo>
                    <a:lnTo>
                      <a:pt x="33" y="44"/>
                    </a:lnTo>
                    <a:lnTo>
                      <a:pt x="40" y="47"/>
                    </a:lnTo>
                    <a:lnTo>
                      <a:pt x="46" y="47"/>
                    </a:lnTo>
                    <a:lnTo>
                      <a:pt x="45" y="37"/>
                    </a:lnTo>
                    <a:lnTo>
                      <a:pt x="39" y="25"/>
                    </a:lnTo>
                    <a:lnTo>
                      <a:pt x="30" y="14"/>
                    </a:lnTo>
                    <a:lnTo>
                      <a:pt x="24" y="6"/>
                    </a:lnTo>
                    <a:close/>
                  </a:path>
                </a:pathLst>
              </a:custGeom>
              <a:solidFill>
                <a:srgbClr val="000000"/>
              </a:solidFill>
              <a:ln w="9525">
                <a:noFill/>
                <a:round/>
                <a:headEnd/>
                <a:tailEnd/>
              </a:ln>
            </p:spPr>
            <p:txBody>
              <a:bodyPr/>
              <a:lstStyle/>
              <a:p>
                <a:pPr algn="l" rtl="0"/>
                <a:endParaRPr lang="en-US" b="1" kern="1200">
                  <a:solidFill>
                    <a:prstClr val="black"/>
                  </a:solidFill>
                  <a:latin typeface="Calibri"/>
                  <a:ea typeface="+mn-ea"/>
                  <a:cs typeface="+mn-cs"/>
                </a:endParaRPr>
              </a:p>
            </p:txBody>
          </p:sp>
          <p:sp>
            <p:nvSpPr>
              <p:cNvPr id="356380" name="Freeform 28"/>
              <p:cNvSpPr>
                <a:spLocks/>
              </p:cNvSpPr>
              <p:nvPr/>
            </p:nvSpPr>
            <p:spPr bwMode="auto">
              <a:xfrm>
                <a:off x="1360" y="2263"/>
                <a:ext cx="21" cy="16"/>
              </a:xfrm>
              <a:custGeom>
                <a:avLst/>
                <a:gdLst/>
                <a:ahLst/>
                <a:cxnLst>
                  <a:cxn ang="0">
                    <a:pos x="50" y="23"/>
                  </a:cxn>
                  <a:cxn ang="0">
                    <a:pos x="56" y="21"/>
                  </a:cxn>
                  <a:cxn ang="0">
                    <a:pos x="62" y="18"/>
                  </a:cxn>
                  <a:cxn ang="0">
                    <a:pos x="63" y="14"/>
                  </a:cxn>
                  <a:cxn ang="0">
                    <a:pos x="63" y="10"/>
                  </a:cxn>
                  <a:cxn ang="0">
                    <a:pos x="61" y="5"/>
                  </a:cxn>
                  <a:cxn ang="0">
                    <a:pos x="56" y="2"/>
                  </a:cxn>
                  <a:cxn ang="0">
                    <a:pos x="50" y="0"/>
                  </a:cxn>
                  <a:cxn ang="0">
                    <a:pos x="43" y="0"/>
                  </a:cxn>
                  <a:cxn ang="0">
                    <a:pos x="40" y="0"/>
                  </a:cxn>
                  <a:cxn ang="0">
                    <a:pos x="34" y="1"/>
                  </a:cxn>
                  <a:cxn ang="0">
                    <a:pos x="26" y="3"/>
                  </a:cxn>
                  <a:cxn ang="0">
                    <a:pos x="16" y="7"/>
                  </a:cxn>
                  <a:cxn ang="0">
                    <a:pos x="7" y="13"/>
                  </a:cxn>
                  <a:cxn ang="0">
                    <a:pos x="3" y="19"/>
                  </a:cxn>
                  <a:cxn ang="0">
                    <a:pos x="0" y="25"/>
                  </a:cxn>
                  <a:cxn ang="0">
                    <a:pos x="0" y="27"/>
                  </a:cxn>
                  <a:cxn ang="0">
                    <a:pos x="4" y="29"/>
                  </a:cxn>
                  <a:cxn ang="0">
                    <a:pos x="10" y="31"/>
                  </a:cxn>
                  <a:cxn ang="0">
                    <a:pos x="16" y="31"/>
                  </a:cxn>
                  <a:cxn ang="0">
                    <a:pos x="21" y="31"/>
                  </a:cxn>
                  <a:cxn ang="0">
                    <a:pos x="29" y="29"/>
                  </a:cxn>
                  <a:cxn ang="0">
                    <a:pos x="36" y="28"/>
                  </a:cxn>
                  <a:cxn ang="0">
                    <a:pos x="43" y="26"/>
                  </a:cxn>
                  <a:cxn ang="0">
                    <a:pos x="50" y="23"/>
                  </a:cxn>
                </a:cxnLst>
                <a:rect l="0" t="0" r="r" b="b"/>
                <a:pathLst>
                  <a:path w="63" h="31">
                    <a:moveTo>
                      <a:pt x="50" y="23"/>
                    </a:moveTo>
                    <a:lnTo>
                      <a:pt x="56" y="21"/>
                    </a:lnTo>
                    <a:lnTo>
                      <a:pt x="62" y="18"/>
                    </a:lnTo>
                    <a:lnTo>
                      <a:pt x="63" y="14"/>
                    </a:lnTo>
                    <a:lnTo>
                      <a:pt x="63" y="10"/>
                    </a:lnTo>
                    <a:lnTo>
                      <a:pt x="61" y="5"/>
                    </a:lnTo>
                    <a:lnTo>
                      <a:pt x="56" y="2"/>
                    </a:lnTo>
                    <a:lnTo>
                      <a:pt x="50" y="0"/>
                    </a:lnTo>
                    <a:lnTo>
                      <a:pt x="43" y="0"/>
                    </a:lnTo>
                    <a:lnTo>
                      <a:pt x="40" y="0"/>
                    </a:lnTo>
                    <a:lnTo>
                      <a:pt x="34" y="1"/>
                    </a:lnTo>
                    <a:lnTo>
                      <a:pt x="26" y="3"/>
                    </a:lnTo>
                    <a:lnTo>
                      <a:pt x="16" y="7"/>
                    </a:lnTo>
                    <a:lnTo>
                      <a:pt x="7" y="13"/>
                    </a:lnTo>
                    <a:lnTo>
                      <a:pt x="3" y="19"/>
                    </a:lnTo>
                    <a:lnTo>
                      <a:pt x="0" y="25"/>
                    </a:lnTo>
                    <a:lnTo>
                      <a:pt x="0" y="27"/>
                    </a:lnTo>
                    <a:lnTo>
                      <a:pt x="4" y="29"/>
                    </a:lnTo>
                    <a:lnTo>
                      <a:pt x="10" y="31"/>
                    </a:lnTo>
                    <a:lnTo>
                      <a:pt x="16" y="31"/>
                    </a:lnTo>
                    <a:lnTo>
                      <a:pt x="21" y="31"/>
                    </a:lnTo>
                    <a:lnTo>
                      <a:pt x="29" y="29"/>
                    </a:lnTo>
                    <a:lnTo>
                      <a:pt x="36" y="28"/>
                    </a:lnTo>
                    <a:lnTo>
                      <a:pt x="43" y="26"/>
                    </a:lnTo>
                    <a:lnTo>
                      <a:pt x="50" y="23"/>
                    </a:lnTo>
                    <a:close/>
                  </a:path>
                </a:pathLst>
              </a:custGeom>
              <a:solidFill>
                <a:srgbClr val="000000"/>
              </a:solidFill>
              <a:ln w="9525">
                <a:noFill/>
                <a:round/>
                <a:headEnd/>
                <a:tailEnd/>
              </a:ln>
            </p:spPr>
            <p:txBody>
              <a:bodyPr/>
              <a:lstStyle/>
              <a:p>
                <a:pPr algn="l" rtl="0"/>
                <a:endParaRPr lang="en-US" b="1" kern="1200">
                  <a:solidFill>
                    <a:prstClr val="black"/>
                  </a:solidFill>
                  <a:latin typeface="Calibri"/>
                  <a:ea typeface="+mn-ea"/>
                  <a:cs typeface="+mn-cs"/>
                </a:endParaRPr>
              </a:p>
            </p:txBody>
          </p:sp>
          <p:sp>
            <p:nvSpPr>
              <p:cNvPr id="356381" name="Freeform 29"/>
              <p:cNvSpPr>
                <a:spLocks/>
              </p:cNvSpPr>
              <p:nvPr/>
            </p:nvSpPr>
            <p:spPr bwMode="auto">
              <a:xfrm>
                <a:off x="1261" y="2237"/>
                <a:ext cx="81" cy="103"/>
              </a:xfrm>
              <a:custGeom>
                <a:avLst/>
                <a:gdLst/>
                <a:ahLst/>
                <a:cxnLst>
                  <a:cxn ang="0">
                    <a:pos x="90" y="31"/>
                  </a:cxn>
                  <a:cxn ang="0">
                    <a:pos x="72" y="40"/>
                  </a:cxn>
                  <a:cxn ang="0">
                    <a:pos x="56" y="50"/>
                  </a:cxn>
                  <a:cxn ang="0">
                    <a:pos x="40" y="62"/>
                  </a:cxn>
                  <a:cxn ang="0">
                    <a:pos x="27" y="74"/>
                  </a:cxn>
                  <a:cxn ang="0">
                    <a:pos x="17" y="87"/>
                  </a:cxn>
                  <a:cxn ang="0">
                    <a:pos x="8" y="100"/>
                  </a:cxn>
                  <a:cxn ang="0">
                    <a:pos x="3" y="113"/>
                  </a:cxn>
                  <a:cxn ang="0">
                    <a:pos x="0" y="127"/>
                  </a:cxn>
                  <a:cxn ang="0">
                    <a:pos x="3" y="149"/>
                  </a:cxn>
                  <a:cxn ang="0">
                    <a:pos x="14" y="166"/>
                  </a:cxn>
                  <a:cxn ang="0">
                    <a:pos x="32" y="181"/>
                  </a:cxn>
                  <a:cxn ang="0">
                    <a:pos x="53" y="192"/>
                  </a:cxn>
                  <a:cxn ang="0">
                    <a:pos x="80" y="200"/>
                  </a:cxn>
                  <a:cxn ang="0">
                    <a:pos x="109" y="205"/>
                  </a:cxn>
                  <a:cxn ang="0">
                    <a:pos x="136" y="206"/>
                  </a:cxn>
                  <a:cxn ang="0">
                    <a:pos x="164" y="203"/>
                  </a:cxn>
                  <a:cxn ang="0">
                    <a:pos x="169" y="203"/>
                  </a:cxn>
                  <a:cxn ang="0">
                    <a:pos x="175" y="201"/>
                  </a:cxn>
                  <a:cxn ang="0">
                    <a:pos x="180" y="197"/>
                  </a:cxn>
                  <a:cxn ang="0">
                    <a:pos x="181" y="193"/>
                  </a:cxn>
                  <a:cxn ang="0">
                    <a:pos x="180" y="191"/>
                  </a:cxn>
                  <a:cxn ang="0">
                    <a:pos x="175" y="191"/>
                  </a:cxn>
                  <a:cxn ang="0">
                    <a:pos x="169" y="190"/>
                  </a:cxn>
                  <a:cxn ang="0">
                    <a:pos x="162" y="190"/>
                  </a:cxn>
                  <a:cxn ang="0">
                    <a:pos x="154" y="190"/>
                  </a:cxn>
                  <a:cxn ang="0">
                    <a:pos x="146" y="190"/>
                  </a:cxn>
                  <a:cxn ang="0">
                    <a:pos x="139" y="190"/>
                  </a:cxn>
                  <a:cxn ang="0">
                    <a:pos x="135" y="190"/>
                  </a:cxn>
                  <a:cxn ang="0">
                    <a:pos x="120" y="189"/>
                  </a:cxn>
                  <a:cxn ang="0">
                    <a:pos x="107" y="188"/>
                  </a:cxn>
                  <a:cxn ang="0">
                    <a:pos x="93" y="187"/>
                  </a:cxn>
                  <a:cxn ang="0">
                    <a:pos x="78" y="184"/>
                  </a:cxn>
                  <a:cxn ang="0">
                    <a:pos x="64" y="181"/>
                  </a:cxn>
                  <a:cxn ang="0">
                    <a:pos x="49" y="174"/>
                  </a:cxn>
                  <a:cxn ang="0">
                    <a:pos x="36" y="165"/>
                  </a:cxn>
                  <a:cxn ang="0">
                    <a:pos x="22" y="152"/>
                  </a:cxn>
                  <a:cxn ang="0">
                    <a:pos x="19" y="136"/>
                  </a:cxn>
                  <a:cxn ang="0">
                    <a:pos x="20" y="122"/>
                  </a:cxn>
                  <a:cxn ang="0">
                    <a:pos x="26" y="108"/>
                  </a:cxn>
                  <a:cxn ang="0">
                    <a:pos x="35" y="95"/>
                  </a:cxn>
                  <a:cxn ang="0">
                    <a:pos x="48" y="83"/>
                  </a:cxn>
                  <a:cxn ang="0">
                    <a:pos x="62" y="71"/>
                  </a:cxn>
                  <a:cxn ang="0">
                    <a:pos x="78" y="61"/>
                  </a:cxn>
                  <a:cxn ang="0">
                    <a:pos x="97" y="51"/>
                  </a:cxn>
                  <a:cxn ang="0">
                    <a:pos x="116" y="42"/>
                  </a:cxn>
                  <a:cxn ang="0">
                    <a:pos x="136" y="34"/>
                  </a:cxn>
                  <a:cxn ang="0">
                    <a:pos x="156" y="27"/>
                  </a:cxn>
                  <a:cxn ang="0">
                    <a:pos x="175" y="21"/>
                  </a:cxn>
                  <a:cxn ang="0">
                    <a:pos x="196" y="16"/>
                  </a:cxn>
                  <a:cxn ang="0">
                    <a:pos x="213" y="11"/>
                  </a:cxn>
                  <a:cxn ang="0">
                    <a:pos x="230" y="8"/>
                  </a:cxn>
                  <a:cxn ang="0">
                    <a:pos x="245" y="6"/>
                  </a:cxn>
                  <a:cxn ang="0">
                    <a:pos x="235" y="2"/>
                  </a:cxn>
                  <a:cxn ang="0">
                    <a:pos x="219" y="0"/>
                  </a:cxn>
                  <a:cxn ang="0">
                    <a:pos x="200" y="2"/>
                  </a:cxn>
                  <a:cxn ang="0">
                    <a:pos x="178" y="5"/>
                  </a:cxn>
                  <a:cxn ang="0">
                    <a:pos x="154" y="10"/>
                  </a:cxn>
                  <a:cxn ang="0">
                    <a:pos x="130" y="16"/>
                  </a:cxn>
                  <a:cxn ang="0">
                    <a:pos x="109" y="24"/>
                  </a:cxn>
                  <a:cxn ang="0">
                    <a:pos x="90" y="31"/>
                  </a:cxn>
                </a:cxnLst>
                <a:rect l="0" t="0" r="r" b="b"/>
                <a:pathLst>
                  <a:path w="245" h="206">
                    <a:moveTo>
                      <a:pt x="90" y="31"/>
                    </a:moveTo>
                    <a:lnTo>
                      <a:pt x="72" y="40"/>
                    </a:lnTo>
                    <a:lnTo>
                      <a:pt x="56" y="50"/>
                    </a:lnTo>
                    <a:lnTo>
                      <a:pt x="40" y="62"/>
                    </a:lnTo>
                    <a:lnTo>
                      <a:pt x="27" y="74"/>
                    </a:lnTo>
                    <a:lnTo>
                      <a:pt x="17" y="87"/>
                    </a:lnTo>
                    <a:lnTo>
                      <a:pt x="8" y="100"/>
                    </a:lnTo>
                    <a:lnTo>
                      <a:pt x="3" y="113"/>
                    </a:lnTo>
                    <a:lnTo>
                      <a:pt x="0" y="127"/>
                    </a:lnTo>
                    <a:lnTo>
                      <a:pt x="3" y="149"/>
                    </a:lnTo>
                    <a:lnTo>
                      <a:pt x="14" y="166"/>
                    </a:lnTo>
                    <a:lnTo>
                      <a:pt x="32" y="181"/>
                    </a:lnTo>
                    <a:lnTo>
                      <a:pt x="53" y="192"/>
                    </a:lnTo>
                    <a:lnTo>
                      <a:pt x="80" y="200"/>
                    </a:lnTo>
                    <a:lnTo>
                      <a:pt x="109" y="205"/>
                    </a:lnTo>
                    <a:lnTo>
                      <a:pt x="136" y="206"/>
                    </a:lnTo>
                    <a:lnTo>
                      <a:pt x="164" y="203"/>
                    </a:lnTo>
                    <a:lnTo>
                      <a:pt x="169" y="203"/>
                    </a:lnTo>
                    <a:lnTo>
                      <a:pt x="175" y="201"/>
                    </a:lnTo>
                    <a:lnTo>
                      <a:pt x="180" y="197"/>
                    </a:lnTo>
                    <a:lnTo>
                      <a:pt x="181" y="193"/>
                    </a:lnTo>
                    <a:lnTo>
                      <a:pt x="180" y="191"/>
                    </a:lnTo>
                    <a:lnTo>
                      <a:pt x="175" y="191"/>
                    </a:lnTo>
                    <a:lnTo>
                      <a:pt x="169" y="190"/>
                    </a:lnTo>
                    <a:lnTo>
                      <a:pt x="162" y="190"/>
                    </a:lnTo>
                    <a:lnTo>
                      <a:pt x="154" y="190"/>
                    </a:lnTo>
                    <a:lnTo>
                      <a:pt x="146" y="190"/>
                    </a:lnTo>
                    <a:lnTo>
                      <a:pt x="139" y="190"/>
                    </a:lnTo>
                    <a:lnTo>
                      <a:pt x="135" y="190"/>
                    </a:lnTo>
                    <a:lnTo>
                      <a:pt x="120" y="189"/>
                    </a:lnTo>
                    <a:lnTo>
                      <a:pt x="107" y="188"/>
                    </a:lnTo>
                    <a:lnTo>
                      <a:pt x="93" y="187"/>
                    </a:lnTo>
                    <a:lnTo>
                      <a:pt x="78" y="184"/>
                    </a:lnTo>
                    <a:lnTo>
                      <a:pt x="64" y="181"/>
                    </a:lnTo>
                    <a:lnTo>
                      <a:pt x="49" y="174"/>
                    </a:lnTo>
                    <a:lnTo>
                      <a:pt x="36" y="165"/>
                    </a:lnTo>
                    <a:lnTo>
                      <a:pt x="22" y="152"/>
                    </a:lnTo>
                    <a:lnTo>
                      <a:pt x="19" y="136"/>
                    </a:lnTo>
                    <a:lnTo>
                      <a:pt x="20" y="122"/>
                    </a:lnTo>
                    <a:lnTo>
                      <a:pt x="26" y="108"/>
                    </a:lnTo>
                    <a:lnTo>
                      <a:pt x="35" y="95"/>
                    </a:lnTo>
                    <a:lnTo>
                      <a:pt x="48" y="83"/>
                    </a:lnTo>
                    <a:lnTo>
                      <a:pt x="62" y="71"/>
                    </a:lnTo>
                    <a:lnTo>
                      <a:pt x="78" y="61"/>
                    </a:lnTo>
                    <a:lnTo>
                      <a:pt x="97" y="51"/>
                    </a:lnTo>
                    <a:lnTo>
                      <a:pt x="116" y="42"/>
                    </a:lnTo>
                    <a:lnTo>
                      <a:pt x="136" y="34"/>
                    </a:lnTo>
                    <a:lnTo>
                      <a:pt x="156" y="27"/>
                    </a:lnTo>
                    <a:lnTo>
                      <a:pt x="175" y="21"/>
                    </a:lnTo>
                    <a:lnTo>
                      <a:pt x="196" y="16"/>
                    </a:lnTo>
                    <a:lnTo>
                      <a:pt x="213" y="11"/>
                    </a:lnTo>
                    <a:lnTo>
                      <a:pt x="230" y="8"/>
                    </a:lnTo>
                    <a:lnTo>
                      <a:pt x="245" y="6"/>
                    </a:lnTo>
                    <a:lnTo>
                      <a:pt x="235" y="2"/>
                    </a:lnTo>
                    <a:lnTo>
                      <a:pt x="219" y="0"/>
                    </a:lnTo>
                    <a:lnTo>
                      <a:pt x="200" y="2"/>
                    </a:lnTo>
                    <a:lnTo>
                      <a:pt x="178" y="5"/>
                    </a:lnTo>
                    <a:lnTo>
                      <a:pt x="154" y="10"/>
                    </a:lnTo>
                    <a:lnTo>
                      <a:pt x="130" y="16"/>
                    </a:lnTo>
                    <a:lnTo>
                      <a:pt x="109" y="24"/>
                    </a:lnTo>
                    <a:lnTo>
                      <a:pt x="90" y="31"/>
                    </a:lnTo>
                    <a:close/>
                  </a:path>
                </a:pathLst>
              </a:custGeom>
              <a:solidFill>
                <a:srgbClr val="000000"/>
              </a:solidFill>
              <a:ln w="9525">
                <a:noFill/>
                <a:round/>
                <a:headEnd/>
                <a:tailEnd/>
              </a:ln>
            </p:spPr>
            <p:txBody>
              <a:bodyPr/>
              <a:lstStyle/>
              <a:p>
                <a:pPr algn="l" rtl="0"/>
                <a:endParaRPr lang="en-US" b="1" kern="1200">
                  <a:solidFill>
                    <a:prstClr val="black"/>
                  </a:solidFill>
                  <a:latin typeface="Calibri"/>
                  <a:ea typeface="+mn-ea"/>
                  <a:cs typeface="+mn-cs"/>
                </a:endParaRPr>
              </a:p>
            </p:txBody>
          </p:sp>
          <p:sp>
            <p:nvSpPr>
              <p:cNvPr id="356382" name="Freeform 30"/>
              <p:cNvSpPr>
                <a:spLocks/>
              </p:cNvSpPr>
              <p:nvPr/>
            </p:nvSpPr>
            <p:spPr bwMode="auto">
              <a:xfrm>
                <a:off x="1401" y="2236"/>
                <a:ext cx="53" cy="80"/>
              </a:xfrm>
              <a:custGeom>
                <a:avLst/>
                <a:gdLst/>
                <a:ahLst/>
                <a:cxnLst>
                  <a:cxn ang="0">
                    <a:pos x="134" y="53"/>
                  </a:cxn>
                  <a:cxn ang="0">
                    <a:pos x="138" y="70"/>
                  </a:cxn>
                  <a:cxn ang="0">
                    <a:pos x="135" y="84"/>
                  </a:cxn>
                  <a:cxn ang="0">
                    <a:pos x="125" y="96"/>
                  </a:cxn>
                  <a:cxn ang="0">
                    <a:pos x="111" y="107"/>
                  </a:cxn>
                  <a:cxn ang="0">
                    <a:pos x="93" y="117"/>
                  </a:cxn>
                  <a:cxn ang="0">
                    <a:pos x="74" y="126"/>
                  </a:cxn>
                  <a:cxn ang="0">
                    <a:pos x="54" y="136"/>
                  </a:cxn>
                  <a:cxn ang="0">
                    <a:pos x="37" y="146"/>
                  </a:cxn>
                  <a:cxn ang="0">
                    <a:pos x="34" y="149"/>
                  </a:cxn>
                  <a:cxn ang="0">
                    <a:pos x="32" y="151"/>
                  </a:cxn>
                  <a:cxn ang="0">
                    <a:pos x="32" y="154"/>
                  </a:cxn>
                  <a:cxn ang="0">
                    <a:pos x="35" y="157"/>
                  </a:cxn>
                  <a:cxn ang="0">
                    <a:pos x="38" y="159"/>
                  </a:cxn>
                  <a:cxn ang="0">
                    <a:pos x="43" y="160"/>
                  </a:cxn>
                  <a:cxn ang="0">
                    <a:pos x="47" y="160"/>
                  </a:cxn>
                  <a:cxn ang="0">
                    <a:pos x="51" y="159"/>
                  </a:cxn>
                  <a:cxn ang="0">
                    <a:pos x="73" y="150"/>
                  </a:cxn>
                  <a:cxn ang="0">
                    <a:pos x="95" y="139"/>
                  </a:cxn>
                  <a:cxn ang="0">
                    <a:pos x="115" y="128"/>
                  </a:cxn>
                  <a:cxn ang="0">
                    <a:pos x="134" y="115"/>
                  </a:cxn>
                  <a:cxn ang="0">
                    <a:pos x="147" y="101"/>
                  </a:cxn>
                  <a:cxn ang="0">
                    <a:pos x="156" y="85"/>
                  </a:cxn>
                  <a:cxn ang="0">
                    <a:pos x="159" y="68"/>
                  </a:cxn>
                  <a:cxn ang="0">
                    <a:pos x="153" y="50"/>
                  </a:cxn>
                  <a:cxn ang="0">
                    <a:pos x="140" y="36"/>
                  </a:cxn>
                  <a:cxn ang="0">
                    <a:pos x="122" y="24"/>
                  </a:cxn>
                  <a:cxn ang="0">
                    <a:pos x="99" y="14"/>
                  </a:cxn>
                  <a:cxn ang="0">
                    <a:pos x="76" y="7"/>
                  </a:cxn>
                  <a:cxn ang="0">
                    <a:pos x="51" y="2"/>
                  </a:cxn>
                  <a:cxn ang="0">
                    <a:pos x="29" y="0"/>
                  </a:cxn>
                  <a:cxn ang="0">
                    <a:pos x="12" y="1"/>
                  </a:cxn>
                  <a:cxn ang="0">
                    <a:pos x="0" y="5"/>
                  </a:cxn>
                  <a:cxn ang="0">
                    <a:pos x="21" y="9"/>
                  </a:cxn>
                  <a:cxn ang="0">
                    <a:pos x="41" y="12"/>
                  </a:cxn>
                  <a:cxn ang="0">
                    <a:pos x="60" y="15"/>
                  </a:cxn>
                  <a:cxn ang="0">
                    <a:pos x="79" y="19"/>
                  </a:cxn>
                  <a:cxn ang="0">
                    <a:pos x="96" y="24"/>
                  </a:cxn>
                  <a:cxn ang="0">
                    <a:pos x="112" y="31"/>
                  </a:cxn>
                  <a:cxn ang="0">
                    <a:pos x="125" y="40"/>
                  </a:cxn>
                  <a:cxn ang="0">
                    <a:pos x="134" y="53"/>
                  </a:cxn>
                </a:cxnLst>
                <a:rect l="0" t="0" r="r" b="b"/>
                <a:pathLst>
                  <a:path w="159" h="160">
                    <a:moveTo>
                      <a:pt x="134" y="53"/>
                    </a:moveTo>
                    <a:lnTo>
                      <a:pt x="138" y="70"/>
                    </a:lnTo>
                    <a:lnTo>
                      <a:pt x="135" y="84"/>
                    </a:lnTo>
                    <a:lnTo>
                      <a:pt x="125" y="96"/>
                    </a:lnTo>
                    <a:lnTo>
                      <a:pt x="111" y="107"/>
                    </a:lnTo>
                    <a:lnTo>
                      <a:pt x="93" y="117"/>
                    </a:lnTo>
                    <a:lnTo>
                      <a:pt x="74" y="126"/>
                    </a:lnTo>
                    <a:lnTo>
                      <a:pt x="54" y="136"/>
                    </a:lnTo>
                    <a:lnTo>
                      <a:pt x="37" y="146"/>
                    </a:lnTo>
                    <a:lnTo>
                      <a:pt x="34" y="149"/>
                    </a:lnTo>
                    <a:lnTo>
                      <a:pt x="32" y="151"/>
                    </a:lnTo>
                    <a:lnTo>
                      <a:pt x="32" y="154"/>
                    </a:lnTo>
                    <a:lnTo>
                      <a:pt x="35" y="157"/>
                    </a:lnTo>
                    <a:lnTo>
                      <a:pt x="38" y="159"/>
                    </a:lnTo>
                    <a:lnTo>
                      <a:pt x="43" y="160"/>
                    </a:lnTo>
                    <a:lnTo>
                      <a:pt x="47" y="160"/>
                    </a:lnTo>
                    <a:lnTo>
                      <a:pt x="51" y="159"/>
                    </a:lnTo>
                    <a:lnTo>
                      <a:pt x="73" y="150"/>
                    </a:lnTo>
                    <a:lnTo>
                      <a:pt x="95" y="139"/>
                    </a:lnTo>
                    <a:lnTo>
                      <a:pt x="115" y="128"/>
                    </a:lnTo>
                    <a:lnTo>
                      <a:pt x="134" y="115"/>
                    </a:lnTo>
                    <a:lnTo>
                      <a:pt x="147" y="101"/>
                    </a:lnTo>
                    <a:lnTo>
                      <a:pt x="156" y="85"/>
                    </a:lnTo>
                    <a:lnTo>
                      <a:pt x="159" y="68"/>
                    </a:lnTo>
                    <a:lnTo>
                      <a:pt x="153" y="50"/>
                    </a:lnTo>
                    <a:lnTo>
                      <a:pt x="140" y="36"/>
                    </a:lnTo>
                    <a:lnTo>
                      <a:pt x="122" y="24"/>
                    </a:lnTo>
                    <a:lnTo>
                      <a:pt x="99" y="14"/>
                    </a:lnTo>
                    <a:lnTo>
                      <a:pt x="76" y="7"/>
                    </a:lnTo>
                    <a:lnTo>
                      <a:pt x="51" y="2"/>
                    </a:lnTo>
                    <a:lnTo>
                      <a:pt x="29" y="0"/>
                    </a:lnTo>
                    <a:lnTo>
                      <a:pt x="12" y="1"/>
                    </a:lnTo>
                    <a:lnTo>
                      <a:pt x="0" y="5"/>
                    </a:lnTo>
                    <a:lnTo>
                      <a:pt x="21" y="9"/>
                    </a:lnTo>
                    <a:lnTo>
                      <a:pt x="41" y="12"/>
                    </a:lnTo>
                    <a:lnTo>
                      <a:pt x="60" y="15"/>
                    </a:lnTo>
                    <a:lnTo>
                      <a:pt x="79" y="19"/>
                    </a:lnTo>
                    <a:lnTo>
                      <a:pt x="96" y="24"/>
                    </a:lnTo>
                    <a:lnTo>
                      <a:pt x="112" y="31"/>
                    </a:lnTo>
                    <a:lnTo>
                      <a:pt x="125" y="40"/>
                    </a:lnTo>
                    <a:lnTo>
                      <a:pt x="134" y="53"/>
                    </a:lnTo>
                    <a:close/>
                  </a:path>
                </a:pathLst>
              </a:custGeom>
              <a:solidFill>
                <a:srgbClr val="000000"/>
              </a:solidFill>
              <a:ln w="9525">
                <a:noFill/>
                <a:round/>
                <a:headEnd/>
                <a:tailEnd/>
              </a:ln>
            </p:spPr>
            <p:txBody>
              <a:bodyPr/>
              <a:lstStyle/>
              <a:p>
                <a:pPr algn="l" rtl="0"/>
                <a:endParaRPr lang="en-US" b="1" kern="1200">
                  <a:solidFill>
                    <a:prstClr val="black"/>
                  </a:solidFill>
                  <a:latin typeface="Calibri"/>
                  <a:ea typeface="+mn-ea"/>
                  <a:cs typeface="+mn-cs"/>
                </a:endParaRPr>
              </a:p>
            </p:txBody>
          </p:sp>
          <p:sp>
            <p:nvSpPr>
              <p:cNvPr id="356383" name="Freeform 31"/>
              <p:cNvSpPr>
                <a:spLocks/>
              </p:cNvSpPr>
              <p:nvPr/>
            </p:nvSpPr>
            <p:spPr bwMode="auto">
              <a:xfrm>
                <a:off x="1208" y="2218"/>
                <a:ext cx="133" cy="166"/>
              </a:xfrm>
              <a:custGeom>
                <a:avLst/>
                <a:gdLst/>
                <a:ahLst/>
                <a:cxnLst>
                  <a:cxn ang="0">
                    <a:pos x="125" y="62"/>
                  </a:cxn>
                  <a:cxn ang="0">
                    <a:pos x="67" y="101"/>
                  </a:cxn>
                  <a:cxn ang="0">
                    <a:pos x="22" y="147"/>
                  </a:cxn>
                  <a:cxn ang="0">
                    <a:pos x="0" y="200"/>
                  </a:cxn>
                  <a:cxn ang="0">
                    <a:pos x="4" y="235"/>
                  </a:cxn>
                  <a:cxn ang="0">
                    <a:pos x="13" y="249"/>
                  </a:cxn>
                  <a:cxn ang="0">
                    <a:pos x="26" y="262"/>
                  </a:cxn>
                  <a:cxn ang="0">
                    <a:pos x="42" y="273"/>
                  </a:cxn>
                  <a:cxn ang="0">
                    <a:pos x="70" y="285"/>
                  </a:cxn>
                  <a:cxn ang="0">
                    <a:pos x="107" y="298"/>
                  </a:cxn>
                  <a:cxn ang="0">
                    <a:pos x="148" y="308"/>
                  </a:cxn>
                  <a:cxn ang="0">
                    <a:pos x="189" y="316"/>
                  </a:cxn>
                  <a:cxn ang="0">
                    <a:pos x="231" y="322"/>
                  </a:cxn>
                  <a:cxn ang="0">
                    <a:pos x="273" y="326"/>
                  </a:cxn>
                  <a:cxn ang="0">
                    <a:pos x="316" y="329"/>
                  </a:cxn>
                  <a:cxn ang="0">
                    <a:pos x="358" y="331"/>
                  </a:cxn>
                  <a:cxn ang="0">
                    <a:pos x="386" y="332"/>
                  </a:cxn>
                  <a:cxn ang="0">
                    <a:pos x="396" y="326"/>
                  </a:cxn>
                  <a:cxn ang="0">
                    <a:pos x="399" y="316"/>
                  </a:cxn>
                  <a:cxn ang="0">
                    <a:pos x="390" y="309"/>
                  </a:cxn>
                  <a:cxn ang="0">
                    <a:pos x="364" y="308"/>
                  </a:cxn>
                  <a:cxn ang="0">
                    <a:pos x="325" y="307"/>
                  </a:cxn>
                  <a:cxn ang="0">
                    <a:pos x="286" y="305"/>
                  </a:cxn>
                  <a:cxn ang="0">
                    <a:pos x="247" y="301"/>
                  </a:cxn>
                  <a:cxn ang="0">
                    <a:pos x="208" y="296"/>
                  </a:cxn>
                  <a:cxn ang="0">
                    <a:pos x="168" y="289"/>
                  </a:cxn>
                  <a:cxn ang="0">
                    <a:pos x="131" y="281"/>
                  </a:cxn>
                  <a:cxn ang="0">
                    <a:pos x="94" y="269"/>
                  </a:cxn>
                  <a:cxn ang="0">
                    <a:pos x="62" y="256"/>
                  </a:cxn>
                  <a:cxn ang="0">
                    <a:pos x="44" y="236"/>
                  </a:cxn>
                  <a:cxn ang="0">
                    <a:pos x="38" y="210"/>
                  </a:cxn>
                  <a:cxn ang="0">
                    <a:pos x="46" y="173"/>
                  </a:cxn>
                  <a:cxn ang="0">
                    <a:pos x="62" y="145"/>
                  </a:cxn>
                  <a:cxn ang="0">
                    <a:pos x="84" y="120"/>
                  </a:cxn>
                  <a:cxn ang="0">
                    <a:pos x="110" y="98"/>
                  </a:cxn>
                  <a:cxn ang="0">
                    <a:pos x="141" y="78"/>
                  </a:cxn>
                  <a:cxn ang="0">
                    <a:pos x="179" y="57"/>
                  </a:cxn>
                  <a:cxn ang="0">
                    <a:pos x="223" y="37"/>
                  </a:cxn>
                  <a:cxn ang="0">
                    <a:pos x="271" y="19"/>
                  </a:cxn>
                  <a:cxn ang="0">
                    <a:pos x="313" y="6"/>
                  </a:cxn>
                  <a:cxn ang="0">
                    <a:pos x="315" y="0"/>
                  </a:cxn>
                  <a:cxn ang="0">
                    <a:pos x="273" y="5"/>
                  </a:cxn>
                  <a:cxn ang="0">
                    <a:pos x="223" y="17"/>
                  </a:cxn>
                  <a:cxn ang="0">
                    <a:pos x="176" y="35"/>
                  </a:cxn>
                </a:cxnLst>
                <a:rect l="0" t="0" r="r" b="b"/>
                <a:pathLst>
                  <a:path w="399" h="332">
                    <a:moveTo>
                      <a:pt x="155" y="45"/>
                    </a:moveTo>
                    <a:lnTo>
                      <a:pt x="125" y="62"/>
                    </a:lnTo>
                    <a:lnTo>
                      <a:pt x="94" y="81"/>
                    </a:lnTo>
                    <a:lnTo>
                      <a:pt x="67" y="101"/>
                    </a:lnTo>
                    <a:lnTo>
                      <a:pt x="42" y="123"/>
                    </a:lnTo>
                    <a:lnTo>
                      <a:pt x="22" y="147"/>
                    </a:lnTo>
                    <a:lnTo>
                      <a:pt x="7" y="172"/>
                    </a:lnTo>
                    <a:lnTo>
                      <a:pt x="0" y="200"/>
                    </a:lnTo>
                    <a:lnTo>
                      <a:pt x="2" y="228"/>
                    </a:lnTo>
                    <a:lnTo>
                      <a:pt x="4" y="235"/>
                    </a:lnTo>
                    <a:lnTo>
                      <a:pt x="9" y="243"/>
                    </a:lnTo>
                    <a:lnTo>
                      <a:pt x="13" y="249"/>
                    </a:lnTo>
                    <a:lnTo>
                      <a:pt x="19" y="256"/>
                    </a:lnTo>
                    <a:lnTo>
                      <a:pt x="26" y="262"/>
                    </a:lnTo>
                    <a:lnTo>
                      <a:pt x="33" y="268"/>
                    </a:lnTo>
                    <a:lnTo>
                      <a:pt x="42" y="273"/>
                    </a:lnTo>
                    <a:lnTo>
                      <a:pt x="51" y="277"/>
                    </a:lnTo>
                    <a:lnTo>
                      <a:pt x="70" y="285"/>
                    </a:lnTo>
                    <a:lnTo>
                      <a:pt x="89" y="292"/>
                    </a:lnTo>
                    <a:lnTo>
                      <a:pt x="107" y="298"/>
                    </a:lnTo>
                    <a:lnTo>
                      <a:pt x="128" y="303"/>
                    </a:lnTo>
                    <a:lnTo>
                      <a:pt x="148" y="308"/>
                    </a:lnTo>
                    <a:lnTo>
                      <a:pt x="168" y="312"/>
                    </a:lnTo>
                    <a:lnTo>
                      <a:pt x="189" y="316"/>
                    </a:lnTo>
                    <a:lnTo>
                      <a:pt x="209" y="319"/>
                    </a:lnTo>
                    <a:lnTo>
                      <a:pt x="231" y="322"/>
                    </a:lnTo>
                    <a:lnTo>
                      <a:pt x="253" y="324"/>
                    </a:lnTo>
                    <a:lnTo>
                      <a:pt x="273" y="326"/>
                    </a:lnTo>
                    <a:lnTo>
                      <a:pt x="295" y="328"/>
                    </a:lnTo>
                    <a:lnTo>
                      <a:pt x="316" y="329"/>
                    </a:lnTo>
                    <a:lnTo>
                      <a:pt x="338" y="330"/>
                    </a:lnTo>
                    <a:lnTo>
                      <a:pt x="358" y="331"/>
                    </a:lnTo>
                    <a:lnTo>
                      <a:pt x="380" y="332"/>
                    </a:lnTo>
                    <a:lnTo>
                      <a:pt x="386" y="332"/>
                    </a:lnTo>
                    <a:lnTo>
                      <a:pt x="392" y="329"/>
                    </a:lnTo>
                    <a:lnTo>
                      <a:pt x="396" y="326"/>
                    </a:lnTo>
                    <a:lnTo>
                      <a:pt x="399" y="321"/>
                    </a:lnTo>
                    <a:lnTo>
                      <a:pt x="399" y="316"/>
                    </a:lnTo>
                    <a:lnTo>
                      <a:pt x="396" y="312"/>
                    </a:lnTo>
                    <a:lnTo>
                      <a:pt x="390" y="309"/>
                    </a:lnTo>
                    <a:lnTo>
                      <a:pt x="385" y="308"/>
                    </a:lnTo>
                    <a:lnTo>
                      <a:pt x="364" y="308"/>
                    </a:lnTo>
                    <a:lnTo>
                      <a:pt x="345" y="308"/>
                    </a:lnTo>
                    <a:lnTo>
                      <a:pt x="325" y="307"/>
                    </a:lnTo>
                    <a:lnTo>
                      <a:pt x="306" y="306"/>
                    </a:lnTo>
                    <a:lnTo>
                      <a:pt x="286" y="305"/>
                    </a:lnTo>
                    <a:lnTo>
                      <a:pt x="266" y="303"/>
                    </a:lnTo>
                    <a:lnTo>
                      <a:pt x="247" y="301"/>
                    </a:lnTo>
                    <a:lnTo>
                      <a:pt x="226" y="299"/>
                    </a:lnTo>
                    <a:lnTo>
                      <a:pt x="208" y="296"/>
                    </a:lnTo>
                    <a:lnTo>
                      <a:pt x="187" y="293"/>
                    </a:lnTo>
                    <a:lnTo>
                      <a:pt x="168" y="289"/>
                    </a:lnTo>
                    <a:lnTo>
                      <a:pt x="150" y="285"/>
                    </a:lnTo>
                    <a:lnTo>
                      <a:pt x="131" y="281"/>
                    </a:lnTo>
                    <a:lnTo>
                      <a:pt x="113" y="275"/>
                    </a:lnTo>
                    <a:lnTo>
                      <a:pt x="94" y="269"/>
                    </a:lnTo>
                    <a:lnTo>
                      <a:pt x="77" y="263"/>
                    </a:lnTo>
                    <a:lnTo>
                      <a:pt x="62" y="256"/>
                    </a:lnTo>
                    <a:lnTo>
                      <a:pt x="51" y="246"/>
                    </a:lnTo>
                    <a:lnTo>
                      <a:pt x="44" y="236"/>
                    </a:lnTo>
                    <a:lnTo>
                      <a:pt x="38" y="224"/>
                    </a:lnTo>
                    <a:lnTo>
                      <a:pt x="38" y="210"/>
                    </a:lnTo>
                    <a:lnTo>
                      <a:pt x="41" y="192"/>
                    </a:lnTo>
                    <a:lnTo>
                      <a:pt x="46" y="173"/>
                    </a:lnTo>
                    <a:lnTo>
                      <a:pt x="52" y="160"/>
                    </a:lnTo>
                    <a:lnTo>
                      <a:pt x="62" y="145"/>
                    </a:lnTo>
                    <a:lnTo>
                      <a:pt x="74" y="132"/>
                    </a:lnTo>
                    <a:lnTo>
                      <a:pt x="84" y="120"/>
                    </a:lnTo>
                    <a:lnTo>
                      <a:pt x="97" y="109"/>
                    </a:lnTo>
                    <a:lnTo>
                      <a:pt x="110" y="98"/>
                    </a:lnTo>
                    <a:lnTo>
                      <a:pt x="125" y="88"/>
                    </a:lnTo>
                    <a:lnTo>
                      <a:pt x="141" y="78"/>
                    </a:lnTo>
                    <a:lnTo>
                      <a:pt x="160" y="67"/>
                    </a:lnTo>
                    <a:lnTo>
                      <a:pt x="179" y="57"/>
                    </a:lnTo>
                    <a:lnTo>
                      <a:pt x="200" y="47"/>
                    </a:lnTo>
                    <a:lnTo>
                      <a:pt x="223" y="37"/>
                    </a:lnTo>
                    <a:lnTo>
                      <a:pt x="248" y="28"/>
                    </a:lnTo>
                    <a:lnTo>
                      <a:pt x="271" y="19"/>
                    </a:lnTo>
                    <a:lnTo>
                      <a:pt x="293" y="12"/>
                    </a:lnTo>
                    <a:lnTo>
                      <a:pt x="313" y="6"/>
                    </a:lnTo>
                    <a:lnTo>
                      <a:pt x="331" y="1"/>
                    </a:lnTo>
                    <a:lnTo>
                      <a:pt x="315" y="0"/>
                    </a:lnTo>
                    <a:lnTo>
                      <a:pt x="295" y="1"/>
                    </a:lnTo>
                    <a:lnTo>
                      <a:pt x="273" y="5"/>
                    </a:lnTo>
                    <a:lnTo>
                      <a:pt x="248" y="10"/>
                    </a:lnTo>
                    <a:lnTo>
                      <a:pt x="223" y="17"/>
                    </a:lnTo>
                    <a:lnTo>
                      <a:pt x="199" y="25"/>
                    </a:lnTo>
                    <a:lnTo>
                      <a:pt x="176" y="35"/>
                    </a:lnTo>
                    <a:lnTo>
                      <a:pt x="155" y="45"/>
                    </a:lnTo>
                    <a:close/>
                  </a:path>
                </a:pathLst>
              </a:custGeom>
              <a:solidFill>
                <a:srgbClr val="000000"/>
              </a:solidFill>
              <a:ln w="9525">
                <a:noFill/>
                <a:round/>
                <a:headEnd/>
                <a:tailEnd/>
              </a:ln>
            </p:spPr>
            <p:txBody>
              <a:bodyPr/>
              <a:lstStyle/>
              <a:p>
                <a:pPr algn="l" rtl="0"/>
                <a:endParaRPr lang="en-US" b="1" kern="1200">
                  <a:solidFill>
                    <a:prstClr val="black"/>
                  </a:solidFill>
                  <a:latin typeface="Calibri"/>
                  <a:ea typeface="+mn-ea"/>
                  <a:cs typeface="+mn-cs"/>
                </a:endParaRPr>
              </a:p>
            </p:txBody>
          </p:sp>
          <p:sp>
            <p:nvSpPr>
              <p:cNvPr id="356384" name="Freeform 32"/>
              <p:cNvSpPr>
                <a:spLocks/>
              </p:cNvSpPr>
              <p:nvPr/>
            </p:nvSpPr>
            <p:spPr bwMode="auto">
              <a:xfrm>
                <a:off x="1396" y="2213"/>
                <a:ext cx="116" cy="110"/>
              </a:xfrm>
              <a:custGeom>
                <a:avLst/>
                <a:gdLst/>
                <a:ahLst/>
                <a:cxnLst>
                  <a:cxn ang="0">
                    <a:pos x="290" y="69"/>
                  </a:cxn>
                  <a:cxn ang="0">
                    <a:pos x="306" y="81"/>
                  </a:cxn>
                  <a:cxn ang="0">
                    <a:pos x="315" y="95"/>
                  </a:cxn>
                  <a:cxn ang="0">
                    <a:pos x="321" y="110"/>
                  </a:cxn>
                  <a:cxn ang="0">
                    <a:pos x="321" y="126"/>
                  </a:cxn>
                  <a:cxn ang="0">
                    <a:pos x="318" y="139"/>
                  </a:cxn>
                  <a:cxn ang="0">
                    <a:pos x="312" y="150"/>
                  </a:cxn>
                  <a:cxn ang="0">
                    <a:pos x="302" y="161"/>
                  </a:cxn>
                  <a:cxn ang="0">
                    <a:pos x="292" y="170"/>
                  </a:cxn>
                  <a:cxn ang="0">
                    <a:pos x="279" y="180"/>
                  </a:cxn>
                  <a:cxn ang="0">
                    <a:pos x="265" y="188"/>
                  </a:cxn>
                  <a:cxn ang="0">
                    <a:pos x="252" y="198"/>
                  </a:cxn>
                  <a:cxn ang="0">
                    <a:pos x="239" y="207"/>
                  </a:cxn>
                  <a:cxn ang="0">
                    <a:pos x="236" y="210"/>
                  </a:cxn>
                  <a:cxn ang="0">
                    <a:pos x="235" y="213"/>
                  </a:cxn>
                  <a:cxn ang="0">
                    <a:pos x="236" y="216"/>
                  </a:cxn>
                  <a:cxn ang="0">
                    <a:pos x="239" y="219"/>
                  </a:cxn>
                  <a:cxn ang="0">
                    <a:pos x="244" y="221"/>
                  </a:cxn>
                  <a:cxn ang="0">
                    <a:pos x="248" y="222"/>
                  </a:cxn>
                  <a:cxn ang="0">
                    <a:pos x="254" y="221"/>
                  </a:cxn>
                  <a:cxn ang="0">
                    <a:pos x="258" y="219"/>
                  </a:cxn>
                  <a:cxn ang="0">
                    <a:pos x="287" y="206"/>
                  </a:cxn>
                  <a:cxn ang="0">
                    <a:pos x="310" y="188"/>
                  </a:cxn>
                  <a:cxn ang="0">
                    <a:pos x="331" y="168"/>
                  </a:cxn>
                  <a:cxn ang="0">
                    <a:pos x="344" y="147"/>
                  </a:cxn>
                  <a:cxn ang="0">
                    <a:pos x="348" y="124"/>
                  </a:cxn>
                  <a:cxn ang="0">
                    <a:pos x="345" y="102"/>
                  </a:cxn>
                  <a:cxn ang="0">
                    <a:pos x="334" y="81"/>
                  </a:cxn>
                  <a:cxn ang="0">
                    <a:pos x="310" y="62"/>
                  </a:cxn>
                  <a:cxn ang="0">
                    <a:pos x="293" y="52"/>
                  </a:cxn>
                  <a:cxn ang="0">
                    <a:pos x="273" y="43"/>
                  </a:cxn>
                  <a:cxn ang="0">
                    <a:pos x="249" y="34"/>
                  </a:cxn>
                  <a:cxn ang="0">
                    <a:pos x="226" y="27"/>
                  </a:cxn>
                  <a:cxn ang="0">
                    <a:pos x="202" y="21"/>
                  </a:cxn>
                  <a:cxn ang="0">
                    <a:pos x="176" y="16"/>
                  </a:cxn>
                  <a:cxn ang="0">
                    <a:pos x="151" y="11"/>
                  </a:cxn>
                  <a:cxn ang="0">
                    <a:pos x="125" y="7"/>
                  </a:cxn>
                  <a:cxn ang="0">
                    <a:pos x="102" y="4"/>
                  </a:cxn>
                  <a:cxn ang="0">
                    <a:pos x="78" y="2"/>
                  </a:cxn>
                  <a:cxn ang="0">
                    <a:pos x="58" y="0"/>
                  </a:cxn>
                  <a:cxn ang="0">
                    <a:pos x="39" y="0"/>
                  </a:cxn>
                  <a:cxn ang="0">
                    <a:pos x="23" y="0"/>
                  </a:cxn>
                  <a:cxn ang="0">
                    <a:pos x="12" y="1"/>
                  </a:cxn>
                  <a:cxn ang="0">
                    <a:pos x="4" y="3"/>
                  </a:cxn>
                  <a:cxn ang="0">
                    <a:pos x="0" y="5"/>
                  </a:cxn>
                  <a:cxn ang="0">
                    <a:pos x="14" y="7"/>
                  </a:cxn>
                  <a:cxn ang="0">
                    <a:pos x="30" y="8"/>
                  </a:cxn>
                  <a:cxn ang="0">
                    <a:pos x="46" y="10"/>
                  </a:cxn>
                  <a:cxn ang="0">
                    <a:pos x="64" y="12"/>
                  </a:cxn>
                  <a:cxn ang="0">
                    <a:pos x="83" y="14"/>
                  </a:cxn>
                  <a:cxn ang="0">
                    <a:pos x="102" y="16"/>
                  </a:cxn>
                  <a:cxn ang="0">
                    <a:pos x="120" y="19"/>
                  </a:cxn>
                  <a:cxn ang="0">
                    <a:pos x="141" y="22"/>
                  </a:cxn>
                  <a:cxn ang="0">
                    <a:pos x="160" y="26"/>
                  </a:cxn>
                  <a:cxn ang="0">
                    <a:pos x="180" y="30"/>
                  </a:cxn>
                  <a:cxn ang="0">
                    <a:pos x="200" y="35"/>
                  </a:cxn>
                  <a:cxn ang="0">
                    <a:pos x="219" y="41"/>
                  </a:cxn>
                  <a:cxn ang="0">
                    <a:pos x="238" y="47"/>
                  </a:cxn>
                  <a:cxn ang="0">
                    <a:pos x="257" y="53"/>
                  </a:cxn>
                  <a:cxn ang="0">
                    <a:pos x="274" y="61"/>
                  </a:cxn>
                  <a:cxn ang="0">
                    <a:pos x="290" y="69"/>
                  </a:cxn>
                </a:cxnLst>
                <a:rect l="0" t="0" r="r" b="b"/>
                <a:pathLst>
                  <a:path w="348" h="222">
                    <a:moveTo>
                      <a:pt x="290" y="69"/>
                    </a:moveTo>
                    <a:lnTo>
                      <a:pt x="306" y="81"/>
                    </a:lnTo>
                    <a:lnTo>
                      <a:pt x="315" y="95"/>
                    </a:lnTo>
                    <a:lnTo>
                      <a:pt x="321" y="110"/>
                    </a:lnTo>
                    <a:lnTo>
                      <a:pt x="321" y="126"/>
                    </a:lnTo>
                    <a:lnTo>
                      <a:pt x="318" y="139"/>
                    </a:lnTo>
                    <a:lnTo>
                      <a:pt x="312" y="150"/>
                    </a:lnTo>
                    <a:lnTo>
                      <a:pt x="302" y="161"/>
                    </a:lnTo>
                    <a:lnTo>
                      <a:pt x="292" y="170"/>
                    </a:lnTo>
                    <a:lnTo>
                      <a:pt x="279" y="180"/>
                    </a:lnTo>
                    <a:lnTo>
                      <a:pt x="265" y="188"/>
                    </a:lnTo>
                    <a:lnTo>
                      <a:pt x="252" y="198"/>
                    </a:lnTo>
                    <a:lnTo>
                      <a:pt x="239" y="207"/>
                    </a:lnTo>
                    <a:lnTo>
                      <a:pt x="236" y="210"/>
                    </a:lnTo>
                    <a:lnTo>
                      <a:pt x="235" y="213"/>
                    </a:lnTo>
                    <a:lnTo>
                      <a:pt x="236" y="216"/>
                    </a:lnTo>
                    <a:lnTo>
                      <a:pt x="239" y="219"/>
                    </a:lnTo>
                    <a:lnTo>
                      <a:pt x="244" y="221"/>
                    </a:lnTo>
                    <a:lnTo>
                      <a:pt x="248" y="222"/>
                    </a:lnTo>
                    <a:lnTo>
                      <a:pt x="254" y="221"/>
                    </a:lnTo>
                    <a:lnTo>
                      <a:pt x="258" y="219"/>
                    </a:lnTo>
                    <a:lnTo>
                      <a:pt x="287" y="206"/>
                    </a:lnTo>
                    <a:lnTo>
                      <a:pt x="310" y="188"/>
                    </a:lnTo>
                    <a:lnTo>
                      <a:pt x="331" y="168"/>
                    </a:lnTo>
                    <a:lnTo>
                      <a:pt x="344" y="147"/>
                    </a:lnTo>
                    <a:lnTo>
                      <a:pt x="348" y="124"/>
                    </a:lnTo>
                    <a:lnTo>
                      <a:pt x="345" y="102"/>
                    </a:lnTo>
                    <a:lnTo>
                      <a:pt x="334" y="81"/>
                    </a:lnTo>
                    <a:lnTo>
                      <a:pt x="310" y="62"/>
                    </a:lnTo>
                    <a:lnTo>
                      <a:pt x="293" y="52"/>
                    </a:lnTo>
                    <a:lnTo>
                      <a:pt x="273" y="43"/>
                    </a:lnTo>
                    <a:lnTo>
                      <a:pt x="249" y="34"/>
                    </a:lnTo>
                    <a:lnTo>
                      <a:pt x="226" y="27"/>
                    </a:lnTo>
                    <a:lnTo>
                      <a:pt x="202" y="21"/>
                    </a:lnTo>
                    <a:lnTo>
                      <a:pt x="176" y="16"/>
                    </a:lnTo>
                    <a:lnTo>
                      <a:pt x="151" y="11"/>
                    </a:lnTo>
                    <a:lnTo>
                      <a:pt x="125" y="7"/>
                    </a:lnTo>
                    <a:lnTo>
                      <a:pt x="102" y="4"/>
                    </a:lnTo>
                    <a:lnTo>
                      <a:pt x="78" y="2"/>
                    </a:lnTo>
                    <a:lnTo>
                      <a:pt x="58" y="0"/>
                    </a:lnTo>
                    <a:lnTo>
                      <a:pt x="39" y="0"/>
                    </a:lnTo>
                    <a:lnTo>
                      <a:pt x="23" y="0"/>
                    </a:lnTo>
                    <a:lnTo>
                      <a:pt x="12" y="1"/>
                    </a:lnTo>
                    <a:lnTo>
                      <a:pt x="4" y="3"/>
                    </a:lnTo>
                    <a:lnTo>
                      <a:pt x="0" y="5"/>
                    </a:lnTo>
                    <a:lnTo>
                      <a:pt x="14" y="7"/>
                    </a:lnTo>
                    <a:lnTo>
                      <a:pt x="30" y="8"/>
                    </a:lnTo>
                    <a:lnTo>
                      <a:pt x="46" y="10"/>
                    </a:lnTo>
                    <a:lnTo>
                      <a:pt x="64" y="12"/>
                    </a:lnTo>
                    <a:lnTo>
                      <a:pt x="83" y="14"/>
                    </a:lnTo>
                    <a:lnTo>
                      <a:pt x="102" y="16"/>
                    </a:lnTo>
                    <a:lnTo>
                      <a:pt x="120" y="19"/>
                    </a:lnTo>
                    <a:lnTo>
                      <a:pt x="141" y="22"/>
                    </a:lnTo>
                    <a:lnTo>
                      <a:pt x="160" y="26"/>
                    </a:lnTo>
                    <a:lnTo>
                      <a:pt x="180" y="30"/>
                    </a:lnTo>
                    <a:lnTo>
                      <a:pt x="200" y="35"/>
                    </a:lnTo>
                    <a:lnTo>
                      <a:pt x="219" y="41"/>
                    </a:lnTo>
                    <a:lnTo>
                      <a:pt x="238" y="47"/>
                    </a:lnTo>
                    <a:lnTo>
                      <a:pt x="257" y="53"/>
                    </a:lnTo>
                    <a:lnTo>
                      <a:pt x="274" y="61"/>
                    </a:lnTo>
                    <a:lnTo>
                      <a:pt x="290" y="69"/>
                    </a:lnTo>
                    <a:close/>
                  </a:path>
                </a:pathLst>
              </a:custGeom>
              <a:solidFill>
                <a:srgbClr val="000000"/>
              </a:solidFill>
              <a:ln w="9525">
                <a:noFill/>
                <a:round/>
                <a:headEnd/>
                <a:tailEnd/>
              </a:ln>
            </p:spPr>
            <p:txBody>
              <a:bodyPr/>
              <a:lstStyle/>
              <a:p>
                <a:pPr algn="l" rtl="0"/>
                <a:endParaRPr lang="en-US" b="1" kern="1200">
                  <a:solidFill>
                    <a:prstClr val="black"/>
                  </a:solidFill>
                  <a:latin typeface="Calibri"/>
                  <a:ea typeface="+mn-ea"/>
                  <a:cs typeface="+mn-cs"/>
                </a:endParaRPr>
              </a:p>
            </p:txBody>
          </p:sp>
          <p:sp>
            <p:nvSpPr>
              <p:cNvPr id="356385" name="Freeform 33"/>
              <p:cNvSpPr>
                <a:spLocks/>
              </p:cNvSpPr>
              <p:nvPr/>
            </p:nvSpPr>
            <p:spPr bwMode="auto">
              <a:xfrm>
                <a:off x="1162" y="2273"/>
                <a:ext cx="48" cy="103"/>
              </a:xfrm>
              <a:custGeom>
                <a:avLst/>
                <a:gdLst/>
                <a:ahLst/>
                <a:cxnLst>
                  <a:cxn ang="0">
                    <a:pos x="0" y="113"/>
                  </a:cxn>
                  <a:cxn ang="0">
                    <a:pos x="0" y="130"/>
                  </a:cxn>
                  <a:cxn ang="0">
                    <a:pos x="6" y="146"/>
                  </a:cxn>
                  <a:cxn ang="0">
                    <a:pos x="16" y="161"/>
                  </a:cxn>
                  <a:cxn ang="0">
                    <a:pos x="31" y="174"/>
                  </a:cxn>
                  <a:cxn ang="0">
                    <a:pos x="48" y="185"/>
                  </a:cxn>
                  <a:cxn ang="0">
                    <a:pos x="68" y="195"/>
                  </a:cxn>
                  <a:cxn ang="0">
                    <a:pos x="92" y="202"/>
                  </a:cxn>
                  <a:cxn ang="0">
                    <a:pos x="115" y="206"/>
                  </a:cxn>
                  <a:cxn ang="0">
                    <a:pos x="122" y="207"/>
                  </a:cxn>
                  <a:cxn ang="0">
                    <a:pos x="129" y="205"/>
                  </a:cxn>
                  <a:cxn ang="0">
                    <a:pos x="135" y="202"/>
                  </a:cxn>
                  <a:cxn ang="0">
                    <a:pos x="138" y="198"/>
                  </a:cxn>
                  <a:cxn ang="0">
                    <a:pos x="138" y="193"/>
                  </a:cxn>
                  <a:cxn ang="0">
                    <a:pos x="137" y="188"/>
                  </a:cxn>
                  <a:cxn ang="0">
                    <a:pos x="132" y="184"/>
                  </a:cxn>
                  <a:cxn ang="0">
                    <a:pos x="125" y="182"/>
                  </a:cxn>
                  <a:cxn ang="0">
                    <a:pos x="102" y="176"/>
                  </a:cxn>
                  <a:cxn ang="0">
                    <a:pos x="80" y="168"/>
                  </a:cxn>
                  <a:cxn ang="0">
                    <a:pos x="63" y="157"/>
                  </a:cxn>
                  <a:cxn ang="0">
                    <a:pos x="50" y="145"/>
                  </a:cxn>
                  <a:cxn ang="0">
                    <a:pos x="41" y="130"/>
                  </a:cxn>
                  <a:cxn ang="0">
                    <a:pos x="37" y="114"/>
                  </a:cxn>
                  <a:cxn ang="0">
                    <a:pos x="37" y="97"/>
                  </a:cxn>
                  <a:cxn ang="0">
                    <a:pos x="44" y="79"/>
                  </a:cxn>
                  <a:cxn ang="0">
                    <a:pos x="54" y="65"/>
                  </a:cxn>
                  <a:cxn ang="0">
                    <a:pos x="70" y="52"/>
                  </a:cxn>
                  <a:cxn ang="0">
                    <a:pos x="87" y="40"/>
                  </a:cxn>
                  <a:cxn ang="0">
                    <a:pos x="106" y="29"/>
                  </a:cxn>
                  <a:cxn ang="0">
                    <a:pos x="122" y="20"/>
                  </a:cxn>
                  <a:cxn ang="0">
                    <a:pos x="135" y="11"/>
                  </a:cxn>
                  <a:cxn ang="0">
                    <a:pos x="142" y="5"/>
                  </a:cxn>
                  <a:cxn ang="0">
                    <a:pos x="142" y="0"/>
                  </a:cxn>
                  <a:cxn ang="0">
                    <a:pos x="126" y="4"/>
                  </a:cxn>
                  <a:cxn ang="0">
                    <a:pos x="106" y="11"/>
                  </a:cxn>
                  <a:cxn ang="0">
                    <a:pos x="84" y="23"/>
                  </a:cxn>
                  <a:cxn ang="0">
                    <a:pos x="61" y="37"/>
                  </a:cxn>
                  <a:cxn ang="0">
                    <a:pos x="39" y="53"/>
                  </a:cxn>
                  <a:cxn ang="0">
                    <a:pos x="22" y="72"/>
                  </a:cxn>
                  <a:cxn ang="0">
                    <a:pos x="8" y="93"/>
                  </a:cxn>
                  <a:cxn ang="0">
                    <a:pos x="0" y="113"/>
                  </a:cxn>
                </a:cxnLst>
                <a:rect l="0" t="0" r="r" b="b"/>
                <a:pathLst>
                  <a:path w="142" h="207">
                    <a:moveTo>
                      <a:pt x="0" y="113"/>
                    </a:moveTo>
                    <a:lnTo>
                      <a:pt x="0" y="130"/>
                    </a:lnTo>
                    <a:lnTo>
                      <a:pt x="6" y="146"/>
                    </a:lnTo>
                    <a:lnTo>
                      <a:pt x="16" y="161"/>
                    </a:lnTo>
                    <a:lnTo>
                      <a:pt x="31" y="174"/>
                    </a:lnTo>
                    <a:lnTo>
                      <a:pt x="48" y="185"/>
                    </a:lnTo>
                    <a:lnTo>
                      <a:pt x="68" y="195"/>
                    </a:lnTo>
                    <a:lnTo>
                      <a:pt x="92" y="202"/>
                    </a:lnTo>
                    <a:lnTo>
                      <a:pt x="115" y="206"/>
                    </a:lnTo>
                    <a:lnTo>
                      <a:pt x="122" y="207"/>
                    </a:lnTo>
                    <a:lnTo>
                      <a:pt x="129" y="205"/>
                    </a:lnTo>
                    <a:lnTo>
                      <a:pt x="135" y="202"/>
                    </a:lnTo>
                    <a:lnTo>
                      <a:pt x="138" y="198"/>
                    </a:lnTo>
                    <a:lnTo>
                      <a:pt x="138" y="193"/>
                    </a:lnTo>
                    <a:lnTo>
                      <a:pt x="137" y="188"/>
                    </a:lnTo>
                    <a:lnTo>
                      <a:pt x="132" y="184"/>
                    </a:lnTo>
                    <a:lnTo>
                      <a:pt x="125" y="182"/>
                    </a:lnTo>
                    <a:lnTo>
                      <a:pt x="102" y="176"/>
                    </a:lnTo>
                    <a:lnTo>
                      <a:pt x="80" y="168"/>
                    </a:lnTo>
                    <a:lnTo>
                      <a:pt x="63" y="157"/>
                    </a:lnTo>
                    <a:lnTo>
                      <a:pt x="50" y="145"/>
                    </a:lnTo>
                    <a:lnTo>
                      <a:pt x="41" y="130"/>
                    </a:lnTo>
                    <a:lnTo>
                      <a:pt x="37" y="114"/>
                    </a:lnTo>
                    <a:lnTo>
                      <a:pt x="37" y="97"/>
                    </a:lnTo>
                    <a:lnTo>
                      <a:pt x="44" y="79"/>
                    </a:lnTo>
                    <a:lnTo>
                      <a:pt x="54" y="65"/>
                    </a:lnTo>
                    <a:lnTo>
                      <a:pt x="70" y="52"/>
                    </a:lnTo>
                    <a:lnTo>
                      <a:pt x="87" y="40"/>
                    </a:lnTo>
                    <a:lnTo>
                      <a:pt x="106" y="29"/>
                    </a:lnTo>
                    <a:lnTo>
                      <a:pt x="122" y="20"/>
                    </a:lnTo>
                    <a:lnTo>
                      <a:pt x="135" y="11"/>
                    </a:lnTo>
                    <a:lnTo>
                      <a:pt x="142" y="5"/>
                    </a:lnTo>
                    <a:lnTo>
                      <a:pt x="142" y="0"/>
                    </a:lnTo>
                    <a:lnTo>
                      <a:pt x="126" y="4"/>
                    </a:lnTo>
                    <a:lnTo>
                      <a:pt x="106" y="11"/>
                    </a:lnTo>
                    <a:lnTo>
                      <a:pt x="84" y="23"/>
                    </a:lnTo>
                    <a:lnTo>
                      <a:pt x="61" y="37"/>
                    </a:lnTo>
                    <a:lnTo>
                      <a:pt x="39" y="53"/>
                    </a:lnTo>
                    <a:lnTo>
                      <a:pt x="22" y="72"/>
                    </a:lnTo>
                    <a:lnTo>
                      <a:pt x="8" y="93"/>
                    </a:lnTo>
                    <a:lnTo>
                      <a:pt x="0" y="113"/>
                    </a:lnTo>
                    <a:close/>
                  </a:path>
                </a:pathLst>
              </a:custGeom>
              <a:solidFill>
                <a:srgbClr val="000000"/>
              </a:solidFill>
              <a:ln w="9525">
                <a:noFill/>
                <a:round/>
                <a:headEnd/>
                <a:tailEnd/>
              </a:ln>
            </p:spPr>
            <p:txBody>
              <a:bodyPr/>
              <a:lstStyle/>
              <a:p>
                <a:pPr algn="l" rtl="0"/>
                <a:endParaRPr lang="en-US" b="1" kern="1200">
                  <a:solidFill>
                    <a:prstClr val="black"/>
                  </a:solidFill>
                  <a:latin typeface="Calibri"/>
                  <a:ea typeface="+mn-ea"/>
                  <a:cs typeface="+mn-cs"/>
                </a:endParaRPr>
              </a:p>
            </p:txBody>
          </p:sp>
          <p:sp>
            <p:nvSpPr>
              <p:cNvPr id="356386" name="Freeform 34"/>
              <p:cNvSpPr>
                <a:spLocks/>
              </p:cNvSpPr>
              <p:nvPr/>
            </p:nvSpPr>
            <p:spPr bwMode="auto">
              <a:xfrm>
                <a:off x="1492" y="2206"/>
                <a:ext cx="101" cy="135"/>
              </a:xfrm>
              <a:custGeom>
                <a:avLst/>
                <a:gdLst/>
                <a:ahLst/>
                <a:cxnLst>
                  <a:cxn ang="0">
                    <a:pos x="256" y="109"/>
                  </a:cxn>
                  <a:cxn ang="0">
                    <a:pos x="271" y="126"/>
                  </a:cxn>
                  <a:cxn ang="0">
                    <a:pos x="278" y="144"/>
                  </a:cxn>
                  <a:cxn ang="0">
                    <a:pos x="274" y="164"/>
                  </a:cxn>
                  <a:cxn ang="0">
                    <a:pos x="256" y="183"/>
                  </a:cxn>
                  <a:cxn ang="0">
                    <a:pos x="232" y="200"/>
                  </a:cxn>
                  <a:cxn ang="0">
                    <a:pos x="204" y="216"/>
                  </a:cxn>
                  <a:cxn ang="0">
                    <a:pos x="175" y="232"/>
                  </a:cxn>
                  <a:cxn ang="0">
                    <a:pos x="158" y="244"/>
                  </a:cxn>
                  <a:cxn ang="0">
                    <a:pos x="152" y="252"/>
                  </a:cxn>
                  <a:cxn ang="0">
                    <a:pos x="148" y="260"/>
                  </a:cxn>
                  <a:cxn ang="0">
                    <a:pos x="151" y="268"/>
                  </a:cxn>
                  <a:cxn ang="0">
                    <a:pos x="161" y="272"/>
                  </a:cxn>
                  <a:cxn ang="0">
                    <a:pos x="171" y="271"/>
                  </a:cxn>
                  <a:cxn ang="0">
                    <a:pos x="190" y="256"/>
                  </a:cxn>
                  <a:cxn ang="0">
                    <a:pos x="222" y="236"/>
                  </a:cxn>
                  <a:cxn ang="0">
                    <a:pos x="255" y="216"/>
                  </a:cxn>
                  <a:cxn ang="0">
                    <a:pos x="284" y="192"/>
                  </a:cxn>
                  <a:cxn ang="0">
                    <a:pos x="301" y="163"/>
                  </a:cxn>
                  <a:cxn ang="0">
                    <a:pos x="300" y="133"/>
                  </a:cxn>
                  <a:cxn ang="0">
                    <a:pos x="281" y="105"/>
                  </a:cxn>
                  <a:cxn ang="0">
                    <a:pos x="251" y="82"/>
                  </a:cxn>
                  <a:cxn ang="0">
                    <a:pos x="217" y="67"/>
                  </a:cxn>
                  <a:cxn ang="0">
                    <a:pos x="185" y="54"/>
                  </a:cxn>
                  <a:cxn ang="0">
                    <a:pos x="151" y="40"/>
                  </a:cxn>
                  <a:cxn ang="0">
                    <a:pos x="114" y="27"/>
                  </a:cxn>
                  <a:cxn ang="0">
                    <a:pos x="81" y="16"/>
                  </a:cxn>
                  <a:cxn ang="0">
                    <a:pos x="49" y="7"/>
                  </a:cxn>
                  <a:cxn ang="0">
                    <a:pos x="24" y="1"/>
                  </a:cxn>
                  <a:cxn ang="0">
                    <a:pos x="5" y="0"/>
                  </a:cxn>
                  <a:cxn ang="0">
                    <a:pos x="13" y="7"/>
                  </a:cxn>
                  <a:cxn ang="0">
                    <a:pos x="43" y="17"/>
                  </a:cxn>
                  <a:cxn ang="0">
                    <a:pos x="74" y="27"/>
                  </a:cxn>
                  <a:cxn ang="0">
                    <a:pos x="106" y="38"/>
                  </a:cxn>
                  <a:cxn ang="0">
                    <a:pos x="139" y="50"/>
                  </a:cxn>
                  <a:cxn ang="0">
                    <a:pos x="171" y="63"/>
                  </a:cxn>
                  <a:cxn ang="0">
                    <a:pos x="203" y="78"/>
                  </a:cxn>
                  <a:cxn ang="0">
                    <a:pos x="232" y="93"/>
                  </a:cxn>
                </a:cxnLst>
                <a:rect l="0" t="0" r="r" b="b"/>
                <a:pathLst>
                  <a:path w="303" h="272">
                    <a:moveTo>
                      <a:pt x="246" y="102"/>
                    </a:moveTo>
                    <a:lnTo>
                      <a:pt x="256" y="109"/>
                    </a:lnTo>
                    <a:lnTo>
                      <a:pt x="264" y="117"/>
                    </a:lnTo>
                    <a:lnTo>
                      <a:pt x="271" y="126"/>
                    </a:lnTo>
                    <a:lnTo>
                      <a:pt x="275" y="135"/>
                    </a:lnTo>
                    <a:lnTo>
                      <a:pt x="278" y="144"/>
                    </a:lnTo>
                    <a:lnTo>
                      <a:pt x="277" y="154"/>
                    </a:lnTo>
                    <a:lnTo>
                      <a:pt x="274" y="164"/>
                    </a:lnTo>
                    <a:lnTo>
                      <a:pt x="267" y="173"/>
                    </a:lnTo>
                    <a:lnTo>
                      <a:pt x="256" y="183"/>
                    </a:lnTo>
                    <a:lnTo>
                      <a:pt x="245" y="192"/>
                    </a:lnTo>
                    <a:lnTo>
                      <a:pt x="232" y="200"/>
                    </a:lnTo>
                    <a:lnTo>
                      <a:pt x="219" y="209"/>
                    </a:lnTo>
                    <a:lnTo>
                      <a:pt x="204" y="216"/>
                    </a:lnTo>
                    <a:lnTo>
                      <a:pt x="190" y="224"/>
                    </a:lnTo>
                    <a:lnTo>
                      <a:pt x="175" y="232"/>
                    </a:lnTo>
                    <a:lnTo>
                      <a:pt x="162" y="241"/>
                    </a:lnTo>
                    <a:lnTo>
                      <a:pt x="158" y="244"/>
                    </a:lnTo>
                    <a:lnTo>
                      <a:pt x="155" y="248"/>
                    </a:lnTo>
                    <a:lnTo>
                      <a:pt x="152" y="252"/>
                    </a:lnTo>
                    <a:lnTo>
                      <a:pt x="149" y="256"/>
                    </a:lnTo>
                    <a:lnTo>
                      <a:pt x="148" y="260"/>
                    </a:lnTo>
                    <a:lnTo>
                      <a:pt x="148" y="264"/>
                    </a:lnTo>
                    <a:lnTo>
                      <a:pt x="151" y="268"/>
                    </a:lnTo>
                    <a:lnTo>
                      <a:pt x="155" y="271"/>
                    </a:lnTo>
                    <a:lnTo>
                      <a:pt x="161" y="272"/>
                    </a:lnTo>
                    <a:lnTo>
                      <a:pt x="166" y="272"/>
                    </a:lnTo>
                    <a:lnTo>
                      <a:pt x="171" y="271"/>
                    </a:lnTo>
                    <a:lnTo>
                      <a:pt x="175" y="268"/>
                    </a:lnTo>
                    <a:lnTo>
                      <a:pt x="190" y="256"/>
                    </a:lnTo>
                    <a:lnTo>
                      <a:pt x="206" y="246"/>
                    </a:lnTo>
                    <a:lnTo>
                      <a:pt x="222" y="236"/>
                    </a:lnTo>
                    <a:lnTo>
                      <a:pt x="239" y="226"/>
                    </a:lnTo>
                    <a:lnTo>
                      <a:pt x="255" y="216"/>
                    </a:lnTo>
                    <a:lnTo>
                      <a:pt x="271" y="204"/>
                    </a:lnTo>
                    <a:lnTo>
                      <a:pt x="284" y="192"/>
                    </a:lnTo>
                    <a:lnTo>
                      <a:pt x="294" y="179"/>
                    </a:lnTo>
                    <a:lnTo>
                      <a:pt x="301" y="163"/>
                    </a:lnTo>
                    <a:lnTo>
                      <a:pt x="303" y="148"/>
                    </a:lnTo>
                    <a:lnTo>
                      <a:pt x="300" y="133"/>
                    </a:lnTo>
                    <a:lnTo>
                      <a:pt x="293" y="118"/>
                    </a:lnTo>
                    <a:lnTo>
                      <a:pt x="281" y="105"/>
                    </a:lnTo>
                    <a:lnTo>
                      <a:pt x="268" y="92"/>
                    </a:lnTo>
                    <a:lnTo>
                      <a:pt x="251" y="82"/>
                    </a:lnTo>
                    <a:lnTo>
                      <a:pt x="232" y="73"/>
                    </a:lnTo>
                    <a:lnTo>
                      <a:pt x="217" y="67"/>
                    </a:lnTo>
                    <a:lnTo>
                      <a:pt x="201" y="61"/>
                    </a:lnTo>
                    <a:lnTo>
                      <a:pt x="185" y="54"/>
                    </a:lnTo>
                    <a:lnTo>
                      <a:pt x="168" y="47"/>
                    </a:lnTo>
                    <a:lnTo>
                      <a:pt x="151" y="40"/>
                    </a:lnTo>
                    <a:lnTo>
                      <a:pt x="132" y="34"/>
                    </a:lnTo>
                    <a:lnTo>
                      <a:pt x="114" y="27"/>
                    </a:lnTo>
                    <a:lnTo>
                      <a:pt x="97" y="21"/>
                    </a:lnTo>
                    <a:lnTo>
                      <a:pt x="81" y="16"/>
                    </a:lnTo>
                    <a:lnTo>
                      <a:pt x="65" y="11"/>
                    </a:lnTo>
                    <a:lnTo>
                      <a:pt x="49" y="7"/>
                    </a:lnTo>
                    <a:lnTo>
                      <a:pt x="36" y="4"/>
                    </a:lnTo>
                    <a:lnTo>
                      <a:pt x="24" y="1"/>
                    </a:lnTo>
                    <a:lnTo>
                      <a:pt x="14" y="0"/>
                    </a:lnTo>
                    <a:lnTo>
                      <a:pt x="5" y="0"/>
                    </a:lnTo>
                    <a:lnTo>
                      <a:pt x="0" y="2"/>
                    </a:lnTo>
                    <a:lnTo>
                      <a:pt x="13" y="7"/>
                    </a:lnTo>
                    <a:lnTo>
                      <a:pt x="27" y="12"/>
                    </a:lnTo>
                    <a:lnTo>
                      <a:pt x="43" y="17"/>
                    </a:lnTo>
                    <a:lnTo>
                      <a:pt x="58" y="22"/>
                    </a:lnTo>
                    <a:lnTo>
                      <a:pt x="74" y="27"/>
                    </a:lnTo>
                    <a:lnTo>
                      <a:pt x="90" y="32"/>
                    </a:lnTo>
                    <a:lnTo>
                      <a:pt x="106" y="38"/>
                    </a:lnTo>
                    <a:lnTo>
                      <a:pt x="122" y="44"/>
                    </a:lnTo>
                    <a:lnTo>
                      <a:pt x="139" y="50"/>
                    </a:lnTo>
                    <a:lnTo>
                      <a:pt x="155" y="57"/>
                    </a:lnTo>
                    <a:lnTo>
                      <a:pt x="171" y="63"/>
                    </a:lnTo>
                    <a:lnTo>
                      <a:pt x="187" y="70"/>
                    </a:lnTo>
                    <a:lnTo>
                      <a:pt x="203" y="78"/>
                    </a:lnTo>
                    <a:lnTo>
                      <a:pt x="217" y="85"/>
                    </a:lnTo>
                    <a:lnTo>
                      <a:pt x="232" y="93"/>
                    </a:lnTo>
                    <a:lnTo>
                      <a:pt x="246" y="102"/>
                    </a:lnTo>
                    <a:close/>
                  </a:path>
                </a:pathLst>
              </a:custGeom>
              <a:solidFill>
                <a:srgbClr val="000000"/>
              </a:solidFill>
              <a:ln w="9525">
                <a:noFill/>
                <a:round/>
                <a:headEnd/>
                <a:tailEnd/>
              </a:ln>
            </p:spPr>
            <p:txBody>
              <a:bodyPr/>
              <a:lstStyle/>
              <a:p>
                <a:pPr algn="l" rtl="0"/>
                <a:endParaRPr lang="en-US" b="1" kern="1200">
                  <a:solidFill>
                    <a:prstClr val="black"/>
                  </a:solidFill>
                  <a:latin typeface="Calibri"/>
                  <a:ea typeface="+mn-ea"/>
                  <a:cs typeface="+mn-cs"/>
                </a:endParaRPr>
              </a:p>
            </p:txBody>
          </p:sp>
        </p:grpSp>
        <p:grpSp>
          <p:nvGrpSpPr>
            <p:cNvPr id="3" name="Group 35"/>
            <p:cNvGrpSpPr>
              <a:grpSpLocks/>
            </p:cNvGrpSpPr>
            <p:nvPr/>
          </p:nvGrpSpPr>
          <p:grpSpPr bwMode="auto">
            <a:xfrm>
              <a:off x="1701800" y="1128713"/>
              <a:ext cx="415925" cy="511175"/>
              <a:chOff x="2870" y="1518"/>
              <a:chExt cx="292" cy="320"/>
            </a:xfrm>
          </p:grpSpPr>
          <p:graphicFrame>
            <p:nvGraphicFramePr>
              <p:cNvPr id="356388" name="Object 36"/>
              <p:cNvGraphicFramePr>
                <a:graphicFrameLocks noChangeAspect="1"/>
              </p:cNvGraphicFramePr>
              <p:nvPr/>
            </p:nvGraphicFramePr>
            <p:xfrm>
              <a:off x="2870" y="1518"/>
              <a:ext cx="272" cy="282"/>
            </p:xfrm>
            <a:graphic>
              <a:graphicData uri="http://schemas.openxmlformats.org/presentationml/2006/ole">
                <p:oleObj spid="_x0000_s125956" name="Clip" r:id="rId5" imgW="819000" imgH="847800" progId="">
                  <p:embed/>
                </p:oleObj>
              </a:graphicData>
            </a:graphic>
          </p:graphicFrame>
          <p:graphicFrame>
            <p:nvGraphicFramePr>
              <p:cNvPr id="356389" name="Object 37"/>
              <p:cNvGraphicFramePr>
                <a:graphicFrameLocks noChangeAspect="1"/>
              </p:cNvGraphicFramePr>
              <p:nvPr/>
            </p:nvGraphicFramePr>
            <p:xfrm>
              <a:off x="2913" y="1602"/>
              <a:ext cx="249" cy="236"/>
            </p:xfrm>
            <a:graphic>
              <a:graphicData uri="http://schemas.openxmlformats.org/presentationml/2006/ole">
                <p:oleObj spid="_x0000_s125957" name="Clip" r:id="rId6" imgW="1266840" imgH="1200240" progId="">
                  <p:embed/>
                </p:oleObj>
              </a:graphicData>
            </a:graphic>
          </p:graphicFrame>
        </p:grpSp>
        <p:grpSp>
          <p:nvGrpSpPr>
            <p:cNvPr id="4" name="Group 38"/>
            <p:cNvGrpSpPr>
              <a:grpSpLocks/>
            </p:cNvGrpSpPr>
            <p:nvPr/>
          </p:nvGrpSpPr>
          <p:grpSpPr bwMode="auto">
            <a:xfrm>
              <a:off x="8029575" y="1098550"/>
              <a:ext cx="415925" cy="511175"/>
              <a:chOff x="2870" y="1518"/>
              <a:chExt cx="292" cy="320"/>
            </a:xfrm>
          </p:grpSpPr>
          <p:graphicFrame>
            <p:nvGraphicFramePr>
              <p:cNvPr id="356391" name="Object 39"/>
              <p:cNvGraphicFramePr>
                <a:graphicFrameLocks noChangeAspect="1"/>
              </p:cNvGraphicFramePr>
              <p:nvPr/>
            </p:nvGraphicFramePr>
            <p:xfrm>
              <a:off x="2870" y="1518"/>
              <a:ext cx="272" cy="282"/>
            </p:xfrm>
            <a:graphic>
              <a:graphicData uri="http://schemas.openxmlformats.org/presentationml/2006/ole">
                <p:oleObj spid="_x0000_s125954" name="Clip" r:id="rId7" imgW="819000" imgH="847800" progId="">
                  <p:embed/>
                </p:oleObj>
              </a:graphicData>
            </a:graphic>
          </p:graphicFrame>
          <p:graphicFrame>
            <p:nvGraphicFramePr>
              <p:cNvPr id="356392" name="Object 40"/>
              <p:cNvGraphicFramePr>
                <a:graphicFrameLocks noChangeAspect="1"/>
              </p:cNvGraphicFramePr>
              <p:nvPr/>
            </p:nvGraphicFramePr>
            <p:xfrm>
              <a:off x="2913" y="1602"/>
              <a:ext cx="249" cy="236"/>
            </p:xfrm>
            <a:graphic>
              <a:graphicData uri="http://schemas.openxmlformats.org/presentationml/2006/ole">
                <p:oleObj spid="_x0000_s125955" name="Clip" r:id="rId8" imgW="1266840" imgH="1200240" progId="">
                  <p:embed/>
                </p:oleObj>
              </a:graphicData>
            </a:graphic>
          </p:graphicFrame>
        </p:grpSp>
        <p:sp>
          <p:nvSpPr>
            <p:cNvPr id="356393" name="Text Box 41"/>
            <p:cNvSpPr txBox="1">
              <a:spLocks noChangeArrowheads="1"/>
            </p:cNvSpPr>
            <p:nvPr/>
          </p:nvSpPr>
          <p:spPr bwMode="auto">
            <a:xfrm>
              <a:off x="2073275" y="1243013"/>
              <a:ext cx="324128" cy="369332"/>
            </a:xfrm>
            <a:prstGeom prst="rect">
              <a:avLst/>
            </a:prstGeom>
            <a:noFill/>
            <a:ln w="9525">
              <a:noFill/>
              <a:miter lim="800000"/>
              <a:headEnd/>
              <a:tailEnd/>
            </a:ln>
            <a:effectLst/>
          </p:spPr>
          <p:txBody>
            <a:bodyPr wrap="none">
              <a:spAutoFit/>
            </a:bodyPr>
            <a:lstStyle/>
            <a:p>
              <a:pPr algn="l" rtl="0"/>
              <a:r>
                <a:rPr lang="en-US" b="1" kern="1200">
                  <a:solidFill>
                    <a:prstClr val="black"/>
                  </a:solidFill>
                  <a:latin typeface="Calibri"/>
                  <a:ea typeface="+mn-ea"/>
                  <a:cs typeface="+mn-cs"/>
                </a:rPr>
                <a:t>A</a:t>
              </a:r>
            </a:p>
          </p:txBody>
        </p:sp>
        <p:sp>
          <p:nvSpPr>
            <p:cNvPr id="356394" name="Text Box 42"/>
            <p:cNvSpPr txBox="1">
              <a:spLocks noChangeArrowheads="1"/>
            </p:cNvSpPr>
            <p:nvPr/>
          </p:nvSpPr>
          <p:spPr bwMode="auto">
            <a:xfrm>
              <a:off x="7670800" y="1241425"/>
              <a:ext cx="314510" cy="369332"/>
            </a:xfrm>
            <a:prstGeom prst="rect">
              <a:avLst/>
            </a:prstGeom>
            <a:noFill/>
            <a:ln w="9525">
              <a:noFill/>
              <a:miter lim="800000"/>
              <a:headEnd/>
              <a:tailEnd/>
            </a:ln>
            <a:effectLst/>
          </p:spPr>
          <p:txBody>
            <a:bodyPr wrap="none">
              <a:spAutoFit/>
            </a:bodyPr>
            <a:lstStyle/>
            <a:p>
              <a:pPr algn="l" rtl="0"/>
              <a:r>
                <a:rPr lang="en-US" b="1" kern="1200">
                  <a:solidFill>
                    <a:prstClr val="black"/>
                  </a:solidFill>
                  <a:latin typeface="Calibri"/>
                  <a:ea typeface="+mn-ea"/>
                  <a:cs typeface="+mn-cs"/>
                </a:rPr>
                <a:t>B</a:t>
              </a:r>
            </a:p>
          </p:txBody>
        </p:sp>
        <p:sp>
          <p:nvSpPr>
            <p:cNvPr id="356397" name="Line 45"/>
            <p:cNvSpPr>
              <a:spLocks noChangeShapeType="1"/>
            </p:cNvSpPr>
            <p:nvPr/>
          </p:nvSpPr>
          <p:spPr bwMode="auto">
            <a:xfrm>
              <a:off x="758825" y="1743075"/>
              <a:ext cx="41275" cy="3938588"/>
            </a:xfrm>
            <a:prstGeom prst="line">
              <a:avLst/>
            </a:prstGeom>
            <a:noFill/>
            <a:ln w="12700">
              <a:solidFill>
                <a:schemeClr val="tx1"/>
              </a:solidFill>
              <a:round/>
              <a:headEnd/>
              <a:tailEnd type="triangle" w="med" len="med"/>
            </a:ln>
            <a:effectLst/>
          </p:spPr>
          <p:txBody>
            <a:bodyPr wrap="none"/>
            <a:lstStyle/>
            <a:p>
              <a:pPr algn="l" rtl="0"/>
              <a:endParaRPr lang="en-US" b="1" kern="1200">
                <a:solidFill>
                  <a:prstClr val="black"/>
                </a:solidFill>
                <a:latin typeface="Calibri"/>
                <a:ea typeface="+mn-ea"/>
                <a:cs typeface="+mn-cs"/>
              </a:endParaRPr>
            </a:p>
          </p:txBody>
        </p:sp>
        <p:sp>
          <p:nvSpPr>
            <p:cNvPr id="356398" name="Text Box 46"/>
            <p:cNvSpPr txBox="1">
              <a:spLocks noChangeArrowheads="1"/>
            </p:cNvSpPr>
            <p:nvPr/>
          </p:nvSpPr>
          <p:spPr bwMode="auto">
            <a:xfrm>
              <a:off x="838200" y="5105400"/>
              <a:ext cx="623889" cy="369332"/>
            </a:xfrm>
            <a:prstGeom prst="rect">
              <a:avLst/>
            </a:prstGeom>
            <a:noFill/>
            <a:ln w="9525">
              <a:noFill/>
              <a:miter lim="800000"/>
              <a:headEnd/>
              <a:tailEnd/>
            </a:ln>
            <a:effectLst/>
          </p:spPr>
          <p:txBody>
            <a:bodyPr wrap="none">
              <a:spAutoFit/>
            </a:bodyPr>
            <a:lstStyle/>
            <a:p>
              <a:pPr algn="l" rtl="0"/>
              <a:r>
                <a:rPr lang="en-US" b="1" kern="1200" dirty="0">
                  <a:solidFill>
                    <a:prstClr val="black"/>
                  </a:solidFill>
                  <a:latin typeface="Calibri"/>
                  <a:ea typeface="+mn-ea"/>
                  <a:cs typeface="+mn-cs"/>
                </a:rPr>
                <a:t>time</a:t>
              </a:r>
            </a:p>
          </p:txBody>
        </p:sp>
        <p:sp>
          <p:nvSpPr>
            <p:cNvPr id="356396" name="Line 44"/>
            <p:cNvSpPr>
              <a:spLocks noChangeShapeType="1"/>
            </p:cNvSpPr>
            <p:nvPr/>
          </p:nvSpPr>
          <p:spPr bwMode="auto">
            <a:xfrm>
              <a:off x="744538" y="1728788"/>
              <a:ext cx="7835900" cy="0"/>
            </a:xfrm>
            <a:prstGeom prst="line">
              <a:avLst/>
            </a:prstGeom>
            <a:noFill/>
            <a:ln w="9525">
              <a:solidFill>
                <a:schemeClr val="tx1"/>
              </a:solidFill>
              <a:round/>
              <a:headEnd/>
              <a:tailEnd/>
            </a:ln>
            <a:effectLst/>
          </p:spPr>
          <p:txBody>
            <a:bodyPr wrap="none"/>
            <a:lstStyle/>
            <a:p>
              <a:pPr algn="l" rtl="0"/>
              <a:endParaRPr lang="en-US" b="1" kern="1200">
                <a:solidFill>
                  <a:prstClr val="black"/>
                </a:solidFill>
                <a:latin typeface="Calibri"/>
                <a:ea typeface="+mn-ea"/>
                <a:cs typeface="+mn-cs"/>
              </a:endParaRPr>
            </a:p>
          </p:txBody>
        </p:sp>
        <p:grpSp>
          <p:nvGrpSpPr>
            <p:cNvPr id="5" name="Group 70"/>
            <p:cNvGrpSpPr>
              <a:grpSpLocks/>
            </p:cNvGrpSpPr>
            <p:nvPr/>
          </p:nvGrpSpPr>
          <p:grpSpPr bwMode="auto">
            <a:xfrm>
              <a:off x="1801813" y="1855789"/>
              <a:ext cx="6608762" cy="857251"/>
              <a:chOff x="1135" y="1169"/>
              <a:chExt cx="4163" cy="540"/>
            </a:xfrm>
          </p:grpSpPr>
          <p:grpSp>
            <p:nvGrpSpPr>
              <p:cNvPr id="6" name="Group 9"/>
              <p:cNvGrpSpPr>
                <a:grpSpLocks/>
              </p:cNvGrpSpPr>
              <p:nvPr/>
            </p:nvGrpSpPr>
            <p:grpSpPr bwMode="auto">
              <a:xfrm>
                <a:off x="1135" y="1194"/>
                <a:ext cx="4163" cy="515"/>
                <a:chOff x="594" y="1184"/>
                <a:chExt cx="4163" cy="515"/>
              </a:xfrm>
            </p:grpSpPr>
            <p:sp>
              <p:nvSpPr>
                <p:cNvPr id="356359" name="Freeform 7"/>
                <p:cNvSpPr>
                  <a:spLocks/>
                </p:cNvSpPr>
                <p:nvPr/>
              </p:nvSpPr>
              <p:spPr bwMode="auto">
                <a:xfrm>
                  <a:off x="594" y="1238"/>
                  <a:ext cx="3642" cy="461"/>
                </a:xfrm>
                <a:custGeom>
                  <a:avLst/>
                  <a:gdLst/>
                  <a:ahLst/>
                  <a:cxnLst>
                    <a:cxn ang="0">
                      <a:pos x="1" y="0"/>
                    </a:cxn>
                    <a:cxn ang="0">
                      <a:pos x="2996" y="298"/>
                    </a:cxn>
                    <a:cxn ang="0">
                      <a:pos x="2996" y="461"/>
                    </a:cxn>
                    <a:cxn ang="0">
                      <a:pos x="0" y="160"/>
                    </a:cxn>
                    <a:cxn ang="0">
                      <a:pos x="1" y="0"/>
                    </a:cxn>
                  </a:cxnLst>
                  <a:rect l="0" t="0" r="r" b="b"/>
                  <a:pathLst>
                    <a:path w="2996" h="461">
                      <a:moveTo>
                        <a:pt x="1" y="0"/>
                      </a:moveTo>
                      <a:lnTo>
                        <a:pt x="2996" y="298"/>
                      </a:lnTo>
                      <a:lnTo>
                        <a:pt x="2996" y="461"/>
                      </a:lnTo>
                      <a:lnTo>
                        <a:pt x="0" y="160"/>
                      </a:lnTo>
                      <a:lnTo>
                        <a:pt x="1" y="0"/>
                      </a:lnTo>
                      <a:close/>
                    </a:path>
                  </a:pathLst>
                </a:custGeom>
                <a:gradFill rotWithShape="1">
                  <a:gsLst>
                    <a:gs pos="0">
                      <a:schemeClr val="accent1"/>
                    </a:gs>
                    <a:gs pos="100000">
                      <a:schemeClr val="bg1"/>
                    </a:gs>
                  </a:gsLst>
                  <a:lin ang="0" scaled="1"/>
                </a:gradFill>
                <a:ln w="9525" cap="flat" cmpd="sng">
                  <a:noFill/>
                  <a:prstDash val="solid"/>
                  <a:round/>
                  <a:headEnd/>
                  <a:tailEnd/>
                </a:ln>
                <a:effectLst/>
              </p:spPr>
              <p:txBody>
                <a:bodyPr wrap="none"/>
                <a:lstStyle/>
                <a:p>
                  <a:pPr algn="l" rtl="0"/>
                  <a:endParaRPr lang="en-US" b="1" kern="1200">
                    <a:solidFill>
                      <a:prstClr val="black"/>
                    </a:solidFill>
                    <a:latin typeface="Calibri"/>
                    <a:ea typeface="+mn-ea"/>
                    <a:cs typeface="+mn-cs"/>
                  </a:endParaRPr>
                </a:p>
              </p:txBody>
            </p:sp>
            <p:sp>
              <p:nvSpPr>
                <p:cNvPr id="356360" name="Freeform 8"/>
                <p:cNvSpPr>
                  <a:spLocks/>
                </p:cNvSpPr>
                <p:nvPr/>
              </p:nvSpPr>
              <p:spPr bwMode="auto">
                <a:xfrm flipH="1">
                  <a:off x="1115" y="1184"/>
                  <a:ext cx="3642" cy="461"/>
                </a:xfrm>
                <a:custGeom>
                  <a:avLst/>
                  <a:gdLst/>
                  <a:ahLst/>
                  <a:cxnLst>
                    <a:cxn ang="0">
                      <a:pos x="1" y="0"/>
                    </a:cxn>
                    <a:cxn ang="0">
                      <a:pos x="2996" y="298"/>
                    </a:cxn>
                    <a:cxn ang="0">
                      <a:pos x="2996" y="461"/>
                    </a:cxn>
                    <a:cxn ang="0">
                      <a:pos x="0" y="160"/>
                    </a:cxn>
                    <a:cxn ang="0">
                      <a:pos x="1" y="0"/>
                    </a:cxn>
                  </a:cxnLst>
                  <a:rect l="0" t="0" r="r" b="b"/>
                  <a:pathLst>
                    <a:path w="2996" h="461">
                      <a:moveTo>
                        <a:pt x="1" y="0"/>
                      </a:moveTo>
                      <a:lnTo>
                        <a:pt x="2996" y="298"/>
                      </a:lnTo>
                      <a:lnTo>
                        <a:pt x="2996" y="461"/>
                      </a:lnTo>
                      <a:lnTo>
                        <a:pt x="0" y="160"/>
                      </a:lnTo>
                      <a:lnTo>
                        <a:pt x="1" y="0"/>
                      </a:lnTo>
                      <a:close/>
                    </a:path>
                  </a:pathLst>
                </a:custGeom>
                <a:gradFill rotWithShape="1">
                  <a:gsLst>
                    <a:gs pos="0">
                      <a:schemeClr val="accent1"/>
                    </a:gs>
                    <a:gs pos="100000">
                      <a:srgbClr val="FFFFFF">
                        <a:alpha val="6000"/>
                      </a:srgbClr>
                    </a:gs>
                  </a:gsLst>
                  <a:lin ang="5400000" scaled="1"/>
                </a:gradFill>
                <a:ln w="9525" cap="flat" cmpd="sng">
                  <a:noFill/>
                  <a:prstDash val="solid"/>
                  <a:round/>
                  <a:headEnd/>
                  <a:tailEnd/>
                </a:ln>
                <a:effectLst/>
              </p:spPr>
              <p:txBody>
                <a:bodyPr wrap="none"/>
                <a:lstStyle/>
                <a:p>
                  <a:pPr algn="l" rtl="0"/>
                  <a:endParaRPr lang="en-US" b="1" kern="1200">
                    <a:solidFill>
                      <a:prstClr val="black"/>
                    </a:solidFill>
                    <a:latin typeface="Calibri"/>
                    <a:ea typeface="+mn-ea"/>
                    <a:cs typeface="+mn-cs"/>
                  </a:endParaRPr>
                </a:p>
              </p:txBody>
            </p:sp>
          </p:grpSp>
          <p:sp>
            <p:nvSpPr>
              <p:cNvPr id="356403" name="Text Box 51"/>
              <p:cNvSpPr txBox="1">
                <a:spLocks noChangeArrowheads="1"/>
              </p:cNvSpPr>
              <p:nvPr/>
            </p:nvSpPr>
            <p:spPr bwMode="auto">
              <a:xfrm rot="356404">
                <a:off x="1594" y="1278"/>
                <a:ext cx="515" cy="233"/>
              </a:xfrm>
              <a:prstGeom prst="rect">
                <a:avLst/>
              </a:prstGeom>
              <a:noFill/>
              <a:ln w="9525">
                <a:noFill/>
                <a:miter lim="800000"/>
                <a:headEnd/>
                <a:tailEnd/>
              </a:ln>
              <a:effectLst/>
            </p:spPr>
            <p:txBody>
              <a:bodyPr wrap="none">
                <a:spAutoFit/>
              </a:bodyPr>
              <a:lstStyle/>
              <a:p>
                <a:pPr algn="l" rtl="0"/>
                <a:r>
                  <a:rPr lang="en-US" b="1" kern="1200">
                    <a:solidFill>
                      <a:prstClr val="black"/>
                    </a:solidFill>
                    <a:latin typeface="Calibri"/>
                    <a:ea typeface="+mn-ea"/>
                    <a:cs typeface="+mn-cs"/>
                  </a:rPr>
                  <a:t>RTS(A)</a:t>
                </a:r>
              </a:p>
            </p:txBody>
          </p:sp>
          <p:sp>
            <p:nvSpPr>
              <p:cNvPr id="356404" name="Text Box 52"/>
              <p:cNvSpPr txBox="1">
                <a:spLocks noChangeArrowheads="1"/>
              </p:cNvSpPr>
              <p:nvPr/>
            </p:nvSpPr>
            <p:spPr bwMode="auto">
              <a:xfrm rot="21245820">
                <a:off x="4745" y="1169"/>
                <a:ext cx="509" cy="233"/>
              </a:xfrm>
              <a:prstGeom prst="rect">
                <a:avLst/>
              </a:prstGeom>
              <a:noFill/>
              <a:ln w="9525">
                <a:noFill/>
                <a:miter lim="800000"/>
                <a:headEnd/>
                <a:tailEnd/>
              </a:ln>
              <a:effectLst/>
            </p:spPr>
            <p:txBody>
              <a:bodyPr wrap="none">
                <a:spAutoFit/>
              </a:bodyPr>
              <a:lstStyle/>
              <a:p>
                <a:pPr algn="l" rtl="0"/>
                <a:r>
                  <a:rPr lang="en-US" b="1" kern="1200">
                    <a:solidFill>
                      <a:prstClr val="black"/>
                    </a:solidFill>
                    <a:latin typeface="Calibri"/>
                    <a:ea typeface="+mn-ea"/>
                    <a:cs typeface="+mn-cs"/>
                  </a:rPr>
                  <a:t>RTS(B)</a:t>
                </a:r>
              </a:p>
            </p:txBody>
          </p:sp>
        </p:grpSp>
        <p:grpSp>
          <p:nvGrpSpPr>
            <p:cNvPr id="7" name="Group 68"/>
            <p:cNvGrpSpPr>
              <a:grpSpLocks/>
            </p:cNvGrpSpPr>
            <p:nvPr/>
          </p:nvGrpSpPr>
          <p:grpSpPr bwMode="auto">
            <a:xfrm>
              <a:off x="1800225" y="2693988"/>
              <a:ext cx="6472238" cy="1174750"/>
              <a:chOff x="1134" y="1697"/>
              <a:chExt cx="4077" cy="740"/>
            </a:xfrm>
          </p:grpSpPr>
          <p:sp>
            <p:nvSpPr>
              <p:cNvPr id="356400" name="Freeform 48"/>
              <p:cNvSpPr>
                <a:spLocks/>
              </p:cNvSpPr>
              <p:nvPr/>
            </p:nvSpPr>
            <p:spPr bwMode="auto">
              <a:xfrm>
                <a:off x="1134" y="1697"/>
                <a:ext cx="3642" cy="461"/>
              </a:xfrm>
              <a:custGeom>
                <a:avLst/>
                <a:gdLst/>
                <a:ahLst/>
                <a:cxnLst>
                  <a:cxn ang="0">
                    <a:pos x="1" y="0"/>
                  </a:cxn>
                  <a:cxn ang="0">
                    <a:pos x="2996" y="298"/>
                  </a:cxn>
                  <a:cxn ang="0">
                    <a:pos x="2996" y="461"/>
                  </a:cxn>
                  <a:cxn ang="0">
                    <a:pos x="0" y="160"/>
                  </a:cxn>
                  <a:cxn ang="0">
                    <a:pos x="1" y="0"/>
                  </a:cxn>
                </a:cxnLst>
                <a:rect l="0" t="0" r="r" b="b"/>
                <a:pathLst>
                  <a:path w="2996" h="461">
                    <a:moveTo>
                      <a:pt x="1" y="0"/>
                    </a:moveTo>
                    <a:lnTo>
                      <a:pt x="2996" y="298"/>
                    </a:lnTo>
                    <a:lnTo>
                      <a:pt x="2996" y="461"/>
                    </a:lnTo>
                    <a:lnTo>
                      <a:pt x="0" y="160"/>
                    </a:lnTo>
                    <a:lnTo>
                      <a:pt x="1" y="0"/>
                    </a:lnTo>
                    <a:close/>
                  </a:path>
                </a:pathLst>
              </a:custGeom>
              <a:gradFill rotWithShape="1">
                <a:gsLst>
                  <a:gs pos="0">
                    <a:schemeClr val="accent1"/>
                  </a:gs>
                  <a:gs pos="100000">
                    <a:schemeClr val="bg1"/>
                  </a:gs>
                </a:gsLst>
                <a:lin ang="0" scaled="1"/>
              </a:gradFill>
              <a:ln w="9525" cap="flat" cmpd="sng">
                <a:noFill/>
                <a:prstDash val="solid"/>
                <a:round/>
                <a:headEnd/>
                <a:tailEnd/>
              </a:ln>
              <a:effectLst/>
            </p:spPr>
            <p:txBody>
              <a:bodyPr wrap="none"/>
              <a:lstStyle/>
              <a:p>
                <a:pPr algn="l" rtl="0"/>
                <a:endParaRPr lang="en-US" b="1" kern="1200">
                  <a:solidFill>
                    <a:prstClr val="black"/>
                  </a:solidFill>
                  <a:latin typeface="Calibri"/>
                  <a:ea typeface="+mn-ea"/>
                  <a:cs typeface="+mn-cs"/>
                </a:endParaRPr>
              </a:p>
            </p:txBody>
          </p:sp>
          <p:sp>
            <p:nvSpPr>
              <p:cNvPr id="356406" name="Text Box 54"/>
              <p:cNvSpPr txBox="1">
                <a:spLocks noChangeArrowheads="1"/>
              </p:cNvSpPr>
              <p:nvPr/>
            </p:nvSpPr>
            <p:spPr bwMode="auto">
              <a:xfrm rot="356404">
                <a:off x="1601" y="1737"/>
                <a:ext cx="515" cy="233"/>
              </a:xfrm>
              <a:prstGeom prst="rect">
                <a:avLst/>
              </a:prstGeom>
              <a:noFill/>
              <a:ln w="9525">
                <a:noFill/>
                <a:miter lim="800000"/>
                <a:headEnd/>
                <a:tailEnd/>
              </a:ln>
              <a:effectLst/>
            </p:spPr>
            <p:txBody>
              <a:bodyPr wrap="none">
                <a:spAutoFit/>
              </a:bodyPr>
              <a:lstStyle/>
              <a:p>
                <a:pPr algn="l" rtl="0"/>
                <a:r>
                  <a:rPr lang="en-US" b="1" kern="1200">
                    <a:solidFill>
                      <a:prstClr val="black"/>
                    </a:solidFill>
                    <a:latin typeface="Calibri"/>
                    <a:ea typeface="+mn-ea"/>
                    <a:cs typeface="+mn-cs"/>
                  </a:rPr>
                  <a:t>RTS(A)</a:t>
                </a:r>
              </a:p>
            </p:txBody>
          </p:sp>
          <p:sp>
            <p:nvSpPr>
              <p:cNvPr id="356408" name="Freeform 56"/>
              <p:cNvSpPr>
                <a:spLocks/>
              </p:cNvSpPr>
              <p:nvPr/>
            </p:nvSpPr>
            <p:spPr bwMode="auto">
              <a:xfrm>
                <a:off x="2951" y="2082"/>
                <a:ext cx="2260" cy="355"/>
              </a:xfrm>
              <a:custGeom>
                <a:avLst/>
                <a:gdLst/>
                <a:ahLst/>
                <a:cxnLst>
                  <a:cxn ang="0">
                    <a:pos x="0" y="0"/>
                  </a:cxn>
                  <a:cxn ang="0">
                    <a:pos x="2260" y="186"/>
                  </a:cxn>
                  <a:cxn ang="0">
                    <a:pos x="2260" y="355"/>
                  </a:cxn>
                  <a:cxn ang="0">
                    <a:pos x="0" y="151"/>
                  </a:cxn>
                  <a:cxn ang="0">
                    <a:pos x="0" y="0"/>
                  </a:cxn>
                </a:cxnLst>
                <a:rect l="0" t="0" r="r" b="b"/>
                <a:pathLst>
                  <a:path w="2260" h="355">
                    <a:moveTo>
                      <a:pt x="0" y="0"/>
                    </a:moveTo>
                    <a:lnTo>
                      <a:pt x="2260" y="186"/>
                    </a:lnTo>
                    <a:lnTo>
                      <a:pt x="2260" y="355"/>
                    </a:lnTo>
                    <a:lnTo>
                      <a:pt x="0" y="151"/>
                    </a:lnTo>
                    <a:lnTo>
                      <a:pt x="0" y="0"/>
                    </a:lnTo>
                    <a:close/>
                  </a:path>
                </a:pathLst>
              </a:custGeom>
              <a:solidFill>
                <a:srgbClr val="FF99CC"/>
              </a:solidFill>
              <a:ln w="9525" cap="flat" cmpd="sng">
                <a:noFill/>
                <a:prstDash val="solid"/>
                <a:round/>
                <a:headEnd/>
                <a:tailEnd/>
              </a:ln>
              <a:effectLst/>
            </p:spPr>
            <p:txBody>
              <a:bodyPr wrap="none"/>
              <a:lstStyle/>
              <a:p>
                <a:pPr algn="l" rtl="0"/>
                <a:endParaRPr lang="en-US" b="1" kern="1200">
                  <a:solidFill>
                    <a:prstClr val="black"/>
                  </a:solidFill>
                  <a:latin typeface="Calibri"/>
                  <a:ea typeface="+mn-ea"/>
                  <a:cs typeface="+mn-cs"/>
                </a:endParaRPr>
              </a:p>
            </p:txBody>
          </p:sp>
          <p:sp>
            <p:nvSpPr>
              <p:cNvPr id="356409" name="Freeform 57"/>
              <p:cNvSpPr>
                <a:spLocks/>
              </p:cNvSpPr>
              <p:nvPr/>
            </p:nvSpPr>
            <p:spPr bwMode="auto">
              <a:xfrm>
                <a:off x="1134" y="2081"/>
                <a:ext cx="1860" cy="347"/>
              </a:xfrm>
              <a:custGeom>
                <a:avLst/>
                <a:gdLst/>
                <a:ahLst/>
                <a:cxnLst>
                  <a:cxn ang="0">
                    <a:pos x="1860" y="0"/>
                  </a:cxn>
                  <a:cxn ang="0">
                    <a:pos x="0" y="179"/>
                  </a:cxn>
                  <a:cxn ang="0">
                    <a:pos x="0" y="347"/>
                  </a:cxn>
                  <a:cxn ang="0">
                    <a:pos x="1860" y="151"/>
                  </a:cxn>
                  <a:cxn ang="0">
                    <a:pos x="1860" y="0"/>
                  </a:cxn>
                </a:cxnLst>
                <a:rect l="0" t="0" r="r" b="b"/>
                <a:pathLst>
                  <a:path w="1860" h="347">
                    <a:moveTo>
                      <a:pt x="1860" y="0"/>
                    </a:moveTo>
                    <a:lnTo>
                      <a:pt x="0" y="179"/>
                    </a:lnTo>
                    <a:lnTo>
                      <a:pt x="0" y="347"/>
                    </a:lnTo>
                    <a:lnTo>
                      <a:pt x="1860" y="151"/>
                    </a:lnTo>
                    <a:lnTo>
                      <a:pt x="1860" y="0"/>
                    </a:lnTo>
                    <a:close/>
                  </a:path>
                </a:pathLst>
              </a:custGeom>
              <a:solidFill>
                <a:srgbClr val="FF99CC"/>
              </a:solidFill>
              <a:ln w="9525" cap="flat" cmpd="sng">
                <a:noFill/>
                <a:prstDash val="solid"/>
                <a:round/>
                <a:headEnd/>
                <a:tailEnd/>
              </a:ln>
              <a:effectLst/>
            </p:spPr>
            <p:txBody>
              <a:bodyPr wrap="none"/>
              <a:lstStyle/>
              <a:p>
                <a:pPr algn="l" rtl="0"/>
                <a:endParaRPr lang="en-US" b="1" kern="1200">
                  <a:solidFill>
                    <a:prstClr val="black"/>
                  </a:solidFill>
                  <a:latin typeface="Calibri"/>
                  <a:ea typeface="+mn-ea"/>
                  <a:cs typeface="+mn-cs"/>
                </a:endParaRPr>
              </a:p>
            </p:txBody>
          </p:sp>
          <p:sp>
            <p:nvSpPr>
              <p:cNvPr id="356410" name="Text Box 58"/>
              <p:cNvSpPr txBox="1">
                <a:spLocks noChangeArrowheads="1"/>
              </p:cNvSpPr>
              <p:nvPr/>
            </p:nvSpPr>
            <p:spPr bwMode="auto">
              <a:xfrm rot="21220796">
                <a:off x="1634" y="2156"/>
                <a:ext cx="512" cy="233"/>
              </a:xfrm>
              <a:prstGeom prst="rect">
                <a:avLst/>
              </a:prstGeom>
              <a:noFill/>
              <a:ln w="9525">
                <a:noFill/>
                <a:miter lim="800000"/>
                <a:headEnd/>
                <a:tailEnd/>
              </a:ln>
              <a:effectLst/>
            </p:spPr>
            <p:txBody>
              <a:bodyPr wrap="none">
                <a:spAutoFit/>
              </a:bodyPr>
              <a:lstStyle/>
              <a:p>
                <a:pPr algn="l" rtl="0"/>
                <a:r>
                  <a:rPr lang="en-US" b="1" kern="1200">
                    <a:solidFill>
                      <a:prstClr val="black"/>
                    </a:solidFill>
                    <a:latin typeface="Calibri"/>
                    <a:ea typeface="+mn-ea"/>
                    <a:cs typeface="+mn-cs"/>
                  </a:rPr>
                  <a:t>CTS(A)</a:t>
                </a:r>
              </a:p>
            </p:txBody>
          </p:sp>
          <p:sp>
            <p:nvSpPr>
              <p:cNvPr id="356411" name="Text Box 59"/>
              <p:cNvSpPr txBox="1">
                <a:spLocks noChangeArrowheads="1"/>
              </p:cNvSpPr>
              <p:nvPr/>
            </p:nvSpPr>
            <p:spPr bwMode="auto">
              <a:xfrm rot="276164">
                <a:off x="3866" y="2146"/>
                <a:ext cx="512" cy="233"/>
              </a:xfrm>
              <a:prstGeom prst="rect">
                <a:avLst/>
              </a:prstGeom>
              <a:noFill/>
              <a:ln w="9525">
                <a:noFill/>
                <a:miter lim="800000"/>
                <a:headEnd/>
                <a:tailEnd/>
              </a:ln>
              <a:effectLst/>
            </p:spPr>
            <p:txBody>
              <a:bodyPr wrap="none">
                <a:spAutoFit/>
              </a:bodyPr>
              <a:lstStyle/>
              <a:p>
                <a:pPr algn="l" rtl="0"/>
                <a:r>
                  <a:rPr lang="en-US" b="1" kern="1200">
                    <a:solidFill>
                      <a:prstClr val="black"/>
                    </a:solidFill>
                    <a:latin typeface="Calibri"/>
                    <a:ea typeface="+mn-ea"/>
                    <a:cs typeface="+mn-cs"/>
                  </a:rPr>
                  <a:t>CTS(A)</a:t>
                </a:r>
              </a:p>
            </p:txBody>
          </p:sp>
        </p:grpSp>
        <p:grpSp>
          <p:nvGrpSpPr>
            <p:cNvPr id="8" name="Group 69"/>
            <p:cNvGrpSpPr>
              <a:grpSpLocks/>
            </p:cNvGrpSpPr>
            <p:nvPr/>
          </p:nvGrpSpPr>
          <p:grpSpPr bwMode="auto">
            <a:xfrm>
              <a:off x="1825625" y="3956050"/>
              <a:ext cx="6472238" cy="2174875"/>
              <a:chOff x="1150" y="2492"/>
              <a:chExt cx="4077" cy="1370"/>
            </a:xfrm>
          </p:grpSpPr>
          <p:sp>
            <p:nvSpPr>
              <p:cNvPr id="356412" name="Freeform 60"/>
              <p:cNvSpPr>
                <a:spLocks/>
              </p:cNvSpPr>
              <p:nvPr/>
            </p:nvSpPr>
            <p:spPr bwMode="auto">
              <a:xfrm>
                <a:off x="1150" y="2492"/>
                <a:ext cx="3652" cy="1134"/>
              </a:xfrm>
              <a:custGeom>
                <a:avLst/>
                <a:gdLst/>
                <a:ahLst/>
                <a:cxnLst>
                  <a:cxn ang="0">
                    <a:pos x="0" y="0"/>
                  </a:cxn>
                  <a:cxn ang="0">
                    <a:pos x="3652" y="318"/>
                  </a:cxn>
                  <a:cxn ang="0">
                    <a:pos x="3652" y="1134"/>
                  </a:cxn>
                  <a:cxn ang="0">
                    <a:pos x="1" y="787"/>
                  </a:cxn>
                  <a:cxn ang="0">
                    <a:pos x="0" y="0"/>
                  </a:cxn>
                </a:cxnLst>
                <a:rect l="0" t="0" r="r" b="b"/>
                <a:pathLst>
                  <a:path w="3652" h="1134">
                    <a:moveTo>
                      <a:pt x="0" y="0"/>
                    </a:moveTo>
                    <a:lnTo>
                      <a:pt x="3652" y="318"/>
                    </a:lnTo>
                    <a:lnTo>
                      <a:pt x="3652" y="1134"/>
                    </a:lnTo>
                    <a:lnTo>
                      <a:pt x="1" y="787"/>
                    </a:lnTo>
                    <a:lnTo>
                      <a:pt x="0" y="0"/>
                    </a:lnTo>
                    <a:close/>
                  </a:path>
                </a:pathLst>
              </a:custGeom>
              <a:gradFill rotWithShape="1">
                <a:gsLst>
                  <a:gs pos="0">
                    <a:schemeClr val="accent2"/>
                  </a:gs>
                  <a:gs pos="100000">
                    <a:srgbClr val="FFFFFF"/>
                  </a:gs>
                </a:gsLst>
                <a:lin ang="0" scaled="1"/>
              </a:gradFill>
              <a:ln w="9525" cap="flat" cmpd="sng">
                <a:noFill/>
                <a:prstDash val="solid"/>
                <a:round/>
                <a:headEnd/>
                <a:tailEnd/>
              </a:ln>
              <a:effectLst/>
            </p:spPr>
            <p:txBody>
              <a:bodyPr wrap="none"/>
              <a:lstStyle/>
              <a:p>
                <a:pPr algn="l" rtl="0"/>
                <a:endParaRPr lang="en-US" b="1" kern="1200">
                  <a:solidFill>
                    <a:prstClr val="black"/>
                  </a:solidFill>
                  <a:latin typeface="Calibri"/>
                  <a:ea typeface="+mn-ea"/>
                  <a:cs typeface="+mn-cs"/>
                </a:endParaRPr>
              </a:p>
            </p:txBody>
          </p:sp>
          <p:sp>
            <p:nvSpPr>
              <p:cNvPr id="356413" name="Text Box 61"/>
              <p:cNvSpPr txBox="1">
                <a:spLocks noChangeArrowheads="1"/>
              </p:cNvSpPr>
              <p:nvPr/>
            </p:nvSpPr>
            <p:spPr bwMode="auto">
              <a:xfrm>
                <a:off x="1594" y="2814"/>
                <a:ext cx="1135" cy="231"/>
              </a:xfrm>
              <a:prstGeom prst="rect">
                <a:avLst/>
              </a:prstGeom>
              <a:noFill/>
              <a:ln w="9525">
                <a:noFill/>
                <a:miter lim="800000"/>
                <a:headEnd/>
                <a:tailEnd/>
              </a:ln>
              <a:effectLst/>
            </p:spPr>
            <p:txBody>
              <a:bodyPr>
                <a:spAutoFit/>
              </a:bodyPr>
              <a:lstStyle/>
              <a:p>
                <a:pPr algn="l" rtl="0">
                  <a:spcBef>
                    <a:spcPct val="50000"/>
                  </a:spcBef>
                </a:pPr>
                <a:r>
                  <a:rPr lang="en-US" b="1" kern="1200">
                    <a:solidFill>
                      <a:prstClr val="black"/>
                    </a:solidFill>
                    <a:latin typeface="Calibri"/>
                    <a:ea typeface="+mn-ea"/>
                    <a:cs typeface="+mn-cs"/>
                  </a:rPr>
                  <a:t>DATA (A)</a:t>
                </a:r>
              </a:p>
            </p:txBody>
          </p:sp>
          <p:sp>
            <p:nvSpPr>
              <p:cNvPr id="356414" name="Freeform 62"/>
              <p:cNvSpPr>
                <a:spLocks/>
              </p:cNvSpPr>
              <p:nvPr/>
            </p:nvSpPr>
            <p:spPr bwMode="auto">
              <a:xfrm>
                <a:off x="2967" y="3507"/>
                <a:ext cx="2260" cy="355"/>
              </a:xfrm>
              <a:custGeom>
                <a:avLst/>
                <a:gdLst/>
                <a:ahLst/>
                <a:cxnLst>
                  <a:cxn ang="0">
                    <a:pos x="0" y="0"/>
                  </a:cxn>
                  <a:cxn ang="0">
                    <a:pos x="2260" y="186"/>
                  </a:cxn>
                  <a:cxn ang="0">
                    <a:pos x="2260" y="355"/>
                  </a:cxn>
                  <a:cxn ang="0">
                    <a:pos x="0" y="151"/>
                  </a:cxn>
                  <a:cxn ang="0">
                    <a:pos x="0" y="0"/>
                  </a:cxn>
                </a:cxnLst>
                <a:rect l="0" t="0" r="r" b="b"/>
                <a:pathLst>
                  <a:path w="2260" h="355">
                    <a:moveTo>
                      <a:pt x="0" y="0"/>
                    </a:moveTo>
                    <a:lnTo>
                      <a:pt x="2260" y="186"/>
                    </a:lnTo>
                    <a:lnTo>
                      <a:pt x="2260" y="355"/>
                    </a:lnTo>
                    <a:lnTo>
                      <a:pt x="0" y="151"/>
                    </a:lnTo>
                    <a:lnTo>
                      <a:pt x="0" y="0"/>
                    </a:lnTo>
                    <a:close/>
                  </a:path>
                </a:pathLst>
              </a:custGeom>
              <a:solidFill>
                <a:srgbClr val="FF99CC"/>
              </a:solidFill>
              <a:ln w="9525" cap="flat" cmpd="sng">
                <a:noFill/>
                <a:prstDash val="solid"/>
                <a:round/>
                <a:headEnd/>
                <a:tailEnd/>
              </a:ln>
              <a:effectLst/>
            </p:spPr>
            <p:txBody>
              <a:bodyPr wrap="none"/>
              <a:lstStyle/>
              <a:p>
                <a:pPr algn="l" rtl="0"/>
                <a:endParaRPr lang="en-US" b="1" kern="1200">
                  <a:solidFill>
                    <a:prstClr val="black"/>
                  </a:solidFill>
                  <a:latin typeface="Calibri"/>
                  <a:ea typeface="+mn-ea"/>
                  <a:cs typeface="+mn-cs"/>
                </a:endParaRPr>
              </a:p>
            </p:txBody>
          </p:sp>
          <p:sp>
            <p:nvSpPr>
              <p:cNvPr id="356415" name="Freeform 63"/>
              <p:cNvSpPr>
                <a:spLocks/>
              </p:cNvSpPr>
              <p:nvPr/>
            </p:nvSpPr>
            <p:spPr bwMode="auto">
              <a:xfrm>
                <a:off x="1150" y="3506"/>
                <a:ext cx="1860" cy="347"/>
              </a:xfrm>
              <a:custGeom>
                <a:avLst/>
                <a:gdLst/>
                <a:ahLst/>
                <a:cxnLst>
                  <a:cxn ang="0">
                    <a:pos x="1860" y="0"/>
                  </a:cxn>
                  <a:cxn ang="0">
                    <a:pos x="0" y="179"/>
                  </a:cxn>
                  <a:cxn ang="0">
                    <a:pos x="0" y="347"/>
                  </a:cxn>
                  <a:cxn ang="0">
                    <a:pos x="1860" y="151"/>
                  </a:cxn>
                  <a:cxn ang="0">
                    <a:pos x="1860" y="0"/>
                  </a:cxn>
                </a:cxnLst>
                <a:rect l="0" t="0" r="r" b="b"/>
                <a:pathLst>
                  <a:path w="1860" h="347">
                    <a:moveTo>
                      <a:pt x="1860" y="0"/>
                    </a:moveTo>
                    <a:lnTo>
                      <a:pt x="0" y="179"/>
                    </a:lnTo>
                    <a:lnTo>
                      <a:pt x="0" y="347"/>
                    </a:lnTo>
                    <a:lnTo>
                      <a:pt x="1860" y="151"/>
                    </a:lnTo>
                    <a:lnTo>
                      <a:pt x="1860" y="0"/>
                    </a:lnTo>
                    <a:close/>
                  </a:path>
                </a:pathLst>
              </a:custGeom>
              <a:solidFill>
                <a:srgbClr val="FF99CC"/>
              </a:solidFill>
              <a:ln w="9525" cap="flat" cmpd="sng">
                <a:noFill/>
                <a:prstDash val="solid"/>
                <a:round/>
                <a:headEnd/>
                <a:tailEnd/>
              </a:ln>
              <a:effectLst/>
            </p:spPr>
            <p:txBody>
              <a:bodyPr wrap="none"/>
              <a:lstStyle/>
              <a:p>
                <a:pPr algn="l" rtl="0"/>
                <a:endParaRPr lang="en-US" b="1" kern="1200">
                  <a:solidFill>
                    <a:prstClr val="black"/>
                  </a:solidFill>
                  <a:latin typeface="Calibri"/>
                  <a:ea typeface="+mn-ea"/>
                  <a:cs typeface="+mn-cs"/>
                </a:endParaRPr>
              </a:p>
            </p:txBody>
          </p:sp>
          <p:sp>
            <p:nvSpPr>
              <p:cNvPr id="356416" name="Text Box 64"/>
              <p:cNvSpPr txBox="1">
                <a:spLocks noChangeArrowheads="1"/>
              </p:cNvSpPr>
              <p:nvPr/>
            </p:nvSpPr>
            <p:spPr bwMode="auto">
              <a:xfrm rot="21220796">
                <a:off x="1635" y="3581"/>
                <a:ext cx="538" cy="233"/>
              </a:xfrm>
              <a:prstGeom prst="rect">
                <a:avLst/>
              </a:prstGeom>
              <a:noFill/>
              <a:ln w="9525">
                <a:noFill/>
                <a:miter lim="800000"/>
                <a:headEnd/>
                <a:tailEnd/>
              </a:ln>
              <a:effectLst/>
            </p:spPr>
            <p:txBody>
              <a:bodyPr wrap="none">
                <a:spAutoFit/>
              </a:bodyPr>
              <a:lstStyle/>
              <a:p>
                <a:pPr algn="l" rtl="0"/>
                <a:r>
                  <a:rPr lang="en-US" b="1" kern="1200">
                    <a:solidFill>
                      <a:prstClr val="black"/>
                    </a:solidFill>
                    <a:latin typeface="Calibri"/>
                    <a:ea typeface="+mn-ea"/>
                    <a:cs typeface="+mn-cs"/>
                  </a:rPr>
                  <a:t>ACK(A)</a:t>
                </a:r>
              </a:p>
            </p:txBody>
          </p:sp>
          <p:sp>
            <p:nvSpPr>
              <p:cNvPr id="356417" name="Text Box 65"/>
              <p:cNvSpPr txBox="1">
                <a:spLocks noChangeArrowheads="1"/>
              </p:cNvSpPr>
              <p:nvPr/>
            </p:nvSpPr>
            <p:spPr bwMode="auto">
              <a:xfrm rot="276164">
                <a:off x="3867" y="3571"/>
                <a:ext cx="538" cy="233"/>
              </a:xfrm>
              <a:prstGeom prst="rect">
                <a:avLst/>
              </a:prstGeom>
              <a:noFill/>
              <a:ln w="9525">
                <a:noFill/>
                <a:miter lim="800000"/>
                <a:headEnd/>
                <a:tailEnd/>
              </a:ln>
              <a:effectLst/>
            </p:spPr>
            <p:txBody>
              <a:bodyPr wrap="none">
                <a:spAutoFit/>
              </a:bodyPr>
              <a:lstStyle/>
              <a:p>
                <a:pPr algn="l" rtl="0"/>
                <a:r>
                  <a:rPr lang="en-US" b="1" kern="1200">
                    <a:solidFill>
                      <a:prstClr val="black"/>
                    </a:solidFill>
                    <a:latin typeface="Calibri"/>
                    <a:ea typeface="+mn-ea"/>
                    <a:cs typeface="+mn-cs"/>
                  </a:rPr>
                  <a:t>ACK(A)</a:t>
                </a:r>
              </a:p>
            </p:txBody>
          </p:sp>
        </p:grpSp>
        <p:grpSp>
          <p:nvGrpSpPr>
            <p:cNvPr id="9" name="Group 66"/>
            <p:cNvGrpSpPr>
              <a:grpSpLocks/>
            </p:cNvGrpSpPr>
            <p:nvPr/>
          </p:nvGrpSpPr>
          <p:grpSpPr bwMode="auto">
            <a:xfrm>
              <a:off x="4418013" y="2046288"/>
              <a:ext cx="3109912" cy="715962"/>
              <a:chOff x="2596" y="1330"/>
              <a:chExt cx="1959" cy="451"/>
            </a:xfrm>
          </p:grpSpPr>
          <p:sp>
            <p:nvSpPr>
              <p:cNvPr id="356362" name="AutoShape 10"/>
              <p:cNvSpPr>
                <a:spLocks noChangeArrowheads="1"/>
              </p:cNvSpPr>
              <p:nvPr/>
            </p:nvSpPr>
            <p:spPr bwMode="auto">
              <a:xfrm>
                <a:off x="2596" y="1330"/>
                <a:ext cx="683" cy="293"/>
              </a:xfrm>
              <a:prstGeom prst="irregularSeal1">
                <a:avLst/>
              </a:prstGeom>
              <a:solidFill>
                <a:srgbClr val="FFFF00"/>
              </a:solidFill>
              <a:ln w="9525">
                <a:solidFill>
                  <a:schemeClr val="tx1"/>
                </a:solidFill>
                <a:miter lim="800000"/>
                <a:headEnd/>
                <a:tailEnd/>
              </a:ln>
              <a:effectLst/>
            </p:spPr>
            <p:txBody>
              <a:bodyPr wrap="none" anchor="ctr"/>
              <a:lstStyle/>
              <a:p>
                <a:pPr algn="l" rtl="0"/>
                <a:endParaRPr lang="en-US" b="1" kern="1200">
                  <a:solidFill>
                    <a:prstClr val="black"/>
                  </a:solidFill>
                  <a:latin typeface="Calibri"/>
                  <a:ea typeface="+mn-ea"/>
                  <a:cs typeface="+mn-cs"/>
                </a:endParaRPr>
              </a:p>
            </p:txBody>
          </p:sp>
          <p:sp>
            <p:nvSpPr>
              <p:cNvPr id="356363" name="Text Box 11"/>
              <p:cNvSpPr txBox="1">
                <a:spLocks noChangeArrowheads="1"/>
              </p:cNvSpPr>
              <p:nvPr/>
            </p:nvSpPr>
            <p:spPr bwMode="auto">
              <a:xfrm>
                <a:off x="2778" y="1550"/>
                <a:ext cx="1777" cy="231"/>
              </a:xfrm>
              <a:prstGeom prst="rect">
                <a:avLst/>
              </a:prstGeom>
              <a:noFill/>
              <a:ln w="9525">
                <a:noFill/>
                <a:miter lim="800000"/>
                <a:headEnd/>
                <a:tailEnd/>
              </a:ln>
              <a:effectLst/>
            </p:spPr>
            <p:txBody>
              <a:bodyPr>
                <a:spAutoFit/>
              </a:bodyPr>
              <a:lstStyle/>
              <a:p>
                <a:pPr algn="l" rtl="0"/>
                <a:r>
                  <a:rPr lang="en-US" b="1" kern="1200">
                    <a:solidFill>
                      <a:prstClr val="black"/>
                    </a:solidFill>
                    <a:latin typeface="Arial" charset="0"/>
                    <a:ea typeface="+mn-ea"/>
                    <a:cs typeface="Arial" charset="0"/>
                  </a:rPr>
                  <a:t>reservation collision</a:t>
                </a:r>
              </a:p>
            </p:txBody>
          </p:sp>
        </p:grpSp>
        <p:sp>
          <p:nvSpPr>
            <p:cNvPr id="356423" name="Line 71"/>
            <p:cNvSpPr>
              <a:spLocks noChangeShapeType="1"/>
            </p:cNvSpPr>
            <p:nvPr/>
          </p:nvSpPr>
          <p:spPr bwMode="auto">
            <a:xfrm>
              <a:off x="8428038" y="3671888"/>
              <a:ext cx="0" cy="2424112"/>
            </a:xfrm>
            <a:prstGeom prst="line">
              <a:avLst/>
            </a:prstGeom>
            <a:noFill/>
            <a:ln w="28575">
              <a:solidFill>
                <a:schemeClr val="tx1"/>
              </a:solidFill>
              <a:round/>
              <a:headEnd type="triangle" w="med" len="med"/>
              <a:tailEnd type="triangle" w="med" len="med"/>
            </a:ln>
            <a:effectLst/>
          </p:spPr>
          <p:txBody>
            <a:bodyPr wrap="none"/>
            <a:lstStyle/>
            <a:p>
              <a:pPr algn="l" rtl="0"/>
              <a:endParaRPr lang="en-US" b="1" kern="1200">
                <a:solidFill>
                  <a:prstClr val="black"/>
                </a:solidFill>
                <a:latin typeface="Calibri"/>
                <a:ea typeface="+mn-ea"/>
                <a:cs typeface="+mn-cs"/>
              </a:endParaRPr>
            </a:p>
          </p:txBody>
        </p:sp>
        <p:sp>
          <p:nvSpPr>
            <p:cNvPr id="356424" name="Text Box 72"/>
            <p:cNvSpPr txBox="1">
              <a:spLocks noChangeArrowheads="1"/>
            </p:cNvSpPr>
            <p:nvPr/>
          </p:nvSpPr>
          <p:spPr bwMode="auto">
            <a:xfrm>
              <a:off x="8015288" y="4689475"/>
              <a:ext cx="688715" cy="369332"/>
            </a:xfrm>
            <a:prstGeom prst="rect">
              <a:avLst/>
            </a:prstGeom>
            <a:solidFill>
              <a:schemeClr val="bg1"/>
            </a:solidFill>
            <a:ln w="9525">
              <a:noFill/>
              <a:miter lim="800000"/>
              <a:headEnd/>
              <a:tailEnd/>
            </a:ln>
            <a:effectLst/>
          </p:spPr>
          <p:txBody>
            <a:bodyPr wrap="none">
              <a:spAutoFit/>
            </a:bodyPr>
            <a:lstStyle/>
            <a:p>
              <a:pPr algn="l" rtl="0"/>
              <a:r>
                <a:rPr lang="en-US" b="1" kern="1200">
                  <a:solidFill>
                    <a:prstClr val="black"/>
                  </a:solidFill>
                  <a:latin typeface="Calibri"/>
                  <a:ea typeface="+mn-ea"/>
                  <a:cs typeface="+mn-cs"/>
                </a:rPr>
                <a:t>defer</a:t>
              </a:r>
            </a:p>
          </p:txBody>
        </p:sp>
      </p:grpSp>
      <p:sp>
        <p:nvSpPr>
          <p:cNvPr id="63" name="TextBox 62"/>
          <p:cNvSpPr txBox="1"/>
          <p:nvPr/>
        </p:nvSpPr>
        <p:spPr>
          <a:xfrm>
            <a:off x="0" y="0"/>
            <a:ext cx="9144000" cy="769441"/>
          </a:xfrm>
          <a:prstGeom prst="rect">
            <a:avLst/>
          </a:prstGeom>
          <a:solidFill>
            <a:srgbClr val="F79646">
              <a:lumMod val="75000"/>
            </a:srgbClr>
          </a:solidFill>
        </p:spPr>
        <p:txBody>
          <a:bodyPr wrap="square" rtlCol="0">
            <a:spAutoFit/>
          </a:bodyPr>
          <a:lstStyle/>
          <a:p>
            <a:pPr algn="ctr" rtl="0">
              <a:defRPr/>
            </a:pPr>
            <a:r>
              <a:rPr lang="en-US" sz="4400" b="1" kern="1200" dirty="0">
                <a:ln>
                  <a:solidFill>
                    <a:prstClr val="black"/>
                  </a:solidFill>
                </a:ln>
                <a:solidFill>
                  <a:prstClr val="white"/>
                </a:solidFill>
                <a:latin typeface="Tahoma" pitchFamily="34" charset="0"/>
                <a:ea typeface="+mn-ea"/>
                <a:cs typeface="Tahoma" pitchFamily="34" charset="0"/>
              </a:rPr>
              <a:t>Collision Avoidance – RTS/ CTS</a:t>
            </a:r>
            <a:endParaRPr lang="th-TH" sz="4400" b="1" kern="1200" dirty="0">
              <a:ln>
                <a:solidFill>
                  <a:prstClr val="black"/>
                </a:solidFill>
              </a:ln>
              <a:solidFill>
                <a:prstClr val="white"/>
              </a:solidFill>
              <a:latin typeface="Tahoma" pitchFamily="34" charset="0"/>
              <a:ea typeface="+mn-ea"/>
              <a:cs typeface="Tahoma" pitchFamily="34"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7" name="Rectangle 3"/>
          <p:cNvSpPr>
            <a:spLocks noGrp="1" noChangeArrowheads="1"/>
          </p:cNvSpPr>
          <p:nvPr>
            <p:ph type="body" idx="1"/>
          </p:nvPr>
        </p:nvSpPr>
        <p:spPr>
          <a:xfrm>
            <a:off x="152400" y="1066800"/>
            <a:ext cx="8991600" cy="4953000"/>
          </a:xfrm>
        </p:spPr>
        <p:txBody>
          <a:bodyPr>
            <a:noAutofit/>
          </a:bodyPr>
          <a:lstStyle/>
          <a:p>
            <a:pPr marL="514350" indent="-514350">
              <a:buClr>
                <a:srgbClr val="FF6600"/>
              </a:buClr>
              <a:buFont typeface="+mj-lt"/>
              <a:buAutoNum type="arabicPeriod"/>
            </a:pPr>
            <a:r>
              <a:rPr lang="en-US" b="1" dirty="0" smtClean="0">
                <a:ln w="0" cap="rnd" cmpd="thickThin">
                  <a:solidFill>
                    <a:prstClr val="black"/>
                  </a:solidFill>
                  <a:bevel/>
                </a:ln>
                <a:solidFill>
                  <a:schemeClr val="accent2"/>
                </a:solidFill>
                <a:latin typeface="Microsoft Sans Serif" pitchFamily="34" charset="0"/>
                <a:cs typeface="Microsoft Sans Serif" pitchFamily="34" charset="0"/>
              </a:rPr>
              <a:t>If </a:t>
            </a:r>
            <a:r>
              <a:rPr lang="en-US" b="1" dirty="0">
                <a:ln w="0" cap="rnd" cmpd="thickThin">
                  <a:solidFill>
                    <a:prstClr val="black"/>
                  </a:solidFill>
                  <a:bevel/>
                </a:ln>
                <a:solidFill>
                  <a:schemeClr val="accent2"/>
                </a:solidFill>
                <a:latin typeface="Microsoft Sans Serif" pitchFamily="34" charset="0"/>
                <a:cs typeface="Microsoft Sans Serif" pitchFamily="34" charset="0"/>
              </a:rPr>
              <a:t>sense channel busy then </a:t>
            </a:r>
          </a:p>
          <a:p>
            <a:pPr marL="514350" indent="-514350">
              <a:buClr>
                <a:schemeClr val="accent6">
                  <a:lumMod val="75000"/>
                </a:schemeClr>
              </a:buClr>
              <a:buNone/>
            </a:pPr>
            <a:r>
              <a:rPr lang="en-US" sz="2800" dirty="0" smtClean="0"/>
              <a:t>Start </a:t>
            </a:r>
            <a:r>
              <a:rPr lang="en-US" sz="2800" dirty="0"/>
              <a:t>random </a:t>
            </a:r>
            <a:r>
              <a:rPr lang="en-US" sz="2800" dirty="0" smtClean="0"/>
              <a:t>back-off </a:t>
            </a:r>
            <a:r>
              <a:rPr lang="en-US" sz="2800" dirty="0"/>
              <a:t>time</a:t>
            </a:r>
          </a:p>
          <a:p>
            <a:pPr marL="514350" indent="-514350">
              <a:lnSpc>
                <a:spcPct val="150000"/>
              </a:lnSpc>
              <a:buClr>
                <a:schemeClr val="accent6">
                  <a:lumMod val="75000"/>
                </a:schemeClr>
              </a:buClr>
              <a:buFont typeface="+mj-lt"/>
              <a:buAutoNum type="arabicPeriod" startAt="2"/>
            </a:pPr>
            <a:r>
              <a:rPr lang="en-US" b="1" dirty="0" smtClean="0">
                <a:ln w="0" cap="rnd" cmpd="thickThin">
                  <a:solidFill>
                    <a:prstClr val="black"/>
                  </a:solidFill>
                  <a:bevel/>
                </a:ln>
                <a:solidFill>
                  <a:schemeClr val="accent2"/>
                </a:solidFill>
                <a:latin typeface="Microsoft Sans Serif" pitchFamily="34" charset="0"/>
                <a:cs typeface="Microsoft Sans Serif" pitchFamily="34" charset="0"/>
              </a:rPr>
              <a:t>If sense channel idle</a:t>
            </a:r>
          </a:p>
          <a:p>
            <a:pPr marL="514350" indent="-514350">
              <a:buClr>
                <a:schemeClr val="accent6">
                  <a:lumMod val="75000"/>
                </a:schemeClr>
              </a:buClr>
              <a:buNone/>
            </a:pPr>
            <a:r>
              <a:rPr lang="en-US" sz="2800" dirty="0" smtClean="0"/>
              <a:t>Timer counts down while channel idle</a:t>
            </a:r>
          </a:p>
          <a:p>
            <a:pPr marL="514350" indent="-514350">
              <a:buClr>
                <a:schemeClr val="accent6">
                  <a:lumMod val="75000"/>
                </a:schemeClr>
              </a:buClr>
              <a:buNone/>
            </a:pPr>
            <a:r>
              <a:rPr lang="en-US" sz="2800" dirty="0" smtClean="0"/>
              <a:t>When timer expires, wait </a:t>
            </a:r>
            <a:r>
              <a:rPr lang="en-US" sz="2800" b="1" dirty="0" smtClean="0"/>
              <a:t>for DIFS </a:t>
            </a:r>
            <a:r>
              <a:rPr lang="en-US" sz="2800" dirty="0" smtClean="0"/>
              <a:t>then</a:t>
            </a:r>
          </a:p>
          <a:p>
            <a:pPr marL="514350" indent="-514350">
              <a:buClr>
                <a:schemeClr val="accent6">
                  <a:lumMod val="75000"/>
                </a:schemeClr>
              </a:buClr>
              <a:buNone/>
            </a:pPr>
            <a:r>
              <a:rPr lang="en-US" sz="2800" b="1" dirty="0" smtClean="0">
                <a:solidFill>
                  <a:schemeClr val="tx2"/>
                </a:solidFill>
              </a:rPr>
              <a:t>Transmit entire frame </a:t>
            </a:r>
            <a:r>
              <a:rPr lang="en-US" sz="2800" b="1" dirty="0" smtClean="0">
                <a:ln>
                  <a:solidFill>
                    <a:sysClr val="windowText" lastClr="000000"/>
                  </a:solidFill>
                </a:ln>
                <a:solidFill>
                  <a:srgbClr val="C00000"/>
                </a:solidFill>
              </a:rPr>
              <a:t>(no CD)</a:t>
            </a:r>
          </a:p>
          <a:p>
            <a:pPr marL="514350" indent="-514350">
              <a:lnSpc>
                <a:spcPct val="150000"/>
              </a:lnSpc>
              <a:buClr>
                <a:schemeClr val="accent6">
                  <a:lumMod val="75000"/>
                </a:schemeClr>
              </a:buClr>
              <a:buFont typeface="+mj-lt"/>
              <a:buAutoNum type="arabicPeriod" startAt="3"/>
            </a:pPr>
            <a:r>
              <a:rPr lang="en-US" b="1" dirty="0" smtClean="0">
                <a:ln w="0" cap="rnd" cmpd="thickThin">
                  <a:solidFill>
                    <a:prstClr val="black"/>
                  </a:solidFill>
                  <a:bevel/>
                </a:ln>
                <a:solidFill>
                  <a:schemeClr val="accent2"/>
                </a:solidFill>
                <a:latin typeface="Microsoft Sans Serif" pitchFamily="34" charset="0"/>
                <a:cs typeface="Microsoft Sans Serif" pitchFamily="34" charset="0"/>
              </a:rPr>
              <a:t>If no ACK received within a certain time</a:t>
            </a:r>
            <a:endParaRPr lang="en-US" sz="2800" dirty="0" smtClean="0"/>
          </a:p>
          <a:p>
            <a:pPr marL="514350" indent="-514350">
              <a:buClr>
                <a:schemeClr val="accent6">
                  <a:lumMod val="75000"/>
                </a:schemeClr>
              </a:buClr>
              <a:buNone/>
            </a:pPr>
            <a:r>
              <a:rPr lang="en-US" sz="2800" dirty="0" smtClean="0"/>
              <a:t>Increase random </a:t>
            </a:r>
            <a:r>
              <a:rPr lang="en-US" sz="2800" dirty="0" err="1" smtClean="0"/>
              <a:t>backoff</a:t>
            </a:r>
            <a:r>
              <a:rPr lang="en-US" sz="2800" dirty="0" smtClean="0"/>
              <a:t> interval, repeat from step </a:t>
            </a:r>
            <a:r>
              <a:rPr lang="en-US" sz="3600" b="1" dirty="0" smtClean="0">
                <a:ln>
                  <a:solidFill>
                    <a:sysClr val="windowText" lastClr="000000"/>
                  </a:solidFill>
                </a:ln>
                <a:solidFill>
                  <a:srgbClr val="FF6600"/>
                </a:solidFill>
              </a:rPr>
              <a:t>1</a:t>
            </a:r>
            <a:endParaRPr lang="en-US" sz="2800" b="1" dirty="0">
              <a:ln>
                <a:solidFill>
                  <a:sysClr val="windowText" lastClr="000000"/>
                </a:solidFill>
              </a:ln>
              <a:solidFill>
                <a:srgbClr val="FF6600"/>
              </a:solidFill>
            </a:endParaRPr>
          </a:p>
        </p:txBody>
      </p:sp>
      <p:grpSp>
        <p:nvGrpSpPr>
          <p:cNvPr id="2" name="Group 20"/>
          <p:cNvGrpSpPr/>
          <p:nvPr/>
        </p:nvGrpSpPr>
        <p:grpSpPr>
          <a:xfrm>
            <a:off x="5895976" y="1066800"/>
            <a:ext cx="3171824" cy="3695700"/>
            <a:chOff x="5737225" y="1912938"/>
            <a:chExt cx="3171824" cy="3695700"/>
          </a:xfrm>
        </p:grpSpPr>
        <p:sp>
          <p:nvSpPr>
            <p:cNvPr id="354309" name="Line 5"/>
            <p:cNvSpPr>
              <a:spLocks noChangeShapeType="1"/>
            </p:cNvSpPr>
            <p:nvPr/>
          </p:nvSpPr>
          <p:spPr bwMode="auto">
            <a:xfrm>
              <a:off x="6432550" y="2270125"/>
              <a:ext cx="0" cy="3338513"/>
            </a:xfrm>
            <a:prstGeom prst="line">
              <a:avLst/>
            </a:prstGeom>
            <a:noFill/>
            <a:ln w="9525">
              <a:solidFill>
                <a:schemeClr val="tx1"/>
              </a:solidFill>
              <a:round/>
              <a:headEnd/>
              <a:tailEnd/>
            </a:ln>
            <a:effectLst/>
          </p:spPr>
          <p:txBody>
            <a:bodyPr wrap="none"/>
            <a:lstStyle/>
            <a:p>
              <a:pPr algn="l" rtl="0"/>
              <a:endParaRPr lang="en-US" sz="2000" kern="1200">
                <a:solidFill>
                  <a:prstClr val="black"/>
                </a:solidFill>
                <a:latin typeface="Calibri"/>
                <a:ea typeface="+mn-ea"/>
                <a:cs typeface="+mn-cs"/>
              </a:endParaRPr>
            </a:p>
          </p:txBody>
        </p:sp>
        <p:sp>
          <p:nvSpPr>
            <p:cNvPr id="354310" name="Line 6"/>
            <p:cNvSpPr>
              <a:spLocks noChangeShapeType="1"/>
            </p:cNvSpPr>
            <p:nvPr/>
          </p:nvSpPr>
          <p:spPr bwMode="auto">
            <a:xfrm>
              <a:off x="8351838" y="2257425"/>
              <a:ext cx="0" cy="3338513"/>
            </a:xfrm>
            <a:prstGeom prst="line">
              <a:avLst/>
            </a:prstGeom>
            <a:noFill/>
            <a:ln w="9525">
              <a:solidFill>
                <a:schemeClr val="tx1"/>
              </a:solidFill>
              <a:round/>
              <a:headEnd/>
              <a:tailEnd/>
            </a:ln>
            <a:effectLst/>
          </p:spPr>
          <p:txBody>
            <a:bodyPr wrap="none"/>
            <a:lstStyle/>
            <a:p>
              <a:pPr algn="l" rtl="0"/>
              <a:endParaRPr lang="en-US" sz="2000" kern="1200">
                <a:solidFill>
                  <a:prstClr val="black"/>
                </a:solidFill>
                <a:latin typeface="Calibri"/>
                <a:ea typeface="+mn-ea"/>
                <a:cs typeface="+mn-cs"/>
              </a:endParaRPr>
            </a:p>
          </p:txBody>
        </p:sp>
        <p:sp>
          <p:nvSpPr>
            <p:cNvPr id="354311" name="Text Box 7"/>
            <p:cNvSpPr txBox="1">
              <a:spLocks noChangeArrowheads="1"/>
            </p:cNvSpPr>
            <p:nvPr/>
          </p:nvSpPr>
          <p:spPr bwMode="auto">
            <a:xfrm>
              <a:off x="6022975" y="1912938"/>
              <a:ext cx="829073" cy="369332"/>
            </a:xfrm>
            <a:prstGeom prst="rect">
              <a:avLst/>
            </a:prstGeom>
            <a:noFill/>
            <a:ln w="9525">
              <a:noFill/>
              <a:miter lim="800000"/>
              <a:headEnd/>
              <a:tailEnd/>
            </a:ln>
            <a:effectLst/>
          </p:spPr>
          <p:txBody>
            <a:bodyPr wrap="none">
              <a:spAutoFit/>
            </a:bodyPr>
            <a:lstStyle/>
            <a:p>
              <a:pPr algn="l" rtl="0"/>
              <a:r>
                <a:rPr lang="en-US" b="1" kern="1200" dirty="0">
                  <a:solidFill>
                    <a:prstClr val="black"/>
                  </a:solidFill>
                  <a:latin typeface="Calibri"/>
                  <a:ea typeface="+mn-ea"/>
                  <a:cs typeface="+mn-cs"/>
                </a:rPr>
                <a:t>sender</a:t>
              </a:r>
            </a:p>
          </p:txBody>
        </p:sp>
        <p:sp>
          <p:nvSpPr>
            <p:cNvPr id="354312" name="Text Box 8"/>
            <p:cNvSpPr txBox="1">
              <a:spLocks noChangeArrowheads="1"/>
            </p:cNvSpPr>
            <p:nvPr/>
          </p:nvSpPr>
          <p:spPr bwMode="auto">
            <a:xfrm>
              <a:off x="7861300" y="1922463"/>
              <a:ext cx="951030" cy="369332"/>
            </a:xfrm>
            <a:prstGeom prst="rect">
              <a:avLst/>
            </a:prstGeom>
            <a:noFill/>
            <a:ln w="9525">
              <a:noFill/>
              <a:miter lim="800000"/>
              <a:headEnd/>
              <a:tailEnd/>
            </a:ln>
            <a:effectLst/>
          </p:spPr>
          <p:txBody>
            <a:bodyPr wrap="none">
              <a:spAutoFit/>
            </a:bodyPr>
            <a:lstStyle/>
            <a:p>
              <a:pPr algn="l" rtl="0"/>
              <a:r>
                <a:rPr lang="en-US" b="1" kern="1200" dirty="0">
                  <a:solidFill>
                    <a:prstClr val="black"/>
                  </a:solidFill>
                  <a:latin typeface="Calibri"/>
                  <a:ea typeface="+mn-ea"/>
                  <a:cs typeface="+mn-cs"/>
                </a:rPr>
                <a:t>receiver</a:t>
              </a:r>
            </a:p>
          </p:txBody>
        </p:sp>
        <p:grpSp>
          <p:nvGrpSpPr>
            <p:cNvPr id="3" name="Group 23"/>
            <p:cNvGrpSpPr>
              <a:grpSpLocks/>
            </p:cNvGrpSpPr>
            <p:nvPr/>
          </p:nvGrpSpPr>
          <p:grpSpPr bwMode="auto">
            <a:xfrm>
              <a:off x="5737225" y="2566988"/>
              <a:ext cx="2616200" cy="1690687"/>
              <a:chOff x="3614" y="1617"/>
              <a:chExt cx="1648" cy="1065"/>
            </a:xfrm>
          </p:grpSpPr>
          <p:grpSp>
            <p:nvGrpSpPr>
              <p:cNvPr id="4" name="Group 22"/>
              <p:cNvGrpSpPr>
                <a:grpSpLocks/>
              </p:cNvGrpSpPr>
              <p:nvPr/>
            </p:nvGrpSpPr>
            <p:grpSpPr bwMode="auto">
              <a:xfrm>
                <a:off x="3614" y="1617"/>
                <a:ext cx="424" cy="213"/>
                <a:chOff x="3614" y="1617"/>
                <a:chExt cx="424" cy="213"/>
              </a:xfrm>
            </p:grpSpPr>
            <p:sp>
              <p:nvSpPr>
                <p:cNvPr id="354315" name="AutoShape 11"/>
                <p:cNvSpPr>
                  <a:spLocks/>
                </p:cNvSpPr>
                <p:nvPr/>
              </p:nvSpPr>
              <p:spPr bwMode="auto">
                <a:xfrm>
                  <a:off x="3984" y="1620"/>
                  <a:ext cx="54" cy="162"/>
                </a:xfrm>
                <a:prstGeom prst="leftBrace">
                  <a:avLst>
                    <a:gd name="adj1" fmla="val 25000"/>
                    <a:gd name="adj2" fmla="val 50000"/>
                  </a:avLst>
                </a:prstGeom>
                <a:noFill/>
                <a:ln w="9525">
                  <a:solidFill>
                    <a:schemeClr val="tx1"/>
                  </a:solidFill>
                  <a:round/>
                  <a:headEnd/>
                  <a:tailEnd/>
                </a:ln>
                <a:effectLst/>
              </p:spPr>
              <p:txBody>
                <a:bodyPr wrap="none" anchor="ctr"/>
                <a:lstStyle/>
                <a:p>
                  <a:pPr algn="l" rtl="0"/>
                  <a:endParaRPr lang="en-US" sz="2000" b="1" kern="1200" dirty="0">
                    <a:solidFill>
                      <a:prstClr val="black"/>
                    </a:solidFill>
                    <a:latin typeface="Calibri"/>
                    <a:ea typeface="+mn-ea"/>
                    <a:cs typeface="+mn-cs"/>
                  </a:endParaRPr>
                </a:p>
              </p:txBody>
            </p:sp>
            <p:sp>
              <p:nvSpPr>
                <p:cNvPr id="354316" name="Text Box 12"/>
                <p:cNvSpPr txBox="1">
                  <a:spLocks noChangeArrowheads="1"/>
                </p:cNvSpPr>
                <p:nvPr/>
              </p:nvSpPr>
              <p:spPr bwMode="auto">
                <a:xfrm>
                  <a:off x="3614" y="1617"/>
                  <a:ext cx="352" cy="213"/>
                </a:xfrm>
                <a:prstGeom prst="rect">
                  <a:avLst/>
                </a:prstGeom>
                <a:noFill/>
                <a:ln w="9525">
                  <a:noFill/>
                  <a:miter lim="800000"/>
                  <a:headEnd/>
                  <a:tailEnd/>
                </a:ln>
                <a:effectLst/>
              </p:spPr>
              <p:txBody>
                <a:bodyPr wrap="none">
                  <a:spAutoFit/>
                </a:bodyPr>
                <a:lstStyle/>
                <a:p>
                  <a:pPr algn="l" rtl="0"/>
                  <a:r>
                    <a:rPr lang="en-US" sz="1600" b="1" kern="1200" dirty="0">
                      <a:solidFill>
                        <a:prstClr val="black"/>
                      </a:solidFill>
                      <a:latin typeface="Calibri"/>
                      <a:ea typeface="+mn-ea"/>
                      <a:cs typeface="+mn-cs"/>
                    </a:rPr>
                    <a:t>DIFS</a:t>
                  </a:r>
                </a:p>
              </p:txBody>
            </p:sp>
          </p:grpSp>
          <p:grpSp>
            <p:nvGrpSpPr>
              <p:cNvPr id="5" name="Group 20"/>
              <p:cNvGrpSpPr>
                <a:grpSpLocks/>
              </p:cNvGrpSpPr>
              <p:nvPr/>
            </p:nvGrpSpPr>
            <p:grpSpPr bwMode="auto">
              <a:xfrm>
                <a:off x="4050" y="1782"/>
                <a:ext cx="1212" cy="900"/>
                <a:chOff x="4050" y="1782"/>
                <a:chExt cx="1212" cy="900"/>
              </a:xfrm>
            </p:grpSpPr>
            <p:sp>
              <p:nvSpPr>
                <p:cNvPr id="354317" name="Freeform 13"/>
                <p:cNvSpPr>
                  <a:spLocks/>
                </p:cNvSpPr>
                <p:nvPr/>
              </p:nvSpPr>
              <p:spPr bwMode="auto">
                <a:xfrm>
                  <a:off x="4050" y="1782"/>
                  <a:ext cx="1212" cy="900"/>
                </a:xfrm>
                <a:custGeom>
                  <a:avLst/>
                  <a:gdLst/>
                  <a:ahLst/>
                  <a:cxnLst>
                    <a:cxn ang="0">
                      <a:pos x="6" y="0"/>
                    </a:cxn>
                    <a:cxn ang="0">
                      <a:pos x="1212" y="228"/>
                    </a:cxn>
                    <a:cxn ang="0">
                      <a:pos x="1212" y="900"/>
                    </a:cxn>
                    <a:cxn ang="0">
                      <a:pos x="0" y="660"/>
                    </a:cxn>
                    <a:cxn ang="0">
                      <a:pos x="6" y="0"/>
                    </a:cxn>
                  </a:cxnLst>
                  <a:rect l="0" t="0" r="r" b="b"/>
                  <a:pathLst>
                    <a:path w="1212" h="900">
                      <a:moveTo>
                        <a:pt x="6" y="0"/>
                      </a:moveTo>
                      <a:lnTo>
                        <a:pt x="1212" y="228"/>
                      </a:lnTo>
                      <a:lnTo>
                        <a:pt x="1212" y="900"/>
                      </a:lnTo>
                      <a:lnTo>
                        <a:pt x="0" y="660"/>
                      </a:lnTo>
                      <a:lnTo>
                        <a:pt x="6" y="0"/>
                      </a:lnTo>
                      <a:close/>
                    </a:path>
                  </a:pathLst>
                </a:custGeom>
                <a:solidFill>
                  <a:schemeClr val="accent1"/>
                </a:solidFill>
                <a:ln w="9525" cap="flat" cmpd="sng">
                  <a:noFill/>
                  <a:prstDash val="solid"/>
                  <a:round/>
                  <a:headEnd/>
                  <a:tailEnd/>
                </a:ln>
                <a:effectLst/>
              </p:spPr>
              <p:txBody>
                <a:bodyPr wrap="none"/>
                <a:lstStyle/>
                <a:p>
                  <a:pPr algn="l" rtl="0"/>
                  <a:endParaRPr lang="en-US" sz="2000" kern="1200">
                    <a:solidFill>
                      <a:prstClr val="black"/>
                    </a:solidFill>
                    <a:latin typeface="Calibri"/>
                    <a:ea typeface="+mn-ea"/>
                    <a:cs typeface="+mn-cs"/>
                  </a:endParaRPr>
                </a:p>
              </p:txBody>
            </p:sp>
            <p:sp>
              <p:nvSpPr>
                <p:cNvPr id="354322" name="Text Box 18"/>
                <p:cNvSpPr txBox="1">
                  <a:spLocks noChangeArrowheads="1"/>
                </p:cNvSpPr>
                <p:nvPr/>
              </p:nvSpPr>
              <p:spPr bwMode="auto">
                <a:xfrm>
                  <a:off x="4394" y="2108"/>
                  <a:ext cx="415" cy="252"/>
                </a:xfrm>
                <a:prstGeom prst="rect">
                  <a:avLst/>
                </a:prstGeom>
                <a:noFill/>
                <a:ln w="9525">
                  <a:noFill/>
                  <a:miter lim="800000"/>
                  <a:headEnd/>
                  <a:tailEnd/>
                </a:ln>
                <a:effectLst/>
              </p:spPr>
              <p:txBody>
                <a:bodyPr wrap="none">
                  <a:spAutoFit/>
                </a:bodyPr>
                <a:lstStyle/>
                <a:p>
                  <a:pPr algn="l" rtl="0"/>
                  <a:r>
                    <a:rPr lang="en-US" sz="2000" b="1" kern="1200" dirty="0">
                      <a:solidFill>
                        <a:prstClr val="white"/>
                      </a:solidFill>
                      <a:latin typeface="Calibri"/>
                      <a:ea typeface="+mn-ea"/>
                      <a:cs typeface="+mn-cs"/>
                    </a:rPr>
                    <a:t>data</a:t>
                  </a:r>
                </a:p>
              </p:txBody>
            </p:sp>
          </p:grpSp>
        </p:grpSp>
        <p:grpSp>
          <p:nvGrpSpPr>
            <p:cNvPr id="6" name="Group 24"/>
            <p:cNvGrpSpPr>
              <a:grpSpLocks/>
            </p:cNvGrpSpPr>
            <p:nvPr/>
          </p:nvGrpSpPr>
          <p:grpSpPr bwMode="auto">
            <a:xfrm>
              <a:off x="6419849" y="4233865"/>
              <a:ext cx="2489200" cy="957263"/>
              <a:chOff x="4044" y="2667"/>
              <a:chExt cx="1568" cy="603"/>
            </a:xfrm>
          </p:grpSpPr>
          <p:sp>
            <p:nvSpPr>
              <p:cNvPr id="354318" name="Text Box 14"/>
              <p:cNvSpPr txBox="1">
                <a:spLocks noChangeArrowheads="1"/>
              </p:cNvSpPr>
              <p:nvPr/>
            </p:nvSpPr>
            <p:spPr bwMode="auto">
              <a:xfrm>
                <a:off x="5280" y="2667"/>
                <a:ext cx="332" cy="213"/>
              </a:xfrm>
              <a:prstGeom prst="rect">
                <a:avLst/>
              </a:prstGeom>
              <a:noFill/>
              <a:ln w="9525">
                <a:noFill/>
                <a:miter lim="800000"/>
                <a:headEnd/>
                <a:tailEnd/>
              </a:ln>
              <a:effectLst/>
            </p:spPr>
            <p:txBody>
              <a:bodyPr wrap="none">
                <a:spAutoFit/>
              </a:bodyPr>
              <a:lstStyle/>
              <a:p>
                <a:pPr algn="l" rtl="0"/>
                <a:r>
                  <a:rPr lang="en-US" sz="1600" b="1" kern="1200" dirty="0">
                    <a:solidFill>
                      <a:prstClr val="black"/>
                    </a:solidFill>
                    <a:latin typeface="Calibri"/>
                    <a:ea typeface="+mn-ea"/>
                    <a:cs typeface="+mn-cs"/>
                  </a:rPr>
                  <a:t>SIFS</a:t>
                </a:r>
              </a:p>
            </p:txBody>
          </p:sp>
          <p:sp>
            <p:nvSpPr>
              <p:cNvPr id="354319" name="AutoShape 15"/>
              <p:cNvSpPr>
                <a:spLocks/>
              </p:cNvSpPr>
              <p:nvPr/>
            </p:nvSpPr>
            <p:spPr bwMode="auto">
              <a:xfrm flipH="1">
                <a:off x="5262" y="2688"/>
                <a:ext cx="54" cy="162"/>
              </a:xfrm>
              <a:prstGeom prst="leftBrace">
                <a:avLst>
                  <a:gd name="adj1" fmla="val 25000"/>
                  <a:gd name="adj2" fmla="val 50000"/>
                </a:avLst>
              </a:prstGeom>
              <a:noFill/>
              <a:ln w="9525">
                <a:solidFill>
                  <a:schemeClr val="tx1"/>
                </a:solidFill>
                <a:round/>
                <a:headEnd/>
                <a:tailEnd/>
              </a:ln>
              <a:effectLst/>
            </p:spPr>
            <p:txBody>
              <a:bodyPr wrap="none" anchor="ctr"/>
              <a:lstStyle/>
              <a:p>
                <a:pPr algn="l" rtl="0"/>
                <a:endParaRPr lang="en-US" sz="2000" b="1" kern="1200" dirty="0">
                  <a:solidFill>
                    <a:prstClr val="black"/>
                  </a:solidFill>
                  <a:latin typeface="Calibri"/>
                  <a:ea typeface="+mn-ea"/>
                  <a:cs typeface="+mn-cs"/>
                </a:endParaRPr>
              </a:p>
            </p:txBody>
          </p:sp>
          <p:grpSp>
            <p:nvGrpSpPr>
              <p:cNvPr id="7" name="Group 21"/>
              <p:cNvGrpSpPr>
                <a:grpSpLocks/>
              </p:cNvGrpSpPr>
              <p:nvPr/>
            </p:nvGrpSpPr>
            <p:grpSpPr bwMode="auto">
              <a:xfrm>
                <a:off x="4044" y="2856"/>
                <a:ext cx="1212" cy="414"/>
                <a:chOff x="4044" y="2856"/>
                <a:chExt cx="1212" cy="414"/>
              </a:xfrm>
            </p:grpSpPr>
            <p:sp>
              <p:nvSpPr>
                <p:cNvPr id="354321" name="Freeform 17"/>
                <p:cNvSpPr>
                  <a:spLocks/>
                </p:cNvSpPr>
                <p:nvPr/>
              </p:nvSpPr>
              <p:spPr bwMode="auto">
                <a:xfrm flipV="1">
                  <a:off x="4044" y="2856"/>
                  <a:ext cx="1212" cy="414"/>
                </a:xfrm>
                <a:custGeom>
                  <a:avLst/>
                  <a:gdLst/>
                  <a:ahLst/>
                  <a:cxnLst>
                    <a:cxn ang="0">
                      <a:pos x="0" y="0"/>
                    </a:cxn>
                    <a:cxn ang="0">
                      <a:pos x="1212" y="246"/>
                    </a:cxn>
                    <a:cxn ang="0">
                      <a:pos x="1212" y="414"/>
                    </a:cxn>
                    <a:cxn ang="0">
                      <a:pos x="6" y="174"/>
                    </a:cxn>
                    <a:cxn ang="0">
                      <a:pos x="0" y="0"/>
                    </a:cxn>
                  </a:cxnLst>
                  <a:rect l="0" t="0" r="r" b="b"/>
                  <a:pathLst>
                    <a:path w="1212" h="414">
                      <a:moveTo>
                        <a:pt x="0" y="0"/>
                      </a:moveTo>
                      <a:lnTo>
                        <a:pt x="1212" y="246"/>
                      </a:lnTo>
                      <a:lnTo>
                        <a:pt x="1212" y="414"/>
                      </a:lnTo>
                      <a:lnTo>
                        <a:pt x="6" y="174"/>
                      </a:lnTo>
                      <a:lnTo>
                        <a:pt x="0" y="0"/>
                      </a:lnTo>
                      <a:close/>
                    </a:path>
                  </a:pathLst>
                </a:custGeom>
                <a:solidFill>
                  <a:schemeClr val="accent2"/>
                </a:solidFill>
                <a:ln w="9525" cap="flat" cmpd="sng">
                  <a:noFill/>
                  <a:prstDash val="solid"/>
                  <a:round/>
                  <a:headEnd/>
                  <a:tailEnd/>
                </a:ln>
                <a:effectLst/>
              </p:spPr>
              <p:txBody>
                <a:bodyPr wrap="none"/>
                <a:lstStyle/>
                <a:p>
                  <a:pPr algn="l" rtl="0"/>
                  <a:endParaRPr lang="en-US" sz="2000" kern="1200">
                    <a:solidFill>
                      <a:prstClr val="black"/>
                    </a:solidFill>
                    <a:latin typeface="Calibri"/>
                    <a:ea typeface="+mn-ea"/>
                    <a:cs typeface="+mn-cs"/>
                  </a:endParaRPr>
                </a:p>
              </p:txBody>
            </p:sp>
            <p:sp>
              <p:nvSpPr>
                <p:cNvPr id="354323" name="Text Box 19"/>
                <p:cNvSpPr txBox="1">
                  <a:spLocks noChangeArrowheads="1"/>
                </p:cNvSpPr>
                <p:nvPr/>
              </p:nvSpPr>
              <p:spPr bwMode="auto">
                <a:xfrm>
                  <a:off x="4436" y="2954"/>
                  <a:ext cx="387" cy="252"/>
                </a:xfrm>
                <a:prstGeom prst="rect">
                  <a:avLst/>
                </a:prstGeom>
                <a:noFill/>
                <a:ln w="9525">
                  <a:noFill/>
                  <a:miter lim="800000"/>
                  <a:headEnd/>
                  <a:tailEnd/>
                </a:ln>
                <a:effectLst/>
              </p:spPr>
              <p:txBody>
                <a:bodyPr wrap="none">
                  <a:spAutoFit/>
                </a:bodyPr>
                <a:lstStyle/>
                <a:p>
                  <a:pPr algn="l" rtl="0"/>
                  <a:r>
                    <a:rPr lang="en-US" sz="2000" b="1" kern="1200" dirty="0">
                      <a:solidFill>
                        <a:prstClr val="white"/>
                      </a:solidFill>
                      <a:latin typeface="Calibri"/>
                      <a:ea typeface="+mn-ea"/>
                      <a:cs typeface="+mn-cs"/>
                    </a:rPr>
                    <a:t>ACK</a:t>
                  </a:r>
                </a:p>
              </p:txBody>
            </p:sp>
          </p:grpSp>
        </p:grpSp>
      </p:grpSp>
      <p:sp>
        <p:nvSpPr>
          <p:cNvPr id="24" name="TextBox 23"/>
          <p:cNvSpPr txBox="1"/>
          <p:nvPr/>
        </p:nvSpPr>
        <p:spPr>
          <a:xfrm>
            <a:off x="0" y="0"/>
            <a:ext cx="9144000" cy="769441"/>
          </a:xfrm>
          <a:prstGeom prst="rect">
            <a:avLst/>
          </a:prstGeom>
          <a:solidFill>
            <a:srgbClr val="F79646">
              <a:lumMod val="75000"/>
            </a:srgbClr>
          </a:solidFill>
        </p:spPr>
        <p:txBody>
          <a:bodyPr wrap="square" rtlCol="0">
            <a:spAutoFit/>
          </a:bodyPr>
          <a:lstStyle/>
          <a:p>
            <a:pPr algn="ctr" rtl="0">
              <a:defRPr/>
            </a:pPr>
            <a:r>
              <a:rPr lang="en-US" sz="4400" b="1" kern="1200" dirty="0">
                <a:ln>
                  <a:solidFill>
                    <a:prstClr val="black"/>
                  </a:solidFill>
                </a:ln>
                <a:solidFill>
                  <a:prstClr val="white"/>
                </a:solidFill>
                <a:latin typeface="Tahoma" pitchFamily="34" charset="0"/>
                <a:ea typeface="+mn-ea"/>
                <a:cs typeface="Tahoma" pitchFamily="34" charset="0"/>
              </a:rPr>
              <a:t>CSMA/ </a:t>
            </a:r>
            <a:r>
              <a:rPr lang="en-US" sz="4400" b="1" kern="1200" dirty="0" smtClean="0">
                <a:ln>
                  <a:solidFill>
                    <a:prstClr val="black"/>
                  </a:solidFill>
                </a:ln>
                <a:solidFill>
                  <a:prstClr val="white"/>
                </a:solidFill>
                <a:latin typeface="Tahoma" pitchFamily="34" charset="0"/>
                <a:ea typeface="+mn-ea"/>
                <a:cs typeface="Tahoma" pitchFamily="34" charset="0"/>
              </a:rPr>
              <a:t>CA algorithm - Sender</a:t>
            </a:r>
            <a:endParaRPr lang="th-TH" sz="4400" b="1" kern="1200" dirty="0">
              <a:ln>
                <a:solidFill>
                  <a:prstClr val="black"/>
                </a:solidFill>
              </a:ln>
              <a:solidFill>
                <a:prstClr val="white"/>
              </a:solidFill>
              <a:latin typeface="Tahoma" pitchFamily="34" charset="0"/>
              <a:ea typeface="+mn-ea"/>
              <a:cs typeface="Tahoma" pitchFamily="34"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7" name="Rectangle 3"/>
          <p:cNvSpPr>
            <a:spLocks noGrp="1" noChangeArrowheads="1"/>
          </p:cNvSpPr>
          <p:nvPr>
            <p:ph type="body" idx="1"/>
          </p:nvPr>
        </p:nvSpPr>
        <p:spPr>
          <a:xfrm>
            <a:off x="228600" y="4267200"/>
            <a:ext cx="7010400" cy="2057400"/>
          </a:xfrm>
        </p:spPr>
        <p:txBody>
          <a:bodyPr>
            <a:noAutofit/>
          </a:bodyPr>
          <a:lstStyle/>
          <a:p>
            <a:pPr marL="514350" indent="-514350">
              <a:lnSpc>
                <a:spcPct val="150000"/>
              </a:lnSpc>
              <a:buClr>
                <a:schemeClr val="accent6">
                  <a:lumMod val="75000"/>
                </a:schemeClr>
              </a:buClr>
              <a:buNone/>
            </a:pPr>
            <a:r>
              <a:rPr lang="en-US" sz="2800" dirty="0" smtClean="0">
                <a:ln>
                  <a:solidFill>
                    <a:sysClr val="windowText" lastClr="000000"/>
                  </a:solidFill>
                </a:ln>
              </a:rPr>
              <a:t> </a:t>
            </a:r>
            <a:r>
              <a:rPr lang="en-US" sz="2800" b="1" dirty="0" smtClean="0">
                <a:ln w="0" cap="rnd" cmpd="thickThin">
                  <a:solidFill>
                    <a:prstClr val="black"/>
                  </a:solidFill>
                  <a:bevel/>
                </a:ln>
                <a:solidFill>
                  <a:schemeClr val="accent2"/>
                </a:solidFill>
                <a:latin typeface="Microsoft Sans Serif" pitchFamily="34" charset="0"/>
                <a:cs typeface="Microsoft Sans Serif" pitchFamily="34" charset="0"/>
              </a:rPr>
              <a:t>If frame received OK</a:t>
            </a:r>
          </a:p>
          <a:p>
            <a:pPr marL="0" indent="0">
              <a:buClr>
                <a:schemeClr val="accent6">
                  <a:lumMod val="75000"/>
                </a:schemeClr>
              </a:buClr>
              <a:buNone/>
            </a:pPr>
            <a:r>
              <a:rPr lang="en-US" sz="2800" dirty="0" smtClean="0"/>
              <a:t>Return ACK after an interval (called </a:t>
            </a:r>
            <a:r>
              <a:rPr lang="en-US" sz="2800" b="1" dirty="0" smtClean="0"/>
              <a:t>SIFS )</a:t>
            </a:r>
          </a:p>
          <a:p>
            <a:pPr marL="0" indent="0">
              <a:buClr>
                <a:schemeClr val="accent6">
                  <a:lumMod val="75000"/>
                </a:schemeClr>
              </a:buClr>
              <a:buNone/>
            </a:pPr>
            <a:r>
              <a:rPr lang="en-US" sz="2800" b="1" dirty="0" smtClean="0">
                <a:solidFill>
                  <a:schemeClr val="tx2"/>
                </a:solidFill>
              </a:rPr>
              <a:t>(ACK needed due to hidden terminal problem)</a:t>
            </a:r>
            <a:endParaRPr lang="en-US" sz="2800" b="1" u="sng" dirty="0" smtClean="0">
              <a:solidFill>
                <a:schemeClr val="tx2"/>
              </a:solidFill>
            </a:endParaRPr>
          </a:p>
          <a:p>
            <a:pPr>
              <a:buFont typeface="ZapfDingbats" pitchFamily="82" charset="2"/>
              <a:buNone/>
            </a:pPr>
            <a:endParaRPr lang="en-US" sz="2400" dirty="0" smtClean="0">
              <a:solidFill>
                <a:schemeClr val="accent2"/>
              </a:solidFill>
            </a:endParaRPr>
          </a:p>
          <a:p>
            <a:pPr>
              <a:buFont typeface="ZapfDingbats" pitchFamily="82" charset="2"/>
              <a:buNone/>
            </a:pPr>
            <a:r>
              <a:rPr lang="en-US" sz="2400" dirty="0" smtClean="0"/>
              <a:t> </a:t>
            </a:r>
            <a:endParaRPr lang="en-US" sz="2800" b="1" dirty="0"/>
          </a:p>
        </p:txBody>
      </p:sp>
      <p:sp>
        <p:nvSpPr>
          <p:cNvPr id="24" name="TextBox 23"/>
          <p:cNvSpPr txBox="1"/>
          <p:nvPr/>
        </p:nvSpPr>
        <p:spPr>
          <a:xfrm>
            <a:off x="0" y="0"/>
            <a:ext cx="9144000" cy="769441"/>
          </a:xfrm>
          <a:prstGeom prst="rect">
            <a:avLst/>
          </a:prstGeom>
          <a:solidFill>
            <a:srgbClr val="F79646">
              <a:lumMod val="75000"/>
            </a:srgbClr>
          </a:solidFill>
        </p:spPr>
        <p:txBody>
          <a:bodyPr wrap="square" rtlCol="0">
            <a:spAutoFit/>
          </a:bodyPr>
          <a:lstStyle/>
          <a:p>
            <a:pPr algn="ctr" rtl="0">
              <a:defRPr/>
            </a:pPr>
            <a:r>
              <a:rPr lang="en-US" sz="4400" b="1" kern="1200" dirty="0">
                <a:ln>
                  <a:solidFill>
                    <a:prstClr val="black"/>
                  </a:solidFill>
                </a:ln>
                <a:solidFill>
                  <a:prstClr val="white"/>
                </a:solidFill>
                <a:latin typeface="Tahoma" pitchFamily="34" charset="0"/>
                <a:ea typeface="+mn-ea"/>
                <a:cs typeface="Tahoma" pitchFamily="34" charset="0"/>
              </a:rPr>
              <a:t>CSMA/ </a:t>
            </a:r>
            <a:r>
              <a:rPr lang="en-US" sz="4400" b="1" kern="1200" dirty="0" smtClean="0">
                <a:ln>
                  <a:solidFill>
                    <a:prstClr val="black"/>
                  </a:solidFill>
                </a:ln>
                <a:solidFill>
                  <a:prstClr val="white"/>
                </a:solidFill>
                <a:latin typeface="Tahoma" pitchFamily="34" charset="0"/>
                <a:ea typeface="+mn-ea"/>
                <a:cs typeface="Tahoma" pitchFamily="34" charset="0"/>
              </a:rPr>
              <a:t>CA algorithm - Receiver</a:t>
            </a:r>
            <a:endParaRPr lang="th-TH" sz="4400" b="1" kern="1200" dirty="0">
              <a:ln>
                <a:solidFill>
                  <a:prstClr val="black"/>
                </a:solidFill>
              </a:ln>
              <a:solidFill>
                <a:prstClr val="white"/>
              </a:solidFill>
              <a:latin typeface="Tahoma" pitchFamily="34" charset="0"/>
              <a:ea typeface="+mn-ea"/>
              <a:cs typeface="Tahoma" pitchFamily="34" charset="0"/>
            </a:endParaRPr>
          </a:p>
        </p:txBody>
      </p:sp>
      <p:grpSp>
        <p:nvGrpSpPr>
          <p:cNvPr id="22" name="Group 20"/>
          <p:cNvGrpSpPr/>
          <p:nvPr/>
        </p:nvGrpSpPr>
        <p:grpSpPr>
          <a:xfrm>
            <a:off x="4953000" y="1066800"/>
            <a:ext cx="3171824" cy="3695700"/>
            <a:chOff x="5737225" y="1912938"/>
            <a:chExt cx="3171824" cy="3695700"/>
          </a:xfrm>
        </p:grpSpPr>
        <p:sp>
          <p:nvSpPr>
            <p:cNvPr id="23" name="Line 5"/>
            <p:cNvSpPr>
              <a:spLocks noChangeShapeType="1"/>
            </p:cNvSpPr>
            <p:nvPr/>
          </p:nvSpPr>
          <p:spPr bwMode="auto">
            <a:xfrm>
              <a:off x="6432550" y="2270125"/>
              <a:ext cx="0" cy="3338513"/>
            </a:xfrm>
            <a:prstGeom prst="line">
              <a:avLst/>
            </a:prstGeom>
            <a:noFill/>
            <a:ln w="9525">
              <a:solidFill>
                <a:schemeClr val="tx1"/>
              </a:solidFill>
              <a:round/>
              <a:headEnd/>
              <a:tailEnd/>
            </a:ln>
            <a:effectLst/>
          </p:spPr>
          <p:txBody>
            <a:bodyPr wrap="none"/>
            <a:lstStyle/>
            <a:p>
              <a:pPr algn="l" rtl="0"/>
              <a:endParaRPr lang="en-US" sz="2000" kern="1200">
                <a:solidFill>
                  <a:prstClr val="black"/>
                </a:solidFill>
                <a:latin typeface="Calibri"/>
                <a:ea typeface="+mn-ea"/>
                <a:cs typeface="+mn-cs"/>
              </a:endParaRPr>
            </a:p>
          </p:txBody>
        </p:sp>
        <p:sp>
          <p:nvSpPr>
            <p:cNvPr id="25" name="Line 6"/>
            <p:cNvSpPr>
              <a:spLocks noChangeShapeType="1"/>
            </p:cNvSpPr>
            <p:nvPr/>
          </p:nvSpPr>
          <p:spPr bwMode="auto">
            <a:xfrm>
              <a:off x="8351838" y="2257425"/>
              <a:ext cx="0" cy="3338513"/>
            </a:xfrm>
            <a:prstGeom prst="line">
              <a:avLst/>
            </a:prstGeom>
            <a:noFill/>
            <a:ln w="9525">
              <a:solidFill>
                <a:schemeClr val="tx1"/>
              </a:solidFill>
              <a:round/>
              <a:headEnd/>
              <a:tailEnd/>
            </a:ln>
            <a:effectLst/>
          </p:spPr>
          <p:txBody>
            <a:bodyPr wrap="none"/>
            <a:lstStyle/>
            <a:p>
              <a:pPr algn="l" rtl="0"/>
              <a:endParaRPr lang="en-US" sz="2000" kern="1200">
                <a:solidFill>
                  <a:prstClr val="black"/>
                </a:solidFill>
                <a:latin typeface="Calibri"/>
                <a:ea typeface="+mn-ea"/>
                <a:cs typeface="+mn-cs"/>
              </a:endParaRPr>
            </a:p>
          </p:txBody>
        </p:sp>
        <p:sp>
          <p:nvSpPr>
            <p:cNvPr id="26" name="Text Box 7"/>
            <p:cNvSpPr txBox="1">
              <a:spLocks noChangeArrowheads="1"/>
            </p:cNvSpPr>
            <p:nvPr/>
          </p:nvSpPr>
          <p:spPr bwMode="auto">
            <a:xfrm>
              <a:off x="6022975" y="1912938"/>
              <a:ext cx="829073" cy="369332"/>
            </a:xfrm>
            <a:prstGeom prst="rect">
              <a:avLst/>
            </a:prstGeom>
            <a:noFill/>
            <a:ln w="9525">
              <a:noFill/>
              <a:miter lim="800000"/>
              <a:headEnd/>
              <a:tailEnd/>
            </a:ln>
            <a:effectLst/>
          </p:spPr>
          <p:txBody>
            <a:bodyPr wrap="none">
              <a:spAutoFit/>
            </a:bodyPr>
            <a:lstStyle/>
            <a:p>
              <a:pPr algn="l" rtl="0"/>
              <a:r>
                <a:rPr lang="en-US" b="1" kern="1200" dirty="0">
                  <a:solidFill>
                    <a:prstClr val="black"/>
                  </a:solidFill>
                  <a:latin typeface="Calibri"/>
                  <a:ea typeface="+mn-ea"/>
                  <a:cs typeface="+mn-cs"/>
                </a:rPr>
                <a:t>sender</a:t>
              </a:r>
            </a:p>
          </p:txBody>
        </p:sp>
        <p:sp>
          <p:nvSpPr>
            <p:cNvPr id="27" name="Text Box 8"/>
            <p:cNvSpPr txBox="1">
              <a:spLocks noChangeArrowheads="1"/>
            </p:cNvSpPr>
            <p:nvPr/>
          </p:nvSpPr>
          <p:spPr bwMode="auto">
            <a:xfrm>
              <a:off x="7861300" y="1922463"/>
              <a:ext cx="951030" cy="369332"/>
            </a:xfrm>
            <a:prstGeom prst="rect">
              <a:avLst/>
            </a:prstGeom>
            <a:noFill/>
            <a:ln w="9525">
              <a:noFill/>
              <a:miter lim="800000"/>
              <a:headEnd/>
              <a:tailEnd/>
            </a:ln>
            <a:effectLst/>
          </p:spPr>
          <p:txBody>
            <a:bodyPr wrap="none">
              <a:spAutoFit/>
            </a:bodyPr>
            <a:lstStyle/>
            <a:p>
              <a:pPr algn="l" rtl="0"/>
              <a:r>
                <a:rPr lang="en-US" b="1" kern="1200" dirty="0">
                  <a:solidFill>
                    <a:prstClr val="black"/>
                  </a:solidFill>
                  <a:latin typeface="Calibri"/>
                  <a:ea typeface="+mn-ea"/>
                  <a:cs typeface="+mn-cs"/>
                </a:rPr>
                <a:t>receiver</a:t>
              </a:r>
            </a:p>
          </p:txBody>
        </p:sp>
        <p:grpSp>
          <p:nvGrpSpPr>
            <p:cNvPr id="28" name="Group 23"/>
            <p:cNvGrpSpPr>
              <a:grpSpLocks/>
            </p:cNvGrpSpPr>
            <p:nvPr/>
          </p:nvGrpSpPr>
          <p:grpSpPr bwMode="auto">
            <a:xfrm>
              <a:off x="5737225" y="2566985"/>
              <a:ext cx="2616200" cy="1690685"/>
              <a:chOff x="3614" y="1617"/>
              <a:chExt cx="1648" cy="1065"/>
            </a:xfrm>
          </p:grpSpPr>
          <p:grpSp>
            <p:nvGrpSpPr>
              <p:cNvPr id="35" name="Group 22"/>
              <p:cNvGrpSpPr>
                <a:grpSpLocks/>
              </p:cNvGrpSpPr>
              <p:nvPr/>
            </p:nvGrpSpPr>
            <p:grpSpPr bwMode="auto">
              <a:xfrm>
                <a:off x="3614" y="1617"/>
                <a:ext cx="424" cy="213"/>
                <a:chOff x="3614" y="1617"/>
                <a:chExt cx="424" cy="213"/>
              </a:xfrm>
            </p:grpSpPr>
            <p:sp>
              <p:nvSpPr>
                <p:cNvPr id="39" name="AutoShape 11"/>
                <p:cNvSpPr>
                  <a:spLocks/>
                </p:cNvSpPr>
                <p:nvPr/>
              </p:nvSpPr>
              <p:spPr bwMode="auto">
                <a:xfrm>
                  <a:off x="3984" y="1620"/>
                  <a:ext cx="54" cy="162"/>
                </a:xfrm>
                <a:prstGeom prst="leftBrace">
                  <a:avLst>
                    <a:gd name="adj1" fmla="val 25000"/>
                    <a:gd name="adj2" fmla="val 50000"/>
                  </a:avLst>
                </a:prstGeom>
                <a:noFill/>
                <a:ln w="9525">
                  <a:solidFill>
                    <a:schemeClr val="tx1"/>
                  </a:solidFill>
                  <a:round/>
                  <a:headEnd/>
                  <a:tailEnd/>
                </a:ln>
                <a:effectLst/>
              </p:spPr>
              <p:txBody>
                <a:bodyPr wrap="none" anchor="ctr"/>
                <a:lstStyle/>
                <a:p>
                  <a:pPr algn="l" rtl="0"/>
                  <a:endParaRPr lang="en-US" sz="2000" b="1" kern="1200" dirty="0">
                    <a:solidFill>
                      <a:prstClr val="black"/>
                    </a:solidFill>
                    <a:latin typeface="Calibri"/>
                    <a:ea typeface="+mn-ea"/>
                    <a:cs typeface="+mn-cs"/>
                  </a:endParaRPr>
                </a:p>
              </p:txBody>
            </p:sp>
            <p:sp>
              <p:nvSpPr>
                <p:cNvPr id="40" name="Text Box 12"/>
                <p:cNvSpPr txBox="1">
                  <a:spLocks noChangeArrowheads="1"/>
                </p:cNvSpPr>
                <p:nvPr/>
              </p:nvSpPr>
              <p:spPr bwMode="auto">
                <a:xfrm>
                  <a:off x="3614" y="1617"/>
                  <a:ext cx="352" cy="213"/>
                </a:xfrm>
                <a:prstGeom prst="rect">
                  <a:avLst/>
                </a:prstGeom>
                <a:noFill/>
                <a:ln w="9525">
                  <a:noFill/>
                  <a:miter lim="800000"/>
                  <a:headEnd/>
                  <a:tailEnd/>
                </a:ln>
                <a:effectLst/>
              </p:spPr>
              <p:txBody>
                <a:bodyPr wrap="none">
                  <a:spAutoFit/>
                </a:bodyPr>
                <a:lstStyle/>
                <a:p>
                  <a:pPr algn="l" rtl="0"/>
                  <a:r>
                    <a:rPr lang="en-US" sz="1600" b="1" kern="1200" dirty="0">
                      <a:solidFill>
                        <a:prstClr val="black"/>
                      </a:solidFill>
                      <a:latin typeface="Calibri"/>
                      <a:ea typeface="+mn-ea"/>
                      <a:cs typeface="+mn-cs"/>
                    </a:rPr>
                    <a:t>DIFS</a:t>
                  </a:r>
                </a:p>
              </p:txBody>
            </p:sp>
          </p:grpSp>
          <p:grpSp>
            <p:nvGrpSpPr>
              <p:cNvPr id="36" name="Group 20"/>
              <p:cNvGrpSpPr>
                <a:grpSpLocks/>
              </p:cNvGrpSpPr>
              <p:nvPr/>
            </p:nvGrpSpPr>
            <p:grpSpPr bwMode="auto">
              <a:xfrm>
                <a:off x="4050" y="1782"/>
                <a:ext cx="1212" cy="900"/>
                <a:chOff x="4050" y="1782"/>
                <a:chExt cx="1212" cy="900"/>
              </a:xfrm>
            </p:grpSpPr>
            <p:sp>
              <p:nvSpPr>
                <p:cNvPr id="37" name="Freeform 13"/>
                <p:cNvSpPr>
                  <a:spLocks/>
                </p:cNvSpPr>
                <p:nvPr/>
              </p:nvSpPr>
              <p:spPr bwMode="auto">
                <a:xfrm>
                  <a:off x="4050" y="1782"/>
                  <a:ext cx="1212" cy="900"/>
                </a:xfrm>
                <a:custGeom>
                  <a:avLst/>
                  <a:gdLst/>
                  <a:ahLst/>
                  <a:cxnLst>
                    <a:cxn ang="0">
                      <a:pos x="6" y="0"/>
                    </a:cxn>
                    <a:cxn ang="0">
                      <a:pos x="1212" y="228"/>
                    </a:cxn>
                    <a:cxn ang="0">
                      <a:pos x="1212" y="900"/>
                    </a:cxn>
                    <a:cxn ang="0">
                      <a:pos x="0" y="660"/>
                    </a:cxn>
                    <a:cxn ang="0">
                      <a:pos x="6" y="0"/>
                    </a:cxn>
                  </a:cxnLst>
                  <a:rect l="0" t="0" r="r" b="b"/>
                  <a:pathLst>
                    <a:path w="1212" h="900">
                      <a:moveTo>
                        <a:pt x="6" y="0"/>
                      </a:moveTo>
                      <a:lnTo>
                        <a:pt x="1212" y="228"/>
                      </a:lnTo>
                      <a:lnTo>
                        <a:pt x="1212" y="900"/>
                      </a:lnTo>
                      <a:lnTo>
                        <a:pt x="0" y="660"/>
                      </a:lnTo>
                      <a:lnTo>
                        <a:pt x="6" y="0"/>
                      </a:lnTo>
                      <a:close/>
                    </a:path>
                  </a:pathLst>
                </a:custGeom>
                <a:solidFill>
                  <a:schemeClr val="accent1"/>
                </a:solidFill>
                <a:ln w="9525" cap="flat" cmpd="sng">
                  <a:noFill/>
                  <a:prstDash val="solid"/>
                  <a:round/>
                  <a:headEnd/>
                  <a:tailEnd/>
                </a:ln>
                <a:effectLst/>
              </p:spPr>
              <p:txBody>
                <a:bodyPr wrap="none"/>
                <a:lstStyle/>
                <a:p>
                  <a:pPr algn="l" rtl="0"/>
                  <a:endParaRPr lang="en-US" sz="2000" kern="1200">
                    <a:solidFill>
                      <a:prstClr val="black"/>
                    </a:solidFill>
                    <a:latin typeface="Calibri"/>
                    <a:ea typeface="+mn-ea"/>
                    <a:cs typeface="+mn-cs"/>
                  </a:endParaRPr>
                </a:p>
              </p:txBody>
            </p:sp>
            <p:sp>
              <p:nvSpPr>
                <p:cNvPr id="38" name="Text Box 18"/>
                <p:cNvSpPr txBox="1">
                  <a:spLocks noChangeArrowheads="1"/>
                </p:cNvSpPr>
                <p:nvPr/>
              </p:nvSpPr>
              <p:spPr bwMode="auto">
                <a:xfrm>
                  <a:off x="4394" y="2108"/>
                  <a:ext cx="415" cy="252"/>
                </a:xfrm>
                <a:prstGeom prst="rect">
                  <a:avLst/>
                </a:prstGeom>
                <a:noFill/>
                <a:ln w="9525">
                  <a:noFill/>
                  <a:miter lim="800000"/>
                  <a:headEnd/>
                  <a:tailEnd/>
                </a:ln>
                <a:effectLst/>
              </p:spPr>
              <p:txBody>
                <a:bodyPr wrap="none">
                  <a:spAutoFit/>
                </a:bodyPr>
                <a:lstStyle/>
                <a:p>
                  <a:pPr algn="l" rtl="0"/>
                  <a:r>
                    <a:rPr lang="en-US" sz="2000" b="1" kern="1200" dirty="0">
                      <a:solidFill>
                        <a:prstClr val="white"/>
                      </a:solidFill>
                      <a:latin typeface="Calibri"/>
                      <a:ea typeface="+mn-ea"/>
                      <a:cs typeface="+mn-cs"/>
                    </a:rPr>
                    <a:t>data</a:t>
                  </a:r>
                </a:p>
              </p:txBody>
            </p:sp>
          </p:grpSp>
        </p:grpSp>
        <p:grpSp>
          <p:nvGrpSpPr>
            <p:cNvPr id="29" name="Group 24"/>
            <p:cNvGrpSpPr>
              <a:grpSpLocks/>
            </p:cNvGrpSpPr>
            <p:nvPr/>
          </p:nvGrpSpPr>
          <p:grpSpPr bwMode="auto">
            <a:xfrm>
              <a:off x="6419849" y="4233869"/>
              <a:ext cx="2489200" cy="957264"/>
              <a:chOff x="4044" y="2667"/>
              <a:chExt cx="1568" cy="603"/>
            </a:xfrm>
          </p:grpSpPr>
          <p:sp>
            <p:nvSpPr>
              <p:cNvPr id="30" name="Text Box 14"/>
              <p:cNvSpPr txBox="1">
                <a:spLocks noChangeArrowheads="1"/>
              </p:cNvSpPr>
              <p:nvPr/>
            </p:nvSpPr>
            <p:spPr bwMode="auto">
              <a:xfrm>
                <a:off x="5280" y="2667"/>
                <a:ext cx="332" cy="213"/>
              </a:xfrm>
              <a:prstGeom prst="rect">
                <a:avLst/>
              </a:prstGeom>
              <a:noFill/>
              <a:ln w="9525">
                <a:noFill/>
                <a:miter lim="800000"/>
                <a:headEnd/>
                <a:tailEnd/>
              </a:ln>
              <a:effectLst/>
            </p:spPr>
            <p:txBody>
              <a:bodyPr wrap="none">
                <a:spAutoFit/>
              </a:bodyPr>
              <a:lstStyle/>
              <a:p>
                <a:pPr algn="l" rtl="0"/>
                <a:r>
                  <a:rPr lang="en-US" sz="1600" b="1" kern="1200" dirty="0">
                    <a:solidFill>
                      <a:prstClr val="black"/>
                    </a:solidFill>
                    <a:latin typeface="Calibri"/>
                    <a:ea typeface="+mn-ea"/>
                    <a:cs typeface="+mn-cs"/>
                  </a:rPr>
                  <a:t>SIFS</a:t>
                </a:r>
              </a:p>
            </p:txBody>
          </p:sp>
          <p:sp>
            <p:nvSpPr>
              <p:cNvPr id="31" name="AutoShape 15"/>
              <p:cNvSpPr>
                <a:spLocks/>
              </p:cNvSpPr>
              <p:nvPr/>
            </p:nvSpPr>
            <p:spPr bwMode="auto">
              <a:xfrm flipH="1">
                <a:off x="5262" y="2688"/>
                <a:ext cx="54" cy="162"/>
              </a:xfrm>
              <a:prstGeom prst="leftBrace">
                <a:avLst>
                  <a:gd name="adj1" fmla="val 25000"/>
                  <a:gd name="adj2" fmla="val 50000"/>
                </a:avLst>
              </a:prstGeom>
              <a:noFill/>
              <a:ln w="9525">
                <a:solidFill>
                  <a:schemeClr val="tx1"/>
                </a:solidFill>
                <a:round/>
                <a:headEnd/>
                <a:tailEnd/>
              </a:ln>
              <a:effectLst/>
            </p:spPr>
            <p:txBody>
              <a:bodyPr wrap="none" anchor="ctr"/>
              <a:lstStyle/>
              <a:p>
                <a:pPr algn="l" rtl="0"/>
                <a:endParaRPr lang="en-US" sz="2000" b="1" kern="1200" dirty="0">
                  <a:solidFill>
                    <a:prstClr val="black"/>
                  </a:solidFill>
                  <a:latin typeface="Calibri"/>
                  <a:ea typeface="+mn-ea"/>
                  <a:cs typeface="+mn-cs"/>
                </a:endParaRPr>
              </a:p>
            </p:txBody>
          </p:sp>
          <p:grpSp>
            <p:nvGrpSpPr>
              <p:cNvPr id="32" name="Group 21"/>
              <p:cNvGrpSpPr>
                <a:grpSpLocks/>
              </p:cNvGrpSpPr>
              <p:nvPr/>
            </p:nvGrpSpPr>
            <p:grpSpPr bwMode="auto">
              <a:xfrm>
                <a:off x="4044" y="2856"/>
                <a:ext cx="1212" cy="414"/>
                <a:chOff x="4044" y="2856"/>
                <a:chExt cx="1212" cy="414"/>
              </a:xfrm>
            </p:grpSpPr>
            <p:sp>
              <p:nvSpPr>
                <p:cNvPr id="33" name="Freeform 17"/>
                <p:cNvSpPr>
                  <a:spLocks/>
                </p:cNvSpPr>
                <p:nvPr/>
              </p:nvSpPr>
              <p:spPr bwMode="auto">
                <a:xfrm flipV="1">
                  <a:off x="4044" y="2856"/>
                  <a:ext cx="1212" cy="414"/>
                </a:xfrm>
                <a:custGeom>
                  <a:avLst/>
                  <a:gdLst/>
                  <a:ahLst/>
                  <a:cxnLst>
                    <a:cxn ang="0">
                      <a:pos x="0" y="0"/>
                    </a:cxn>
                    <a:cxn ang="0">
                      <a:pos x="1212" y="246"/>
                    </a:cxn>
                    <a:cxn ang="0">
                      <a:pos x="1212" y="414"/>
                    </a:cxn>
                    <a:cxn ang="0">
                      <a:pos x="6" y="174"/>
                    </a:cxn>
                    <a:cxn ang="0">
                      <a:pos x="0" y="0"/>
                    </a:cxn>
                  </a:cxnLst>
                  <a:rect l="0" t="0" r="r" b="b"/>
                  <a:pathLst>
                    <a:path w="1212" h="414">
                      <a:moveTo>
                        <a:pt x="0" y="0"/>
                      </a:moveTo>
                      <a:lnTo>
                        <a:pt x="1212" y="246"/>
                      </a:lnTo>
                      <a:lnTo>
                        <a:pt x="1212" y="414"/>
                      </a:lnTo>
                      <a:lnTo>
                        <a:pt x="6" y="174"/>
                      </a:lnTo>
                      <a:lnTo>
                        <a:pt x="0" y="0"/>
                      </a:lnTo>
                      <a:close/>
                    </a:path>
                  </a:pathLst>
                </a:custGeom>
                <a:solidFill>
                  <a:schemeClr val="accent2"/>
                </a:solidFill>
                <a:ln w="9525" cap="flat" cmpd="sng">
                  <a:noFill/>
                  <a:prstDash val="solid"/>
                  <a:round/>
                  <a:headEnd/>
                  <a:tailEnd/>
                </a:ln>
                <a:effectLst/>
              </p:spPr>
              <p:txBody>
                <a:bodyPr wrap="none"/>
                <a:lstStyle/>
                <a:p>
                  <a:pPr algn="l" rtl="0"/>
                  <a:endParaRPr lang="en-US" sz="2000" kern="1200">
                    <a:solidFill>
                      <a:prstClr val="black"/>
                    </a:solidFill>
                    <a:latin typeface="Calibri"/>
                    <a:ea typeface="+mn-ea"/>
                    <a:cs typeface="+mn-cs"/>
                  </a:endParaRPr>
                </a:p>
              </p:txBody>
            </p:sp>
            <p:sp>
              <p:nvSpPr>
                <p:cNvPr id="34" name="Text Box 19"/>
                <p:cNvSpPr txBox="1">
                  <a:spLocks noChangeArrowheads="1"/>
                </p:cNvSpPr>
                <p:nvPr/>
              </p:nvSpPr>
              <p:spPr bwMode="auto">
                <a:xfrm>
                  <a:off x="4436" y="2954"/>
                  <a:ext cx="387" cy="252"/>
                </a:xfrm>
                <a:prstGeom prst="rect">
                  <a:avLst/>
                </a:prstGeom>
                <a:noFill/>
                <a:ln w="9525">
                  <a:noFill/>
                  <a:miter lim="800000"/>
                  <a:headEnd/>
                  <a:tailEnd/>
                </a:ln>
                <a:effectLst/>
              </p:spPr>
              <p:txBody>
                <a:bodyPr wrap="none">
                  <a:spAutoFit/>
                </a:bodyPr>
                <a:lstStyle/>
                <a:p>
                  <a:pPr algn="l" rtl="0"/>
                  <a:r>
                    <a:rPr lang="en-US" sz="2000" b="1" kern="1200" dirty="0">
                      <a:solidFill>
                        <a:prstClr val="white"/>
                      </a:solidFill>
                      <a:latin typeface="Calibri"/>
                      <a:ea typeface="+mn-ea"/>
                      <a:cs typeface="+mn-cs"/>
                    </a:rPr>
                    <a:t>ACK</a:t>
                  </a:r>
                </a:p>
              </p:txBody>
            </p:sp>
          </p:grpSp>
        </p:grpSp>
      </p:gr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0" y="0"/>
            <a:ext cx="9144000" cy="769441"/>
          </a:xfrm>
          <a:prstGeom prst="rect">
            <a:avLst/>
          </a:prstGeom>
          <a:solidFill>
            <a:srgbClr val="F79646">
              <a:lumMod val="75000"/>
            </a:srgbClr>
          </a:solidFill>
        </p:spPr>
        <p:txBody>
          <a:bodyPr wrap="square" rtlCol="0">
            <a:spAutoFit/>
          </a:bodyPr>
          <a:lstStyle/>
          <a:p>
            <a:pPr algn="ctr" rtl="0">
              <a:defRPr/>
            </a:pPr>
            <a:r>
              <a:rPr lang="en-US" sz="4400" b="1" kern="1200" dirty="0">
                <a:ln>
                  <a:solidFill>
                    <a:prstClr val="black"/>
                  </a:solidFill>
                </a:ln>
                <a:solidFill>
                  <a:prstClr val="white"/>
                </a:solidFill>
                <a:latin typeface="Tahoma" pitchFamily="34" charset="0"/>
                <a:ea typeface="+mn-ea"/>
                <a:cs typeface="Tahoma" pitchFamily="34" charset="0"/>
              </a:rPr>
              <a:t>Wireless Mobility</a:t>
            </a:r>
            <a:endParaRPr lang="th-TH" sz="4400" b="1" kern="1200" dirty="0">
              <a:ln>
                <a:solidFill>
                  <a:prstClr val="black"/>
                </a:solidFill>
              </a:ln>
              <a:solidFill>
                <a:prstClr val="white"/>
              </a:solidFill>
              <a:latin typeface="Tahoma" pitchFamily="34" charset="0"/>
              <a:ea typeface="+mn-ea"/>
              <a:cs typeface="Tahoma" pitchFamily="34" charset="0"/>
            </a:endParaRPr>
          </a:p>
        </p:txBody>
      </p:sp>
      <p:pic>
        <p:nvPicPr>
          <p:cNvPr id="100354" name="Picture 2"/>
          <p:cNvPicPr>
            <a:picLocks noChangeAspect="1" noChangeArrowheads="1"/>
          </p:cNvPicPr>
          <p:nvPr/>
        </p:nvPicPr>
        <p:blipFill>
          <a:blip r:embed="rId3"/>
          <a:srcRect/>
          <a:stretch>
            <a:fillRect/>
          </a:stretch>
        </p:blipFill>
        <p:spPr bwMode="auto">
          <a:xfrm>
            <a:off x="533400" y="1371600"/>
            <a:ext cx="8063345" cy="4572000"/>
          </a:xfrm>
          <a:prstGeom prst="rect">
            <a:avLst/>
          </a:prstGeom>
          <a:noFill/>
          <a:ln w="9525">
            <a:noFill/>
            <a:miter lim="800000"/>
            <a:headEnd/>
            <a:tailEnd/>
          </a:ln>
          <a:effectLst/>
        </p:spPr>
      </p:pic>
      <p:sp>
        <p:nvSpPr>
          <p:cNvPr id="5" name="Rectangle 4"/>
          <p:cNvSpPr/>
          <p:nvPr/>
        </p:nvSpPr>
        <p:spPr>
          <a:xfrm>
            <a:off x="1143000" y="6519446"/>
            <a:ext cx="8001000" cy="276999"/>
          </a:xfrm>
          <a:prstGeom prst="rect">
            <a:avLst/>
          </a:prstGeom>
        </p:spPr>
        <p:txBody>
          <a:bodyPr wrap="square">
            <a:spAutoFit/>
          </a:bodyPr>
          <a:lstStyle/>
          <a:p>
            <a:pPr algn="r" rtl="0"/>
            <a:r>
              <a:rPr lang="en-US" sz="1200" b="1" kern="1200" dirty="0">
                <a:solidFill>
                  <a:prstClr val="black"/>
                </a:solidFill>
                <a:latin typeface="Courier New" pitchFamily="49" charset="0"/>
                <a:ea typeface="+mn-ea"/>
                <a:cs typeface="Courier New" pitchFamily="49" charset="0"/>
              </a:rPr>
              <a:t>Figure adapted from: Peterson/ Davie: “Computer Networks – A Systems Approach”</a:t>
            </a:r>
          </a:p>
        </p:txBody>
      </p:sp>
      <p:grpSp>
        <p:nvGrpSpPr>
          <p:cNvPr id="11" name="Group 10"/>
          <p:cNvGrpSpPr/>
          <p:nvPr/>
        </p:nvGrpSpPr>
        <p:grpSpPr>
          <a:xfrm>
            <a:off x="1905000" y="4572000"/>
            <a:ext cx="2514600" cy="762000"/>
            <a:chOff x="1905000" y="4572000"/>
            <a:chExt cx="2514600" cy="762000"/>
          </a:xfrm>
        </p:grpSpPr>
        <p:grpSp>
          <p:nvGrpSpPr>
            <p:cNvPr id="10" name="Group 9"/>
            <p:cNvGrpSpPr/>
            <p:nvPr/>
          </p:nvGrpSpPr>
          <p:grpSpPr>
            <a:xfrm>
              <a:off x="2362200" y="4572000"/>
              <a:ext cx="2057400" cy="533400"/>
              <a:chOff x="2362200" y="4572000"/>
              <a:chExt cx="2057400" cy="533400"/>
            </a:xfrm>
          </p:grpSpPr>
          <p:cxnSp>
            <p:nvCxnSpPr>
              <p:cNvPr id="7" name="Straight Arrow Connector 6"/>
              <p:cNvCxnSpPr/>
              <p:nvPr/>
            </p:nvCxnSpPr>
            <p:spPr>
              <a:xfrm flipV="1">
                <a:off x="2362200" y="4800600"/>
                <a:ext cx="1676400" cy="3048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4038600" y="4572000"/>
                <a:ext cx="381000" cy="381000"/>
              </a:xfrm>
              <a:prstGeom prst="rect">
                <a:avLst/>
              </a:prstGeom>
              <a:noFill/>
            </p:spPr>
            <p:txBody>
              <a:bodyPr wrap="square" rtlCol="0">
                <a:spAutoFit/>
              </a:bodyPr>
              <a:lstStyle/>
              <a:p>
                <a:r>
                  <a:rPr lang="en-US" dirty="0" smtClean="0">
                    <a:latin typeface="Rockwell" pitchFamily="18" charset="0"/>
                  </a:rPr>
                  <a:t>C</a:t>
                </a:r>
                <a:endParaRPr lang="en-US" dirty="0">
                  <a:latin typeface="Rockwell" pitchFamily="18" charset="0"/>
                </a:endParaRPr>
              </a:p>
            </p:txBody>
          </p:sp>
        </p:grpSp>
        <p:sp>
          <p:nvSpPr>
            <p:cNvPr id="8" name="Rectangle 7"/>
            <p:cNvSpPr/>
            <p:nvPr/>
          </p:nvSpPr>
          <p:spPr>
            <a:xfrm>
              <a:off x="1905000" y="4876800"/>
              <a:ext cx="4572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Rectangle 11"/>
          <p:cNvSpPr/>
          <p:nvPr/>
        </p:nvSpPr>
        <p:spPr>
          <a:xfrm>
            <a:off x="0" y="5867400"/>
            <a:ext cx="9144000" cy="523220"/>
          </a:xfrm>
          <a:prstGeom prst="rect">
            <a:avLst/>
          </a:prstGeom>
          <a:noFill/>
        </p:spPr>
        <p:txBody>
          <a:bodyPr wrap="square">
            <a:spAutoFit/>
          </a:bodyPr>
          <a:lstStyle/>
          <a:p>
            <a:pPr algn="ctr" rtl="0">
              <a:defRPr/>
            </a:pPr>
            <a:r>
              <a:rPr lang="en-US" sz="2800" b="1" kern="1200" dirty="0" smtClean="0">
                <a:latin typeface="Calibri"/>
                <a:ea typeface="+mn-ea"/>
                <a:cs typeface="+mn-cs"/>
              </a:rPr>
              <a:t>Association through </a:t>
            </a:r>
            <a:r>
              <a:rPr lang="en-US" sz="2800" b="1" kern="1200" dirty="0" smtClean="0">
                <a:ln>
                  <a:solidFill>
                    <a:sysClr val="windowText" lastClr="000000"/>
                  </a:solidFill>
                </a:ln>
                <a:solidFill>
                  <a:srgbClr val="C00000"/>
                </a:solidFill>
                <a:latin typeface="Calibri"/>
                <a:ea typeface="+mn-ea"/>
                <a:cs typeface="+mn-cs"/>
              </a:rPr>
              <a:t>1) </a:t>
            </a:r>
            <a:r>
              <a:rPr lang="en-US" sz="2800" b="1" kern="1200" dirty="0" smtClean="0">
                <a:solidFill>
                  <a:srgbClr val="FF6600"/>
                </a:solidFill>
                <a:latin typeface="Calibri"/>
                <a:ea typeface="+mn-ea"/>
                <a:cs typeface="+mn-cs"/>
              </a:rPr>
              <a:t>Active Probing</a:t>
            </a:r>
            <a:r>
              <a:rPr lang="en-US" sz="2800" b="1" kern="1200" dirty="0" smtClean="0">
                <a:ln>
                  <a:solidFill>
                    <a:sysClr val="windowText" lastClr="000000"/>
                  </a:solidFill>
                </a:ln>
                <a:solidFill>
                  <a:srgbClr val="FF6600"/>
                </a:solidFill>
                <a:latin typeface="Calibri"/>
                <a:ea typeface="+mn-ea"/>
                <a:cs typeface="+mn-cs"/>
              </a:rPr>
              <a:t>  </a:t>
            </a:r>
            <a:r>
              <a:rPr lang="en-US" sz="2800" b="1" kern="1200" dirty="0" smtClean="0">
                <a:ln>
                  <a:solidFill>
                    <a:sysClr val="windowText" lastClr="000000"/>
                  </a:solidFill>
                </a:ln>
                <a:solidFill>
                  <a:srgbClr val="C00000"/>
                </a:solidFill>
                <a:latin typeface="Calibri"/>
                <a:ea typeface="+mn-ea"/>
                <a:cs typeface="+mn-cs"/>
              </a:rPr>
              <a:t>2) </a:t>
            </a:r>
            <a:r>
              <a:rPr lang="en-US" sz="2800" b="1" kern="1200" dirty="0" smtClean="0">
                <a:solidFill>
                  <a:srgbClr val="FF6600"/>
                </a:solidFill>
                <a:latin typeface="Calibri"/>
                <a:ea typeface="+mn-ea"/>
                <a:cs typeface="+mn-cs"/>
              </a:rPr>
              <a:t>Passive Probing</a:t>
            </a:r>
            <a:endParaRPr lang="en-US" sz="2800" b="1" kern="1200" dirty="0">
              <a:solidFill>
                <a:srgbClr val="FF6600"/>
              </a:solidFill>
              <a:latin typeface="Calibri"/>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0" y="0"/>
            <a:ext cx="9144000" cy="769441"/>
          </a:xfrm>
          <a:prstGeom prst="rect">
            <a:avLst/>
          </a:prstGeom>
          <a:solidFill>
            <a:srgbClr val="F79646">
              <a:lumMod val="75000"/>
            </a:srgbClr>
          </a:solidFill>
        </p:spPr>
        <p:txBody>
          <a:bodyPr wrap="square" rtlCol="0">
            <a:spAutoFit/>
          </a:bodyPr>
          <a:lstStyle/>
          <a:p>
            <a:pPr algn="ctr" rtl="0">
              <a:defRPr/>
            </a:pPr>
            <a:r>
              <a:rPr lang="en-US" sz="4400" b="1" kern="1200" dirty="0">
                <a:ln>
                  <a:solidFill>
                    <a:prstClr val="black"/>
                  </a:solidFill>
                </a:ln>
                <a:solidFill>
                  <a:prstClr val="white"/>
                </a:solidFill>
                <a:latin typeface="Tahoma" pitchFamily="34" charset="0"/>
                <a:ea typeface="+mn-ea"/>
                <a:cs typeface="Tahoma" pitchFamily="34" charset="0"/>
              </a:rPr>
              <a:t>802.11 Frame</a:t>
            </a:r>
            <a:endParaRPr lang="th-TH" sz="4400" b="1" kern="1200" dirty="0">
              <a:ln>
                <a:solidFill>
                  <a:prstClr val="black"/>
                </a:solidFill>
              </a:ln>
              <a:solidFill>
                <a:prstClr val="white"/>
              </a:solidFill>
              <a:latin typeface="Tahoma" pitchFamily="34" charset="0"/>
              <a:ea typeface="+mn-ea"/>
              <a:cs typeface="Tahoma" pitchFamily="34" charset="0"/>
            </a:endParaRPr>
          </a:p>
        </p:txBody>
      </p:sp>
      <p:pic>
        <p:nvPicPr>
          <p:cNvPr id="102402" name="Picture 2"/>
          <p:cNvPicPr>
            <a:picLocks noChangeAspect="1" noChangeArrowheads="1"/>
          </p:cNvPicPr>
          <p:nvPr/>
        </p:nvPicPr>
        <p:blipFill>
          <a:blip r:embed="rId3"/>
          <a:srcRect b="13651"/>
          <a:stretch>
            <a:fillRect/>
          </a:stretch>
        </p:blipFill>
        <p:spPr bwMode="auto">
          <a:xfrm>
            <a:off x="0" y="2438400"/>
            <a:ext cx="9144000" cy="1295400"/>
          </a:xfrm>
          <a:prstGeom prst="rect">
            <a:avLst/>
          </a:prstGeom>
          <a:noFill/>
          <a:ln w="9525">
            <a:noFill/>
            <a:miter lim="800000"/>
            <a:headEnd/>
            <a:tailEnd/>
          </a:ln>
          <a:effectLst/>
        </p:spPr>
      </p:pic>
      <p:sp>
        <p:nvSpPr>
          <p:cNvPr id="5" name="Rectangle 4"/>
          <p:cNvSpPr/>
          <p:nvPr/>
        </p:nvSpPr>
        <p:spPr>
          <a:xfrm>
            <a:off x="1143000" y="6519446"/>
            <a:ext cx="8001000" cy="276999"/>
          </a:xfrm>
          <a:prstGeom prst="rect">
            <a:avLst/>
          </a:prstGeom>
        </p:spPr>
        <p:txBody>
          <a:bodyPr wrap="square">
            <a:spAutoFit/>
          </a:bodyPr>
          <a:lstStyle/>
          <a:p>
            <a:pPr algn="r" rtl="0"/>
            <a:r>
              <a:rPr lang="en-US" sz="1200" b="1" kern="1200" dirty="0">
                <a:solidFill>
                  <a:prstClr val="black"/>
                </a:solidFill>
                <a:latin typeface="Courier New" pitchFamily="49" charset="0"/>
                <a:ea typeface="+mn-ea"/>
                <a:cs typeface="Courier New" pitchFamily="49" charset="0"/>
              </a:rPr>
              <a:t>Figure adapted from: Peterson/ Davie: “Computer Networks – A Systems Approach”</a:t>
            </a:r>
          </a:p>
        </p:txBody>
      </p:sp>
      <p:grpSp>
        <p:nvGrpSpPr>
          <p:cNvPr id="21" name="Group 20"/>
          <p:cNvGrpSpPr/>
          <p:nvPr/>
        </p:nvGrpSpPr>
        <p:grpSpPr>
          <a:xfrm>
            <a:off x="2514600" y="3581400"/>
            <a:ext cx="3733800" cy="2209800"/>
            <a:chOff x="2514600" y="3505200"/>
            <a:chExt cx="3733800" cy="2209800"/>
          </a:xfrm>
        </p:grpSpPr>
        <p:cxnSp>
          <p:nvCxnSpPr>
            <p:cNvPr id="7" name="Straight Arrow Connector 6"/>
            <p:cNvCxnSpPr/>
            <p:nvPr/>
          </p:nvCxnSpPr>
          <p:spPr>
            <a:xfrm rot="5400000" flipH="1" flipV="1">
              <a:off x="3733800" y="4114800"/>
              <a:ext cx="1219200" cy="152400"/>
            </a:xfrm>
            <a:prstGeom prst="straightConnector1">
              <a:avLst/>
            </a:prstGeom>
            <a:ln w="57150">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stCxn id="11" idx="0"/>
            </p:cNvCxnSpPr>
            <p:nvPr/>
          </p:nvCxnSpPr>
          <p:spPr>
            <a:xfrm rot="5400000" flipH="1" flipV="1">
              <a:off x="4648200" y="3200400"/>
              <a:ext cx="1219200" cy="1981200"/>
            </a:xfrm>
            <a:prstGeom prst="straightConnector1">
              <a:avLst/>
            </a:prstGeom>
            <a:ln w="57150">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514600" y="4800600"/>
              <a:ext cx="3505200" cy="9144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b="1" dirty="0" smtClean="0">
                  <a:solidFill>
                    <a:schemeClr val="dk1"/>
                  </a:solidFill>
                  <a:latin typeface="Arial" pitchFamily="34" charset="0"/>
                  <a:cs typeface="Arial" pitchFamily="34" charset="0"/>
                </a:rPr>
                <a:t>Why are there 4 MAC addresses?</a:t>
              </a:r>
            </a:p>
          </p:txBody>
        </p:sp>
        <p:cxnSp>
          <p:nvCxnSpPr>
            <p:cNvPr id="12" name="Straight Arrow Connector 11"/>
            <p:cNvCxnSpPr>
              <a:stCxn id="11" idx="0"/>
            </p:cNvCxnSpPr>
            <p:nvPr/>
          </p:nvCxnSpPr>
          <p:spPr>
            <a:xfrm rot="16200000" flipV="1">
              <a:off x="3238500" y="3771900"/>
              <a:ext cx="1295400" cy="762000"/>
            </a:xfrm>
            <a:prstGeom prst="straightConnector1">
              <a:avLst/>
            </a:prstGeom>
            <a:ln w="57150">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1" idx="0"/>
            </p:cNvCxnSpPr>
            <p:nvPr/>
          </p:nvCxnSpPr>
          <p:spPr>
            <a:xfrm rot="16200000" flipV="1">
              <a:off x="2781300" y="3314700"/>
              <a:ext cx="1295400" cy="1676400"/>
            </a:xfrm>
            <a:prstGeom prst="straightConnector1">
              <a:avLst/>
            </a:prstGeom>
            <a:ln w="57150">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grpSp>
      <p:grpSp>
        <p:nvGrpSpPr>
          <p:cNvPr id="19" name="Group 18"/>
          <p:cNvGrpSpPr/>
          <p:nvPr/>
        </p:nvGrpSpPr>
        <p:grpSpPr>
          <a:xfrm>
            <a:off x="762000" y="1295400"/>
            <a:ext cx="6705600" cy="1447800"/>
            <a:chOff x="762000" y="1295400"/>
            <a:chExt cx="6705600" cy="1447800"/>
          </a:xfrm>
        </p:grpSpPr>
        <p:sp>
          <p:nvSpPr>
            <p:cNvPr id="13" name="Rectangle 12"/>
            <p:cNvSpPr/>
            <p:nvPr/>
          </p:nvSpPr>
          <p:spPr>
            <a:xfrm>
              <a:off x="1905000" y="1295400"/>
              <a:ext cx="5562600" cy="9144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lnSpc>
                  <a:spcPct val="150000"/>
                </a:lnSpc>
              </a:pPr>
              <a:r>
                <a:rPr lang="en-US" b="1" dirty="0" smtClean="0">
                  <a:solidFill>
                    <a:schemeClr val="tx2"/>
                  </a:solidFill>
                  <a:latin typeface="Arial" pitchFamily="34" charset="0"/>
                  <a:cs typeface="Arial" pitchFamily="34" charset="0"/>
                </a:rPr>
                <a:t>6 bit </a:t>
              </a:r>
              <a:r>
                <a:rPr lang="en-US" b="1" dirty="0" smtClean="0">
                  <a:solidFill>
                    <a:srgbClr val="C00000"/>
                  </a:solidFill>
                  <a:latin typeface="Arial" pitchFamily="34" charset="0"/>
                  <a:cs typeface="Arial" pitchFamily="34" charset="0"/>
                </a:rPr>
                <a:t>Type field</a:t>
              </a:r>
              <a:r>
                <a:rPr lang="en-US" b="1" dirty="0" smtClean="0">
                  <a:solidFill>
                    <a:schemeClr val="tx1"/>
                  </a:solidFill>
                  <a:latin typeface="Arial" pitchFamily="34" charset="0"/>
                  <a:cs typeface="Arial" pitchFamily="34" charset="0"/>
                </a:rPr>
                <a:t>: RTS/ CTS/ or Data</a:t>
              </a:r>
            </a:p>
            <a:p>
              <a:pPr algn="ctr">
                <a:lnSpc>
                  <a:spcPct val="150000"/>
                </a:lnSpc>
              </a:pPr>
              <a:r>
                <a:rPr lang="en-US" b="1" dirty="0" smtClean="0">
                  <a:solidFill>
                    <a:schemeClr val="tx2"/>
                  </a:solidFill>
                  <a:latin typeface="Arial" pitchFamily="34" charset="0"/>
                  <a:cs typeface="Arial" pitchFamily="34" charset="0"/>
                </a:rPr>
                <a:t>1 bit fields</a:t>
              </a:r>
              <a:r>
                <a:rPr lang="en-US" b="1" dirty="0" smtClean="0">
                  <a:solidFill>
                    <a:schemeClr val="tx1"/>
                  </a:solidFill>
                  <a:latin typeface="Arial" pitchFamily="34" charset="0"/>
                  <a:cs typeface="Arial" pitchFamily="34" charset="0"/>
                </a:rPr>
                <a:t>: </a:t>
              </a:r>
              <a:r>
                <a:rPr lang="en-US" b="1" dirty="0" err="1" smtClean="0">
                  <a:solidFill>
                    <a:srgbClr val="C00000"/>
                  </a:solidFill>
                  <a:latin typeface="Arial" pitchFamily="34" charset="0"/>
                  <a:cs typeface="Arial" pitchFamily="34" charset="0"/>
                </a:rPr>
                <a:t>ToDS</a:t>
              </a:r>
              <a:r>
                <a:rPr lang="en-US" b="1" dirty="0" smtClean="0">
                  <a:solidFill>
                    <a:schemeClr val="tx1"/>
                  </a:solidFill>
                  <a:latin typeface="Arial" pitchFamily="34" charset="0"/>
                  <a:cs typeface="Arial" pitchFamily="34" charset="0"/>
                </a:rPr>
                <a:t> and </a:t>
              </a:r>
              <a:r>
                <a:rPr lang="en-US" b="1" dirty="0" err="1" smtClean="0">
                  <a:solidFill>
                    <a:srgbClr val="C00000"/>
                  </a:solidFill>
                  <a:latin typeface="Arial" pitchFamily="34" charset="0"/>
                  <a:cs typeface="Arial" pitchFamily="34" charset="0"/>
                </a:rPr>
                <a:t>FromDS</a:t>
              </a:r>
              <a:r>
                <a:rPr lang="en-US" b="1" dirty="0" smtClean="0">
                  <a:solidFill>
                    <a:srgbClr val="C00000"/>
                  </a:solidFill>
                  <a:latin typeface="Arial" pitchFamily="34" charset="0"/>
                  <a:cs typeface="Arial" pitchFamily="34" charset="0"/>
                </a:rPr>
                <a:t> </a:t>
              </a:r>
            </a:p>
          </p:txBody>
        </p:sp>
        <p:cxnSp>
          <p:nvCxnSpPr>
            <p:cNvPr id="14" name="Straight Arrow Connector 13"/>
            <p:cNvCxnSpPr/>
            <p:nvPr/>
          </p:nvCxnSpPr>
          <p:spPr>
            <a:xfrm flipV="1">
              <a:off x="762000" y="2286000"/>
              <a:ext cx="1143000" cy="457200"/>
            </a:xfrm>
            <a:prstGeom prst="straightConnector1">
              <a:avLst/>
            </a:prstGeom>
            <a:ln w="57150">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grpSp>
      <p:sp>
        <p:nvSpPr>
          <p:cNvPr id="16" name="Rectangle 15"/>
          <p:cNvSpPr/>
          <p:nvPr/>
        </p:nvSpPr>
        <p:spPr>
          <a:xfrm>
            <a:off x="1143000" y="4876800"/>
            <a:ext cx="6553200" cy="12192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b="1" dirty="0" smtClean="0">
                <a:ln>
                  <a:solidFill>
                    <a:sysClr val="windowText" lastClr="000000"/>
                  </a:solidFill>
                </a:ln>
                <a:solidFill>
                  <a:schemeClr val="tx2"/>
                </a:solidFill>
                <a:latin typeface="Arial" pitchFamily="34" charset="0"/>
                <a:cs typeface="Arial" pitchFamily="34" charset="0"/>
              </a:rPr>
              <a:t>When both DS bits are 1:</a:t>
            </a:r>
          </a:p>
          <a:p>
            <a:pPr algn="ctr"/>
            <a:endParaRPr lang="en-US" b="1" dirty="0" smtClean="0">
              <a:latin typeface="Arial" pitchFamily="34" charset="0"/>
              <a:cs typeface="Arial" pitchFamily="34" charset="0"/>
            </a:endParaRPr>
          </a:p>
          <a:p>
            <a:pPr algn="ctr"/>
            <a:r>
              <a:rPr lang="en-US" b="1" dirty="0" smtClean="0">
                <a:solidFill>
                  <a:srgbClr val="C00000"/>
                </a:solidFill>
                <a:latin typeface="Arial" pitchFamily="34" charset="0"/>
                <a:cs typeface="Arial" pitchFamily="34" charset="0"/>
              </a:rPr>
              <a:t>Addr1: </a:t>
            </a:r>
            <a:r>
              <a:rPr lang="en-US" b="1" dirty="0" smtClean="0">
                <a:latin typeface="Arial" pitchFamily="34" charset="0"/>
                <a:cs typeface="Arial" pitchFamily="34" charset="0"/>
              </a:rPr>
              <a:t>Ultimate destination; </a:t>
            </a:r>
            <a:r>
              <a:rPr lang="en-US" b="1" dirty="0" err="1" smtClean="0">
                <a:solidFill>
                  <a:srgbClr val="C00000"/>
                </a:solidFill>
                <a:latin typeface="Arial" pitchFamily="34" charset="0"/>
                <a:cs typeface="Arial" pitchFamily="34" charset="0"/>
              </a:rPr>
              <a:t>Addr</a:t>
            </a:r>
            <a:r>
              <a:rPr lang="en-US" b="1" dirty="0" smtClean="0">
                <a:solidFill>
                  <a:srgbClr val="C00000"/>
                </a:solidFill>
                <a:latin typeface="Arial" pitchFamily="34" charset="0"/>
                <a:cs typeface="Arial" pitchFamily="34" charset="0"/>
              </a:rPr>
              <a:t> 4: </a:t>
            </a:r>
            <a:r>
              <a:rPr lang="en-US" b="1" dirty="0" smtClean="0">
                <a:latin typeface="Arial" pitchFamily="34" charset="0"/>
                <a:cs typeface="Arial" pitchFamily="34" charset="0"/>
              </a:rPr>
              <a:t>Original sender;</a:t>
            </a:r>
          </a:p>
          <a:p>
            <a:pPr algn="ctr"/>
            <a:r>
              <a:rPr lang="en-US" b="1" dirty="0" smtClean="0">
                <a:solidFill>
                  <a:srgbClr val="C00000"/>
                </a:solidFill>
                <a:latin typeface="Arial" pitchFamily="34" charset="0"/>
                <a:cs typeface="Arial" pitchFamily="34" charset="0"/>
              </a:rPr>
              <a:t>Addr2: </a:t>
            </a:r>
            <a:r>
              <a:rPr lang="en-US" b="1" dirty="0" smtClean="0">
                <a:latin typeface="Arial" pitchFamily="34" charset="0"/>
                <a:cs typeface="Arial" pitchFamily="34" charset="0"/>
              </a:rPr>
              <a:t>Im</a:t>
            </a:r>
            <a:r>
              <a:rPr lang="en-US" b="1" dirty="0" smtClean="0">
                <a:solidFill>
                  <a:schemeClr val="dk1"/>
                </a:solidFill>
                <a:latin typeface="Arial" pitchFamily="34" charset="0"/>
                <a:cs typeface="Arial" pitchFamily="34" charset="0"/>
              </a:rPr>
              <a:t>mediate sender; </a:t>
            </a:r>
            <a:r>
              <a:rPr lang="en-US" b="1" dirty="0" smtClean="0">
                <a:solidFill>
                  <a:srgbClr val="C00000"/>
                </a:solidFill>
                <a:latin typeface="Arial" pitchFamily="34" charset="0"/>
                <a:cs typeface="Arial" pitchFamily="34" charset="0"/>
              </a:rPr>
              <a:t>Addr3:  </a:t>
            </a:r>
            <a:r>
              <a:rPr lang="en-US" b="1" dirty="0" smtClean="0">
                <a:latin typeface="Arial" pitchFamily="34" charset="0"/>
                <a:cs typeface="Arial" pitchFamily="34" charset="0"/>
              </a:rPr>
              <a:t>Immediate destination</a:t>
            </a:r>
            <a:endParaRPr lang="en-US" b="1" dirty="0" smtClean="0">
              <a:solidFill>
                <a:schemeClr val="dk1"/>
              </a:solidFill>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1447800"/>
            <a:ext cx="9144000" cy="3493264"/>
          </a:xfrm>
          <a:prstGeom prst="rect">
            <a:avLst/>
          </a:prstGeom>
          <a:solidFill>
            <a:schemeClr val="accent6">
              <a:lumMod val="75000"/>
            </a:schemeClr>
          </a:solidFill>
        </p:spPr>
        <p:txBody>
          <a:bodyPr wrap="square" rtlCol="0">
            <a:spAutoFit/>
          </a:bodyPr>
          <a:lstStyle/>
          <a:p>
            <a:pPr algn="ctr" rtl="0"/>
            <a:r>
              <a:rPr lang="en-US" sz="3700" b="1" dirty="0" smtClean="0">
                <a:ln>
                  <a:solidFill>
                    <a:schemeClr val="bg1"/>
                  </a:solidFill>
                </a:ln>
                <a:latin typeface="Tahoma" pitchFamily="34" charset="0"/>
                <a:cs typeface="Tahoma" pitchFamily="34" charset="0"/>
              </a:rPr>
              <a:t>Wireless Metropolitan Area Networks</a:t>
            </a:r>
          </a:p>
          <a:p>
            <a:pPr algn="ctr" rtl="0"/>
            <a:endParaRPr lang="en-US" sz="3600" b="1" dirty="0" smtClean="0">
              <a:ln>
                <a:solidFill>
                  <a:schemeClr val="bg1"/>
                </a:solidFill>
              </a:ln>
              <a:solidFill>
                <a:schemeClr val="tx2"/>
              </a:solidFill>
              <a:latin typeface="Tahoma" pitchFamily="34" charset="0"/>
              <a:cs typeface="Tahoma" pitchFamily="34" charset="0"/>
            </a:endParaRPr>
          </a:p>
          <a:p>
            <a:pPr algn="ctr" rtl="0"/>
            <a:r>
              <a:rPr lang="en-US" sz="3600" b="1" dirty="0" err="1" smtClean="0">
                <a:ln>
                  <a:solidFill>
                    <a:schemeClr val="bg1"/>
                  </a:solidFill>
                </a:ln>
                <a:solidFill>
                  <a:schemeClr val="tx2"/>
                </a:solidFill>
                <a:latin typeface="Tahoma" pitchFamily="34" charset="0"/>
                <a:cs typeface="Tahoma" pitchFamily="34" charset="0"/>
              </a:rPr>
              <a:t>WiMAX</a:t>
            </a:r>
            <a:r>
              <a:rPr lang="en-US" sz="3600" b="1" dirty="0" smtClean="0">
                <a:ln>
                  <a:solidFill>
                    <a:schemeClr val="bg1"/>
                  </a:solidFill>
                </a:ln>
                <a:solidFill>
                  <a:schemeClr val="tx2"/>
                </a:solidFill>
                <a:latin typeface="Tahoma" pitchFamily="34" charset="0"/>
                <a:cs typeface="Tahoma" pitchFamily="34" charset="0"/>
              </a:rPr>
              <a:t> </a:t>
            </a:r>
            <a:r>
              <a:rPr lang="en-US" sz="3600" b="1" dirty="0" smtClean="0">
                <a:ln>
                  <a:solidFill>
                    <a:prstClr val="black"/>
                  </a:solidFill>
                </a:ln>
                <a:solidFill>
                  <a:schemeClr val="bg1"/>
                </a:solidFill>
                <a:latin typeface="Tahoma" pitchFamily="34" charset="0"/>
                <a:cs typeface="Tahoma" pitchFamily="34" charset="0"/>
              </a:rPr>
              <a:t>(802.16)</a:t>
            </a:r>
          </a:p>
          <a:p>
            <a:pPr algn="ctr"/>
            <a:r>
              <a:rPr lang="en-US" sz="3600" b="1" dirty="0" smtClean="0">
                <a:ln>
                  <a:solidFill>
                    <a:prstClr val="white"/>
                  </a:solidFill>
                </a:ln>
                <a:solidFill>
                  <a:srgbClr val="1F497D"/>
                </a:solidFill>
                <a:latin typeface="Rockwell" pitchFamily="18" charset="0"/>
                <a:cs typeface="Tahoma" pitchFamily="34" charset="0"/>
              </a:rPr>
              <a:t>*</a:t>
            </a:r>
            <a:r>
              <a:rPr lang="en-US" sz="3600" b="1" dirty="0" smtClean="0">
                <a:ln>
                  <a:solidFill>
                    <a:prstClr val="white"/>
                  </a:solidFill>
                </a:ln>
                <a:solidFill>
                  <a:srgbClr val="1F497D"/>
                </a:solidFill>
                <a:latin typeface="Tahoma" pitchFamily="34" charset="0"/>
                <a:cs typeface="Tahoma" pitchFamily="34" charset="0"/>
              </a:rPr>
              <a:t> </a:t>
            </a:r>
            <a:r>
              <a:rPr lang="en-US" sz="3600" b="1" dirty="0" err="1" smtClean="0">
                <a:ln>
                  <a:solidFill>
                    <a:schemeClr val="bg1"/>
                  </a:solidFill>
                </a:ln>
                <a:solidFill>
                  <a:schemeClr val="tx2"/>
                </a:solidFill>
                <a:latin typeface="Tahoma" pitchFamily="34" charset="0"/>
                <a:cs typeface="Tahoma" pitchFamily="34" charset="0"/>
              </a:rPr>
              <a:t>HiperMAN</a:t>
            </a:r>
            <a:r>
              <a:rPr lang="en-US" sz="3600" b="1" dirty="0" smtClean="0">
                <a:ln>
                  <a:solidFill>
                    <a:schemeClr val="bg1"/>
                  </a:solidFill>
                </a:ln>
                <a:solidFill>
                  <a:schemeClr val="tx2"/>
                </a:solidFill>
                <a:latin typeface="Tahoma" pitchFamily="34" charset="0"/>
                <a:cs typeface="Tahoma" pitchFamily="34" charset="0"/>
              </a:rPr>
              <a:t> </a:t>
            </a:r>
            <a:r>
              <a:rPr lang="en-US" sz="3600" b="1" dirty="0" smtClean="0">
                <a:ln>
                  <a:solidFill>
                    <a:prstClr val="black"/>
                  </a:solidFill>
                </a:ln>
                <a:solidFill>
                  <a:schemeClr val="bg1"/>
                </a:solidFill>
                <a:latin typeface="Tahoma" pitchFamily="34" charset="0"/>
                <a:cs typeface="Tahoma" pitchFamily="34" charset="0"/>
              </a:rPr>
              <a:t>(ETSI)</a:t>
            </a:r>
          </a:p>
          <a:p>
            <a:pPr algn="ctr"/>
            <a:r>
              <a:rPr lang="en-US" sz="3600" b="1" dirty="0" smtClean="0">
                <a:ln>
                  <a:solidFill>
                    <a:prstClr val="white"/>
                  </a:solidFill>
                </a:ln>
                <a:solidFill>
                  <a:srgbClr val="1F497D"/>
                </a:solidFill>
                <a:latin typeface="Rockwell" pitchFamily="18" charset="0"/>
                <a:cs typeface="Tahoma" pitchFamily="34" charset="0"/>
              </a:rPr>
              <a:t>*</a:t>
            </a:r>
            <a:r>
              <a:rPr lang="en-US" sz="3600" b="1" dirty="0" smtClean="0">
                <a:ln>
                  <a:solidFill>
                    <a:prstClr val="white"/>
                  </a:solidFill>
                </a:ln>
                <a:solidFill>
                  <a:srgbClr val="1F497D"/>
                </a:solidFill>
                <a:latin typeface="Tahoma" pitchFamily="34" charset="0"/>
                <a:cs typeface="Tahoma" pitchFamily="34" charset="0"/>
              </a:rPr>
              <a:t> </a:t>
            </a:r>
            <a:r>
              <a:rPr lang="en-US" sz="3600" b="1" dirty="0" err="1" smtClean="0">
                <a:ln>
                  <a:solidFill>
                    <a:schemeClr val="bg1"/>
                  </a:solidFill>
                </a:ln>
                <a:solidFill>
                  <a:schemeClr val="tx2"/>
                </a:solidFill>
                <a:latin typeface="Tahoma" pitchFamily="34" charset="0"/>
                <a:cs typeface="Tahoma" pitchFamily="34" charset="0"/>
              </a:rPr>
              <a:t>WiBro</a:t>
            </a:r>
            <a:r>
              <a:rPr lang="en-US" sz="3600" b="1" dirty="0" smtClean="0">
                <a:ln>
                  <a:solidFill>
                    <a:schemeClr val="bg1"/>
                  </a:solidFill>
                </a:ln>
                <a:solidFill>
                  <a:schemeClr val="tx2"/>
                </a:solidFill>
                <a:latin typeface="Tahoma" pitchFamily="34" charset="0"/>
                <a:cs typeface="Tahoma" pitchFamily="34" charset="0"/>
              </a:rPr>
              <a:t> </a:t>
            </a:r>
            <a:r>
              <a:rPr lang="en-US" sz="3600" b="1" dirty="0" smtClean="0">
                <a:ln>
                  <a:solidFill>
                    <a:prstClr val="black"/>
                  </a:solidFill>
                </a:ln>
                <a:solidFill>
                  <a:schemeClr val="bg1"/>
                </a:solidFill>
                <a:latin typeface="Tahoma" pitchFamily="34" charset="0"/>
                <a:cs typeface="Tahoma" pitchFamily="34" charset="0"/>
              </a:rPr>
              <a:t>(Korean Standard - 802.16e)</a:t>
            </a:r>
          </a:p>
          <a:p>
            <a:pPr algn="ctr" rtl="0"/>
            <a:endParaRPr lang="th-TH" sz="4000" b="1" kern="1200" dirty="0">
              <a:ln>
                <a:solidFill>
                  <a:prstClr val="black"/>
                </a:solidFill>
              </a:ln>
              <a:solidFill>
                <a:schemeClr val="tx2"/>
              </a:solidFill>
              <a:latin typeface="Tahoma" pitchFamily="34" charset="0"/>
              <a:ea typeface="+mn-ea"/>
              <a:cs typeface="Tahoma" pitchFamily="34" charset="0"/>
            </a:endParaRPr>
          </a:p>
        </p:txBody>
      </p:sp>
      <p:sp>
        <p:nvSpPr>
          <p:cNvPr id="4" name="Rectangle 3"/>
          <p:cNvSpPr/>
          <p:nvPr/>
        </p:nvSpPr>
        <p:spPr>
          <a:xfrm>
            <a:off x="1143000" y="6581001"/>
            <a:ext cx="8001000" cy="276999"/>
          </a:xfrm>
          <a:prstGeom prst="rect">
            <a:avLst/>
          </a:prstGeom>
        </p:spPr>
        <p:txBody>
          <a:bodyPr wrap="square">
            <a:spAutoFit/>
          </a:bodyPr>
          <a:lstStyle/>
          <a:p>
            <a:pPr algn="r" rtl="0"/>
            <a:r>
              <a:rPr lang="en-US" sz="1200" b="1" kern="1200" dirty="0">
                <a:ln>
                  <a:solidFill>
                    <a:sysClr val="windowText" lastClr="000000"/>
                  </a:solidFill>
                </a:ln>
                <a:latin typeface="Rockwell" pitchFamily="18" charset="0"/>
                <a:ea typeface="+mn-ea"/>
                <a:cs typeface="Tahoma" pitchFamily="34" charset="0"/>
              </a:rPr>
              <a:t>* </a:t>
            </a:r>
            <a:r>
              <a:rPr lang="en-US" sz="1200" b="1" kern="1200" dirty="0">
                <a:solidFill>
                  <a:prstClr val="black"/>
                </a:solidFill>
                <a:latin typeface="Rockwell" pitchFamily="18" charset="0"/>
                <a:ea typeface="+mn-ea"/>
                <a:cs typeface="Courier New" pitchFamily="49" charset="0"/>
              </a:rPr>
              <a:t>Details not covered in this lecture</a:t>
            </a:r>
          </a:p>
        </p:txBody>
      </p:sp>
    </p:spTree>
  </p:cSld>
  <p:clrMapOvr>
    <a:masterClrMapping/>
  </p:clrMapOvr>
  <p:transition>
    <p:fade thruBlk="1"/>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TextBox 51"/>
          <p:cNvSpPr txBox="1"/>
          <p:nvPr/>
        </p:nvSpPr>
        <p:spPr>
          <a:xfrm>
            <a:off x="0" y="0"/>
            <a:ext cx="9144000" cy="769441"/>
          </a:xfrm>
          <a:prstGeom prst="rect">
            <a:avLst/>
          </a:prstGeom>
          <a:solidFill>
            <a:srgbClr val="F79646">
              <a:lumMod val="75000"/>
            </a:srgbClr>
          </a:solidFill>
        </p:spPr>
        <p:txBody>
          <a:bodyPr wrap="square" rtlCol="0">
            <a:spAutoFit/>
          </a:bodyPr>
          <a:lstStyle/>
          <a:p>
            <a:pPr algn="ctr">
              <a:defRPr/>
            </a:pPr>
            <a:r>
              <a:rPr lang="en-US" sz="4400" b="1" dirty="0" err="1" smtClean="0">
                <a:ln>
                  <a:solidFill>
                    <a:prstClr val="black"/>
                  </a:solidFill>
                </a:ln>
                <a:solidFill>
                  <a:prstClr val="white"/>
                </a:solidFill>
                <a:latin typeface="Tahoma" pitchFamily="34" charset="0"/>
                <a:cs typeface="Tahoma" pitchFamily="34" charset="0"/>
              </a:rPr>
              <a:t>WiMAX</a:t>
            </a:r>
            <a:r>
              <a:rPr lang="en-US" sz="4400" b="1" dirty="0" smtClean="0">
                <a:ln>
                  <a:solidFill>
                    <a:prstClr val="black"/>
                  </a:solidFill>
                </a:ln>
                <a:solidFill>
                  <a:prstClr val="white"/>
                </a:solidFill>
                <a:latin typeface="Tahoma" pitchFamily="34" charset="0"/>
                <a:cs typeface="Tahoma" pitchFamily="34" charset="0"/>
              </a:rPr>
              <a:t> – 802.16</a:t>
            </a:r>
            <a:endParaRPr lang="th-TH" sz="4400" b="1" dirty="0">
              <a:ln>
                <a:solidFill>
                  <a:prstClr val="black"/>
                </a:solidFill>
              </a:ln>
              <a:solidFill>
                <a:prstClr val="white"/>
              </a:solidFill>
              <a:latin typeface="Tahoma" pitchFamily="34" charset="0"/>
              <a:cs typeface="Tahoma" pitchFamily="34" charset="0"/>
            </a:endParaRPr>
          </a:p>
        </p:txBody>
      </p:sp>
      <p:pic>
        <p:nvPicPr>
          <p:cNvPr id="124936" name="Picture 8"/>
          <p:cNvPicPr>
            <a:picLocks noChangeAspect="1" noChangeArrowheads="1"/>
          </p:cNvPicPr>
          <p:nvPr/>
        </p:nvPicPr>
        <p:blipFill>
          <a:blip r:embed="rId3"/>
          <a:srcRect/>
          <a:stretch>
            <a:fillRect/>
          </a:stretch>
        </p:blipFill>
        <p:spPr bwMode="auto">
          <a:xfrm>
            <a:off x="1905000" y="1143000"/>
            <a:ext cx="5181600" cy="5337048"/>
          </a:xfrm>
          <a:prstGeom prst="rect">
            <a:avLst/>
          </a:prstGeom>
          <a:noFill/>
          <a:ln w="9525">
            <a:noFill/>
            <a:miter lim="800000"/>
            <a:headEnd/>
            <a:tailEnd/>
          </a:ln>
          <a:effectLst/>
        </p:spPr>
      </p:pic>
      <p:sp>
        <p:nvSpPr>
          <p:cNvPr id="48" name="Rectangle 47"/>
          <p:cNvSpPr/>
          <p:nvPr/>
        </p:nvSpPr>
        <p:spPr>
          <a:xfrm>
            <a:off x="1143000" y="6519446"/>
            <a:ext cx="8001000" cy="276999"/>
          </a:xfrm>
          <a:prstGeom prst="rect">
            <a:avLst/>
          </a:prstGeom>
        </p:spPr>
        <p:txBody>
          <a:bodyPr wrap="square">
            <a:spAutoFit/>
          </a:bodyPr>
          <a:lstStyle/>
          <a:p>
            <a:pPr algn="ctr" rtl="0"/>
            <a:r>
              <a:rPr lang="en-US" sz="1200" b="1" kern="1200" dirty="0" smtClean="0">
                <a:solidFill>
                  <a:prstClr val="black"/>
                </a:solidFill>
                <a:latin typeface="Courier New" pitchFamily="49" charset="0"/>
                <a:ea typeface="+mn-ea"/>
                <a:cs typeface="Courier New" pitchFamily="49" charset="0"/>
              </a:rPr>
              <a:t>Credit: www.howstuffworks.com</a:t>
            </a:r>
            <a:endParaRPr lang="en-US" sz="1200" b="1" kern="1200" dirty="0">
              <a:solidFill>
                <a:prstClr val="black"/>
              </a:solidFill>
              <a:latin typeface="Courier New" pitchFamily="49" charset="0"/>
              <a:ea typeface="+mn-ea"/>
              <a:cs typeface="Courier New" pitchFamily="49"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1752600"/>
            <a:ext cx="9144000" cy="2369880"/>
          </a:xfrm>
          <a:prstGeom prst="rect">
            <a:avLst/>
          </a:prstGeom>
          <a:solidFill>
            <a:schemeClr val="accent6">
              <a:lumMod val="75000"/>
            </a:schemeClr>
          </a:solidFill>
        </p:spPr>
        <p:txBody>
          <a:bodyPr wrap="square" rtlCol="0">
            <a:spAutoFit/>
          </a:bodyPr>
          <a:lstStyle/>
          <a:p>
            <a:pPr algn="ctr" rtl="0"/>
            <a:r>
              <a:rPr lang="en-US" sz="4000" b="1" dirty="0" smtClean="0">
                <a:ln>
                  <a:solidFill>
                    <a:schemeClr val="bg1"/>
                  </a:solidFill>
                </a:ln>
                <a:latin typeface="Tahoma" pitchFamily="34" charset="0"/>
                <a:cs typeface="Tahoma" pitchFamily="34" charset="0"/>
              </a:rPr>
              <a:t>Wireless Personal Area Networks</a:t>
            </a:r>
          </a:p>
          <a:p>
            <a:pPr algn="ctr" rtl="0"/>
            <a:endParaRPr lang="en-US" sz="3600" b="1" dirty="0" smtClean="0">
              <a:ln>
                <a:solidFill>
                  <a:schemeClr val="bg1"/>
                </a:solidFill>
              </a:ln>
              <a:solidFill>
                <a:schemeClr val="tx2"/>
              </a:solidFill>
              <a:latin typeface="Tahoma" pitchFamily="34" charset="0"/>
              <a:cs typeface="Tahoma" pitchFamily="34" charset="0"/>
            </a:endParaRPr>
          </a:p>
          <a:p>
            <a:pPr algn="ctr" rtl="0"/>
            <a:r>
              <a:rPr lang="en-US" sz="3600" b="1" dirty="0" smtClean="0">
                <a:ln>
                  <a:solidFill>
                    <a:schemeClr val="bg1"/>
                  </a:solidFill>
                </a:ln>
                <a:solidFill>
                  <a:schemeClr val="tx2"/>
                </a:solidFill>
                <a:latin typeface="Tahoma" pitchFamily="34" charset="0"/>
                <a:cs typeface="Tahoma" pitchFamily="34" charset="0"/>
              </a:rPr>
              <a:t>Bluetooth </a:t>
            </a:r>
            <a:r>
              <a:rPr lang="en-US" sz="3600" b="1" dirty="0" smtClean="0">
                <a:ln>
                  <a:solidFill>
                    <a:prstClr val="black"/>
                  </a:solidFill>
                </a:ln>
                <a:solidFill>
                  <a:schemeClr val="bg1"/>
                </a:solidFill>
                <a:latin typeface="Tahoma" pitchFamily="34" charset="0"/>
                <a:cs typeface="Tahoma" pitchFamily="34" charset="0"/>
              </a:rPr>
              <a:t>(802.15.1)</a:t>
            </a:r>
          </a:p>
          <a:p>
            <a:pPr algn="ctr" rtl="0"/>
            <a:r>
              <a:rPr lang="en-US" sz="3600" b="1" dirty="0" err="1" smtClean="0">
                <a:ln>
                  <a:solidFill>
                    <a:schemeClr val="bg1"/>
                  </a:solidFill>
                </a:ln>
                <a:solidFill>
                  <a:schemeClr val="tx2"/>
                </a:solidFill>
                <a:latin typeface="Tahoma" pitchFamily="34" charset="0"/>
                <a:cs typeface="Tahoma" pitchFamily="34" charset="0"/>
              </a:rPr>
              <a:t>Zigbee</a:t>
            </a:r>
            <a:r>
              <a:rPr lang="en-US" sz="3600" b="1" dirty="0" smtClean="0">
                <a:ln>
                  <a:solidFill>
                    <a:schemeClr val="bg1"/>
                  </a:solidFill>
                </a:ln>
                <a:solidFill>
                  <a:schemeClr val="tx2"/>
                </a:solidFill>
                <a:latin typeface="Tahoma" pitchFamily="34" charset="0"/>
                <a:cs typeface="Tahoma" pitchFamily="34" charset="0"/>
              </a:rPr>
              <a:t> </a:t>
            </a:r>
            <a:r>
              <a:rPr lang="en-US" sz="3600" b="1" dirty="0" smtClean="0">
                <a:ln>
                  <a:solidFill>
                    <a:prstClr val="black"/>
                  </a:solidFill>
                </a:ln>
                <a:solidFill>
                  <a:schemeClr val="bg1"/>
                </a:solidFill>
                <a:latin typeface="Tahoma" pitchFamily="34" charset="0"/>
                <a:cs typeface="Tahoma" pitchFamily="34" charset="0"/>
              </a:rPr>
              <a:t>(802.15.4)</a:t>
            </a:r>
            <a:endParaRPr lang="th-TH" sz="4000" b="1" kern="1200" dirty="0">
              <a:ln>
                <a:solidFill>
                  <a:prstClr val="black"/>
                </a:solidFill>
              </a:ln>
              <a:solidFill>
                <a:schemeClr val="tx2"/>
              </a:solidFill>
              <a:latin typeface="Tahoma" pitchFamily="34" charset="0"/>
              <a:ea typeface="+mn-ea"/>
              <a:cs typeface="Tahoma" pitchFamily="34" charset="0"/>
            </a:endParaRPr>
          </a:p>
        </p:txBody>
      </p:sp>
      <p:pic>
        <p:nvPicPr>
          <p:cNvPr id="12291" name="Picture 3"/>
          <p:cNvPicPr>
            <a:picLocks noChangeAspect="1" noChangeArrowheads="1"/>
          </p:cNvPicPr>
          <p:nvPr/>
        </p:nvPicPr>
        <p:blipFill>
          <a:blip r:embed="rId3"/>
          <a:srcRect/>
          <a:stretch>
            <a:fillRect/>
          </a:stretch>
        </p:blipFill>
        <p:spPr bwMode="auto">
          <a:xfrm>
            <a:off x="4343400" y="4572000"/>
            <a:ext cx="4530090" cy="1562100"/>
          </a:xfrm>
          <a:prstGeom prst="rect">
            <a:avLst/>
          </a:prstGeom>
          <a:noFill/>
          <a:ln w="9525">
            <a:noFill/>
            <a:miter lim="800000"/>
            <a:headEnd/>
            <a:tailEnd/>
          </a:ln>
          <a:effectLst/>
        </p:spPr>
      </p:pic>
      <p:pic>
        <p:nvPicPr>
          <p:cNvPr id="12292" name="Picture 4"/>
          <p:cNvPicPr>
            <a:picLocks noChangeAspect="1" noChangeArrowheads="1"/>
          </p:cNvPicPr>
          <p:nvPr/>
        </p:nvPicPr>
        <p:blipFill>
          <a:blip r:embed="rId4" cstate="print"/>
          <a:srcRect/>
          <a:stretch>
            <a:fillRect/>
          </a:stretch>
        </p:blipFill>
        <p:spPr bwMode="auto">
          <a:xfrm>
            <a:off x="304800" y="4876800"/>
            <a:ext cx="3871913" cy="950766"/>
          </a:xfrm>
          <a:prstGeom prst="rect">
            <a:avLst/>
          </a:prstGeom>
          <a:noFill/>
          <a:ln w="9525">
            <a:noFill/>
            <a:miter lim="800000"/>
            <a:headEnd/>
            <a:tailEnd/>
          </a:ln>
          <a:effectLst/>
        </p:spPr>
      </p:pic>
    </p:spTree>
  </p:cSld>
  <p:clrMapOvr>
    <a:masterClrMapping/>
  </p:clrMapOvr>
  <p:transition>
    <p:fade thruBlk="1"/>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0" y="0"/>
            <a:ext cx="9144000" cy="769441"/>
          </a:xfrm>
          <a:prstGeom prst="rect">
            <a:avLst/>
          </a:prstGeom>
          <a:solidFill>
            <a:srgbClr val="F79646">
              <a:lumMod val="75000"/>
            </a:srgbClr>
          </a:solidFill>
        </p:spPr>
        <p:txBody>
          <a:bodyPr wrap="square" rtlCol="0">
            <a:spAutoFit/>
          </a:bodyPr>
          <a:lstStyle/>
          <a:p>
            <a:pPr algn="ctr">
              <a:defRPr/>
            </a:pPr>
            <a:r>
              <a:rPr lang="en-US" sz="4400" b="1" dirty="0" smtClean="0">
                <a:ln>
                  <a:solidFill>
                    <a:prstClr val="black"/>
                  </a:solidFill>
                </a:ln>
                <a:solidFill>
                  <a:prstClr val="white"/>
                </a:solidFill>
                <a:latin typeface="Tahoma" pitchFamily="34" charset="0"/>
                <a:cs typeface="Tahoma" pitchFamily="34" charset="0"/>
              </a:rPr>
              <a:t>Bluetooth – 802.15.1</a:t>
            </a:r>
            <a:endParaRPr lang="th-TH" sz="4400" b="1" dirty="0">
              <a:ln>
                <a:solidFill>
                  <a:prstClr val="black"/>
                </a:solidFill>
              </a:ln>
              <a:solidFill>
                <a:prstClr val="white"/>
              </a:solidFill>
              <a:latin typeface="Tahoma" pitchFamily="34" charset="0"/>
              <a:cs typeface="Tahoma" pitchFamily="34" charset="0"/>
            </a:endParaRPr>
          </a:p>
        </p:txBody>
      </p:sp>
      <p:pic>
        <p:nvPicPr>
          <p:cNvPr id="97282" name="Picture 2"/>
          <p:cNvPicPr>
            <a:picLocks noChangeAspect="1" noChangeArrowheads="1"/>
          </p:cNvPicPr>
          <p:nvPr/>
        </p:nvPicPr>
        <p:blipFill>
          <a:blip r:embed="rId3"/>
          <a:srcRect/>
          <a:stretch>
            <a:fillRect/>
          </a:stretch>
        </p:blipFill>
        <p:spPr bwMode="auto">
          <a:xfrm>
            <a:off x="1371600" y="1676400"/>
            <a:ext cx="6019800" cy="4617337"/>
          </a:xfrm>
          <a:prstGeom prst="rect">
            <a:avLst/>
          </a:prstGeom>
          <a:noFill/>
          <a:ln w="9525">
            <a:noFill/>
            <a:miter lim="800000"/>
            <a:headEnd/>
            <a:tailEnd/>
          </a:ln>
          <a:effectLst/>
        </p:spPr>
      </p:pic>
      <p:sp>
        <p:nvSpPr>
          <p:cNvPr id="5" name="Rectangle 4"/>
          <p:cNvSpPr/>
          <p:nvPr/>
        </p:nvSpPr>
        <p:spPr>
          <a:xfrm>
            <a:off x="1143000" y="6519446"/>
            <a:ext cx="8001000" cy="276999"/>
          </a:xfrm>
          <a:prstGeom prst="rect">
            <a:avLst/>
          </a:prstGeom>
        </p:spPr>
        <p:txBody>
          <a:bodyPr wrap="square">
            <a:spAutoFit/>
          </a:bodyPr>
          <a:lstStyle/>
          <a:p>
            <a:pPr algn="r"/>
            <a:r>
              <a:rPr lang="en-US" sz="1200" b="1" dirty="0" smtClean="0">
                <a:latin typeface="Courier New" pitchFamily="49" charset="0"/>
                <a:cs typeface="Courier New" pitchFamily="49" charset="0"/>
              </a:rPr>
              <a:t>Figure adapted from: Peterson/ Davie: “Computer Networks – A Systems Approach”</a:t>
            </a:r>
            <a:endParaRPr lang="en-US" sz="1200" b="1" dirty="0">
              <a:latin typeface="Courier New" pitchFamily="49" charset="0"/>
              <a:cs typeface="Courier New" pitchFamily="49" charset="0"/>
            </a:endParaRPr>
          </a:p>
        </p:txBody>
      </p:sp>
      <p:sp>
        <p:nvSpPr>
          <p:cNvPr id="6" name="Rectangle 5"/>
          <p:cNvSpPr/>
          <p:nvPr/>
        </p:nvSpPr>
        <p:spPr>
          <a:xfrm>
            <a:off x="0" y="838200"/>
            <a:ext cx="9144000" cy="523220"/>
          </a:xfrm>
          <a:prstGeom prst="rect">
            <a:avLst/>
          </a:prstGeom>
          <a:solidFill>
            <a:sysClr val="window" lastClr="FFFFFF"/>
          </a:solid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smtClean="0">
                <a:ln>
                  <a:solidFill>
                    <a:sysClr val="windowText" lastClr="000000"/>
                  </a:solidFill>
                </a:ln>
                <a:solidFill>
                  <a:srgbClr val="FF6600"/>
                </a:solidFill>
                <a:effectLst/>
                <a:uLnTx/>
                <a:uFillTx/>
                <a:latin typeface="Calibri"/>
                <a:ea typeface="+mn-ea"/>
                <a:cs typeface="+mn-cs"/>
              </a:rPr>
              <a:t>Wireless</a:t>
            </a:r>
            <a:r>
              <a:rPr kumimoji="0" lang="en-US" sz="2800" b="1" i="0" u="none" strike="noStrike" kern="1200" cap="none" spc="0" normalizeH="0" noProof="0" dirty="0" smtClean="0">
                <a:ln>
                  <a:solidFill>
                    <a:sysClr val="windowText" lastClr="000000"/>
                  </a:solidFill>
                </a:ln>
                <a:solidFill>
                  <a:srgbClr val="FF6600"/>
                </a:solidFill>
                <a:effectLst/>
                <a:uLnTx/>
                <a:uFillTx/>
                <a:latin typeface="Calibri"/>
                <a:ea typeface="+mn-ea"/>
                <a:cs typeface="+mn-cs"/>
              </a:rPr>
              <a:t> Personal Area Network (WPAN)</a:t>
            </a:r>
            <a:endParaRPr kumimoji="0" lang="en-US" sz="2800" b="1" i="0" u="none" strike="noStrike" kern="1200" cap="none" spc="0" normalizeH="0" baseline="0" noProof="0" dirty="0">
              <a:ln>
                <a:solidFill>
                  <a:sysClr val="windowText" lastClr="000000"/>
                </a:solidFill>
              </a:ln>
              <a:solidFill>
                <a:srgbClr val="FF6600"/>
              </a:solidFill>
              <a:effectLst/>
              <a:uLnTx/>
              <a:uFillTx/>
              <a:latin typeface="Calibri"/>
              <a:ea typeface="+mn-ea"/>
              <a:cs typeface="+mn-cs"/>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5" name="Rectangle 4"/>
          <p:cNvSpPr/>
          <p:nvPr/>
        </p:nvSpPr>
        <p:spPr>
          <a:xfrm>
            <a:off x="0" y="0"/>
            <a:ext cx="9144000" cy="1015663"/>
          </a:xfrm>
          <a:prstGeom prst="rect">
            <a:avLst/>
          </a:prstGeom>
          <a:noFill/>
          <a:ln>
            <a:noFill/>
          </a:ln>
        </p:spPr>
        <p:txBody>
          <a:bodyPr wrap="square">
            <a:spAutoFit/>
          </a:bodyPr>
          <a:lstStyle/>
          <a:p>
            <a:pPr algn="ctr" rtl="0"/>
            <a:r>
              <a:rPr lang="en-US" sz="6000" b="1" kern="1200" dirty="0">
                <a:ln cap="rnd" cmpd="thickThin">
                  <a:solidFill>
                    <a:prstClr val="black"/>
                  </a:solidFill>
                  <a:bevel/>
                </a:ln>
                <a:solidFill>
                  <a:srgbClr val="FF6600"/>
                </a:solidFill>
                <a:effectLst>
                  <a:outerShdw blurRad="50800" dist="50800" dir="5400000" algn="ctr" rotWithShape="0">
                    <a:srgbClr val="000000">
                      <a:alpha val="83000"/>
                    </a:srgbClr>
                  </a:outerShdw>
                </a:effectLst>
                <a:latin typeface="Calibri"/>
                <a:ea typeface="+mn-ea"/>
                <a:cs typeface="+mn-cs"/>
              </a:rPr>
              <a:t>            </a:t>
            </a:r>
            <a:r>
              <a:rPr lang="en-US" sz="6000" b="1" kern="1200" dirty="0" err="1" smtClean="0">
                <a:ln cap="rnd" cmpd="thickThin">
                  <a:solidFill>
                    <a:prstClr val="black"/>
                  </a:solidFill>
                  <a:bevel/>
                </a:ln>
                <a:solidFill>
                  <a:srgbClr val="FF6600"/>
                </a:solidFill>
                <a:effectLst>
                  <a:outerShdw blurRad="50800" dist="50800" dir="5400000" algn="ctr" rotWithShape="0">
                    <a:srgbClr val="000000">
                      <a:alpha val="83000"/>
                    </a:srgbClr>
                  </a:outerShdw>
                </a:effectLst>
                <a:latin typeface="Calibri"/>
                <a:ea typeface="+mn-ea"/>
                <a:cs typeface="+mn-cs"/>
              </a:rPr>
              <a:t>Thinnet</a:t>
            </a:r>
            <a:r>
              <a:rPr lang="en-US" sz="6000" b="1" kern="1200" dirty="0" smtClean="0">
                <a:ln cap="rnd" cmpd="thickThin">
                  <a:solidFill>
                    <a:prstClr val="black"/>
                  </a:solidFill>
                  <a:bevel/>
                </a:ln>
                <a:solidFill>
                  <a:srgbClr val="FF6600"/>
                </a:solidFill>
                <a:effectLst>
                  <a:outerShdw blurRad="50800" dist="50800" dir="5400000" algn="ctr" rotWithShape="0">
                    <a:srgbClr val="000000">
                      <a:alpha val="83000"/>
                    </a:srgbClr>
                  </a:outerShdw>
                </a:effectLst>
                <a:latin typeface="Calibri"/>
                <a:ea typeface="+mn-ea"/>
                <a:cs typeface="+mn-cs"/>
              </a:rPr>
              <a:t> – 10Base2</a:t>
            </a:r>
            <a:endParaRPr lang="en-US" sz="6000" b="1" kern="1200" dirty="0">
              <a:ln cap="rnd" cmpd="thickThin">
                <a:solidFill>
                  <a:prstClr val="black"/>
                </a:solidFill>
                <a:bevel/>
              </a:ln>
              <a:solidFill>
                <a:srgbClr val="FF6600"/>
              </a:solidFill>
              <a:effectLst>
                <a:outerShdw blurRad="50800" dist="50800" dir="5400000" algn="ctr" rotWithShape="0">
                  <a:srgbClr val="000000">
                    <a:alpha val="83000"/>
                  </a:srgbClr>
                </a:outerShdw>
              </a:effectLst>
              <a:latin typeface="Calibri"/>
              <a:ea typeface="+mn-ea"/>
              <a:cs typeface="+mn-cs"/>
            </a:endParaRPr>
          </a:p>
        </p:txBody>
      </p:sp>
      <p:pic>
        <p:nvPicPr>
          <p:cNvPr id="2050" name="Picture 2"/>
          <p:cNvPicPr>
            <a:picLocks noChangeAspect="1" noChangeArrowheads="1"/>
          </p:cNvPicPr>
          <p:nvPr/>
        </p:nvPicPr>
        <p:blipFill>
          <a:blip r:embed="rId3"/>
          <a:srcRect/>
          <a:stretch>
            <a:fillRect/>
          </a:stretch>
        </p:blipFill>
        <p:spPr bwMode="auto">
          <a:xfrm>
            <a:off x="106940" y="1743456"/>
            <a:ext cx="8960860" cy="2628519"/>
          </a:xfrm>
          <a:prstGeom prst="rect">
            <a:avLst/>
          </a:prstGeom>
          <a:noFill/>
          <a:ln w="9525">
            <a:noFill/>
            <a:miter lim="800000"/>
            <a:headEnd/>
            <a:tailEnd/>
          </a:ln>
          <a:effectLst/>
        </p:spPr>
      </p:pic>
      <p:sp>
        <p:nvSpPr>
          <p:cNvPr id="6" name="TextBox 5"/>
          <p:cNvSpPr txBox="1"/>
          <p:nvPr/>
        </p:nvSpPr>
        <p:spPr>
          <a:xfrm rot="19092071">
            <a:off x="50107" y="548371"/>
            <a:ext cx="1640126" cy="584775"/>
          </a:xfrm>
          <a:prstGeom prst="rect">
            <a:avLst/>
          </a:prstGeom>
          <a:solidFill>
            <a:srgbClr val="F79646">
              <a:lumMod val="75000"/>
            </a:srgbClr>
          </a:solidFill>
        </p:spPr>
        <p:txBody>
          <a:bodyPr wrap="square" rtlCol="0">
            <a:spAutoFit/>
          </a:bodyPr>
          <a:lstStyle/>
          <a:p>
            <a:pPr algn="ctr" rtl="0"/>
            <a:r>
              <a:rPr lang="en-US" sz="3200" b="1" kern="1200" dirty="0" err="1">
                <a:solidFill>
                  <a:prstClr val="black"/>
                </a:solidFill>
                <a:latin typeface="Calibri"/>
                <a:ea typeface="+mn-ea"/>
                <a:cs typeface="+mn-cs"/>
              </a:rPr>
              <a:t>Reca</a:t>
            </a:r>
            <a:r>
              <a:rPr lang="en-US" sz="3200" b="1" kern="1200" dirty="0">
                <a:solidFill>
                  <a:prstClr val="black"/>
                </a:solidFill>
                <a:latin typeface="Calibri"/>
                <a:ea typeface="+mn-ea"/>
                <a:cs typeface="+mn-cs"/>
              </a:rPr>
              <a:t>p</a:t>
            </a:r>
            <a:endParaRPr lang="th-TH" sz="2400" b="1" kern="1200" dirty="0">
              <a:solidFill>
                <a:srgbClr val="1F497D">
                  <a:lumMod val="50000"/>
                </a:srgbClr>
              </a:solidFill>
              <a:latin typeface="Calibri"/>
              <a:ea typeface="+mn-ea"/>
            </a:endParaRPr>
          </a:p>
        </p:txBody>
      </p:sp>
      <p:sp>
        <p:nvSpPr>
          <p:cNvPr id="7" name="Rectangle 6"/>
          <p:cNvSpPr/>
          <p:nvPr/>
        </p:nvSpPr>
        <p:spPr>
          <a:xfrm>
            <a:off x="1143000" y="6519446"/>
            <a:ext cx="8001000" cy="276999"/>
          </a:xfrm>
          <a:prstGeom prst="rect">
            <a:avLst/>
          </a:prstGeom>
        </p:spPr>
        <p:txBody>
          <a:bodyPr wrap="square">
            <a:spAutoFit/>
          </a:bodyPr>
          <a:lstStyle/>
          <a:p>
            <a:pPr algn="r"/>
            <a:r>
              <a:rPr lang="en-US" sz="1200" b="1" dirty="0" smtClean="0">
                <a:solidFill>
                  <a:schemeClr val="bg1"/>
                </a:solidFill>
                <a:latin typeface="Courier New" pitchFamily="49" charset="0"/>
                <a:cs typeface="Courier New" pitchFamily="49" charset="0"/>
              </a:rPr>
              <a:t>Figure from:  Douglas Comer: “Computer Networks and Internets”</a:t>
            </a:r>
            <a:endParaRPr lang="en-US" sz="1200" b="1" dirty="0">
              <a:solidFill>
                <a:schemeClr val="bg1"/>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0" y="0"/>
            <a:ext cx="9144000" cy="769441"/>
          </a:xfrm>
          <a:prstGeom prst="rect">
            <a:avLst/>
          </a:prstGeom>
          <a:solidFill>
            <a:srgbClr val="F79646">
              <a:lumMod val="75000"/>
            </a:srgbClr>
          </a:solidFill>
        </p:spPr>
        <p:txBody>
          <a:bodyPr wrap="square" rtlCol="0">
            <a:spAutoFit/>
          </a:bodyPr>
          <a:lstStyle/>
          <a:p>
            <a:pPr algn="ctr">
              <a:defRPr/>
            </a:pPr>
            <a:r>
              <a:rPr lang="en-US" sz="4400" b="1" dirty="0" err="1" smtClean="0">
                <a:ln>
                  <a:solidFill>
                    <a:prstClr val="black"/>
                  </a:solidFill>
                </a:ln>
                <a:solidFill>
                  <a:prstClr val="white"/>
                </a:solidFill>
                <a:latin typeface="Tahoma" pitchFamily="34" charset="0"/>
                <a:cs typeface="Tahoma" pitchFamily="34" charset="0"/>
              </a:rPr>
              <a:t>Zigbee</a:t>
            </a:r>
            <a:r>
              <a:rPr lang="en-US" sz="4400" b="1" dirty="0" smtClean="0">
                <a:ln>
                  <a:solidFill>
                    <a:prstClr val="black"/>
                  </a:solidFill>
                </a:ln>
                <a:solidFill>
                  <a:prstClr val="white"/>
                </a:solidFill>
                <a:latin typeface="Tahoma" pitchFamily="34" charset="0"/>
                <a:cs typeface="Tahoma" pitchFamily="34" charset="0"/>
              </a:rPr>
              <a:t> – 802.15.4</a:t>
            </a:r>
            <a:endParaRPr lang="th-TH" sz="4400" b="1" dirty="0">
              <a:ln>
                <a:solidFill>
                  <a:prstClr val="black"/>
                </a:solidFill>
              </a:ln>
              <a:solidFill>
                <a:prstClr val="white"/>
              </a:solidFill>
              <a:latin typeface="Tahoma" pitchFamily="34" charset="0"/>
              <a:cs typeface="Tahoma" pitchFamily="34" charset="0"/>
            </a:endParaRPr>
          </a:p>
        </p:txBody>
      </p:sp>
      <p:sp>
        <p:nvSpPr>
          <p:cNvPr id="6" name="Rectangle 5"/>
          <p:cNvSpPr/>
          <p:nvPr/>
        </p:nvSpPr>
        <p:spPr>
          <a:xfrm>
            <a:off x="0" y="838200"/>
            <a:ext cx="9144000" cy="523220"/>
          </a:xfrm>
          <a:prstGeom prst="rect">
            <a:avLst/>
          </a:prstGeom>
          <a:solidFill>
            <a:sysClr val="window" lastClr="FFFFFF"/>
          </a:solid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smtClean="0">
                <a:ln>
                  <a:solidFill>
                    <a:sysClr val="windowText" lastClr="000000"/>
                  </a:solidFill>
                </a:ln>
                <a:solidFill>
                  <a:srgbClr val="FF6600"/>
                </a:solidFill>
                <a:effectLst/>
                <a:uLnTx/>
                <a:uFillTx/>
                <a:latin typeface="Calibri"/>
                <a:ea typeface="+mn-ea"/>
                <a:cs typeface="+mn-cs"/>
              </a:rPr>
              <a:t>Wireless</a:t>
            </a:r>
            <a:r>
              <a:rPr kumimoji="0" lang="en-US" sz="2800" b="1" i="0" u="none" strike="noStrike" kern="1200" cap="none" spc="0" normalizeH="0" noProof="0" dirty="0" smtClean="0">
                <a:ln>
                  <a:solidFill>
                    <a:sysClr val="windowText" lastClr="000000"/>
                  </a:solidFill>
                </a:ln>
                <a:solidFill>
                  <a:srgbClr val="FF6600"/>
                </a:solidFill>
                <a:effectLst/>
                <a:uLnTx/>
                <a:uFillTx/>
                <a:latin typeface="Calibri"/>
                <a:ea typeface="+mn-ea"/>
                <a:cs typeface="+mn-cs"/>
              </a:rPr>
              <a:t> Personal Area Network (WPAN)</a:t>
            </a:r>
            <a:endParaRPr kumimoji="0" lang="en-US" sz="2800" b="1" i="0" u="none" strike="noStrike" kern="1200" cap="none" spc="0" normalizeH="0" baseline="0" noProof="0" dirty="0">
              <a:ln>
                <a:solidFill>
                  <a:sysClr val="windowText" lastClr="000000"/>
                </a:solidFill>
              </a:ln>
              <a:solidFill>
                <a:srgbClr val="FF6600"/>
              </a:solidFill>
              <a:effectLst/>
              <a:uLnTx/>
              <a:uFillTx/>
              <a:latin typeface="Calibri"/>
              <a:ea typeface="+mn-ea"/>
              <a:cs typeface="+mn-cs"/>
            </a:endParaRPr>
          </a:p>
        </p:txBody>
      </p:sp>
      <p:pic>
        <p:nvPicPr>
          <p:cNvPr id="13314" name="Picture 2"/>
          <p:cNvPicPr>
            <a:picLocks noChangeAspect="1" noChangeArrowheads="1"/>
          </p:cNvPicPr>
          <p:nvPr/>
        </p:nvPicPr>
        <p:blipFill>
          <a:blip r:embed="rId3"/>
          <a:srcRect/>
          <a:stretch>
            <a:fillRect/>
          </a:stretch>
        </p:blipFill>
        <p:spPr bwMode="auto">
          <a:xfrm>
            <a:off x="0" y="1457325"/>
            <a:ext cx="9169379" cy="5095875"/>
          </a:xfrm>
          <a:prstGeom prst="rect">
            <a:avLst/>
          </a:prstGeom>
          <a:noFill/>
          <a:ln w="9525">
            <a:noFill/>
            <a:miter lim="800000"/>
            <a:headEnd/>
            <a:tailEnd/>
          </a:ln>
          <a:effectLst/>
        </p:spPr>
      </p:pic>
      <p:sp>
        <p:nvSpPr>
          <p:cNvPr id="8" name="Rectangle 7"/>
          <p:cNvSpPr>
            <a:spLocks noChangeArrowheads="1"/>
          </p:cNvSpPr>
          <p:nvPr/>
        </p:nvSpPr>
        <p:spPr bwMode="auto">
          <a:xfrm>
            <a:off x="1631149" y="6581001"/>
            <a:ext cx="7436651" cy="276999"/>
          </a:xfrm>
          <a:prstGeom prst="rect">
            <a:avLst/>
          </a:prstGeom>
          <a:noFill/>
          <a:ln w="9525">
            <a:noFill/>
            <a:miter lim="800000"/>
            <a:headEnd/>
            <a:tailEnd/>
          </a:ln>
          <a:effectLst/>
        </p:spPr>
        <p:txBody>
          <a:bodyPr wrap="none" anchor="ctr">
            <a:spAutoFit/>
          </a:bodyPr>
          <a:lstStyle/>
          <a:p>
            <a:pPr algn="l" rtl="0" fontAlgn="base">
              <a:spcBef>
                <a:spcPct val="0"/>
              </a:spcBef>
              <a:spcAft>
                <a:spcPct val="0"/>
              </a:spcAft>
            </a:pPr>
            <a:r>
              <a:rPr lang="en-US" sz="1200" b="1" kern="1200" dirty="0">
                <a:solidFill>
                  <a:srgbClr val="000000"/>
                </a:solidFill>
                <a:latin typeface="Courier New" pitchFamily="49" charset="0"/>
                <a:cs typeface="Courier New" pitchFamily="49" charset="0"/>
              </a:rPr>
              <a:t>Source: http://www.zigbee.org/imwp/idms/popups/pop_download.asp?ContentID=7092</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2362200"/>
            <a:ext cx="9144000" cy="1446550"/>
          </a:xfrm>
          <a:prstGeom prst="rect">
            <a:avLst/>
          </a:prstGeom>
          <a:solidFill>
            <a:schemeClr val="accent6">
              <a:lumMod val="75000"/>
            </a:schemeClr>
          </a:solidFill>
        </p:spPr>
        <p:txBody>
          <a:bodyPr wrap="square" rtlCol="0">
            <a:spAutoFit/>
          </a:bodyPr>
          <a:lstStyle/>
          <a:p>
            <a:pPr algn="ctr" rtl="0"/>
            <a:r>
              <a:rPr lang="en-US" sz="4800" b="1" dirty="0" smtClean="0">
                <a:ln>
                  <a:solidFill>
                    <a:schemeClr val="bg1"/>
                  </a:solidFill>
                </a:ln>
                <a:solidFill>
                  <a:schemeClr val="tx2"/>
                </a:solidFill>
                <a:latin typeface="Tahoma" pitchFamily="34" charset="0"/>
                <a:cs typeface="Tahoma" pitchFamily="34" charset="0"/>
              </a:rPr>
              <a:t>Cellular networks</a:t>
            </a:r>
          </a:p>
          <a:p>
            <a:pPr algn="ctr" rtl="0"/>
            <a:r>
              <a:rPr lang="en-US" sz="4000" b="1" dirty="0" smtClean="0">
                <a:ln>
                  <a:solidFill>
                    <a:prstClr val="black"/>
                  </a:solidFill>
                </a:ln>
                <a:solidFill>
                  <a:schemeClr val="bg1"/>
                </a:solidFill>
                <a:latin typeface="Tahoma" pitchFamily="34" charset="0"/>
                <a:cs typeface="Tahoma" pitchFamily="34" charset="0"/>
              </a:rPr>
              <a:t>3G</a:t>
            </a:r>
            <a:endParaRPr lang="th-TH" sz="4000" b="1" kern="1200" dirty="0">
              <a:ln>
                <a:solidFill>
                  <a:prstClr val="black"/>
                </a:solidFill>
              </a:ln>
              <a:solidFill>
                <a:schemeClr val="tx2"/>
              </a:solidFill>
              <a:latin typeface="Tahoma" pitchFamily="34" charset="0"/>
              <a:ea typeface="+mn-ea"/>
              <a:cs typeface="Tahoma" pitchFamily="34" charset="0"/>
            </a:endParaRPr>
          </a:p>
        </p:txBody>
      </p:sp>
    </p:spTree>
  </p:cSld>
  <p:clrMapOvr>
    <a:masterClrMapping/>
  </p:clrMapOvr>
  <p:transition>
    <p:fade thruBlk="1"/>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0" y="0"/>
            <a:ext cx="9144000" cy="769441"/>
          </a:xfrm>
          <a:prstGeom prst="rect">
            <a:avLst/>
          </a:prstGeom>
          <a:solidFill>
            <a:srgbClr val="F79646">
              <a:lumMod val="75000"/>
            </a:srgbClr>
          </a:solidFill>
        </p:spPr>
        <p:txBody>
          <a:bodyPr wrap="square" rtlCol="0">
            <a:spAutoFit/>
          </a:bodyPr>
          <a:lstStyle/>
          <a:p>
            <a:pPr algn="ctr">
              <a:defRPr/>
            </a:pPr>
            <a:r>
              <a:rPr lang="en-US" sz="4400" b="1" dirty="0" smtClean="0">
                <a:ln>
                  <a:solidFill>
                    <a:prstClr val="black"/>
                  </a:solidFill>
                </a:ln>
                <a:solidFill>
                  <a:prstClr val="white"/>
                </a:solidFill>
                <a:latin typeface="Tahoma" pitchFamily="34" charset="0"/>
                <a:cs typeface="Tahoma" pitchFamily="34" charset="0"/>
              </a:rPr>
              <a:t>Cellular 3G</a:t>
            </a:r>
            <a:endParaRPr lang="th-TH" sz="4400" b="1" dirty="0">
              <a:ln>
                <a:solidFill>
                  <a:prstClr val="black"/>
                </a:solidFill>
              </a:ln>
              <a:solidFill>
                <a:prstClr val="white"/>
              </a:solidFill>
              <a:latin typeface="Tahoma" pitchFamily="34" charset="0"/>
              <a:cs typeface="Tahoma" pitchFamily="34" charset="0"/>
            </a:endParaRPr>
          </a:p>
        </p:txBody>
      </p:sp>
      <p:grpSp>
        <p:nvGrpSpPr>
          <p:cNvPr id="11" name="Group 10"/>
          <p:cNvGrpSpPr/>
          <p:nvPr/>
        </p:nvGrpSpPr>
        <p:grpSpPr>
          <a:xfrm>
            <a:off x="1219200" y="990600"/>
            <a:ext cx="6705600" cy="5273750"/>
            <a:chOff x="1828800" y="1050850"/>
            <a:chExt cx="6705600" cy="5273750"/>
          </a:xfrm>
        </p:grpSpPr>
        <p:pic>
          <p:nvPicPr>
            <p:cNvPr id="7170" name="Picture 2" descr="C:\Documents and Settings\junaid\My Documents\My Dropbox\Computer Networks\Kurose\gifs_ppt\KuroseRoss4e_gifs\ch06_gif\fig06_19.gif"/>
            <p:cNvPicPr>
              <a:picLocks noChangeAspect="1" noChangeArrowheads="1"/>
            </p:cNvPicPr>
            <p:nvPr/>
          </p:nvPicPr>
          <p:blipFill>
            <a:blip r:embed="rId3"/>
            <a:srcRect b="8085"/>
            <a:stretch>
              <a:fillRect/>
            </a:stretch>
          </p:blipFill>
          <p:spPr bwMode="auto">
            <a:xfrm>
              <a:off x="1828800" y="1050850"/>
              <a:ext cx="5772150" cy="5197550"/>
            </a:xfrm>
            <a:prstGeom prst="rect">
              <a:avLst/>
            </a:prstGeom>
            <a:noFill/>
          </p:spPr>
        </p:pic>
        <p:sp>
          <p:nvSpPr>
            <p:cNvPr id="4" name="Rectangle 3"/>
            <p:cNvSpPr/>
            <p:nvPr/>
          </p:nvSpPr>
          <p:spPr>
            <a:xfrm>
              <a:off x="4572000" y="1143000"/>
              <a:ext cx="1371600" cy="9906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b="1" dirty="0" smtClean="0">
                  <a:solidFill>
                    <a:schemeClr val="dk1"/>
                  </a:solidFill>
                  <a:latin typeface="Arial" pitchFamily="34" charset="0"/>
                  <a:cs typeface="Arial" pitchFamily="34" charset="0"/>
                </a:rPr>
                <a:t>Mobile Switching Center</a:t>
              </a:r>
            </a:p>
          </p:txBody>
        </p:sp>
        <p:sp>
          <p:nvSpPr>
            <p:cNvPr id="5" name="Rectangle 4"/>
            <p:cNvSpPr/>
            <p:nvPr/>
          </p:nvSpPr>
          <p:spPr>
            <a:xfrm>
              <a:off x="4724400" y="3505200"/>
              <a:ext cx="1371600" cy="9906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b="1" dirty="0" smtClean="0">
                  <a:solidFill>
                    <a:schemeClr val="dk1"/>
                  </a:solidFill>
                  <a:latin typeface="Arial" pitchFamily="34" charset="0"/>
                  <a:cs typeface="Arial" pitchFamily="34" charset="0"/>
                </a:rPr>
                <a:t>Mobile Switching Center</a:t>
              </a:r>
            </a:p>
          </p:txBody>
        </p:sp>
        <p:sp>
          <p:nvSpPr>
            <p:cNvPr id="6" name="Rectangle 5"/>
            <p:cNvSpPr/>
            <p:nvPr/>
          </p:nvSpPr>
          <p:spPr>
            <a:xfrm>
              <a:off x="6019800" y="2590800"/>
              <a:ext cx="2514600" cy="6858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b="1" dirty="0" smtClean="0">
                  <a:solidFill>
                    <a:schemeClr val="dk1"/>
                  </a:solidFill>
                  <a:latin typeface="Arial" pitchFamily="34" charset="0"/>
                  <a:cs typeface="Arial" pitchFamily="34" charset="0"/>
                </a:rPr>
                <a:t>Public telephone network, and Internet</a:t>
              </a:r>
            </a:p>
          </p:txBody>
        </p:sp>
        <p:sp>
          <p:nvSpPr>
            <p:cNvPr id="7" name="Rectangle 6"/>
            <p:cNvSpPr/>
            <p:nvPr/>
          </p:nvSpPr>
          <p:spPr>
            <a:xfrm>
              <a:off x="5792941" y="4648200"/>
              <a:ext cx="1210588" cy="646331"/>
            </a:xfrm>
            <a:prstGeom prst="rect">
              <a:avLst/>
            </a:prstGeom>
            <a:solidFill>
              <a:schemeClr val="bg1"/>
            </a:solidFill>
            <a:ln>
              <a:solidFill>
                <a:schemeClr val="bg1"/>
              </a:solidFill>
            </a:ln>
          </p:spPr>
          <p:txBody>
            <a:bodyPr wrap="square">
              <a:spAutoFit/>
            </a:bodyPr>
            <a:lstStyle/>
            <a:p>
              <a:r>
                <a:rPr lang="en-US" b="1" dirty="0" smtClean="0">
                  <a:ln>
                    <a:solidFill>
                      <a:schemeClr val="tx2">
                        <a:lumMod val="60000"/>
                        <a:lumOff val="40000"/>
                      </a:schemeClr>
                    </a:solidFill>
                  </a:ln>
                  <a:latin typeface="Arial" pitchFamily="34" charset="0"/>
                  <a:cs typeface="Arial" pitchFamily="34" charset="0"/>
                </a:rPr>
                <a:t>Legends:</a:t>
              </a:r>
            </a:p>
            <a:p>
              <a:endParaRPr lang="en-US" dirty="0">
                <a:ln>
                  <a:solidFill>
                    <a:schemeClr val="tx2">
                      <a:lumMod val="60000"/>
                      <a:lumOff val="40000"/>
                    </a:schemeClr>
                  </a:solidFill>
                </a:ln>
              </a:endParaRPr>
            </a:p>
          </p:txBody>
        </p:sp>
        <p:sp>
          <p:nvSpPr>
            <p:cNvPr id="8" name="Rectangle 7"/>
            <p:cNvSpPr/>
            <p:nvPr/>
          </p:nvSpPr>
          <p:spPr>
            <a:xfrm>
              <a:off x="6858000" y="5269468"/>
              <a:ext cx="1582484" cy="369332"/>
            </a:xfrm>
            <a:prstGeom prst="rect">
              <a:avLst/>
            </a:prstGeom>
            <a:solidFill>
              <a:schemeClr val="bg1"/>
            </a:solidFill>
            <a:ln>
              <a:solidFill>
                <a:schemeClr val="bg1"/>
              </a:solidFill>
            </a:ln>
          </p:spPr>
          <p:txBody>
            <a:bodyPr wrap="none">
              <a:spAutoFit/>
            </a:bodyPr>
            <a:lstStyle/>
            <a:p>
              <a:r>
                <a:rPr lang="en-US" b="1" dirty="0" smtClean="0">
                  <a:solidFill>
                    <a:srgbClr val="FF0000"/>
                  </a:solidFill>
                  <a:latin typeface="Arial" pitchFamily="34" charset="0"/>
                  <a:cs typeface="Arial" pitchFamily="34" charset="0"/>
                </a:rPr>
                <a:t>Base Station</a:t>
              </a:r>
              <a:endParaRPr lang="en-US" dirty="0">
                <a:solidFill>
                  <a:srgbClr val="FF0000"/>
                </a:solidFill>
              </a:endParaRPr>
            </a:p>
          </p:txBody>
        </p:sp>
        <p:sp>
          <p:nvSpPr>
            <p:cNvPr id="9" name="Rectangle 8"/>
            <p:cNvSpPr/>
            <p:nvPr/>
          </p:nvSpPr>
          <p:spPr>
            <a:xfrm>
              <a:off x="6858000" y="5867400"/>
              <a:ext cx="825867" cy="369332"/>
            </a:xfrm>
            <a:prstGeom prst="rect">
              <a:avLst/>
            </a:prstGeom>
            <a:solidFill>
              <a:schemeClr val="bg1"/>
            </a:solidFill>
            <a:ln>
              <a:solidFill>
                <a:schemeClr val="bg1"/>
              </a:solidFill>
            </a:ln>
          </p:spPr>
          <p:txBody>
            <a:bodyPr wrap="none">
              <a:spAutoFit/>
            </a:bodyPr>
            <a:lstStyle/>
            <a:p>
              <a:r>
                <a:rPr lang="en-US" b="1" dirty="0" smtClean="0">
                  <a:solidFill>
                    <a:srgbClr val="FF0000"/>
                  </a:solidFill>
                  <a:latin typeface="Arial" pitchFamily="34" charset="0"/>
                  <a:cs typeface="Arial" pitchFamily="34" charset="0"/>
                </a:rPr>
                <a:t>Users</a:t>
              </a:r>
              <a:endParaRPr lang="en-US" dirty="0">
                <a:solidFill>
                  <a:srgbClr val="FF0000"/>
                </a:solidFill>
              </a:endParaRPr>
            </a:p>
          </p:txBody>
        </p:sp>
        <p:sp>
          <p:nvSpPr>
            <p:cNvPr id="10" name="Rectangle 9"/>
            <p:cNvSpPr/>
            <p:nvPr/>
          </p:nvSpPr>
          <p:spPr>
            <a:xfrm>
              <a:off x="5867400" y="5181600"/>
              <a:ext cx="2590800" cy="1143000"/>
            </a:xfrm>
            <a:prstGeom prst="rect">
              <a:avLst/>
            </a:prstGeom>
            <a:noFill/>
            <a:ln w="571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Rectangle 11"/>
          <p:cNvSpPr/>
          <p:nvPr/>
        </p:nvSpPr>
        <p:spPr>
          <a:xfrm>
            <a:off x="1143000" y="6519446"/>
            <a:ext cx="8001000" cy="276999"/>
          </a:xfrm>
          <a:prstGeom prst="rect">
            <a:avLst/>
          </a:prstGeom>
        </p:spPr>
        <p:txBody>
          <a:bodyPr wrap="square">
            <a:spAutoFit/>
          </a:bodyPr>
          <a:lstStyle/>
          <a:p>
            <a:pPr algn="r"/>
            <a:r>
              <a:rPr lang="en-US" sz="1200" b="1" dirty="0" smtClean="0">
                <a:latin typeface="Courier New" pitchFamily="49" charset="0"/>
                <a:cs typeface="Courier New" pitchFamily="49" charset="0"/>
              </a:rPr>
              <a:t>Figure adapted from:  Kurose, Ross, “Computer Networking:  a Top Down Approach”</a:t>
            </a:r>
            <a:endParaRPr lang="en-US" sz="1200"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8" name="TextBox 7"/>
          <p:cNvSpPr txBox="1"/>
          <p:nvPr/>
        </p:nvSpPr>
        <p:spPr>
          <a:xfrm>
            <a:off x="1828800" y="1371600"/>
            <a:ext cx="6477000" cy="2123658"/>
          </a:xfrm>
          <a:prstGeom prst="rect">
            <a:avLst/>
          </a:prstGeom>
          <a:noFill/>
          <a:ln>
            <a:noFill/>
          </a:ln>
        </p:spPr>
        <p:txBody>
          <a:bodyPr wrap="square" rtlCol="0">
            <a:spAutoFit/>
          </a:bodyPr>
          <a:lstStyle/>
          <a:p>
            <a:r>
              <a:rPr lang="en-US" sz="4400" b="1" dirty="0" smtClean="0">
                <a:solidFill>
                  <a:schemeClr val="tx2">
                    <a:lumMod val="90000"/>
                  </a:schemeClr>
                </a:solidFill>
                <a:latin typeface="Consolas" pitchFamily="49" charset="0"/>
              </a:rPr>
              <a:t>Section 2.8:</a:t>
            </a:r>
          </a:p>
          <a:p>
            <a:r>
              <a:rPr lang="en-US" sz="4400" b="1" kern="1200" dirty="0" smtClean="0">
                <a:solidFill>
                  <a:prstClr val="white"/>
                </a:solidFill>
                <a:latin typeface="Consolas" pitchFamily="49" charset="0"/>
                <a:ea typeface="+mn-ea"/>
                <a:cs typeface="+mn-cs"/>
              </a:rPr>
              <a:t>Direct Link Networks </a:t>
            </a:r>
            <a:r>
              <a:rPr lang="en-US" sz="4400" b="1" dirty="0" smtClean="0">
                <a:solidFill>
                  <a:srgbClr val="C00000"/>
                </a:solidFill>
                <a:latin typeface="Consolas" pitchFamily="49" charset="0"/>
              </a:rPr>
              <a:t>[</a:t>
            </a:r>
            <a:r>
              <a:rPr lang="en-US" sz="4400" b="1" dirty="0" smtClean="0">
                <a:solidFill>
                  <a:srgbClr val="FF6600"/>
                </a:solidFill>
                <a:latin typeface="Consolas" pitchFamily="49" charset="0"/>
              </a:rPr>
              <a:t>P&amp;D</a:t>
            </a:r>
            <a:r>
              <a:rPr lang="en-US" sz="4400" b="1" dirty="0" smtClean="0">
                <a:solidFill>
                  <a:srgbClr val="C00000"/>
                </a:solidFill>
                <a:latin typeface="Consolas" pitchFamily="49" charset="0"/>
              </a:rPr>
              <a:t>]</a:t>
            </a:r>
            <a:endParaRPr lang="en-US" sz="4400" b="1" kern="1200" dirty="0">
              <a:solidFill>
                <a:prstClr val="white"/>
              </a:solidFill>
              <a:latin typeface="Consolas" pitchFamily="49" charset="0"/>
              <a:ea typeface="+mn-ea"/>
              <a:cs typeface="+mn-cs"/>
            </a:endParaRPr>
          </a:p>
        </p:txBody>
      </p:sp>
      <p:pic>
        <p:nvPicPr>
          <p:cNvPr id="11" name="Picture 10"/>
          <p:cNvPicPr>
            <a:picLocks noChangeAspect="1" noChangeArrowheads="1"/>
          </p:cNvPicPr>
          <p:nvPr/>
        </p:nvPicPr>
        <p:blipFill>
          <a:blip r:embed="rId3" cstate="print"/>
          <a:srcRect/>
          <a:stretch>
            <a:fillRect/>
          </a:stretch>
        </p:blipFill>
        <p:spPr bwMode="auto">
          <a:xfrm>
            <a:off x="140818" y="4384141"/>
            <a:ext cx="1383182" cy="1711859"/>
          </a:xfrm>
          <a:prstGeom prst="rect">
            <a:avLst/>
          </a:prstGeom>
          <a:ln>
            <a:noFill/>
          </a:ln>
          <a:effectLst>
            <a:reflection blurRad="12700" stA="30000" endPos="30000" dist="5000" dir="5400000" sy="-100000" algn="bl" rotWithShape="0"/>
          </a:effectLst>
          <a:scene3d>
            <a:camera prst="perspectiveContrastingLeftFacing">
              <a:rot lat="600000" lon="2400000" rev="0"/>
            </a:camera>
            <a:lightRig rig="threePt" dir="t">
              <a:rot lat="0" lon="0" rev="2700000"/>
            </a:lightRig>
          </a:scene3d>
          <a:sp3d>
            <a:bevelT w="63500" h="50800"/>
          </a:sp3d>
        </p:spPr>
      </p:pic>
      <p:sp>
        <p:nvSpPr>
          <p:cNvPr id="12" name="TextBox 11"/>
          <p:cNvSpPr txBox="1"/>
          <p:nvPr/>
        </p:nvSpPr>
        <p:spPr>
          <a:xfrm>
            <a:off x="1905000" y="4200942"/>
            <a:ext cx="6248400" cy="2123658"/>
          </a:xfrm>
          <a:prstGeom prst="rect">
            <a:avLst/>
          </a:prstGeom>
          <a:noFill/>
          <a:ln>
            <a:noFill/>
          </a:ln>
        </p:spPr>
        <p:txBody>
          <a:bodyPr wrap="square" rtlCol="0">
            <a:spAutoFit/>
          </a:bodyPr>
          <a:lstStyle/>
          <a:p>
            <a:r>
              <a:rPr lang="en-US" sz="4400" b="1" dirty="0" smtClean="0">
                <a:solidFill>
                  <a:schemeClr val="tx2">
                    <a:lumMod val="90000"/>
                  </a:schemeClr>
                </a:solidFill>
                <a:latin typeface="Consolas" pitchFamily="49" charset="0"/>
              </a:rPr>
              <a:t>Chapter 6: </a:t>
            </a:r>
          </a:p>
          <a:p>
            <a:r>
              <a:rPr lang="en-US" sz="4400" b="1" dirty="0" smtClean="0">
                <a:solidFill>
                  <a:prstClr val="white"/>
                </a:solidFill>
                <a:latin typeface="Consolas" pitchFamily="49" charset="0"/>
              </a:rPr>
              <a:t>Wireless and Mobile Networks</a:t>
            </a:r>
            <a:r>
              <a:rPr lang="en-US" sz="4400" b="1" kern="1200" dirty="0" smtClean="0">
                <a:solidFill>
                  <a:prstClr val="white"/>
                </a:solidFill>
                <a:latin typeface="Consolas" pitchFamily="49" charset="0"/>
                <a:ea typeface="+mn-ea"/>
                <a:cs typeface="+mn-cs"/>
              </a:rPr>
              <a:t> </a:t>
            </a:r>
            <a:r>
              <a:rPr lang="en-US" sz="4400" b="1" dirty="0" smtClean="0">
                <a:solidFill>
                  <a:srgbClr val="C00000"/>
                </a:solidFill>
                <a:latin typeface="Consolas" pitchFamily="49" charset="0"/>
              </a:rPr>
              <a:t>[</a:t>
            </a:r>
            <a:r>
              <a:rPr lang="en-US" sz="4400" b="1" dirty="0" smtClean="0">
                <a:solidFill>
                  <a:srgbClr val="FF6600"/>
                </a:solidFill>
                <a:latin typeface="Consolas" pitchFamily="49" charset="0"/>
              </a:rPr>
              <a:t>K&amp;R</a:t>
            </a:r>
            <a:r>
              <a:rPr lang="en-US" sz="4400" b="1" dirty="0" smtClean="0">
                <a:solidFill>
                  <a:srgbClr val="C00000"/>
                </a:solidFill>
                <a:latin typeface="Consolas" pitchFamily="49" charset="0"/>
              </a:rPr>
              <a:t>]</a:t>
            </a:r>
            <a:endParaRPr lang="en-US" sz="4400" b="1" kern="1200" dirty="0">
              <a:solidFill>
                <a:prstClr val="white"/>
              </a:solidFill>
              <a:latin typeface="Consolas" pitchFamily="49" charset="0"/>
              <a:ea typeface="+mn-ea"/>
              <a:cs typeface="+mn-cs"/>
            </a:endParaRPr>
          </a:p>
        </p:txBody>
      </p:sp>
      <p:sp>
        <p:nvSpPr>
          <p:cNvPr id="14" name="TextBox 13"/>
          <p:cNvSpPr txBox="1"/>
          <p:nvPr/>
        </p:nvSpPr>
        <p:spPr>
          <a:xfrm>
            <a:off x="0" y="0"/>
            <a:ext cx="9144000" cy="769441"/>
          </a:xfrm>
          <a:prstGeom prst="rect">
            <a:avLst/>
          </a:prstGeom>
          <a:solidFill>
            <a:srgbClr val="F79646">
              <a:lumMod val="75000"/>
            </a:srgbClr>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0" normalizeH="0" baseline="0" noProof="0" dirty="0" smtClean="0">
                <a:ln>
                  <a:solidFill>
                    <a:prstClr val="black"/>
                  </a:solidFill>
                </a:ln>
                <a:solidFill>
                  <a:prstClr val="white"/>
                </a:solidFill>
                <a:effectLst/>
                <a:uLnTx/>
                <a:uFillTx/>
                <a:latin typeface="Tahoma" pitchFamily="34" charset="0"/>
                <a:ea typeface="+mn-ea"/>
                <a:cs typeface="Tahoma" pitchFamily="34" charset="0"/>
              </a:rPr>
              <a:t>References</a:t>
            </a:r>
            <a:endParaRPr kumimoji="0" lang="th-TH" sz="3600" b="1" i="0" u="none" strike="noStrike" kern="1200" cap="none" spc="0" normalizeH="0" baseline="0" noProof="0" dirty="0">
              <a:ln>
                <a:solidFill>
                  <a:prstClr val="black"/>
                </a:solidFill>
              </a:ln>
              <a:solidFill>
                <a:srgbClr val="1F497D"/>
              </a:solidFill>
              <a:effectLst/>
              <a:uLnTx/>
              <a:uFillTx/>
              <a:latin typeface="Tahoma" pitchFamily="34" charset="0"/>
              <a:ea typeface="+mn-ea"/>
              <a:cs typeface="Tahoma" pitchFamily="34" charset="0"/>
            </a:endParaRPr>
          </a:p>
        </p:txBody>
      </p:sp>
      <p:pic>
        <p:nvPicPr>
          <p:cNvPr id="7" name="Picture 2"/>
          <p:cNvPicPr>
            <a:picLocks noChangeAspect="1" noChangeArrowheads="1"/>
          </p:cNvPicPr>
          <p:nvPr/>
        </p:nvPicPr>
        <p:blipFill>
          <a:blip r:embed="rId4" cstate="print"/>
          <a:srcRect/>
          <a:stretch>
            <a:fillRect/>
          </a:stretch>
        </p:blipFill>
        <p:spPr bwMode="auto">
          <a:xfrm>
            <a:off x="228600" y="1538514"/>
            <a:ext cx="1371600" cy="1814286"/>
          </a:xfrm>
          <a:prstGeom prst="rect">
            <a:avLst/>
          </a:prstGeom>
          <a:ln>
            <a:noFill/>
          </a:ln>
          <a:effectLst>
            <a:reflection blurRad="12700" stA="30000" endPos="30000" dist="5000" dir="5400000" sy="-100000" algn="bl" rotWithShape="0"/>
          </a:effectLst>
          <a:scene3d>
            <a:camera prst="perspectiveContrastingLeftFacing">
              <a:rot lat="600000" lon="2400000" rev="0"/>
            </a:camera>
            <a:lightRig rig="threePt" dir="t">
              <a:rot lat="0" lon="0" rev="2700000"/>
            </a:lightRig>
          </a:scene3d>
          <a:sp3d>
            <a:bevelT w="63500" h="50800"/>
          </a:sp3d>
        </p:spPr>
      </p:pic>
    </p:spTree>
  </p:cSld>
  <p:clrMapOvr>
    <a:masterClrMapping/>
  </p:clrMapOvr>
  <p:transition>
    <p:fade thruBlk="1"/>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gradFill>
          <a:gsLst>
            <a:gs pos="0">
              <a:schemeClr val="tx2">
                <a:lumMod val="60000"/>
                <a:lumOff val="40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grpSp>
        <p:nvGrpSpPr>
          <p:cNvPr id="2" name="Group 5"/>
          <p:cNvGrpSpPr/>
          <p:nvPr/>
        </p:nvGrpSpPr>
        <p:grpSpPr>
          <a:xfrm>
            <a:off x="534240" y="108649"/>
            <a:ext cx="1714803" cy="2657325"/>
            <a:chOff x="534240" y="108649"/>
            <a:chExt cx="1714803" cy="2657325"/>
          </a:xfrm>
        </p:grpSpPr>
        <p:sp>
          <p:nvSpPr>
            <p:cNvPr id="7" name="Rectangle 6"/>
            <p:cNvSpPr/>
            <p:nvPr/>
          </p:nvSpPr>
          <p:spPr>
            <a:xfrm rot="19241039">
              <a:off x="871342" y="522720"/>
              <a:ext cx="707245" cy="1446550"/>
            </a:xfrm>
            <a:prstGeom prst="rect">
              <a:avLst/>
            </a:prstGeom>
          </p:spPr>
          <p:txBody>
            <a:bodyPr wrap="none">
              <a:spAutoFit/>
            </a:bodyPr>
            <a:lstStyle/>
            <a:p>
              <a:pPr algn="l" rtl="0"/>
              <a:r>
                <a:rPr lang="en-US" sz="8800" kern="1200" dirty="0">
                  <a:ln cap="rnd" cmpd="thickThin">
                    <a:solidFill>
                      <a:prstClr val="black"/>
                    </a:solidFill>
                    <a:bevel/>
                  </a:ln>
                  <a:solidFill>
                    <a:srgbClr val="EEECE1">
                      <a:lumMod val="25000"/>
                    </a:srgbClr>
                  </a:solidFill>
                  <a:latin typeface="Calibri"/>
                  <a:ea typeface="+mn-ea"/>
                  <a:cs typeface="+mn-cs"/>
                </a:rPr>
                <a:t>?</a:t>
              </a:r>
              <a:endParaRPr lang="en-US" sz="6600" kern="1200" dirty="0">
                <a:solidFill>
                  <a:srgbClr val="EEECE1">
                    <a:lumMod val="25000"/>
                  </a:srgbClr>
                </a:solidFill>
                <a:latin typeface="Calibri"/>
                <a:ea typeface="+mn-ea"/>
                <a:cs typeface="+mn-cs"/>
              </a:endParaRPr>
            </a:p>
          </p:txBody>
        </p:sp>
        <p:grpSp>
          <p:nvGrpSpPr>
            <p:cNvPr id="3" name="Group 9"/>
            <p:cNvGrpSpPr/>
            <p:nvPr/>
          </p:nvGrpSpPr>
          <p:grpSpPr>
            <a:xfrm>
              <a:off x="534240" y="108649"/>
              <a:ext cx="1714803" cy="2657325"/>
              <a:chOff x="534240" y="108649"/>
              <a:chExt cx="1714803" cy="2657325"/>
            </a:xfrm>
          </p:grpSpPr>
          <p:sp>
            <p:nvSpPr>
              <p:cNvPr id="9" name="Rectangle 8"/>
              <p:cNvSpPr/>
              <p:nvPr/>
            </p:nvSpPr>
            <p:spPr>
              <a:xfrm rot="20169128">
                <a:off x="1243640" y="108649"/>
                <a:ext cx="1005403" cy="2215991"/>
              </a:xfrm>
              <a:prstGeom prst="rect">
                <a:avLst/>
              </a:prstGeom>
            </p:spPr>
            <p:txBody>
              <a:bodyPr wrap="none">
                <a:spAutoFit/>
              </a:bodyPr>
              <a:lstStyle/>
              <a:p>
                <a:pPr algn="l" rtl="0"/>
                <a:r>
                  <a:rPr lang="en-US" sz="13800" kern="1200" dirty="0">
                    <a:ln cap="rnd" cmpd="thickThin">
                      <a:solidFill>
                        <a:prstClr val="black"/>
                      </a:solidFill>
                      <a:bevel/>
                    </a:ln>
                    <a:solidFill>
                      <a:srgbClr val="F79646">
                        <a:lumMod val="75000"/>
                      </a:srgbClr>
                    </a:solidFill>
                    <a:latin typeface="Calibri"/>
                    <a:ea typeface="+mn-ea"/>
                    <a:cs typeface="+mn-cs"/>
                  </a:rPr>
                  <a:t>?</a:t>
                </a:r>
                <a:endParaRPr lang="en-US" sz="8800" kern="1200" dirty="0">
                  <a:solidFill>
                    <a:srgbClr val="F79646">
                      <a:lumMod val="75000"/>
                    </a:srgbClr>
                  </a:solidFill>
                  <a:latin typeface="Calibri"/>
                  <a:ea typeface="+mn-ea"/>
                  <a:cs typeface="+mn-cs"/>
                </a:endParaRPr>
              </a:p>
            </p:txBody>
          </p:sp>
          <p:sp>
            <p:nvSpPr>
              <p:cNvPr id="10" name="Rectangle 9"/>
              <p:cNvSpPr/>
              <p:nvPr/>
            </p:nvSpPr>
            <p:spPr>
              <a:xfrm rot="19258157">
                <a:off x="534240" y="549983"/>
                <a:ext cx="1465152" cy="2215991"/>
              </a:xfrm>
              <a:prstGeom prst="rect">
                <a:avLst/>
              </a:prstGeom>
              <a:scene3d>
                <a:camera prst="orthographicFront">
                  <a:rot lat="0" lon="10200000" rev="600000"/>
                </a:camera>
                <a:lightRig rig="threePt" dir="t"/>
              </a:scene3d>
            </p:spPr>
            <p:txBody>
              <a:bodyPr wrap="square">
                <a:spAutoFit/>
              </a:bodyPr>
              <a:lstStyle/>
              <a:p>
                <a:pPr algn="l" rtl="0"/>
                <a:r>
                  <a:rPr lang="en-US" sz="13800" kern="1200" dirty="0">
                    <a:ln cap="rnd" cmpd="thickThin">
                      <a:solidFill>
                        <a:prstClr val="black"/>
                      </a:solidFill>
                      <a:bevel/>
                    </a:ln>
                    <a:solidFill>
                      <a:srgbClr val="1F497D">
                        <a:lumMod val="75000"/>
                      </a:srgbClr>
                    </a:solidFill>
                    <a:latin typeface="Calibri"/>
                    <a:ea typeface="+mn-ea"/>
                    <a:cs typeface="+mn-cs"/>
                  </a:rPr>
                  <a:t>?</a:t>
                </a:r>
                <a:endParaRPr lang="en-US" sz="8800" kern="1200" dirty="0">
                  <a:solidFill>
                    <a:srgbClr val="1F497D">
                      <a:lumMod val="75000"/>
                    </a:srgbClr>
                  </a:solidFill>
                  <a:latin typeface="Calibri"/>
                  <a:ea typeface="+mn-ea"/>
                  <a:cs typeface="+mn-cs"/>
                </a:endParaRPr>
              </a:p>
            </p:txBody>
          </p:sp>
        </p:grpSp>
      </p:grpSp>
      <p:sp>
        <p:nvSpPr>
          <p:cNvPr id="11" name="TextBox 10"/>
          <p:cNvSpPr txBox="1"/>
          <p:nvPr/>
        </p:nvSpPr>
        <p:spPr>
          <a:xfrm>
            <a:off x="1828800" y="457200"/>
            <a:ext cx="5715000" cy="1938992"/>
          </a:xfrm>
          <a:prstGeom prst="rect">
            <a:avLst/>
          </a:prstGeom>
          <a:noFill/>
          <a:scene3d>
            <a:camera prst="orthographicFront">
              <a:rot lat="0" lon="0" rev="0"/>
            </a:camera>
            <a:lightRig rig="threePt" dir="t"/>
          </a:scene3d>
        </p:spPr>
        <p:txBody>
          <a:bodyPr wrap="square" rtlCol="0">
            <a:spAutoFit/>
            <a:scene3d>
              <a:camera prst="orthographicFront">
                <a:rot lat="0" lon="0" rev="1200000"/>
              </a:camera>
              <a:lightRig rig="threePt" dir="t"/>
            </a:scene3d>
          </a:bodyPr>
          <a:lstStyle/>
          <a:p>
            <a:pPr algn="ctr" rtl="0"/>
            <a:r>
              <a:rPr lang="en-US" sz="6000" b="1" kern="1200" dirty="0">
                <a:ln cap="rnd" cmpd="thickThin">
                  <a:solidFill>
                    <a:prstClr val="black"/>
                  </a:solidFill>
                  <a:bevel/>
                </a:ln>
                <a:solidFill>
                  <a:srgbClr val="C00000"/>
                </a:solidFill>
                <a:effectLst>
                  <a:outerShdw blurRad="38100" dist="38100" dir="2700000" algn="tl">
                    <a:srgbClr val="000000">
                      <a:alpha val="43137"/>
                    </a:srgbClr>
                  </a:outerShdw>
                </a:effectLst>
                <a:latin typeface="Calibri"/>
                <a:ea typeface="+mn-ea"/>
                <a:cs typeface="+mn-cs"/>
              </a:rPr>
              <a:t>Questions/ Confusions?</a:t>
            </a:r>
            <a:endParaRPr lang="en-US" sz="5400" b="1" kern="1200" dirty="0">
              <a:ln cap="rnd" cmpd="thickThin">
                <a:solidFill>
                  <a:prstClr val="black"/>
                </a:solidFill>
                <a:bevel/>
              </a:ln>
              <a:solidFill>
                <a:srgbClr val="C00000"/>
              </a:solidFill>
              <a:effectLst>
                <a:outerShdw blurRad="38100" dist="38100" dir="2700000" algn="tl">
                  <a:srgbClr val="000000">
                    <a:alpha val="43137"/>
                  </a:srgbClr>
                </a:outerShdw>
              </a:effectLst>
              <a:latin typeface="Calibri"/>
              <a:ea typeface="+mn-ea"/>
              <a:cs typeface="+mn-cs"/>
            </a:endParaRPr>
          </a:p>
        </p:txBody>
      </p:sp>
      <p:sp>
        <p:nvSpPr>
          <p:cNvPr id="12" name="TextBox 11"/>
          <p:cNvSpPr txBox="1"/>
          <p:nvPr/>
        </p:nvSpPr>
        <p:spPr>
          <a:xfrm>
            <a:off x="0" y="4932908"/>
            <a:ext cx="9144000" cy="1523494"/>
          </a:xfrm>
          <a:prstGeom prst="rect">
            <a:avLst/>
          </a:prstGeom>
          <a:noFill/>
          <a:scene3d>
            <a:camera prst="orthographicFront">
              <a:rot lat="0" lon="0" rev="0"/>
            </a:camera>
            <a:lightRig rig="threePt" dir="t"/>
          </a:scene3d>
        </p:spPr>
        <p:txBody>
          <a:bodyPr wrap="square" rtlCol="0">
            <a:spAutoFit/>
            <a:scene3d>
              <a:camera prst="orthographicFront">
                <a:rot lat="0" lon="0" rev="1200000"/>
              </a:camera>
              <a:lightRig rig="threePt" dir="t"/>
            </a:scene3d>
          </a:bodyPr>
          <a:lstStyle/>
          <a:p>
            <a:pPr algn="ctr" rtl="0"/>
            <a:r>
              <a:rPr lang="en-US" sz="3600" b="1" kern="1200" dirty="0">
                <a:ln cap="rnd" cmpd="thickThin">
                  <a:solidFill>
                    <a:prstClr val="black"/>
                  </a:solidFill>
                  <a:bevel/>
                </a:ln>
                <a:solidFill>
                  <a:srgbClr val="FF6600"/>
                </a:solidFill>
                <a:effectLst>
                  <a:outerShdw blurRad="38100" dist="38100" dir="2700000" algn="tl">
                    <a:srgbClr val="000000">
                      <a:alpha val="43137"/>
                    </a:srgbClr>
                  </a:outerShdw>
                </a:effectLst>
                <a:latin typeface="Calibri"/>
                <a:ea typeface="+mn-ea"/>
                <a:cs typeface="+mn-cs"/>
              </a:rPr>
              <a:t>Credits/ Acknowledgement</a:t>
            </a:r>
            <a:r>
              <a:rPr lang="en-US" sz="3600" b="1" kern="1200" dirty="0">
                <a:ln cap="rnd" cmpd="thickThin">
                  <a:solidFill>
                    <a:prstClr val="black"/>
                  </a:solidFill>
                  <a:bevel/>
                </a:ln>
                <a:solidFill>
                  <a:srgbClr val="C00000"/>
                </a:solidFill>
                <a:effectLst>
                  <a:outerShdw blurRad="38100" dist="38100" dir="2700000" algn="tl">
                    <a:srgbClr val="000000">
                      <a:alpha val="43137"/>
                    </a:srgbClr>
                  </a:outerShdw>
                </a:effectLst>
                <a:latin typeface="Calibri"/>
                <a:ea typeface="+mn-ea"/>
                <a:cs typeface="+mn-cs"/>
              </a:rPr>
              <a:t> at: </a:t>
            </a:r>
          </a:p>
          <a:p>
            <a:pPr algn="ctr" rtl="0"/>
            <a:endParaRPr lang="en-US" sz="900" b="1" kern="1200" dirty="0">
              <a:ln cap="rnd" cmpd="thickThin">
                <a:solidFill>
                  <a:prstClr val="black"/>
                </a:solidFill>
                <a:bevel/>
              </a:ln>
              <a:solidFill>
                <a:srgbClr val="C00000"/>
              </a:solidFill>
              <a:effectLst>
                <a:outerShdw blurRad="38100" dist="38100" dir="2700000" algn="tl">
                  <a:srgbClr val="000000">
                    <a:alpha val="43137"/>
                  </a:srgbClr>
                </a:outerShdw>
              </a:effectLst>
              <a:latin typeface="Calibri"/>
              <a:ea typeface="+mn-ea"/>
              <a:cs typeface="+mn-cs"/>
            </a:endParaRPr>
          </a:p>
          <a:p>
            <a:pPr algn="ctr" rtl="0"/>
            <a:r>
              <a:rPr lang="en-US" sz="2400" kern="1200" dirty="0">
                <a:ln cap="rnd" cmpd="thickThin">
                  <a:solidFill>
                    <a:prstClr val="black"/>
                  </a:solidFill>
                  <a:bevel/>
                </a:ln>
                <a:solidFill>
                  <a:prstClr val="black"/>
                </a:solidFill>
                <a:effectLst>
                  <a:outerShdw blurRad="38100" dist="38100" dir="2700000" algn="tl">
                    <a:srgbClr val="000000">
                      <a:alpha val="43137"/>
                    </a:srgbClr>
                  </a:outerShdw>
                </a:effectLst>
                <a:latin typeface="Consolas" pitchFamily="49" charset="0"/>
                <a:ea typeface="+mn-ea"/>
                <a:cs typeface="+mn-cs"/>
                <a:hlinkClick r:id="rId3"/>
              </a:rPr>
              <a:t>http://sites.google.com/site/cse320site/</a:t>
            </a:r>
            <a:endParaRPr lang="en-US" sz="2400" kern="1200" dirty="0">
              <a:ln cap="rnd" cmpd="thickThin">
                <a:solidFill>
                  <a:prstClr val="black"/>
                </a:solidFill>
                <a:bevel/>
              </a:ln>
              <a:solidFill>
                <a:prstClr val="black"/>
              </a:solidFill>
              <a:effectLst>
                <a:outerShdw blurRad="38100" dist="38100" dir="2700000" algn="tl">
                  <a:srgbClr val="000000">
                    <a:alpha val="43137"/>
                  </a:srgbClr>
                </a:outerShdw>
              </a:effectLst>
              <a:latin typeface="Consolas" pitchFamily="49" charset="0"/>
              <a:ea typeface="+mn-ea"/>
              <a:cs typeface="+mn-cs"/>
            </a:endParaRPr>
          </a:p>
          <a:p>
            <a:pPr algn="ctr" rtl="0"/>
            <a:endParaRPr lang="en-US" sz="2400" kern="1200" dirty="0">
              <a:ln cap="rnd" cmpd="thickThin">
                <a:solidFill>
                  <a:prstClr val="black"/>
                </a:solidFill>
                <a:bevel/>
              </a:ln>
              <a:solidFill>
                <a:prstClr val="black"/>
              </a:solidFill>
              <a:effectLst>
                <a:outerShdw blurRad="38100" dist="38100" dir="2700000" algn="tl">
                  <a:srgbClr val="000000">
                    <a:alpha val="43137"/>
                  </a:srgbClr>
                </a:outerShdw>
              </a:effectLst>
              <a:latin typeface="Consolas" pitchFamily="49" charset="0"/>
              <a:ea typeface="+mn-ea"/>
              <a:cs typeface="+mn-cs"/>
            </a:endParaRPr>
          </a:p>
        </p:txBody>
      </p:sp>
      <p:sp>
        <p:nvSpPr>
          <p:cNvPr id="13" name="TextBox 12"/>
          <p:cNvSpPr txBox="1"/>
          <p:nvPr/>
        </p:nvSpPr>
        <p:spPr>
          <a:xfrm>
            <a:off x="0" y="3048000"/>
            <a:ext cx="9144000" cy="1723549"/>
          </a:xfrm>
          <a:prstGeom prst="rect">
            <a:avLst/>
          </a:prstGeom>
          <a:noFill/>
          <a:scene3d>
            <a:camera prst="orthographicFront">
              <a:rot lat="0" lon="0" rev="0"/>
            </a:camera>
            <a:lightRig rig="threePt" dir="t"/>
          </a:scene3d>
        </p:spPr>
        <p:txBody>
          <a:bodyPr wrap="square" rtlCol="0">
            <a:spAutoFit/>
            <a:scene3d>
              <a:camera prst="orthographicFront">
                <a:rot lat="0" lon="0" rev="1200000"/>
              </a:camera>
              <a:lightRig rig="threePt" dir="t"/>
            </a:scene3d>
          </a:bodyPr>
          <a:lstStyle/>
          <a:p>
            <a:pPr algn="ctr" rtl="0"/>
            <a:r>
              <a:rPr lang="en-US" sz="4000" b="1" kern="1200" dirty="0">
                <a:ln cap="rnd" cmpd="thickThin">
                  <a:solidFill>
                    <a:prstClr val="black"/>
                  </a:solidFill>
                  <a:bevel/>
                </a:ln>
                <a:solidFill>
                  <a:srgbClr val="C00000"/>
                </a:solidFill>
                <a:effectLst>
                  <a:outerShdw blurRad="38100" dist="38100" dir="2700000" algn="tl">
                    <a:srgbClr val="000000">
                      <a:alpha val="43137"/>
                    </a:srgbClr>
                  </a:outerShdw>
                </a:effectLst>
                <a:latin typeface="Calibri"/>
                <a:ea typeface="+mn-ea"/>
                <a:cs typeface="+mn-cs"/>
              </a:rPr>
              <a:t>Use the </a:t>
            </a:r>
            <a:r>
              <a:rPr lang="en-US" sz="4000" b="1" kern="1200" dirty="0">
                <a:ln cap="rnd" cmpd="thickThin">
                  <a:solidFill>
                    <a:prstClr val="black"/>
                  </a:solidFill>
                  <a:bevel/>
                </a:ln>
                <a:solidFill>
                  <a:srgbClr val="FF6600"/>
                </a:solidFill>
                <a:effectLst>
                  <a:outerShdw blurRad="38100" dist="38100" dir="2700000" algn="tl">
                    <a:srgbClr val="000000">
                      <a:alpha val="43137"/>
                    </a:srgbClr>
                  </a:outerShdw>
                </a:effectLst>
                <a:latin typeface="Calibri"/>
                <a:ea typeface="+mn-ea"/>
                <a:cs typeface="+mn-cs"/>
              </a:rPr>
              <a:t>discussion forum</a:t>
            </a:r>
            <a:r>
              <a:rPr lang="en-US" sz="4000" b="1" kern="1200" dirty="0">
                <a:ln cap="rnd" cmpd="thickThin">
                  <a:solidFill>
                    <a:prstClr val="black"/>
                  </a:solidFill>
                  <a:bevel/>
                </a:ln>
                <a:solidFill>
                  <a:srgbClr val="C00000"/>
                </a:solidFill>
                <a:effectLst>
                  <a:outerShdw blurRad="38100" dist="38100" dir="2700000" algn="tl">
                    <a:srgbClr val="000000">
                      <a:alpha val="43137"/>
                    </a:srgbClr>
                  </a:outerShdw>
                </a:effectLst>
                <a:latin typeface="Calibri"/>
                <a:ea typeface="+mn-ea"/>
                <a:cs typeface="+mn-cs"/>
              </a:rPr>
              <a:t> at:</a:t>
            </a:r>
          </a:p>
          <a:p>
            <a:pPr algn="ctr" rtl="0"/>
            <a:endParaRPr lang="en-US" sz="1000" b="1" kern="1200" dirty="0">
              <a:ln cap="rnd" cmpd="thickThin">
                <a:solidFill>
                  <a:prstClr val="black"/>
                </a:solidFill>
                <a:bevel/>
              </a:ln>
              <a:solidFill>
                <a:srgbClr val="C00000"/>
              </a:solidFill>
              <a:effectLst>
                <a:outerShdw blurRad="38100" dist="38100" dir="2700000" algn="tl">
                  <a:srgbClr val="000000">
                    <a:alpha val="43137"/>
                  </a:srgbClr>
                </a:outerShdw>
              </a:effectLst>
              <a:latin typeface="Calibri"/>
              <a:ea typeface="+mn-ea"/>
              <a:cs typeface="+mn-cs"/>
            </a:endParaRPr>
          </a:p>
          <a:p>
            <a:pPr algn="ctr" rtl="0"/>
            <a:r>
              <a:rPr lang="en-US" sz="2400" kern="1200" dirty="0">
                <a:ln cap="rnd" cmpd="thickThin">
                  <a:solidFill>
                    <a:prstClr val="black"/>
                  </a:solidFill>
                  <a:bevel/>
                </a:ln>
                <a:solidFill>
                  <a:prstClr val="black"/>
                </a:solidFill>
                <a:effectLst>
                  <a:outerShdw blurRad="38100" dist="38100" dir="2700000" algn="tl">
                    <a:srgbClr val="000000">
                      <a:alpha val="43137"/>
                    </a:srgbClr>
                  </a:outerShdw>
                </a:effectLst>
                <a:latin typeface="Consolas" pitchFamily="49" charset="0"/>
                <a:ea typeface="+mn-ea"/>
                <a:cs typeface="+mn-cs"/>
                <a:hlinkClick r:id="rId4"/>
              </a:rPr>
              <a:t>http://compnets.ning.com/</a:t>
            </a:r>
            <a:r>
              <a:rPr lang="en-US" sz="2800" kern="1200" dirty="0">
                <a:ln cap="rnd" cmpd="thickThin">
                  <a:solidFill>
                    <a:prstClr val="black"/>
                  </a:solidFill>
                  <a:bevel/>
                </a:ln>
                <a:solidFill>
                  <a:prstClr val="black"/>
                </a:solidFill>
                <a:effectLst>
                  <a:outerShdw blurRad="38100" dist="38100" dir="2700000" algn="tl">
                    <a:srgbClr val="000000">
                      <a:alpha val="43137"/>
                    </a:srgbClr>
                  </a:outerShdw>
                </a:effectLst>
                <a:latin typeface="Consolas" pitchFamily="49" charset="0"/>
                <a:ea typeface="+mn-ea"/>
                <a:cs typeface="+mn-cs"/>
              </a:rPr>
              <a:t> </a:t>
            </a:r>
          </a:p>
          <a:p>
            <a:pPr algn="ctr" rtl="0"/>
            <a:endParaRPr lang="en-US" sz="2800" kern="1200" dirty="0">
              <a:ln cap="rnd" cmpd="thickThin">
                <a:solidFill>
                  <a:prstClr val="black"/>
                </a:solidFill>
                <a:bevel/>
              </a:ln>
              <a:solidFill>
                <a:prstClr val="black"/>
              </a:solidFill>
              <a:effectLst>
                <a:outerShdw blurRad="38100" dist="38100" dir="2700000" algn="tl">
                  <a:srgbClr val="000000">
                    <a:alpha val="43137"/>
                  </a:srgbClr>
                </a:outerShdw>
              </a:effectLst>
              <a:latin typeface="Consolas" pitchFamily="49" charset="0"/>
              <a:ea typeface="+mn-ea"/>
              <a:cs typeface="+mn-cs"/>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5" name="Rectangle 4"/>
          <p:cNvSpPr/>
          <p:nvPr/>
        </p:nvSpPr>
        <p:spPr>
          <a:xfrm>
            <a:off x="0" y="0"/>
            <a:ext cx="9144000" cy="1015663"/>
          </a:xfrm>
          <a:prstGeom prst="rect">
            <a:avLst/>
          </a:prstGeom>
          <a:noFill/>
          <a:ln>
            <a:noFill/>
          </a:ln>
        </p:spPr>
        <p:txBody>
          <a:bodyPr wrap="square">
            <a:spAutoFit/>
          </a:bodyPr>
          <a:lstStyle/>
          <a:p>
            <a:pPr algn="ctr" rtl="0"/>
            <a:r>
              <a:rPr lang="en-US" sz="6000" b="1" kern="1200" dirty="0">
                <a:ln cap="rnd" cmpd="thickThin">
                  <a:solidFill>
                    <a:prstClr val="black"/>
                  </a:solidFill>
                  <a:bevel/>
                </a:ln>
                <a:solidFill>
                  <a:srgbClr val="FF6600"/>
                </a:solidFill>
                <a:effectLst>
                  <a:outerShdw blurRad="50800" dist="50800" dir="5400000" algn="ctr" rotWithShape="0">
                    <a:srgbClr val="000000">
                      <a:alpha val="83000"/>
                    </a:srgbClr>
                  </a:outerShdw>
                </a:effectLst>
                <a:latin typeface="Calibri"/>
                <a:ea typeface="+mn-ea"/>
                <a:cs typeface="+mn-cs"/>
              </a:rPr>
              <a:t>          </a:t>
            </a:r>
            <a:r>
              <a:rPr lang="en-US" sz="6000" b="1" kern="1200" dirty="0" smtClean="0">
                <a:ln cap="rnd" cmpd="thickThin">
                  <a:solidFill>
                    <a:prstClr val="black"/>
                  </a:solidFill>
                  <a:bevel/>
                </a:ln>
                <a:solidFill>
                  <a:srgbClr val="FF6600"/>
                </a:solidFill>
                <a:effectLst>
                  <a:outerShdw blurRad="50800" dist="50800" dir="5400000" algn="ctr" rotWithShape="0">
                    <a:srgbClr val="000000">
                      <a:alpha val="83000"/>
                    </a:srgbClr>
                  </a:outerShdw>
                </a:effectLst>
                <a:latin typeface="Calibri"/>
                <a:ea typeface="+mn-ea"/>
                <a:cs typeface="+mn-cs"/>
              </a:rPr>
              <a:t>TP Ethernet – 10BaseT</a:t>
            </a:r>
            <a:endParaRPr lang="en-US" sz="6000" b="1" kern="1200" dirty="0">
              <a:ln cap="rnd" cmpd="thickThin">
                <a:solidFill>
                  <a:prstClr val="black"/>
                </a:solidFill>
                <a:bevel/>
              </a:ln>
              <a:solidFill>
                <a:srgbClr val="FF6600"/>
              </a:solidFill>
              <a:effectLst>
                <a:outerShdw blurRad="50800" dist="50800" dir="5400000" algn="ctr" rotWithShape="0">
                  <a:srgbClr val="000000">
                    <a:alpha val="83000"/>
                  </a:srgbClr>
                </a:outerShdw>
              </a:effectLst>
              <a:latin typeface="Calibri"/>
              <a:ea typeface="+mn-ea"/>
              <a:cs typeface="+mn-cs"/>
            </a:endParaRPr>
          </a:p>
        </p:txBody>
      </p:sp>
      <p:sp>
        <p:nvSpPr>
          <p:cNvPr id="22" name="TextBox 21"/>
          <p:cNvSpPr txBox="1"/>
          <p:nvPr/>
        </p:nvSpPr>
        <p:spPr>
          <a:xfrm rot="19092071">
            <a:off x="50107" y="548371"/>
            <a:ext cx="1640126" cy="584775"/>
          </a:xfrm>
          <a:prstGeom prst="rect">
            <a:avLst/>
          </a:prstGeom>
          <a:solidFill>
            <a:srgbClr val="F79646">
              <a:lumMod val="75000"/>
            </a:srgbClr>
          </a:solidFill>
        </p:spPr>
        <p:txBody>
          <a:bodyPr wrap="square" rtlCol="0">
            <a:spAutoFit/>
          </a:bodyPr>
          <a:lstStyle/>
          <a:p>
            <a:pPr algn="ctr" rtl="0"/>
            <a:r>
              <a:rPr lang="en-US" sz="3200" b="1" kern="1200" dirty="0" err="1">
                <a:solidFill>
                  <a:prstClr val="black"/>
                </a:solidFill>
                <a:latin typeface="Calibri"/>
                <a:ea typeface="+mn-ea"/>
                <a:cs typeface="+mn-cs"/>
              </a:rPr>
              <a:t>Reca</a:t>
            </a:r>
            <a:r>
              <a:rPr lang="en-US" sz="3200" b="1" kern="1200" dirty="0">
                <a:solidFill>
                  <a:prstClr val="black"/>
                </a:solidFill>
                <a:latin typeface="Calibri"/>
                <a:ea typeface="+mn-ea"/>
                <a:cs typeface="+mn-cs"/>
              </a:rPr>
              <a:t>p</a:t>
            </a:r>
            <a:endParaRPr lang="th-TH" sz="2400" b="1" kern="1200" dirty="0">
              <a:solidFill>
                <a:srgbClr val="1F497D">
                  <a:lumMod val="50000"/>
                </a:srgbClr>
              </a:solidFill>
              <a:latin typeface="Calibri"/>
              <a:ea typeface="+mn-ea"/>
            </a:endParaRPr>
          </a:p>
        </p:txBody>
      </p:sp>
      <p:pic>
        <p:nvPicPr>
          <p:cNvPr id="3074" name="Picture 2"/>
          <p:cNvPicPr>
            <a:picLocks noChangeAspect="1" noChangeArrowheads="1"/>
          </p:cNvPicPr>
          <p:nvPr/>
        </p:nvPicPr>
        <p:blipFill>
          <a:blip r:embed="rId3"/>
          <a:srcRect/>
          <a:stretch>
            <a:fillRect/>
          </a:stretch>
        </p:blipFill>
        <p:spPr bwMode="auto">
          <a:xfrm>
            <a:off x="762000" y="1295400"/>
            <a:ext cx="8051132" cy="4191000"/>
          </a:xfrm>
          <a:prstGeom prst="rect">
            <a:avLst/>
          </a:prstGeom>
          <a:noFill/>
          <a:ln w="9525">
            <a:noFill/>
            <a:miter lim="800000"/>
            <a:headEnd/>
            <a:tailEnd/>
          </a:ln>
          <a:effectLst/>
        </p:spPr>
      </p:pic>
      <p:sp>
        <p:nvSpPr>
          <p:cNvPr id="6" name="Rectangle 5"/>
          <p:cNvSpPr/>
          <p:nvPr/>
        </p:nvSpPr>
        <p:spPr>
          <a:xfrm>
            <a:off x="1143000" y="6519446"/>
            <a:ext cx="8001000" cy="276999"/>
          </a:xfrm>
          <a:prstGeom prst="rect">
            <a:avLst/>
          </a:prstGeom>
        </p:spPr>
        <p:txBody>
          <a:bodyPr wrap="square">
            <a:spAutoFit/>
          </a:bodyPr>
          <a:lstStyle/>
          <a:p>
            <a:pPr algn="r"/>
            <a:r>
              <a:rPr lang="en-US" sz="1200" b="1" dirty="0" smtClean="0">
                <a:solidFill>
                  <a:schemeClr val="bg1"/>
                </a:solidFill>
                <a:latin typeface="Courier New" pitchFamily="49" charset="0"/>
                <a:cs typeface="Courier New" pitchFamily="49" charset="0"/>
              </a:rPr>
              <a:t>Figure from:  Douglas Comer: “Computer Networks and Internets”</a:t>
            </a:r>
            <a:endParaRPr lang="en-US" sz="1200" b="1" dirty="0">
              <a:solidFill>
                <a:schemeClr val="bg1"/>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grpSp>
        <p:nvGrpSpPr>
          <p:cNvPr id="55" name="Group 54"/>
          <p:cNvGrpSpPr/>
          <p:nvPr/>
        </p:nvGrpSpPr>
        <p:grpSpPr>
          <a:xfrm>
            <a:off x="457200" y="914400"/>
            <a:ext cx="8686800" cy="4267200"/>
            <a:chOff x="-665358" y="2082800"/>
            <a:chExt cx="5826512" cy="2489200"/>
          </a:xfrm>
        </p:grpSpPr>
        <p:grpSp>
          <p:nvGrpSpPr>
            <p:cNvPr id="7" name="Group 6"/>
            <p:cNvGrpSpPr/>
            <p:nvPr/>
          </p:nvGrpSpPr>
          <p:grpSpPr>
            <a:xfrm>
              <a:off x="152400" y="2971800"/>
              <a:ext cx="4114800" cy="1600200"/>
              <a:chOff x="3200400" y="1219200"/>
              <a:chExt cx="4419600" cy="1676400"/>
            </a:xfrm>
          </p:grpSpPr>
          <p:sp>
            <p:nvSpPr>
              <p:cNvPr id="8" name="Rectangle 7"/>
              <p:cNvSpPr/>
              <p:nvPr/>
            </p:nvSpPr>
            <p:spPr>
              <a:xfrm>
                <a:off x="3200400" y="1219200"/>
                <a:ext cx="457200" cy="6096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9" name="Rectangle 8"/>
              <p:cNvSpPr/>
              <p:nvPr/>
            </p:nvSpPr>
            <p:spPr>
              <a:xfrm>
                <a:off x="3657600" y="1219200"/>
                <a:ext cx="990600" cy="6096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0" name="Rectangle 9"/>
              <p:cNvSpPr/>
              <p:nvPr/>
            </p:nvSpPr>
            <p:spPr>
              <a:xfrm>
                <a:off x="4648200" y="1219200"/>
                <a:ext cx="990600" cy="6096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1" name="Rectangle 10"/>
              <p:cNvSpPr/>
              <p:nvPr/>
            </p:nvSpPr>
            <p:spPr>
              <a:xfrm>
                <a:off x="5638800" y="1219200"/>
                <a:ext cx="990600" cy="6096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2" name="Rectangle 11"/>
              <p:cNvSpPr/>
              <p:nvPr/>
            </p:nvSpPr>
            <p:spPr>
              <a:xfrm>
                <a:off x="6629400" y="1219200"/>
                <a:ext cx="990600" cy="6096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3" name="Rectangle 12"/>
              <p:cNvSpPr/>
              <p:nvPr/>
            </p:nvSpPr>
            <p:spPr>
              <a:xfrm>
                <a:off x="6629400" y="2286000"/>
                <a:ext cx="990600" cy="6096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4" name="Rectangle 13"/>
              <p:cNvSpPr/>
              <p:nvPr/>
            </p:nvSpPr>
            <p:spPr>
              <a:xfrm>
                <a:off x="5638800" y="2286000"/>
                <a:ext cx="990600" cy="6096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5" name="Rectangle 14"/>
              <p:cNvSpPr/>
              <p:nvPr/>
            </p:nvSpPr>
            <p:spPr>
              <a:xfrm>
                <a:off x="4463000" y="2286000"/>
                <a:ext cx="1175800" cy="6096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6" name="Rectangle 15"/>
              <p:cNvSpPr/>
              <p:nvPr/>
            </p:nvSpPr>
            <p:spPr>
              <a:xfrm>
                <a:off x="3276600" y="2286000"/>
                <a:ext cx="1186400" cy="6096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grpSp>
            <p:nvGrpSpPr>
              <p:cNvPr id="17" name="Group 16"/>
              <p:cNvGrpSpPr/>
              <p:nvPr/>
            </p:nvGrpSpPr>
            <p:grpSpPr>
              <a:xfrm>
                <a:off x="3740338" y="2590800"/>
                <a:ext cx="228600" cy="228600"/>
                <a:chOff x="3717117" y="3657600"/>
                <a:chExt cx="304800" cy="304800"/>
              </a:xfrm>
            </p:grpSpPr>
            <p:sp>
              <p:nvSpPr>
                <p:cNvPr id="51" name="Rectangle 14"/>
                <p:cNvSpPr/>
                <p:nvPr/>
              </p:nvSpPr>
              <p:spPr>
                <a:xfrm>
                  <a:off x="3717117" y="3810000"/>
                  <a:ext cx="304800" cy="1524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52" name="Rectangle 15"/>
                <p:cNvSpPr/>
                <p:nvPr/>
              </p:nvSpPr>
              <p:spPr>
                <a:xfrm>
                  <a:off x="3796324" y="3657600"/>
                  <a:ext cx="152400" cy="1524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grpSp>
          <p:grpSp>
            <p:nvGrpSpPr>
              <p:cNvPr id="19" name="Group 20"/>
              <p:cNvGrpSpPr/>
              <p:nvPr/>
            </p:nvGrpSpPr>
            <p:grpSpPr>
              <a:xfrm>
                <a:off x="4948044" y="2590800"/>
                <a:ext cx="228600" cy="228600"/>
                <a:chOff x="3396983" y="3657600"/>
                <a:chExt cx="304799" cy="304800"/>
              </a:xfrm>
            </p:grpSpPr>
            <p:sp>
              <p:nvSpPr>
                <p:cNvPr id="47" name="Rectangle 22"/>
                <p:cNvSpPr/>
                <p:nvPr/>
              </p:nvSpPr>
              <p:spPr>
                <a:xfrm>
                  <a:off x="3396983" y="3810000"/>
                  <a:ext cx="304799" cy="1524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48" name="Rectangle 47"/>
                <p:cNvSpPr/>
                <p:nvPr/>
              </p:nvSpPr>
              <p:spPr>
                <a:xfrm>
                  <a:off x="3476191" y="3657600"/>
                  <a:ext cx="152400" cy="1524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grpSp>
          <p:grpSp>
            <p:nvGrpSpPr>
              <p:cNvPr id="20" name="Group 24"/>
              <p:cNvGrpSpPr/>
              <p:nvPr/>
            </p:nvGrpSpPr>
            <p:grpSpPr>
              <a:xfrm>
                <a:off x="6019800" y="2590800"/>
                <a:ext cx="228600" cy="228600"/>
                <a:chOff x="3505200" y="3657600"/>
                <a:chExt cx="304800" cy="304800"/>
              </a:xfrm>
            </p:grpSpPr>
            <p:sp>
              <p:nvSpPr>
                <p:cNvPr id="45" name="Rectangle 44"/>
                <p:cNvSpPr/>
                <p:nvPr/>
              </p:nvSpPr>
              <p:spPr>
                <a:xfrm>
                  <a:off x="3505200" y="3810000"/>
                  <a:ext cx="304800" cy="1524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46" name="Rectangle 45"/>
                <p:cNvSpPr/>
                <p:nvPr/>
              </p:nvSpPr>
              <p:spPr>
                <a:xfrm>
                  <a:off x="3581400" y="3657600"/>
                  <a:ext cx="152400" cy="1524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grpSp>
          <p:grpSp>
            <p:nvGrpSpPr>
              <p:cNvPr id="21" name="Group 27"/>
              <p:cNvGrpSpPr/>
              <p:nvPr/>
            </p:nvGrpSpPr>
            <p:grpSpPr>
              <a:xfrm>
                <a:off x="7010400" y="2590800"/>
                <a:ext cx="228600" cy="228600"/>
                <a:chOff x="3505200" y="3657600"/>
                <a:chExt cx="304800" cy="304800"/>
              </a:xfrm>
            </p:grpSpPr>
            <p:sp>
              <p:nvSpPr>
                <p:cNvPr id="43" name="Rectangle 42"/>
                <p:cNvSpPr/>
                <p:nvPr/>
              </p:nvSpPr>
              <p:spPr>
                <a:xfrm>
                  <a:off x="3505200" y="3810000"/>
                  <a:ext cx="304800" cy="1524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44" name="Rectangle 43"/>
                <p:cNvSpPr/>
                <p:nvPr/>
              </p:nvSpPr>
              <p:spPr>
                <a:xfrm>
                  <a:off x="3581400" y="3657600"/>
                  <a:ext cx="152400" cy="1524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grpSp>
          <p:grpSp>
            <p:nvGrpSpPr>
              <p:cNvPr id="23" name="Group 30"/>
              <p:cNvGrpSpPr/>
              <p:nvPr/>
            </p:nvGrpSpPr>
            <p:grpSpPr>
              <a:xfrm>
                <a:off x="7010400" y="1295400"/>
                <a:ext cx="228600" cy="228600"/>
                <a:chOff x="3505200" y="3657600"/>
                <a:chExt cx="304800" cy="304800"/>
              </a:xfrm>
            </p:grpSpPr>
            <p:sp>
              <p:nvSpPr>
                <p:cNvPr id="41" name="Rectangle 40"/>
                <p:cNvSpPr/>
                <p:nvPr/>
              </p:nvSpPr>
              <p:spPr>
                <a:xfrm>
                  <a:off x="3505200" y="3810000"/>
                  <a:ext cx="304800" cy="1524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42" name="Rectangle 41"/>
                <p:cNvSpPr/>
                <p:nvPr/>
              </p:nvSpPr>
              <p:spPr>
                <a:xfrm>
                  <a:off x="3581400" y="3657600"/>
                  <a:ext cx="152400" cy="1524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grpSp>
          <p:grpSp>
            <p:nvGrpSpPr>
              <p:cNvPr id="24" name="Group 33"/>
              <p:cNvGrpSpPr/>
              <p:nvPr/>
            </p:nvGrpSpPr>
            <p:grpSpPr>
              <a:xfrm>
                <a:off x="6019800" y="1295400"/>
                <a:ext cx="228600" cy="228600"/>
                <a:chOff x="3505200" y="3657600"/>
                <a:chExt cx="304800" cy="304800"/>
              </a:xfrm>
            </p:grpSpPr>
            <p:sp>
              <p:nvSpPr>
                <p:cNvPr id="39" name="Rectangle 38"/>
                <p:cNvSpPr/>
                <p:nvPr/>
              </p:nvSpPr>
              <p:spPr>
                <a:xfrm>
                  <a:off x="3505200" y="3810000"/>
                  <a:ext cx="304800" cy="1524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40" name="Rectangle 39"/>
                <p:cNvSpPr/>
                <p:nvPr/>
              </p:nvSpPr>
              <p:spPr>
                <a:xfrm>
                  <a:off x="3581400" y="3657600"/>
                  <a:ext cx="152400" cy="1524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grpSp>
          <p:grpSp>
            <p:nvGrpSpPr>
              <p:cNvPr id="25" name="Group 36"/>
              <p:cNvGrpSpPr/>
              <p:nvPr/>
            </p:nvGrpSpPr>
            <p:grpSpPr>
              <a:xfrm>
                <a:off x="5029200" y="1295400"/>
                <a:ext cx="228600" cy="228600"/>
                <a:chOff x="3505200" y="3657600"/>
                <a:chExt cx="304800" cy="304800"/>
              </a:xfrm>
            </p:grpSpPr>
            <p:sp>
              <p:nvSpPr>
                <p:cNvPr id="37" name="Rectangle 36"/>
                <p:cNvSpPr/>
                <p:nvPr/>
              </p:nvSpPr>
              <p:spPr>
                <a:xfrm>
                  <a:off x="3505200" y="3810000"/>
                  <a:ext cx="304800" cy="1524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38" name="Rectangle 37"/>
                <p:cNvSpPr/>
                <p:nvPr/>
              </p:nvSpPr>
              <p:spPr>
                <a:xfrm>
                  <a:off x="3581400" y="3657600"/>
                  <a:ext cx="152400" cy="1524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grpSp>
          <p:grpSp>
            <p:nvGrpSpPr>
              <p:cNvPr id="26" name="Group 39"/>
              <p:cNvGrpSpPr/>
              <p:nvPr/>
            </p:nvGrpSpPr>
            <p:grpSpPr>
              <a:xfrm>
                <a:off x="4038600" y="1295400"/>
                <a:ext cx="228600" cy="228600"/>
                <a:chOff x="3505200" y="3657600"/>
                <a:chExt cx="304800" cy="304800"/>
              </a:xfrm>
            </p:grpSpPr>
            <p:sp>
              <p:nvSpPr>
                <p:cNvPr id="35" name="Rectangle 34"/>
                <p:cNvSpPr/>
                <p:nvPr/>
              </p:nvSpPr>
              <p:spPr>
                <a:xfrm>
                  <a:off x="3505200" y="3810000"/>
                  <a:ext cx="304800" cy="1524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36" name="Rectangle 35"/>
                <p:cNvSpPr/>
                <p:nvPr/>
              </p:nvSpPr>
              <p:spPr>
                <a:xfrm>
                  <a:off x="3581400" y="3657600"/>
                  <a:ext cx="152400" cy="1524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grpSp>
          <p:sp>
            <p:nvSpPr>
              <p:cNvPr id="27" name="TextBox 26"/>
              <p:cNvSpPr txBox="1"/>
              <p:nvPr/>
            </p:nvSpPr>
            <p:spPr>
              <a:xfrm>
                <a:off x="3733800" y="1524000"/>
                <a:ext cx="914400" cy="206894"/>
              </a:xfrm>
              <a:prstGeom prst="rect">
                <a:avLst/>
              </a:prstGeom>
              <a:noFill/>
            </p:spPr>
            <p:txBody>
              <a:bodyPr wrap="square" rtlCol="0">
                <a:spAutoFit/>
              </a:bodyPr>
              <a:lstStyle/>
              <a:p>
                <a:pPr algn="ctr"/>
                <a:r>
                  <a:rPr lang="en-US" sz="1600" b="1" dirty="0" smtClean="0">
                    <a:solidFill>
                      <a:schemeClr val="bg1"/>
                    </a:solidFill>
                    <a:latin typeface="Arial" pitchFamily="34" charset="0"/>
                    <a:cs typeface="Arial" pitchFamily="34" charset="0"/>
                  </a:rPr>
                  <a:t>office 1</a:t>
                </a:r>
                <a:endParaRPr lang="en-US" sz="1600" b="1" dirty="0">
                  <a:solidFill>
                    <a:schemeClr val="bg1"/>
                  </a:solidFill>
                  <a:latin typeface="Arial" pitchFamily="34" charset="0"/>
                  <a:cs typeface="Arial" pitchFamily="34" charset="0"/>
                </a:endParaRPr>
              </a:p>
            </p:txBody>
          </p:sp>
          <p:sp>
            <p:nvSpPr>
              <p:cNvPr id="28" name="TextBox 27"/>
              <p:cNvSpPr txBox="1"/>
              <p:nvPr/>
            </p:nvSpPr>
            <p:spPr>
              <a:xfrm>
                <a:off x="4724400" y="1524000"/>
                <a:ext cx="914400" cy="206894"/>
              </a:xfrm>
              <a:prstGeom prst="rect">
                <a:avLst/>
              </a:prstGeom>
              <a:noFill/>
            </p:spPr>
            <p:txBody>
              <a:bodyPr wrap="square" rtlCol="0">
                <a:spAutoFit/>
              </a:bodyPr>
              <a:lstStyle/>
              <a:p>
                <a:pPr algn="ctr"/>
                <a:r>
                  <a:rPr lang="en-US" sz="1600" b="1" dirty="0" smtClean="0">
                    <a:solidFill>
                      <a:schemeClr val="bg1"/>
                    </a:solidFill>
                    <a:latin typeface="Arial" pitchFamily="34" charset="0"/>
                    <a:cs typeface="Arial" pitchFamily="34" charset="0"/>
                  </a:rPr>
                  <a:t>office 2</a:t>
                </a:r>
                <a:endParaRPr lang="en-US" sz="1600" b="1" dirty="0">
                  <a:solidFill>
                    <a:schemeClr val="bg1"/>
                  </a:solidFill>
                  <a:latin typeface="Arial" pitchFamily="34" charset="0"/>
                  <a:cs typeface="Arial" pitchFamily="34" charset="0"/>
                </a:endParaRPr>
              </a:p>
            </p:txBody>
          </p:sp>
          <p:sp>
            <p:nvSpPr>
              <p:cNvPr id="29" name="TextBox 28"/>
              <p:cNvSpPr txBox="1"/>
              <p:nvPr/>
            </p:nvSpPr>
            <p:spPr>
              <a:xfrm>
                <a:off x="5638800" y="1524000"/>
                <a:ext cx="914400" cy="206894"/>
              </a:xfrm>
              <a:prstGeom prst="rect">
                <a:avLst/>
              </a:prstGeom>
              <a:noFill/>
            </p:spPr>
            <p:txBody>
              <a:bodyPr wrap="square" rtlCol="0">
                <a:spAutoFit/>
              </a:bodyPr>
              <a:lstStyle/>
              <a:p>
                <a:pPr algn="ctr"/>
                <a:r>
                  <a:rPr lang="en-US" sz="1600" b="1" dirty="0" smtClean="0">
                    <a:solidFill>
                      <a:schemeClr val="bg1"/>
                    </a:solidFill>
                    <a:latin typeface="Arial" pitchFamily="34" charset="0"/>
                    <a:cs typeface="Arial" pitchFamily="34" charset="0"/>
                  </a:rPr>
                  <a:t>office 3</a:t>
                </a:r>
                <a:endParaRPr lang="en-US" sz="1600" b="1" dirty="0">
                  <a:solidFill>
                    <a:schemeClr val="bg1"/>
                  </a:solidFill>
                  <a:latin typeface="Arial" pitchFamily="34" charset="0"/>
                  <a:cs typeface="Arial" pitchFamily="34" charset="0"/>
                </a:endParaRPr>
              </a:p>
            </p:txBody>
          </p:sp>
          <p:sp>
            <p:nvSpPr>
              <p:cNvPr id="30" name="TextBox 29"/>
              <p:cNvSpPr txBox="1"/>
              <p:nvPr/>
            </p:nvSpPr>
            <p:spPr>
              <a:xfrm>
                <a:off x="6705600" y="1524000"/>
                <a:ext cx="914400" cy="206894"/>
              </a:xfrm>
              <a:prstGeom prst="rect">
                <a:avLst/>
              </a:prstGeom>
              <a:noFill/>
            </p:spPr>
            <p:txBody>
              <a:bodyPr wrap="square" rtlCol="0">
                <a:spAutoFit/>
              </a:bodyPr>
              <a:lstStyle/>
              <a:p>
                <a:pPr algn="ctr"/>
                <a:r>
                  <a:rPr lang="en-US" sz="1600" b="1" dirty="0" smtClean="0">
                    <a:solidFill>
                      <a:schemeClr val="bg1"/>
                    </a:solidFill>
                    <a:latin typeface="Arial" pitchFamily="34" charset="0"/>
                    <a:cs typeface="Arial" pitchFamily="34" charset="0"/>
                  </a:rPr>
                  <a:t>office 4</a:t>
                </a:r>
                <a:endParaRPr lang="en-US" sz="1600" b="1" dirty="0">
                  <a:solidFill>
                    <a:schemeClr val="bg1"/>
                  </a:solidFill>
                  <a:latin typeface="Arial" pitchFamily="34" charset="0"/>
                  <a:cs typeface="Arial" pitchFamily="34" charset="0"/>
                </a:endParaRPr>
              </a:p>
            </p:txBody>
          </p:sp>
          <p:sp>
            <p:nvSpPr>
              <p:cNvPr id="31" name="TextBox 30"/>
              <p:cNvSpPr txBox="1"/>
              <p:nvPr/>
            </p:nvSpPr>
            <p:spPr>
              <a:xfrm>
                <a:off x="6705600" y="2334981"/>
                <a:ext cx="914400" cy="206894"/>
              </a:xfrm>
              <a:prstGeom prst="rect">
                <a:avLst/>
              </a:prstGeom>
              <a:noFill/>
            </p:spPr>
            <p:txBody>
              <a:bodyPr wrap="square" rtlCol="0">
                <a:spAutoFit/>
              </a:bodyPr>
              <a:lstStyle/>
              <a:p>
                <a:pPr algn="ctr"/>
                <a:r>
                  <a:rPr lang="en-US" sz="1600" b="1" dirty="0" smtClean="0">
                    <a:solidFill>
                      <a:schemeClr val="bg1"/>
                    </a:solidFill>
                    <a:latin typeface="Arial" pitchFamily="34" charset="0"/>
                    <a:cs typeface="Arial" pitchFamily="34" charset="0"/>
                  </a:rPr>
                  <a:t>office 8</a:t>
                </a:r>
                <a:endParaRPr lang="en-US" sz="1600" b="1" dirty="0">
                  <a:solidFill>
                    <a:schemeClr val="bg1"/>
                  </a:solidFill>
                  <a:latin typeface="Arial" pitchFamily="34" charset="0"/>
                  <a:cs typeface="Arial" pitchFamily="34" charset="0"/>
                </a:endParaRPr>
              </a:p>
            </p:txBody>
          </p:sp>
          <p:sp>
            <p:nvSpPr>
              <p:cNvPr id="32" name="TextBox 31"/>
              <p:cNvSpPr txBox="1"/>
              <p:nvPr/>
            </p:nvSpPr>
            <p:spPr>
              <a:xfrm>
                <a:off x="5714999" y="2334981"/>
                <a:ext cx="914400" cy="206894"/>
              </a:xfrm>
              <a:prstGeom prst="rect">
                <a:avLst/>
              </a:prstGeom>
              <a:noFill/>
            </p:spPr>
            <p:txBody>
              <a:bodyPr wrap="square" rtlCol="0">
                <a:spAutoFit/>
              </a:bodyPr>
              <a:lstStyle/>
              <a:p>
                <a:pPr algn="ctr"/>
                <a:r>
                  <a:rPr lang="en-US" sz="1600" b="1" dirty="0" smtClean="0">
                    <a:solidFill>
                      <a:schemeClr val="bg1"/>
                    </a:solidFill>
                    <a:latin typeface="Arial" pitchFamily="34" charset="0"/>
                    <a:cs typeface="Arial" pitchFamily="34" charset="0"/>
                  </a:rPr>
                  <a:t>office 7</a:t>
                </a:r>
                <a:endParaRPr lang="en-US" sz="1600" b="1" dirty="0">
                  <a:solidFill>
                    <a:schemeClr val="bg1"/>
                  </a:solidFill>
                  <a:latin typeface="Arial" pitchFamily="34" charset="0"/>
                  <a:cs typeface="Arial" pitchFamily="34" charset="0"/>
                </a:endParaRPr>
              </a:p>
            </p:txBody>
          </p:sp>
          <p:sp>
            <p:nvSpPr>
              <p:cNvPr id="33" name="TextBox 32"/>
              <p:cNvSpPr txBox="1"/>
              <p:nvPr/>
            </p:nvSpPr>
            <p:spPr>
              <a:xfrm>
                <a:off x="4627687" y="2336800"/>
                <a:ext cx="914400" cy="206894"/>
              </a:xfrm>
              <a:prstGeom prst="rect">
                <a:avLst/>
              </a:prstGeom>
              <a:noFill/>
            </p:spPr>
            <p:txBody>
              <a:bodyPr wrap="square" rtlCol="0">
                <a:spAutoFit/>
              </a:bodyPr>
              <a:lstStyle/>
              <a:p>
                <a:pPr algn="ctr"/>
                <a:r>
                  <a:rPr lang="en-US" sz="1600" b="1" dirty="0" smtClean="0">
                    <a:solidFill>
                      <a:schemeClr val="bg1"/>
                    </a:solidFill>
                    <a:latin typeface="Arial" pitchFamily="34" charset="0"/>
                    <a:cs typeface="Arial" pitchFamily="34" charset="0"/>
                  </a:rPr>
                  <a:t>office 6</a:t>
                </a:r>
                <a:endParaRPr lang="en-US" sz="1600" b="1" dirty="0">
                  <a:solidFill>
                    <a:schemeClr val="bg1"/>
                  </a:solidFill>
                  <a:latin typeface="Arial" pitchFamily="34" charset="0"/>
                  <a:cs typeface="Arial" pitchFamily="34" charset="0"/>
                </a:endParaRPr>
              </a:p>
            </p:txBody>
          </p:sp>
          <p:sp>
            <p:nvSpPr>
              <p:cNvPr id="34" name="TextBox 33"/>
              <p:cNvSpPr txBox="1"/>
              <p:nvPr/>
            </p:nvSpPr>
            <p:spPr>
              <a:xfrm>
                <a:off x="3438809" y="2336800"/>
                <a:ext cx="914400" cy="206894"/>
              </a:xfrm>
              <a:prstGeom prst="rect">
                <a:avLst/>
              </a:prstGeom>
              <a:noFill/>
            </p:spPr>
            <p:txBody>
              <a:bodyPr wrap="square" rtlCol="0">
                <a:spAutoFit/>
              </a:bodyPr>
              <a:lstStyle/>
              <a:p>
                <a:pPr algn="ctr"/>
                <a:r>
                  <a:rPr lang="en-US" sz="1600" b="1" dirty="0" smtClean="0">
                    <a:solidFill>
                      <a:schemeClr val="bg1"/>
                    </a:solidFill>
                    <a:latin typeface="Arial" pitchFamily="34" charset="0"/>
                    <a:cs typeface="Arial" pitchFamily="34" charset="0"/>
                  </a:rPr>
                  <a:t>office 5</a:t>
                </a:r>
                <a:endParaRPr lang="en-US" sz="1600" b="1" dirty="0">
                  <a:solidFill>
                    <a:schemeClr val="bg1"/>
                  </a:solidFill>
                  <a:latin typeface="Arial" pitchFamily="34" charset="0"/>
                  <a:cs typeface="Arial" pitchFamily="34" charset="0"/>
                </a:endParaRPr>
              </a:p>
            </p:txBody>
          </p:sp>
        </p:grpSp>
        <p:sp>
          <p:nvSpPr>
            <p:cNvPr id="53" name="Rectangle 52"/>
            <p:cNvSpPr/>
            <p:nvPr/>
          </p:nvSpPr>
          <p:spPr>
            <a:xfrm>
              <a:off x="-665358" y="2082800"/>
              <a:ext cx="5826512" cy="664284"/>
            </a:xfrm>
            <a:prstGeom prst="rect">
              <a:avLst/>
            </a:prstGeom>
            <a:solidFill>
              <a:sysClr val="window" lastClr="FFFFFF"/>
            </a:solidFill>
          </p:spPr>
          <p:txBody>
            <a:bodyPr wrap="square">
              <a:spAutoFit/>
            </a:bodyPr>
            <a:lstStyle/>
            <a:p>
              <a:pPr marL="0" marR="0" lvl="0" indent="0" algn="ctr" defTabSz="914400" rtl="0" eaLnBrk="1" fontAlgn="auto" latinLnBrk="0" hangingPunct="1">
                <a:spcBef>
                  <a:spcPts val="0"/>
                </a:spcBef>
                <a:spcAft>
                  <a:spcPts val="0"/>
                </a:spcAft>
                <a:buClrTx/>
                <a:buSzTx/>
                <a:buFontTx/>
                <a:buNone/>
                <a:tabLst/>
                <a:defRPr/>
              </a:pPr>
              <a:r>
                <a:rPr kumimoji="0" lang="en-US" sz="3600" i="0" u="none" strike="noStrike" kern="1200" cap="none" spc="0" normalizeH="0" baseline="0" noProof="0" dirty="0" smtClean="0">
                  <a:ln>
                    <a:solidFill>
                      <a:sysClr val="windowText" lastClr="000000"/>
                    </a:solidFill>
                  </a:ln>
                  <a:solidFill>
                    <a:schemeClr val="bg1"/>
                  </a:solidFill>
                  <a:effectLst/>
                  <a:uLnTx/>
                  <a:uFillTx/>
                  <a:latin typeface="Calibri"/>
                  <a:ea typeface="+mn-ea"/>
                  <a:cs typeface="+mn-cs"/>
                </a:rPr>
                <a:t>Connect the following </a:t>
              </a:r>
              <a:r>
                <a:rPr kumimoji="0" lang="en-US" sz="3600" i="0" u="none" strike="noStrike" kern="1200" cap="none" spc="0" normalizeH="0" noProof="0" dirty="0" smtClean="0">
                  <a:ln>
                    <a:solidFill>
                      <a:sysClr val="windowText" lastClr="000000"/>
                    </a:solidFill>
                  </a:ln>
                  <a:solidFill>
                    <a:schemeClr val="bg1"/>
                  </a:solidFill>
                  <a:effectLst/>
                  <a:uLnTx/>
                  <a:uFillTx/>
                  <a:latin typeface="Calibri"/>
                  <a:ea typeface="+mn-ea"/>
                  <a:cs typeface="+mn-cs"/>
                </a:rPr>
                <a:t>with </a:t>
              </a:r>
            </a:p>
            <a:p>
              <a:pPr marL="0" marR="0" lvl="0" indent="0" algn="ctr" defTabSz="914400" rtl="0" eaLnBrk="1" fontAlgn="auto" latinLnBrk="0" hangingPunct="1">
                <a:spcBef>
                  <a:spcPts val="0"/>
                </a:spcBef>
                <a:spcAft>
                  <a:spcPts val="0"/>
                </a:spcAft>
                <a:buClrTx/>
                <a:buSzTx/>
                <a:buFontTx/>
                <a:buNone/>
                <a:tabLst/>
                <a:defRPr/>
              </a:pPr>
              <a:r>
                <a:rPr lang="en-US" sz="3200" dirty="0" smtClean="0">
                  <a:ln>
                    <a:solidFill>
                      <a:sysClr val="windowText" lastClr="000000"/>
                    </a:solidFill>
                  </a:ln>
                  <a:solidFill>
                    <a:srgbClr val="C00000"/>
                  </a:solidFill>
                </a:rPr>
                <a:t>10Base5</a:t>
              </a:r>
              <a:r>
                <a:rPr lang="en-US" sz="3200" dirty="0" smtClean="0">
                  <a:ln>
                    <a:solidFill>
                      <a:sysClr val="windowText" lastClr="000000"/>
                    </a:solidFill>
                  </a:ln>
                  <a:solidFill>
                    <a:srgbClr val="FF6600"/>
                  </a:solidFill>
                </a:rPr>
                <a:t>; </a:t>
              </a:r>
              <a:r>
                <a:rPr lang="en-US" sz="3200" dirty="0" smtClean="0">
                  <a:ln>
                    <a:solidFill>
                      <a:sysClr val="windowText" lastClr="000000"/>
                    </a:solidFill>
                  </a:ln>
                  <a:solidFill>
                    <a:srgbClr val="C5D1D7">
                      <a:lumMod val="25000"/>
                    </a:srgbClr>
                  </a:solidFill>
                </a:rPr>
                <a:t>10Base2</a:t>
              </a:r>
              <a:r>
                <a:rPr lang="en-US" sz="3200" dirty="0" smtClean="0">
                  <a:ln>
                    <a:solidFill>
                      <a:sysClr val="windowText" lastClr="000000"/>
                    </a:solidFill>
                  </a:ln>
                  <a:solidFill>
                    <a:srgbClr val="FF6600"/>
                  </a:solidFill>
                </a:rPr>
                <a:t> and </a:t>
              </a:r>
              <a:r>
                <a:rPr lang="en-US" sz="3200" dirty="0" smtClean="0">
                  <a:ln>
                    <a:solidFill>
                      <a:sysClr val="windowText" lastClr="000000"/>
                    </a:solidFill>
                  </a:ln>
                  <a:solidFill>
                    <a:srgbClr val="8CADAE">
                      <a:lumMod val="50000"/>
                    </a:srgbClr>
                  </a:solidFill>
                </a:rPr>
                <a:t>10BaseT</a:t>
              </a:r>
            </a:p>
          </p:txBody>
        </p:sp>
      </p:grpSp>
      <p:sp>
        <p:nvSpPr>
          <p:cNvPr id="49" name="Rectangle 48"/>
          <p:cNvSpPr/>
          <p:nvPr/>
        </p:nvSpPr>
        <p:spPr>
          <a:xfrm>
            <a:off x="1143000" y="6519446"/>
            <a:ext cx="8001000" cy="276999"/>
          </a:xfrm>
          <a:prstGeom prst="rect">
            <a:avLst/>
          </a:prstGeom>
        </p:spPr>
        <p:txBody>
          <a:bodyPr wrap="square">
            <a:spAutoFit/>
          </a:bodyPr>
          <a:lstStyle/>
          <a:p>
            <a:pPr algn="r"/>
            <a:r>
              <a:rPr lang="en-US" sz="1200" b="1" dirty="0" smtClean="0">
                <a:solidFill>
                  <a:schemeClr val="bg1"/>
                </a:solidFill>
                <a:latin typeface="Courier New" pitchFamily="49" charset="0"/>
                <a:cs typeface="Courier New" pitchFamily="49" charset="0"/>
              </a:rPr>
              <a:t>Figure adapted from:  Douglas Comer: “Computer Networks and Internets”</a:t>
            </a:r>
            <a:endParaRPr lang="en-US" sz="1200" b="1" dirty="0">
              <a:solidFill>
                <a:schemeClr val="bg1"/>
              </a:solidFill>
              <a:latin typeface="Courier New" pitchFamily="49" charset="0"/>
              <a:cs typeface="Courier New" pitchFamily="49" charset="0"/>
            </a:endParaRPr>
          </a:p>
        </p:txBody>
      </p:sp>
      <p:sp>
        <p:nvSpPr>
          <p:cNvPr id="22" name="TextBox 21"/>
          <p:cNvSpPr txBox="1"/>
          <p:nvPr/>
        </p:nvSpPr>
        <p:spPr>
          <a:xfrm rot="19092071">
            <a:off x="190796" y="816898"/>
            <a:ext cx="1640126" cy="584775"/>
          </a:xfrm>
          <a:prstGeom prst="rect">
            <a:avLst/>
          </a:prstGeom>
          <a:solidFill>
            <a:srgbClr val="F79646">
              <a:lumMod val="75000"/>
            </a:srgbClr>
          </a:solidFill>
        </p:spPr>
        <p:txBody>
          <a:bodyPr wrap="square" rtlCol="0">
            <a:spAutoFit/>
          </a:bodyPr>
          <a:lstStyle/>
          <a:p>
            <a:pPr algn="ctr" rtl="0"/>
            <a:r>
              <a:rPr lang="en-US" sz="3200" b="1" dirty="0" smtClean="0">
                <a:solidFill>
                  <a:prstClr val="black"/>
                </a:solidFill>
                <a:latin typeface="Calibri"/>
              </a:rPr>
              <a:t>Exercise</a:t>
            </a:r>
            <a:endParaRPr lang="th-TH" sz="2400" b="1" kern="1200" dirty="0">
              <a:solidFill>
                <a:srgbClr val="1F497D">
                  <a:lumMod val="50000"/>
                </a:srgbClr>
              </a:solidFill>
              <a:latin typeface="Calibri"/>
              <a:ea typeface="+mn-ea"/>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grpSp>
        <p:nvGrpSpPr>
          <p:cNvPr id="61" name="Group 60"/>
          <p:cNvGrpSpPr/>
          <p:nvPr/>
        </p:nvGrpSpPr>
        <p:grpSpPr>
          <a:xfrm>
            <a:off x="2209800" y="0"/>
            <a:ext cx="5029431" cy="6858000"/>
            <a:chOff x="2209800" y="0"/>
            <a:chExt cx="5029431" cy="6858000"/>
          </a:xfrm>
        </p:grpSpPr>
        <p:grpSp>
          <p:nvGrpSpPr>
            <p:cNvPr id="23" name="Group 58"/>
            <p:cNvGrpSpPr/>
            <p:nvPr/>
          </p:nvGrpSpPr>
          <p:grpSpPr>
            <a:xfrm>
              <a:off x="2209800" y="0"/>
              <a:ext cx="5029431" cy="6858000"/>
              <a:chOff x="4038369" y="0"/>
              <a:chExt cx="5029431" cy="6858000"/>
            </a:xfrm>
          </p:grpSpPr>
          <p:pic>
            <p:nvPicPr>
              <p:cNvPr id="4098" name="Picture 2"/>
              <p:cNvPicPr>
                <a:picLocks noChangeAspect="1" noChangeArrowheads="1"/>
              </p:cNvPicPr>
              <p:nvPr/>
            </p:nvPicPr>
            <p:blipFill>
              <a:blip r:embed="rId3"/>
              <a:srcRect/>
              <a:stretch>
                <a:fillRect/>
              </a:stretch>
            </p:blipFill>
            <p:spPr bwMode="auto">
              <a:xfrm>
                <a:off x="4038369" y="0"/>
                <a:ext cx="5029431" cy="6553200"/>
              </a:xfrm>
              <a:prstGeom prst="rect">
                <a:avLst/>
              </a:prstGeom>
              <a:noFill/>
              <a:ln w="9525">
                <a:noFill/>
                <a:miter lim="800000"/>
                <a:headEnd/>
                <a:tailEnd/>
              </a:ln>
              <a:effectLst/>
            </p:spPr>
          </p:pic>
          <p:sp>
            <p:nvSpPr>
              <p:cNvPr id="56" name="Rectangle 55"/>
              <p:cNvSpPr/>
              <p:nvPr/>
            </p:nvSpPr>
            <p:spPr>
              <a:xfrm>
                <a:off x="4038369" y="1911096"/>
                <a:ext cx="5029199" cy="461665"/>
              </a:xfrm>
              <a:prstGeom prst="rect">
                <a:avLst/>
              </a:prstGeom>
              <a:solidFill>
                <a:srgbClr val="E8F0F8"/>
              </a:solidFill>
            </p:spPr>
            <p:txBody>
              <a:bodyPr wrap="square">
                <a:spAutoFit/>
              </a:bodyPr>
              <a:lstStyle/>
              <a:p>
                <a:pPr algn="ctr"/>
                <a:r>
                  <a:rPr lang="en-US" sz="2400" b="1" dirty="0" smtClean="0">
                    <a:ln>
                      <a:solidFill>
                        <a:sysClr val="windowText" lastClr="000000"/>
                      </a:solidFill>
                    </a:ln>
                    <a:solidFill>
                      <a:srgbClr val="C00000"/>
                    </a:solidFill>
                  </a:rPr>
                  <a:t>   10Base5</a:t>
                </a:r>
                <a:endParaRPr lang="en-US" sz="2400" dirty="0"/>
              </a:p>
            </p:txBody>
          </p:sp>
          <p:sp>
            <p:nvSpPr>
              <p:cNvPr id="57" name="Rectangle 56"/>
              <p:cNvSpPr/>
              <p:nvPr/>
            </p:nvSpPr>
            <p:spPr>
              <a:xfrm>
                <a:off x="6059728" y="4114800"/>
                <a:ext cx="1255472" cy="461665"/>
              </a:xfrm>
              <a:prstGeom prst="rect">
                <a:avLst/>
              </a:prstGeom>
              <a:solidFill>
                <a:schemeClr val="tx1">
                  <a:lumMod val="95000"/>
                </a:schemeClr>
              </a:solidFill>
            </p:spPr>
            <p:txBody>
              <a:bodyPr wrap="none">
                <a:spAutoFit/>
              </a:bodyPr>
              <a:lstStyle/>
              <a:p>
                <a:r>
                  <a:rPr lang="en-US" sz="2400" b="1" dirty="0" smtClean="0">
                    <a:ln>
                      <a:solidFill>
                        <a:sysClr val="windowText" lastClr="000000"/>
                      </a:solidFill>
                    </a:ln>
                    <a:solidFill>
                      <a:srgbClr val="C5D1D7">
                        <a:lumMod val="25000"/>
                      </a:srgbClr>
                    </a:solidFill>
                  </a:rPr>
                  <a:t>10Base2</a:t>
                </a:r>
              </a:p>
            </p:txBody>
          </p:sp>
          <p:sp>
            <p:nvSpPr>
              <p:cNvPr id="58" name="Rectangle 57"/>
              <p:cNvSpPr/>
              <p:nvPr/>
            </p:nvSpPr>
            <p:spPr>
              <a:xfrm>
                <a:off x="4038369" y="6396335"/>
                <a:ext cx="5029200" cy="461665"/>
              </a:xfrm>
              <a:prstGeom prst="rect">
                <a:avLst/>
              </a:prstGeom>
              <a:solidFill>
                <a:srgbClr val="E8F0F8"/>
              </a:solidFill>
              <a:ln>
                <a:noFill/>
              </a:ln>
            </p:spPr>
            <p:txBody>
              <a:bodyPr wrap="square">
                <a:spAutoFit/>
              </a:bodyPr>
              <a:lstStyle/>
              <a:p>
                <a:pPr lvl="0" algn="ctr">
                  <a:defRPr/>
                </a:pPr>
                <a:r>
                  <a:rPr lang="en-US" sz="2400" b="1" dirty="0" smtClean="0">
                    <a:ln>
                      <a:solidFill>
                        <a:sysClr val="windowText" lastClr="000000"/>
                      </a:solidFill>
                    </a:ln>
                    <a:solidFill>
                      <a:srgbClr val="8CADAE">
                        <a:lumMod val="50000"/>
                      </a:srgbClr>
                    </a:solidFill>
                  </a:rPr>
                  <a:t>    10BaseT</a:t>
                </a:r>
              </a:p>
            </p:txBody>
          </p:sp>
        </p:grpSp>
        <p:sp>
          <p:nvSpPr>
            <p:cNvPr id="60" name="Rectangle 59"/>
            <p:cNvSpPr/>
            <p:nvPr/>
          </p:nvSpPr>
          <p:spPr>
            <a:xfrm>
              <a:off x="2209800" y="4114800"/>
              <a:ext cx="5029200" cy="461665"/>
            </a:xfrm>
            <a:prstGeom prst="rect">
              <a:avLst/>
            </a:prstGeom>
            <a:solidFill>
              <a:srgbClr val="E8F0F8"/>
            </a:solidFill>
            <a:ln>
              <a:noFill/>
            </a:ln>
          </p:spPr>
          <p:txBody>
            <a:bodyPr wrap="square">
              <a:spAutoFit/>
            </a:bodyPr>
            <a:lstStyle/>
            <a:p>
              <a:pPr lvl="0" algn="ctr">
                <a:defRPr/>
              </a:pPr>
              <a:r>
                <a:rPr lang="en-US" sz="2400" b="1" dirty="0" smtClean="0">
                  <a:ln>
                    <a:solidFill>
                      <a:sysClr val="windowText" lastClr="000000"/>
                    </a:solidFill>
                  </a:ln>
                  <a:solidFill>
                    <a:srgbClr val="C5D1D7">
                      <a:lumMod val="25000"/>
                    </a:srgbClr>
                  </a:solidFill>
                </a:rPr>
                <a:t>   10Base2</a:t>
              </a:r>
            </a:p>
          </p:txBody>
        </p:sp>
      </p:grpSp>
      <p:sp>
        <p:nvSpPr>
          <p:cNvPr id="55" name="Rectangle 54"/>
          <p:cNvSpPr/>
          <p:nvPr/>
        </p:nvSpPr>
        <p:spPr>
          <a:xfrm>
            <a:off x="2209800" y="2286000"/>
            <a:ext cx="5029200" cy="2209800"/>
          </a:xfrm>
          <a:prstGeom prst="rect">
            <a:avLst/>
          </a:prstGeom>
          <a:solidFill>
            <a:srgbClr val="E8F0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a:off x="2209800" y="4495800"/>
            <a:ext cx="5029200" cy="2286000"/>
          </a:xfrm>
          <a:prstGeom prst="rect">
            <a:avLst/>
          </a:prstGeom>
          <a:solidFill>
            <a:srgbClr val="E8F0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p:cNvSpPr/>
          <p:nvPr/>
        </p:nvSpPr>
        <p:spPr>
          <a:xfrm>
            <a:off x="2209800" y="0"/>
            <a:ext cx="5029200" cy="2286000"/>
          </a:xfrm>
          <a:prstGeom prst="rect">
            <a:avLst/>
          </a:prstGeom>
          <a:solidFill>
            <a:srgbClr val="E8F0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p:cNvSpPr txBox="1"/>
          <p:nvPr/>
        </p:nvSpPr>
        <p:spPr>
          <a:xfrm rot="19092071">
            <a:off x="190796" y="816898"/>
            <a:ext cx="1640126" cy="584775"/>
          </a:xfrm>
          <a:prstGeom prst="rect">
            <a:avLst/>
          </a:prstGeom>
          <a:solidFill>
            <a:srgbClr val="F79646">
              <a:lumMod val="75000"/>
            </a:srgbClr>
          </a:solidFill>
        </p:spPr>
        <p:txBody>
          <a:bodyPr wrap="square" rtlCol="0">
            <a:spAutoFit/>
          </a:bodyPr>
          <a:lstStyle/>
          <a:p>
            <a:pPr algn="ctr" rtl="0"/>
            <a:r>
              <a:rPr lang="en-US" sz="3200" b="1" dirty="0" smtClean="0">
                <a:solidFill>
                  <a:prstClr val="black"/>
                </a:solidFill>
                <a:latin typeface="Calibri"/>
              </a:rPr>
              <a:t>Exercise</a:t>
            </a:r>
            <a:endParaRPr lang="th-TH" sz="2400" b="1" kern="1200" dirty="0">
              <a:solidFill>
                <a:srgbClr val="1F497D">
                  <a:lumMod val="50000"/>
                </a:srgbClr>
              </a:solidFill>
              <a:latin typeface="Calibri"/>
              <a:ea typeface="+mn-ea"/>
            </a:endParaRPr>
          </a:p>
        </p:txBody>
      </p:sp>
      <p:sp>
        <p:nvSpPr>
          <p:cNvPr id="13" name="Rectangle 12"/>
          <p:cNvSpPr/>
          <p:nvPr/>
        </p:nvSpPr>
        <p:spPr>
          <a:xfrm>
            <a:off x="0" y="5638800"/>
            <a:ext cx="2209800" cy="877163"/>
          </a:xfrm>
          <a:prstGeom prst="rect">
            <a:avLst/>
          </a:prstGeom>
        </p:spPr>
        <p:txBody>
          <a:bodyPr wrap="square">
            <a:spAutoFit/>
          </a:bodyPr>
          <a:lstStyle/>
          <a:p>
            <a:pPr algn="ctr"/>
            <a:r>
              <a:rPr lang="en-US" sz="1200" b="1" dirty="0" smtClean="0">
                <a:solidFill>
                  <a:schemeClr val="bg1"/>
                </a:solidFill>
                <a:latin typeface="Courier New" pitchFamily="49" charset="0"/>
                <a:cs typeface="Courier New" pitchFamily="49" charset="0"/>
              </a:rPr>
              <a:t>Figure adapted from:</a:t>
            </a:r>
          </a:p>
          <a:p>
            <a:pPr algn="ctr"/>
            <a:endParaRPr lang="en-US" sz="200" b="1" dirty="0" smtClean="0">
              <a:solidFill>
                <a:schemeClr val="bg1"/>
              </a:solidFill>
              <a:latin typeface="Courier New" pitchFamily="49" charset="0"/>
              <a:cs typeface="Courier New" pitchFamily="49" charset="0"/>
            </a:endParaRPr>
          </a:p>
          <a:p>
            <a:pPr algn="ctr"/>
            <a:r>
              <a:rPr lang="en-US" sz="1200" b="1" dirty="0" smtClean="0">
                <a:solidFill>
                  <a:schemeClr val="bg1"/>
                </a:solidFill>
                <a:latin typeface="Courier New" pitchFamily="49" charset="0"/>
                <a:cs typeface="Courier New" pitchFamily="49" charset="0"/>
              </a:rPr>
              <a:t>  Douglas Comer: “Computer Networks and Internets”</a:t>
            </a:r>
            <a:endParaRPr lang="en-US" sz="1200" b="1" dirty="0">
              <a:solidFill>
                <a:schemeClr val="bg1"/>
              </a:solidFill>
              <a:latin typeface="Courier New" pitchFamily="49" charset="0"/>
              <a:cs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62"/>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62"/>
                                        </p:tgtEl>
                                        <p:attrNameLst>
                                          <p:attrName>style.visibility</p:attrName>
                                        </p:attrNameLst>
                                      </p:cBhvr>
                                      <p:to>
                                        <p:strVal val="visible"/>
                                      </p:to>
                                    </p:set>
                                  </p:childTnLst>
                                </p:cTn>
                              </p:par>
                              <p:par>
                                <p:cTn id="11" presetID="1" presetClass="exit" presetSubtype="0" fill="hold" grpId="0" nodeType="withEffect">
                                  <p:stCondLst>
                                    <p:cond delay="0"/>
                                  </p:stCondLst>
                                  <p:childTnLst>
                                    <p:set>
                                      <p:cBhvr>
                                        <p:cTn id="12" dur="1" fill="hold">
                                          <p:stCondLst>
                                            <p:cond delay="0"/>
                                          </p:stCondLst>
                                        </p:cTn>
                                        <p:tgtEl>
                                          <p:spTgt spid="55"/>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childTnLst>
                                    <p:set>
                                      <p:cBhvr>
                                        <p:cTn id="16" dur="1" fill="hold">
                                          <p:stCondLst>
                                            <p:cond delay="0"/>
                                          </p:stCondLst>
                                        </p:cTn>
                                        <p:tgtEl>
                                          <p:spTgt spid="55"/>
                                        </p:tgtEl>
                                        <p:attrNameLst>
                                          <p:attrName>style.visibility</p:attrName>
                                        </p:attrNameLst>
                                      </p:cBhvr>
                                      <p:to>
                                        <p:strVal val="visible"/>
                                      </p:to>
                                    </p:set>
                                  </p:childTnLst>
                                </p:cTn>
                              </p:par>
                              <p:par>
                                <p:cTn id="17" presetID="1" presetClass="exit" presetSubtype="0" fill="hold" grpId="0" nodeType="withEffect">
                                  <p:stCondLst>
                                    <p:cond delay="0"/>
                                  </p:stCondLst>
                                  <p:childTnLst>
                                    <p:set>
                                      <p:cBhvr>
                                        <p:cTn id="18" dur="1" fill="hold">
                                          <p:stCondLst>
                                            <p:cond delay="0"/>
                                          </p:stCondLst>
                                        </p:cTn>
                                        <p:tgtEl>
                                          <p:spTgt spid="5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P spid="55" grpId="1" animBg="1"/>
      <p:bldP spid="59" grpId="0" animBg="1"/>
      <p:bldP spid="62" grpId="0" animBg="1"/>
      <p:bldP spid="62"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50" name="Rectangle 10"/>
          <p:cNvSpPr>
            <a:spLocks noChangeArrowheads="1"/>
          </p:cNvSpPr>
          <p:nvPr/>
        </p:nvSpPr>
        <p:spPr bwMode="auto">
          <a:xfrm>
            <a:off x="76200" y="1009650"/>
            <a:ext cx="9144000" cy="895350"/>
          </a:xfrm>
          <a:prstGeom prst="rect">
            <a:avLst/>
          </a:prstGeom>
          <a:noFill/>
          <a:ln w="9525">
            <a:noFill/>
            <a:miter lim="800000"/>
            <a:headEnd/>
            <a:tailEnd/>
          </a:ln>
          <a:effectLst/>
        </p:spPr>
        <p:txBody>
          <a:bodyPr/>
          <a:lstStyle/>
          <a:p>
            <a:pPr eaLnBrk="0" fontAlgn="base" hangingPunct="0">
              <a:spcBef>
                <a:spcPct val="20000"/>
              </a:spcBef>
              <a:spcAft>
                <a:spcPct val="0"/>
              </a:spcAft>
              <a:buClr>
                <a:srgbClr val="3333CC"/>
              </a:buClr>
              <a:buSzPct val="85000"/>
            </a:pPr>
            <a:endParaRPr lang="en-US" sz="3600" b="1" dirty="0" smtClean="0">
              <a:ln w="0" cap="rnd" cmpd="thickThin">
                <a:solidFill>
                  <a:prstClr val="black"/>
                </a:solidFill>
                <a:bevel/>
              </a:ln>
              <a:solidFill>
                <a:srgbClr val="FF6600"/>
              </a:solidFill>
              <a:latin typeface="Microsoft Sans Serif" pitchFamily="34" charset="0"/>
              <a:cs typeface="Microsoft Sans Serif" pitchFamily="34" charset="0"/>
            </a:endParaRPr>
          </a:p>
        </p:txBody>
      </p:sp>
      <p:sp>
        <p:nvSpPr>
          <p:cNvPr id="15" name="TextBox 14"/>
          <p:cNvSpPr txBox="1"/>
          <p:nvPr/>
        </p:nvSpPr>
        <p:spPr>
          <a:xfrm>
            <a:off x="0" y="0"/>
            <a:ext cx="9144000" cy="754053"/>
          </a:xfrm>
          <a:prstGeom prst="rect">
            <a:avLst/>
          </a:prstGeom>
          <a:solidFill>
            <a:srgbClr val="F79646">
              <a:lumMod val="75000"/>
            </a:srgbClr>
          </a:solidFill>
        </p:spPr>
        <p:txBody>
          <a:bodyPr wrap="square" rtlCol="0">
            <a:spAutoFit/>
          </a:bodyPr>
          <a:lstStyle/>
          <a:p>
            <a:pPr algn="ctr">
              <a:defRPr/>
            </a:pPr>
            <a:r>
              <a:rPr lang="en-US" sz="4300" b="1" dirty="0" smtClean="0">
                <a:ln>
                  <a:solidFill>
                    <a:prstClr val="black"/>
                  </a:solidFill>
                </a:ln>
                <a:solidFill>
                  <a:prstClr val="white"/>
                </a:solidFill>
                <a:latin typeface="Tahoma" pitchFamily="34" charset="0"/>
                <a:cs typeface="Tahoma" pitchFamily="34" charset="0"/>
              </a:rPr>
              <a:t>Topic’s objectives</a:t>
            </a:r>
            <a:endParaRPr lang="th-TH" sz="4300" b="1" dirty="0">
              <a:ln>
                <a:solidFill>
                  <a:prstClr val="black"/>
                </a:solidFill>
              </a:ln>
              <a:solidFill>
                <a:prstClr val="white"/>
              </a:solidFill>
              <a:latin typeface="Tahoma" pitchFamily="34" charset="0"/>
              <a:cs typeface="Tahoma" pitchFamily="34" charset="0"/>
            </a:endParaRPr>
          </a:p>
        </p:txBody>
      </p:sp>
      <p:sp>
        <p:nvSpPr>
          <p:cNvPr id="8" name="Rectangle 7"/>
          <p:cNvSpPr/>
          <p:nvPr/>
        </p:nvSpPr>
        <p:spPr>
          <a:xfrm>
            <a:off x="2076895" y="1226403"/>
            <a:ext cx="5009705" cy="830997"/>
          </a:xfrm>
          <a:prstGeom prst="rect">
            <a:avLst/>
          </a:prstGeom>
        </p:spPr>
        <p:txBody>
          <a:bodyPr wrap="none">
            <a:spAutoFit/>
          </a:bodyPr>
          <a:lstStyle/>
          <a:p>
            <a:pPr marL="514350" lvl="0" indent="-514350" eaLnBrk="0" fontAlgn="base" hangingPunct="0">
              <a:lnSpc>
                <a:spcPct val="150000"/>
              </a:lnSpc>
              <a:spcBef>
                <a:spcPct val="20000"/>
              </a:spcBef>
              <a:spcAft>
                <a:spcPct val="0"/>
              </a:spcAft>
              <a:buClr>
                <a:srgbClr val="FF6600"/>
              </a:buClr>
              <a:buSzPct val="85000"/>
            </a:pPr>
            <a:r>
              <a:rPr lang="en-US" sz="3200" b="1" dirty="0" smtClean="0">
                <a:ln w="0" cap="rnd" cmpd="thickThin">
                  <a:solidFill>
                    <a:prstClr val="black"/>
                  </a:solidFill>
                  <a:bevel/>
                </a:ln>
                <a:solidFill>
                  <a:srgbClr val="3333CC"/>
                </a:solidFill>
                <a:latin typeface="Microsoft Sans Serif" pitchFamily="34" charset="0"/>
                <a:cs typeface="Microsoft Sans Serif" pitchFamily="34" charset="0"/>
              </a:rPr>
              <a:t>To find out the answers to:</a:t>
            </a:r>
          </a:p>
        </p:txBody>
      </p:sp>
      <p:sp>
        <p:nvSpPr>
          <p:cNvPr id="9" name="Rectangle 8"/>
          <p:cNvSpPr/>
          <p:nvPr/>
        </p:nvSpPr>
        <p:spPr>
          <a:xfrm>
            <a:off x="0" y="3055203"/>
            <a:ext cx="9144000" cy="830997"/>
          </a:xfrm>
          <a:prstGeom prst="rect">
            <a:avLst/>
          </a:prstGeom>
        </p:spPr>
        <p:txBody>
          <a:bodyPr wrap="square">
            <a:spAutoFit/>
          </a:bodyPr>
          <a:lstStyle/>
          <a:p>
            <a:pPr algn="ctr" eaLnBrk="0" fontAlgn="base" hangingPunct="0">
              <a:lnSpc>
                <a:spcPct val="150000"/>
              </a:lnSpc>
              <a:spcBef>
                <a:spcPct val="20000"/>
              </a:spcBef>
              <a:spcAft>
                <a:spcPct val="0"/>
              </a:spcAft>
              <a:buClr>
                <a:srgbClr val="3333CC"/>
              </a:buClr>
              <a:buSzPct val="85000"/>
            </a:pPr>
            <a:r>
              <a:rPr lang="en-US" sz="3200" b="1" dirty="0" smtClean="0">
                <a:ln w="0" cap="rnd" cmpd="thickThin">
                  <a:solidFill>
                    <a:prstClr val="black"/>
                  </a:solidFill>
                  <a:bevel/>
                </a:ln>
                <a:solidFill>
                  <a:srgbClr val="FF6600"/>
                </a:solidFill>
                <a:latin typeface="Microsoft Sans Serif" pitchFamily="34" charset="0"/>
                <a:cs typeface="Microsoft Sans Serif" pitchFamily="34" charset="0"/>
              </a:rPr>
              <a:t>2 – </a:t>
            </a:r>
            <a:r>
              <a:rPr lang="en-US" sz="2800" b="1" dirty="0" smtClean="0">
                <a:ln w="0" cap="rnd" cmpd="thickThin">
                  <a:solidFill>
                    <a:prstClr val="black"/>
                  </a:solidFill>
                  <a:bevel/>
                </a:ln>
                <a:solidFill>
                  <a:srgbClr val="000000"/>
                </a:solidFill>
                <a:latin typeface="Microsoft Sans Serif" pitchFamily="34" charset="0"/>
                <a:cs typeface="Microsoft Sans Serif" pitchFamily="34" charset="0"/>
              </a:rPr>
              <a:t>How do common </a:t>
            </a:r>
            <a:r>
              <a:rPr lang="en-US" sz="2800" b="1" dirty="0" smtClean="0">
                <a:ln w="0" cap="rnd" cmpd="thickThin">
                  <a:solidFill>
                    <a:prstClr val="black"/>
                  </a:solidFill>
                  <a:bevel/>
                </a:ln>
                <a:solidFill>
                  <a:srgbClr val="C00000"/>
                </a:solidFill>
                <a:latin typeface="Microsoft Sans Serif" pitchFamily="34" charset="0"/>
                <a:cs typeface="Microsoft Sans Serif" pitchFamily="34" charset="0"/>
              </a:rPr>
              <a:t>wireless networks </a:t>
            </a:r>
            <a:r>
              <a:rPr lang="en-US" sz="2800" b="1" dirty="0" smtClean="0">
                <a:ln w="0" cap="rnd" cmpd="thickThin">
                  <a:solidFill>
                    <a:prstClr val="black"/>
                  </a:solidFill>
                  <a:bevel/>
                </a:ln>
                <a:solidFill>
                  <a:srgbClr val="000000"/>
                </a:solidFill>
                <a:latin typeface="Microsoft Sans Serif" pitchFamily="34" charset="0"/>
                <a:cs typeface="Microsoft Sans Serif" pitchFamily="34" charset="0"/>
              </a:rPr>
              <a:t>work </a:t>
            </a:r>
            <a:r>
              <a:rPr lang="en-US" sz="2800" b="1" dirty="0" smtClean="0">
                <a:ln w="0" cap="rnd" cmpd="thickThin">
                  <a:solidFill>
                    <a:prstClr val="black"/>
                  </a:solidFill>
                  <a:bevel/>
                </a:ln>
                <a:solidFill>
                  <a:srgbClr val="FF6600"/>
                </a:solidFill>
                <a:latin typeface="Microsoft Sans Serif" pitchFamily="34" charset="0"/>
                <a:cs typeface="Microsoft Sans Serif" pitchFamily="34" charset="0"/>
              </a:rPr>
              <a:t>?</a:t>
            </a:r>
            <a:r>
              <a:rPr lang="en-US" sz="2800" b="1" dirty="0" smtClean="0">
                <a:ln w="0" cap="rnd" cmpd="thickThin">
                  <a:solidFill>
                    <a:prstClr val="black"/>
                  </a:solidFill>
                  <a:bevel/>
                </a:ln>
                <a:solidFill>
                  <a:srgbClr val="000000"/>
                </a:solidFill>
                <a:latin typeface="Microsoft Sans Serif" pitchFamily="34" charset="0"/>
                <a:cs typeface="Microsoft Sans Serif" pitchFamily="34" charset="0"/>
              </a:rPr>
              <a:t> </a:t>
            </a:r>
            <a:endParaRPr lang="en-US" sz="3200" b="1" dirty="0" smtClean="0">
              <a:ln w="0" cap="rnd" cmpd="thickThin">
                <a:solidFill>
                  <a:prstClr val="black"/>
                </a:solidFill>
                <a:bevel/>
              </a:ln>
              <a:solidFill>
                <a:srgbClr val="FFFFFF"/>
              </a:solidFill>
              <a:latin typeface="Microsoft Sans Serif" pitchFamily="34" charset="0"/>
              <a:cs typeface="Microsoft Sans Serif" pitchFamily="34" charset="0"/>
            </a:endParaRPr>
          </a:p>
        </p:txBody>
      </p:sp>
      <p:sp>
        <p:nvSpPr>
          <p:cNvPr id="10" name="Rectangle 9"/>
          <p:cNvSpPr/>
          <p:nvPr/>
        </p:nvSpPr>
        <p:spPr>
          <a:xfrm>
            <a:off x="76200" y="2209800"/>
            <a:ext cx="9144000" cy="717504"/>
          </a:xfrm>
          <a:prstGeom prst="rect">
            <a:avLst/>
          </a:prstGeom>
        </p:spPr>
        <p:txBody>
          <a:bodyPr wrap="square">
            <a:spAutoFit/>
          </a:bodyPr>
          <a:lstStyle/>
          <a:p>
            <a:pPr algn="ctr" eaLnBrk="0" fontAlgn="base" hangingPunct="0">
              <a:lnSpc>
                <a:spcPct val="150000"/>
              </a:lnSpc>
              <a:spcBef>
                <a:spcPct val="20000"/>
              </a:spcBef>
              <a:spcAft>
                <a:spcPct val="0"/>
              </a:spcAft>
              <a:buClr>
                <a:srgbClr val="3333CC"/>
              </a:buClr>
              <a:buSzPct val="85000"/>
            </a:pPr>
            <a:r>
              <a:rPr lang="en-US" sz="3100" b="1" dirty="0" smtClean="0">
                <a:ln w="0" cap="rnd" cmpd="thickThin">
                  <a:solidFill>
                    <a:prstClr val="black"/>
                  </a:solidFill>
                  <a:bevel/>
                </a:ln>
                <a:solidFill>
                  <a:srgbClr val="FF6600"/>
                </a:solidFill>
                <a:latin typeface="Microsoft Sans Serif" pitchFamily="34" charset="0"/>
                <a:cs typeface="Microsoft Sans Serif" pitchFamily="34" charset="0"/>
              </a:rPr>
              <a:t>1 – </a:t>
            </a:r>
            <a:r>
              <a:rPr lang="en-US" sz="2800" b="1" dirty="0" smtClean="0">
                <a:ln w="0" cap="rnd" cmpd="thickThin">
                  <a:solidFill>
                    <a:prstClr val="black"/>
                  </a:solidFill>
                  <a:bevel/>
                </a:ln>
                <a:solidFill>
                  <a:srgbClr val="000000"/>
                </a:solidFill>
                <a:latin typeface="Microsoft Sans Serif" pitchFamily="34" charset="0"/>
                <a:cs typeface="Microsoft Sans Serif" pitchFamily="34" charset="0"/>
              </a:rPr>
              <a:t>What are </a:t>
            </a:r>
            <a:r>
              <a:rPr lang="en-US" sz="2800" b="1" dirty="0" smtClean="0">
                <a:ln w="0" cap="rnd" cmpd="thickThin">
                  <a:solidFill>
                    <a:prstClr val="black"/>
                  </a:solidFill>
                  <a:bevel/>
                </a:ln>
                <a:solidFill>
                  <a:srgbClr val="C00000"/>
                </a:solidFill>
                <a:latin typeface="Microsoft Sans Serif" pitchFamily="34" charset="0"/>
                <a:cs typeface="Microsoft Sans Serif" pitchFamily="34" charset="0"/>
              </a:rPr>
              <a:t>ring topology direct-link networks</a:t>
            </a:r>
            <a:r>
              <a:rPr lang="en-US" sz="2800" b="1" dirty="0" smtClean="0">
                <a:ln w="0" cap="rnd" cmpd="thickThin">
                  <a:solidFill>
                    <a:prstClr val="black"/>
                  </a:solidFill>
                  <a:bevel/>
                </a:ln>
                <a:solidFill>
                  <a:srgbClr val="FF6600"/>
                </a:solidFill>
                <a:latin typeface="Microsoft Sans Serif" pitchFamily="34" charset="0"/>
                <a:cs typeface="Microsoft Sans Serif" pitchFamily="34" charset="0"/>
              </a:rPr>
              <a:t>?</a:t>
            </a:r>
            <a:r>
              <a:rPr lang="en-US" sz="2800" b="1" dirty="0" smtClean="0">
                <a:ln w="0" cap="rnd" cmpd="thickThin">
                  <a:solidFill>
                    <a:prstClr val="black"/>
                  </a:solidFill>
                  <a:bevel/>
                </a:ln>
                <a:solidFill>
                  <a:srgbClr val="FFFFFF"/>
                </a:solidFill>
                <a:latin typeface="Microsoft Sans Serif" pitchFamily="34" charset="0"/>
                <a:cs typeface="Microsoft Sans Serif" pitchFamily="34" charset="0"/>
              </a:rPr>
              <a:t> </a:t>
            </a:r>
            <a:endParaRPr lang="en-US" sz="3100" b="1" dirty="0" smtClean="0">
              <a:ln w="0" cap="rnd" cmpd="thickThin">
                <a:solidFill>
                  <a:prstClr val="black"/>
                </a:solidFill>
                <a:bevel/>
              </a:ln>
              <a:solidFill>
                <a:srgbClr val="FFFFFF"/>
              </a:solidFill>
              <a:latin typeface="Microsoft Sans Serif" pitchFamily="34" charset="0"/>
              <a:cs typeface="Microsoft Sans Serif" pitchFamily="34" charset="0"/>
            </a:endParaRPr>
          </a:p>
        </p:txBody>
      </p:sp>
    </p:spTree>
  </p:cSld>
  <p:clrMapOvr>
    <a:masterClrMapping/>
  </p:clrMapOvr>
  <p:transition>
    <p:fade thruBlk="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2133600"/>
            <a:ext cx="9144000" cy="1415772"/>
          </a:xfrm>
          <a:prstGeom prst="rect">
            <a:avLst/>
          </a:prstGeom>
          <a:solidFill>
            <a:schemeClr val="accent6">
              <a:lumMod val="75000"/>
            </a:schemeClr>
          </a:solidFill>
        </p:spPr>
        <p:txBody>
          <a:bodyPr wrap="square" rtlCol="0">
            <a:spAutoFit/>
          </a:bodyPr>
          <a:lstStyle/>
          <a:p>
            <a:pPr algn="ctr" rtl="0"/>
            <a:r>
              <a:rPr lang="en-US" sz="4800" b="1" kern="1200" dirty="0" smtClean="0">
                <a:ln>
                  <a:solidFill>
                    <a:prstClr val="white"/>
                  </a:solidFill>
                </a:ln>
                <a:solidFill>
                  <a:prstClr val="black"/>
                </a:solidFill>
                <a:latin typeface="Tahoma" pitchFamily="34" charset="0"/>
                <a:ea typeface="+mn-ea"/>
                <a:cs typeface="Tahoma" pitchFamily="34" charset="0"/>
              </a:rPr>
              <a:t>Ring topology</a:t>
            </a:r>
          </a:p>
          <a:p>
            <a:pPr algn="ctr" rtl="0"/>
            <a:r>
              <a:rPr lang="en-US" sz="3800" b="1" dirty="0" smtClean="0">
                <a:ln>
                  <a:solidFill>
                    <a:prstClr val="black"/>
                  </a:solidFill>
                </a:ln>
                <a:solidFill>
                  <a:prstClr val="white"/>
                </a:solidFill>
                <a:latin typeface="Tahoma" pitchFamily="34" charset="0"/>
                <a:cs typeface="Tahoma" pitchFamily="34" charset="0"/>
              </a:rPr>
              <a:t>Direct-link Shared-access Networks</a:t>
            </a:r>
            <a:endParaRPr lang="th-TH" sz="3800" b="1" kern="1200" dirty="0">
              <a:ln>
                <a:solidFill>
                  <a:prstClr val="black"/>
                </a:solidFill>
              </a:ln>
              <a:solidFill>
                <a:srgbClr val="1F497D"/>
              </a:solidFill>
              <a:latin typeface="Tahoma" pitchFamily="34" charset="0"/>
              <a:ea typeface="+mn-ea"/>
              <a:cs typeface="Tahoma" pitchFamily="34" charset="0"/>
            </a:endParaRPr>
          </a:p>
        </p:txBody>
      </p:sp>
    </p:spTree>
  </p:cSld>
  <p:clrMapOvr>
    <a:masterClrMapping/>
  </p:clrMapOvr>
  <p:transition>
    <p:fade thruBlk="1"/>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TextBox 116"/>
          <p:cNvSpPr txBox="1"/>
          <p:nvPr/>
        </p:nvSpPr>
        <p:spPr>
          <a:xfrm>
            <a:off x="0" y="0"/>
            <a:ext cx="9144000" cy="754053"/>
          </a:xfrm>
          <a:prstGeom prst="rect">
            <a:avLst/>
          </a:prstGeom>
          <a:solidFill>
            <a:srgbClr val="F79646">
              <a:lumMod val="75000"/>
            </a:srgbClr>
          </a:solidFill>
        </p:spPr>
        <p:txBody>
          <a:bodyPr wrap="square" rtlCol="0">
            <a:spAutoFit/>
          </a:bodyPr>
          <a:lstStyle/>
          <a:p>
            <a:pPr algn="ctr" rtl="0">
              <a:defRPr/>
            </a:pPr>
            <a:r>
              <a:rPr lang="en-US" sz="4300" b="1" dirty="0" smtClean="0">
                <a:ln>
                  <a:solidFill>
                    <a:prstClr val="black"/>
                  </a:solidFill>
                </a:ln>
                <a:solidFill>
                  <a:prstClr val="white"/>
                </a:solidFill>
                <a:latin typeface="Tahoma" pitchFamily="34" charset="0"/>
                <a:cs typeface="Tahoma" pitchFamily="34" charset="0"/>
              </a:rPr>
              <a:t>First - what is topology?</a:t>
            </a:r>
            <a:endParaRPr lang="en-US" sz="4300" b="1" kern="1200" dirty="0">
              <a:ln>
                <a:solidFill>
                  <a:prstClr val="black"/>
                </a:solidFill>
              </a:ln>
              <a:solidFill>
                <a:prstClr val="white"/>
              </a:solidFill>
              <a:latin typeface="Tahoma" pitchFamily="34" charset="0"/>
              <a:ea typeface="+mn-ea"/>
              <a:cs typeface="Tahoma" pitchFamily="34" charset="0"/>
            </a:endParaRPr>
          </a:p>
        </p:txBody>
      </p:sp>
      <p:grpSp>
        <p:nvGrpSpPr>
          <p:cNvPr id="141" name="Group 140"/>
          <p:cNvGrpSpPr/>
          <p:nvPr/>
        </p:nvGrpSpPr>
        <p:grpSpPr>
          <a:xfrm>
            <a:off x="152400" y="1600200"/>
            <a:ext cx="8839200" cy="2514600"/>
            <a:chOff x="152400" y="4267200"/>
            <a:chExt cx="8839200" cy="2514600"/>
          </a:xfrm>
        </p:grpSpPr>
        <p:sp>
          <p:nvSpPr>
            <p:cNvPr id="274" name="TextBox 273"/>
            <p:cNvSpPr txBox="1"/>
            <p:nvPr/>
          </p:nvSpPr>
          <p:spPr>
            <a:xfrm>
              <a:off x="1600200" y="5772090"/>
              <a:ext cx="838200" cy="400110"/>
            </a:xfrm>
            <a:prstGeom prst="rect">
              <a:avLst/>
            </a:prstGeom>
            <a:noFill/>
          </p:spPr>
          <p:txBody>
            <a:bodyPr wrap="square" rtlCol="0">
              <a:spAutoFit/>
            </a:bodyPr>
            <a:lstStyle/>
            <a:p>
              <a:r>
                <a:rPr lang="en-US" sz="2000" b="1" dirty="0" smtClean="0"/>
                <a:t>Bus </a:t>
              </a:r>
              <a:endParaRPr lang="en-US" sz="2000" b="1" dirty="0"/>
            </a:p>
          </p:txBody>
        </p:sp>
        <p:grpSp>
          <p:nvGrpSpPr>
            <p:cNvPr id="139" name="Group 138"/>
            <p:cNvGrpSpPr/>
            <p:nvPr/>
          </p:nvGrpSpPr>
          <p:grpSpPr>
            <a:xfrm>
              <a:off x="152400" y="4267200"/>
              <a:ext cx="8839200" cy="2514600"/>
              <a:chOff x="152400" y="4267200"/>
              <a:chExt cx="8839200" cy="2514600"/>
            </a:xfrm>
          </p:grpSpPr>
          <p:grpSp>
            <p:nvGrpSpPr>
              <p:cNvPr id="136" name="Group 135"/>
              <p:cNvGrpSpPr/>
              <p:nvPr/>
            </p:nvGrpSpPr>
            <p:grpSpPr>
              <a:xfrm>
                <a:off x="3810000" y="4495800"/>
                <a:ext cx="1524000" cy="1619310"/>
                <a:chOff x="4267200" y="4495800"/>
                <a:chExt cx="1524000" cy="1619310"/>
              </a:xfrm>
            </p:grpSpPr>
            <p:grpSp>
              <p:nvGrpSpPr>
                <p:cNvPr id="8" name="Group 29"/>
                <p:cNvGrpSpPr/>
                <p:nvPr/>
              </p:nvGrpSpPr>
              <p:grpSpPr>
                <a:xfrm>
                  <a:off x="4267200" y="4495800"/>
                  <a:ext cx="1524000" cy="1447800"/>
                  <a:chOff x="3276600" y="4648200"/>
                  <a:chExt cx="1524000" cy="1447800"/>
                </a:xfrm>
              </p:grpSpPr>
              <p:sp>
                <p:nvSpPr>
                  <p:cNvPr id="24" name="Oval 23"/>
                  <p:cNvSpPr/>
                  <p:nvPr/>
                </p:nvSpPr>
                <p:spPr>
                  <a:xfrm>
                    <a:off x="3886200" y="5257800"/>
                    <a:ext cx="381000" cy="381000"/>
                  </a:xfrm>
                  <a:prstGeom prst="ellips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3886200" y="4648200"/>
                    <a:ext cx="381000" cy="381000"/>
                  </a:xfrm>
                  <a:prstGeom prst="ellips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3276600" y="4953000"/>
                    <a:ext cx="381000" cy="381000"/>
                  </a:xfrm>
                  <a:prstGeom prst="ellips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4419600" y="4953000"/>
                    <a:ext cx="381000" cy="381000"/>
                  </a:xfrm>
                  <a:prstGeom prst="ellips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3352800" y="5715000"/>
                    <a:ext cx="381000" cy="381000"/>
                  </a:xfrm>
                  <a:prstGeom prst="ellips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4343400" y="5715000"/>
                    <a:ext cx="381000" cy="381000"/>
                  </a:xfrm>
                  <a:prstGeom prst="ellips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276"/>
                <p:cNvGrpSpPr/>
                <p:nvPr/>
              </p:nvGrpSpPr>
              <p:grpSpPr>
                <a:xfrm>
                  <a:off x="4648200" y="4877594"/>
                  <a:ext cx="1066800" cy="1237516"/>
                  <a:chOff x="5029200" y="4877594"/>
                  <a:chExt cx="1066800" cy="1237516"/>
                </a:xfrm>
              </p:grpSpPr>
              <p:grpSp>
                <p:nvGrpSpPr>
                  <p:cNvPr id="16" name="Group 128"/>
                  <p:cNvGrpSpPr/>
                  <p:nvPr/>
                </p:nvGrpSpPr>
                <p:grpSpPr>
                  <a:xfrm>
                    <a:off x="5029200" y="4877594"/>
                    <a:ext cx="817796" cy="740802"/>
                    <a:chOff x="5029200" y="4877594"/>
                    <a:chExt cx="817796" cy="740802"/>
                  </a:xfrm>
                </p:grpSpPr>
                <p:cxnSp>
                  <p:nvCxnSpPr>
                    <p:cNvPr id="112" name="Straight Connector 111"/>
                    <p:cNvCxnSpPr>
                      <a:stCxn id="24" idx="1"/>
                      <a:endCxn id="26" idx="6"/>
                    </p:cNvCxnSpPr>
                    <p:nvPr/>
                  </p:nvCxnSpPr>
                  <p:spPr>
                    <a:xfrm rot="16200000" flipV="1">
                      <a:off x="5086350" y="4933950"/>
                      <a:ext cx="170096" cy="28439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15" name="Straight Connector 114"/>
                    <p:cNvCxnSpPr>
                      <a:stCxn id="25" idx="4"/>
                      <a:endCxn id="24" idx="0"/>
                    </p:cNvCxnSpPr>
                    <p:nvPr/>
                  </p:nvCxnSpPr>
                  <p:spPr>
                    <a:xfrm rot="5400000">
                      <a:off x="5334000" y="4991100"/>
                      <a:ext cx="228600" cy="1588"/>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18" name="Straight Connector 117"/>
                    <p:cNvCxnSpPr>
                      <a:stCxn id="27" idx="3"/>
                      <a:endCxn id="24" idx="6"/>
                    </p:cNvCxnSpPr>
                    <p:nvPr/>
                  </p:nvCxnSpPr>
                  <p:spPr>
                    <a:xfrm rot="5400000">
                      <a:off x="5657850" y="5106754"/>
                      <a:ext cx="170096" cy="20819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22" name="Straight Connector 121"/>
                    <p:cNvCxnSpPr>
                      <a:stCxn id="24" idx="3"/>
                      <a:endCxn id="28" idx="7"/>
                    </p:cNvCxnSpPr>
                    <p:nvPr/>
                  </p:nvCxnSpPr>
                  <p:spPr>
                    <a:xfrm rot="5400000">
                      <a:off x="5087704" y="5392504"/>
                      <a:ext cx="187792" cy="263992"/>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26" name="Straight Connector 125"/>
                    <p:cNvCxnSpPr>
                      <a:stCxn id="29" idx="1"/>
                      <a:endCxn id="24" idx="5"/>
                    </p:cNvCxnSpPr>
                    <p:nvPr/>
                  </p:nvCxnSpPr>
                  <p:spPr>
                    <a:xfrm rot="16200000" flipV="1">
                      <a:off x="5583004" y="5430604"/>
                      <a:ext cx="187792" cy="187792"/>
                    </a:xfrm>
                    <a:prstGeom prst="line">
                      <a:avLst/>
                    </a:prstGeom>
                    <a:ln w="57150"/>
                  </p:spPr>
                  <p:style>
                    <a:lnRef idx="1">
                      <a:schemeClr val="accent1"/>
                    </a:lnRef>
                    <a:fillRef idx="0">
                      <a:schemeClr val="accent1"/>
                    </a:fillRef>
                    <a:effectRef idx="0">
                      <a:schemeClr val="accent1"/>
                    </a:effectRef>
                    <a:fontRef idx="minor">
                      <a:schemeClr val="tx1"/>
                    </a:fontRef>
                  </p:style>
                </p:cxnSp>
              </p:grpSp>
              <p:sp>
                <p:nvSpPr>
                  <p:cNvPr id="270" name="TextBox 269"/>
                  <p:cNvSpPr txBox="1"/>
                  <p:nvPr/>
                </p:nvSpPr>
                <p:spPr>
                  <a:xfrm>
                    <a:off x="5181600" y="5715000"/>
                    <a:ext cx="914400" cy="400110"/>
                  </a:xfrm>
                  <a:prstGeom prst="rect">
                    <a:avLst/>
                  </a:prstGeom>
                  <a:noFill/>
                </p:spPr>
                <p:txBody>
                  <a:bodyPr wrap="square" rtlCol="0">
                    <a:spAutoFit/>
                  </a:bodyPr>
                  <a:lstStyle/>
                  <a:p>
                    <a:r>
                      <a:rPr lang="en-US" sz="2000" b="1" dirty="0" smtClean="0"/>
                      <a:t>Star </a:t>
                    </a:r>
                    <a:endParaRPr lang="en-US" sz="2000" b="1" dirty="0"/>
                  </a:p>
                </p:txBody>
              </p:sp>
            </p:grpSp>
          </p:grpSp>
          <p:grpSp>
            <p:nvGrpSpPr>
              <p:cNvPr id="31" name="Group 171"/>
              <p:cNvGrpSpPr/>
              <p:nvPr/>
            </p:nvGrpSpPr>
            <p:grpSpPr>
              <a:xfrm>
                <a:off x="1066800" y="4648200"/>
                <a:ext cx="1905000" cy="1143000"/>
                <a:chOff x="990600" y="5486400"/>
                <a:chExt cx="1905000" cy="1143000"/>
              </a:xfrm>
            </p:grpSpPr>
            <p:grpSp>
              <p:nvGrpSpPr>
                <p:cNvPr id="224" name="Group 50"/>
                <p:cNvGrpSpPr/>
                <p:nvPr/>
              </p:nvGrpSpPr>
              <p:grpSpPr>
                <a:xfrm>
                  <a:off x="1066800" y="5486400"/>
                  <a:ext cx="1828800" cy="1143000"/>
                  <a:chOff x="6553200" y="4876800"/>
                  <a:chExt cx="1828800" cy="1143000"/>
                </a:xfrm>
              </p:grpSpPr>
              <p:sp>
                <p:nvSpPr>
                  <p:cNvPr id="45" name="Oval 44"/>
                  <p:cNvSpPr/>
                  <p:nvPr/>
                </p:nvSpPr>
                <p:spPr>
                  <a:xfrm>
                    <a:off x="6781800" y="4876800"/>
                    <a:ext cx="381000" cy="381000"/>
                  </a:xfrm>
                  <a:prstGeom prst="ellips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7391400" y="4876800"/>
                    <a:ext cx="381000" cy="381000"/>
                  </a:xfrm>
                  <a:prstGeom prst="ellips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8001000" y="4876800"/>
                    <a:ext cx="381000" cy="381000"/>
                  </a:xfrm>
                  <a:prstGeom prst="ellips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a:off x="6553200" y="5638800"/>
                    <a:ext cx="381000" cy="381000"/>
                  </a:xfrm>
                  <a:prstGeom prst="ellips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7162800" y="5638800"/>
                    <a:ext cx="381000" cy="381000"/>
                  </a:xfrm>
                  <a:prstGeom prst="ellips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7772400" y="5638800"/>
                    <a:ext cx="381000" cy="381000"/>
                  </a:xfrm>
                  <a:prstGeom prst="ellips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48" name="Straight Connector 147"/>
                <p:cNvCxnSpPr/>
                <p:nvPr/>
              </p:nvCxnSpPr>
              <p:spPr>
                <a:xfrm>
                  <a:off x="990600" y="6019800"/>
                  <a:ext cx="1905000" cy="1588"/>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49" name="Straight Connector 148"/>
                <p:cNvCxnSpPr>
                  <a:stCxn id="48" idx="0"/>
                </p:cNvCxnSpPr>
                <p:nvPr/>
              </p:nvCxnSpPr>
              <p:spPr>
                <a:xfrm rot="5400000" flipH="1" flipV="1">
                  <a:off x="1143000" y="6134100"/>
                  <a:ext cx="228600" cy="1588"/>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p:nvCxnSpPr>
              <p:spPr>
                <a:xfrm rot="5400000" flipH="1" flipV="1">
                  <a:off x="1789906" y="6133306"/>
                  <a:ext cx="228600" cy="1588"/>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p:nvCxnSpPr>
              <p:spPr>
                <a:xfrm rot="5400000" flipH="1" flipV="1">
                  <a:off x="2399506" y="6133306"/>
                  <a:ext cx="228600" cy="1588"/>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p:nvCxnSpPr>
              <p:spPr>
                <a:xfrm rot="5400000" flipH="1" flipV="1">
                  <a:off x="1447006" y="5943600"/>
                  <a:ext cx="153194" cy="794"/>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a:xfrm rot="5400000" flipH="1" flipV="1">
                  <a:off x="1981200" y="5943600"/>
                  <a:ext cx="153194" cy="794"/>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rot="5400000" flipH="1" flipV="1">
                  <a:off x="2590800" y="5943600"/>
                  <a:ext cx="153194" cy="794"/>
                </a:xfrm>
                <a:prstGeom prst="line">
                  <a:avLst/>
                </a:prstGeom>
                <a:ln w="57150"/>
              </p:spPr>
              <p:style>
                <a:lnRef idx="1">
                  <a:schemeClr val="accent1"/>
                </a:lnRef>
                <a:fillRef idx="0">
                  <a:schemeClr val="accent1"/>
                </a:fillRef>
                <a:effectRef idx="0">
                  <a:schemeClr val="accent1"/>
                </a:effectRef>
                <a:fontRef idx="minor">
                  <a:schemeClr val="tx1"/>
                </a:fontRef>
              </p:style>
            </p:cxnSp>
          </p:grpSp>
          <p:grpSp>
            <p:nvGrpSpPr>
              <p:cNvPr id="138" name="Group 137"/>
              <p:cNvGrpSpPr/>
              <p:nvPr/>
            </p:nvGrpSpPr>
            <p:grpSpPr>
              <a:xfrm>
                <a:off x="6172200" y="4648200"/>
                <a:ext cx="1676400" cy="1447800"/>
                <a:chOff x="6553200" y="4648200"/>
                <a:chExt cx="1676400" cy="1447800"/>
              </a:xfrm>
            </p:grpSpPr>
            <p:grpSp>
              <p:nvGrpSpPr>
                <p:cNvPr id="226" name="Group 199"/>
                <p:cNvGrpSpPr/>
                <p:nvPr/>
              </p:nvGrpSpPr>
              <p:grpSpPr>
                <a:xfrm>
                  <a:off x="6553200" y="4648200"/>
                  <a:ext cx="1676400" cy="1447800"/>
                  <a:chOff x="609600" y="3733800"/>
                  <a:chExt cx="1676400" cy="1447800"/>
                </a:xfrm>
              </p:grpSpPr>
              <p:grpSp>
                <p:nvGrpSpPr>
                  <p:cNvPr id="227" name="Group 15"/>
                  <p:cNvGrpSpPr/>
                  <p:nvPr/>
                </p:nvGrpSpPr>
                <p:grpSpPr>
                  <a:xfrm>
                    <a:off x="609600" y="3733800"/>
                    <a:ext cx="1676400" cy="1447800"/>
                    <a:chOff x="1295400" y="4114800"/>
                    <a:chExt cx="1676400" cy="1447800"/>
                  </a:xfrm>
                </p:grpSpPr>
                <p:sp>
                  <p:nvSpPr>
                    <p:cNvPr id="10" name="Oval 9"/>
                    <p:cNvSpPr/>
                    <p:nvPr/>
                  </p:nvSpPr>
                  <p:spPr>
                    <a:xfrm>
                      <a:off x="1676400" y="4114800"/>
                      <a:ext cx="381000" cy="381000"/>
                    </a:xfrm>
                    <a:prstGeom prst="ellips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2286000" y="4114800"/>
                      <a:ext cx="381000" cy="381000"/>
                    </a:xfrm>
                    <a:prstGeom prst="ellips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1295400" y="4648200"/>
                      <a:ext cx="381000" cy="381000"/>
                    </a:xfrm>
                    <a:prstGeom prst="ellips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2590800" y="4648200"/>
                      <a:ext cx="381000" cy="381000"/>
                    </a:xfrm>
                    <a:prstGeom prst="ellips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1676400" y="5181600"/>
                      <a:ext cx="381000" cy="381000"/>
                    </a:xfrm>
                    <a:prstGeom prst="ellips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2286000" y="5181600"/>
                      <a:ext cx="381000" cy="381000"/>
                    </a:xfrm>
                    <a:prstGeom prst="ellips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79" name="Straight Connector 178"/>
                  <p:cNvCxnSpPr>
                    <a:stCxn id="12" idx="0"/>
                    <a:endCxn id="10" idx="3"/>
                  </p:cNvCxnSpPr>
                  <p:nvPr/>
                </p:nvCxnSpPr>
                <p:spPr>
                  <a:xfrm rot="5400000" flipH="1" flipV="1">
                    <a:off x="819150" y="4039954"/>
                    <a:ext cx="208196" cy="24629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82" name="Straight Connector 181"/>
                  <p:cNvCxnSpPr>
                    <a:stCxn id="11" idx="2"/>
                    <a:endCxn id="10" idx="6"/>
                  </p:cNvCxnSpPr>
                  <p:nvPr/>
                </p:nvCxnSpPr>
                <p:spPr>
                  <a:xfrm rot="10800000">
                    <a:off x="1371600" y="3924300"/>
                    <a:ext cx="228600" cy="1588"/>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86" name="Straight Connector 185"/>
                  <p:cNvCxnSpPr>
                    <a:stCxn id="13" idx="0"/>
                    <a:endCxn id="11" idx="5"/>
                  </p:cNvCxnSpPr>
                  <p:nvPr/>
                </p:nvCxnSpPr>
                <p:spPr>
                  <a:xfrm rot="16200000" flipV="1">
                    <a:off x="1906354" y="4078054"/>
                    <a:ext cx="208196" cy="17009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89" name="Straight Connector 188"/>
                  <p:cNvCxnSpPr>
                    <a:stCxn id="14" idx="1"/>
                    <a:endCxn id="12" idx="4"/>
                  </p:cNvCxnSpPr>
                  <p:nvPr/>
                </p:nvCxnSpPr>
                <p:spPr>
                  <a:xfrm rot="16200000" flipV="1">
                    <a:off x="819150" y="4629150"/>
                    <a:ext cx="208196" cy="24629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92" name="Straight Connector 191"/>
                  <p:cNvCxnSpPr>
                    <a:stCxn id="15" idx="7"/>
                    <a:endCxn id="13" idx="4"/>
                  </p:cNvCxnSpPr>
                  <p:nvPr/>
                </p:nvCxnSpPr>
                <p:spPr>
                  <a:xfrm rot="5400000" flipH="1" flipV="1">
                    <a:off x="1906354" y="4667250"/>
                    <a:ext cx="208196" cy="17009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95" name="Straight Connector 194"/>
                  <p:cNvCxnSpPr>
                    <a:stCxn id="15" idx="2"/>
                    <a:endCxn id="14" idx="6"/>
                  </p:cNvCxnSpPr>
                  <p:nvPr/>
                </p:nvCxnSpPr>
                <p:spPr>
                  <a:xfrm rot="10800000">
                    <a:off x="1371600" y="4991100"/>
                    <a:ext cx="228600" cy="1588"/>
                  </a:xfrm>
                  <a:prstGeom prst="line">
                    <a:avLst/>
                  </a:prstGeom>
                  <a:ln w="57150"/>
                </p:spPr>
                <p:style>
                  <a:lnRef idx="1">
                    <a:schemeClr val="accent1"/>
                  </a:lnRef>
                  <a:fillRef idx="0">
                    <a:schemeClr val="accent1"/>
                  </a:fillRef>
                  <a:effectRef idx="0">
                    <a:schemeClr val="accent1"/>
                  </a:effectRef>
                  <a:fontRef idx="minor">
                    <a:schemeClr val="tx1"/>
                  </a:fontRef>
                </p:style>
              </p:cxnSp>
            </p:grpSp>
            <p:sp>
              <p:nvSpPr>
                <p:cNvPr id="275" name="TextBox 274"/>
                <p:cNvSpPr txBox="1"/>
                <p:nvPr/>
              </p:nvSpPr>
              <p:spPr>
                <a:xfrm>
                  <a:off x="7086600" y="5105400"/>
                  <a:ext cx="838200" cy="400110"/>
                </a:xfrm>
                <a:prstGeom prst="rect">
                  <a:avLst/>
                </a:prstGeom>
                <a:noFill/>
              </p:spPr>
              <p:txBody>
                <a:bodyPr wrap="square" rtlCol="0">
                  <a:spAutoFit/>
                </a:bodyPr>
                <a:lstStyle/>
                <a:p>
                  <a:r>
                    <a:rPr lang="en-US" sz="2000" b="1" dirty="0" smtClean="0"/>
                    <a:t>Ring </a:t>
                  </a:r>
                  <a:endParaRPr lang="en-US" sz="2000" b="1" dirty="0"/>
                </a:p>
              </p:txBody>
            </p:sp>
          </p:grpSp>
          <p:grpSp>
            <p:nvGrpSpPr>
              <p:cNvPr id="125" name="Group 124"/>
              <p:cNvGrpSpPr/>
              <p:nvPr/>
            </p:nvGrpSpPr>
            <p:grpSpPr>
              <a:xfrm>
                <a:off x="152400" y="4267200"/>
                <a:ext cx="8839200" cy="2514600"/>
                <a:chOff x="152400" y="990600"/>
                <a:chExt cx="8839200" cy="2514600"/>
              </a:xfrm>
            </p:grpSpPr>
            <p:sp>
              <p:nvSpPr>
                <p:cNvPr id="121" name="Rectangle 120"/>
                <p:cNvSpPr/>
                <p:nvPr/>
              </p:nvSpPr>
              <p:spPr>
                <a:xfrm>
                  <a:off x="152400" y="990600"/>
                  <a:ext cx="8839200" cy="2514600"/>
                </a:xfrm>
                <a:prstGeom prst="rect">
                  <a:avLst/>
                </a:pr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23" name="Rectangle 122"/>
                <p:cNvSpPr/>
                <p:nvPr/>
              </p:nvSpPr>
              <p:spPr>
                <a:xfrm>
                  <a:off x="381000" y="2895600"/>
                  <a:ext cx="8534400" cy="523220"/>
                </a:xfrm>
                <a:prstGeom prst="rect">
                  <a:avLst/>
                </a:prstGeom>
                <a:solidFill>
                  <a:sysClr val="window" lastClr="FFFFFF"/>
                </a:solidFill>
                <a:ln>
                  <a:noFill/>
                </a:ln>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smtClean="0">
                      <a:ln>
                        <a:solidFill>
                          <a:sysClr val="windowText" lastClr="000000"/>
                        </a:solidFill>
                      </a:ln>
                      <a:solidFill>
                        <a:srgbClr val="FF6600"/>
                      </a:solidFill>
                      <a:effectLst/>
                      <a:uLnTx/>
                      <a:uFillTx/>
                      <a:latin typeface="Calibri"/>
                      <a:ea typeface="+mn-ea"/>
                      <a:cs typeface="+mn-cs"/>
                    </a:rPr>
                    <a:t>Typically used for direct-link</a:t>
                  </a:r>
                  <a:r>
                    <a:rPr kumimoji="0" lang="en-US" sz="2800" b="1" i="0" u="none" strike="noStrike" kern="1200" cap="none" spc="0" normalizeH="0" noProof="0" dirty="0" smtClean="0">
                      <a:ln>
                        <a:solidFill>
                          <a:sysClr val="windowText" lastClr="000000"/>
                        </a:solidFill>
                      </a:ln>
                      <a:solidFill>
                        <a:srgbClr val="FF6600"/>
                      </a:solidFill>
                      <a:effectLst/>
                      <a:uLnTx/>
                      <a:uFillTx/>
                      <a:latin typeface="Calibri"/>
                      <a:ea typeface="+mn-ea"/>
                      <a:cs typeface="+mn-cs"/>
                    </a:rPr>
                    <a:t> shared-access networks</a:t>
                  </a:r>
                  <a:endParaRPr kumimoji="0" lang="en-US" sz="2800" b="1" i="0" u="none" strike="noStrike" kern="1200" cap="none" spc="0" normalizeH="0" baseline="0" noProof="0" dirty="0">
                    <a:ln>
                      <a:solidFill>
                        <a:sysClr val="windowText" lastClr="000000"/>
                      </a:solidFill>
                    </a:ln>
                    <a:solidFill>
                      <a:srgbClr val="FF6600"/>
                    </a:solidFill>
                    <a:effectLst/>
                    <a:uLnTx/>
                    <a:uFillTx/>
                    <a:latin typeface="Calibri"/>
                    <a:ea typeface="+mn-ea"/>
                    <a:cs typeface="+mn-cs"/>
                  </a:endParaRPr>
                </a:p>
              </p:txBody>
            </p:sp>
          </p:grpSp>
        </p:grpSp>
      </p:grpSp>
      <p:sp>
        <p:nvSpPr>
          <p:cNvPr id="127" name="Rectangle 126"/>
          <p:cNvSpPr/>
          <p:nvPr/>
        </p:nvSpPr>
        <p:spPr>
          <a:xfrm>
            <a:off x="457200" y="772180"/>
            <a:ext cx="8534400" cy="523220"/>
          </a:xfrm>
          <a:prstGeom prst="rect">
            <a:avLst/>
          </a:prstGeom>
          <a:solidFill>
            <a:sysClr val="window" lastClr="FFFFFF"/>
          </a:solid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smtClean="0">
                <a:ln>
                  <a:solidFill>
                    <a:sysClr val="windowText" lastClr="000000"/>
                  </a:solidFill>
                </a:ln>
                <a:solidFill>
                  <a:srgbClr val="FF6600"/>
                </a:solidFill>
                <a:effectLst/>
                <a:uLnTx/>
                <a:uFillTx/>
                <a:latin typeface="Calibri"/>
                <a:ea typeface="+mn-ea"/>
                <a:cs typeface="+mn-cs"/>
              </a:rPr>
              <a:t>Logical and</a:t>
            </a:r>
            <a:r>
              <a:rPr kumimoji="0" lang="en-US" sz="2800" b="1" i="0" u="none" strike="noStrike" kern="1200" cap="none" spc="0" normalizeH="0" noProof="0" dirty="0" smtClean="0">
                <a:ln>
                  <a:solidFill>
                    <a:sysClr val="windowText" lastClr="000000"/>
                  </a:solidFill>
                </a:ln>
                <a:solidFill>
                  <a:srgbClr val="FF6600"/>
                </a:solidFill>
                <a:effectLst/>
                <a:uLnTx/>
                <a:uFillTx/>
                <a:latin typeface="Calibri"/>
                <a:ea typeface="+mn-ea"/>
                <a:cs typeface="+mn-cs"/>
              </a:rPr>
              <a:t> physical interconnection between nodes</a:t>
            </a:r>
            <a:endParaRPr kumimoji="0" lang="en-US" sz="2800" b="1" i="0" u="none" strike="noStrike" kern="1200" cap="none" spc="0" normalizeH="0" baseline="0" noProof="0" dirty="0">
              <a:ln>
                <a:solidFill>
                  <a:sysClr val="windowText" lastClr="000000"/>
                </a:solidFill>
              </a:ln>
              <a:solidFill>
                <a:srgbClr val="FF6600"/>
              </a:solidFill>
              <a:effectLst/>
              <a:uLnTx/>
              <a:uFillTx/>
              <a:latin typeface="Calibri"/>
              <a:ea typeface="+mn-ea"/>
              <a:cs typeface="+mn-cs"/>
            </a:endParaRPr>
          </a:p>
        </p:txBody>
      </p:sp>
      <p:grpSp>
        <p:nvGrpSpPr>
          <p:cNvPr id="135" name="Group 134"/>
          <p:cNvGrpSpPr/>
          <p:nvPr/>
        </p:nvGrpSpPr>
        <p:grpSpPr>
          <a:xfrm>
            <a:off x="228600" y="4495800"/>
            <a:ext cx="8763000" cy="2063838"/>
            <a:chOff x="228600" y="1822362"/>
            <a:chExt cx="8763000" cy="2063838"/>
          </a:xfrm>
        </p:grpSpPr>
        <p:grpSp>
          <p:nvGrpSpPr>
            <p:cNvPr id="133" name="Group 132"/>
            <p:cNvGrpSpPr/>
            <p:nvPr/>
          </p:nvGrpSpPr>
          <p:grpSpPr>
            <a:xfrm>
              <a:off x="228600" y="2743200"/>
              <a:ext cx="2057400" cy="762000"/>
              <a:chOff x="76200" y="2743200"/>
              <a:chExt cx="2057400" cy="762000"/>
            </a:xfrm>
          </p:grpSpPr>
          <p:sp>
            <p:nvSpPr>
              <p:cNvPr id="124" name="Oval 123"/>
              <p:cNvSpPr/>
              <p:nvPr/>
            </p:nvSpPr>
            <p:spPr>
              <a:xfrm>
                <a:off x="152400" y="2743200"/>
                <a:ext cx="381000" cy="381000"/>
              </a:xfrm>
              <a:prstGeom prst="ellips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Oval 127"/>
              <p:cNvSpPr/>
              <p:nvPr/>
            </p:nvSpPr>
            <p:spPr>
              <a:xfrm>
                <a:off x="1752600" y="2743200"/>
                <a:ext cx="381000" cy="381000"/>
              </a:xfrm>
              <a:prstGeom prst="ellips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9" name="Straight Connector 128"/>
              <p:cNvCxnSpPr>
                <a:stCxn id="124" idx="6"/>
                <a:endCxn id="128" idx="2"/>
              </p:cNvCxnSpPr>
              <p:nvPr/>
            </p:nvCxnSpPr>
            <p:spPr>
              <a:xfrm>
                <a:off x="533400" y="2933700"/>
                <a:ext cx="1219200" cy="1588"/>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31" name="TextBox 130"/>
              <p:cNvSpPr txBox="1"/>
              <p:nvPr/>
            </p:nvSpPr>
            <p:spPr>
              <a:xfrm>
                <a:off x="76200" y="3105090"/>
                <a:ext cx="2057400" cy="400110"/>
              </a:xfrm>
              <a:prstGeom prst="rect">
                <a:avLst/>
              </a:prstGeom>
              <a:noFill/>
            </p:spPr>
            <p:txBody>
              <a:bodyPr wrap="square" rtlCol="0">
                <a:spAutoFit/>
              </a:bodyPr>
              <a:lstStyle/>
              <a:p>
                <a:pPr algn="ctr"/>
                <a:r>
                  <a:rPr lang="en-US" sz="2000" b="1" dirty="0" smtClean="0"/>
                  <a:t>Point to Point </a:t>
                </a:r>
                <a:endParaRPr lang="en-US" sz="2000" b="1" dirty="0"/>
              </a:p>
            </p:txBody>
          </p:sp>
        </p:grpSp>
        <p:pic>
          <p:nvPicPr>
            <p:cNvPr id="132" name="Picture 131" descr="topologies.png"/>
            <p:cNvPicPr>
              <a:picLocks noChangeAspect="1"/>
            </p:cNvPicPr>
            <p:nvPr/>
          </p:nvPicPr>
          <p:blipFill>
            <a:blip r:embed="rId3"/>
            <a:srcRect r="5144"/>
            <a:stretch>
              <a:fillRect/>
            </a:stretch>
          </p:blipFill>
          <p:spPr>
            <a:xfrm>
              <a:off x="2347572" y="1822362"/>
              <a:ext cx="6644028" cy="2063838"/>
            </a:xfrm>
            <a:prstGeom prst="rect">
              <a:avLst/>
            </a:prstGeom>
          </p:spPr>
        </p:pic>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41"/>
                                        </p:tgtEl>
                                        <p:attrNameLst>
                                          <p:attrName>style.visibility</p:attrName>
                                        </p:attrNameLst>
                                      </p:cBhvr>
                                      <p:to>
                                        <p:strVal val="visible"/>
                                      </p:to>
                                    </p:set>
                                    <p:animEffect transition="in" filter="fade">
                                      <p:cBhvr>
                                        <p:cTn id="7" dur="500"/>
                                        <p:tgtEl>
                                          <p:spTgt spid="14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5"/>
                                        </p:tgtEl>
                                        <p:attrNameLst>
                                          <p:attrName>style.visibility</p:attrName>
                                        </p:attrNameLst>
                                      </p:cBhvr>
                                      <p:to>
                                        <p:strVal val="visible"/>
                                      </p:to>
                                    </p:set>
                                    <p:animEffect transition="in" filter="fade">
                                      <p:cBhvr>
                                        <p:cTn id="12" dur="500"/>
                                        <p:tgtEl>
                                          <p:spTgt spid="1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_rels/theme4.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efault Theme">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3.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defRPr kumimoji="0" lang="en-US" sz="2400" b="0" i="0" u="none" strike="noStrike" cap="none" normalizeH="0" baseline="0" smtClean="0">
            <a:ln>
              <a:noFill/>
            </a:ln>
            <a:solidFill>
              <a:schemeClr val="tx1"/>
            </a:solidFill>
            <a:effectLst/>
            <a:latin typeface="Comic Sans MS" pitchFamily="66"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defRPr kumimoji="0" lang="en-US" sz="2400" b="0" i="0" u="none" strike="noStrike" cap="none" normalizeH="0" baseline="0" smtClean="0">
            <a:ln>
              <a:noFill/>
            </a:ln>
            <a:solidFill>
              <a:schemeClr val="tx1"/>
            </a:solidFill>
            <a:effectLst/>
            <a:latin typeface="Comic Sans MS" pitchFamily="66"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4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3720</TotalTime>
  <Words>5942</Words>
  <Application>Microsoft Office PowerPoint</Application>
  <PresentationFormat>On-screen Show (4:3)</PresentationFormat>
  <Paragraphs>391</Paragraphs>
  <Slides>34</Slides>
  <Notes>33</Notes>
  <HiddenSlides>0</HiddenSlides>
  <MMClips>0</MMClips>
  <ScaleCrop>false</ScaleCrop>
  <HeadingPairs>
    <vt:vector size="6" baseType="variant">
      <vt:variant>
        <vt:lpstr>Theme</vt:lpstr>
      </vt:variant>
      <vt:variant>
        <vt:i4>4</vt:i4>
      </vt:variant>
      <vt:variant>
        <vt:lpstr>Embedded OLE Servers</vt:lpstr>
      </vt:variant>
      <vt:variant>
        <vt:i4>1</vt:i4>
      </vt:variant>
      <vt:variant>
        <vt:lpstr>Slide Titles</vt:lpstr>
      </vt:variant>
      <vt:variant>
        <vt:i4>34</vt:i4>
      </vt:variant>
    </vt:vector>
  </HeadingPairs>
  <TitlesOfParts>
    <vt:vector size="39" baseType="lpstr">
      <vt:lpstr>3_Office Theme</vt:lpstr>
      <vt:lpstr>Default Theme</vt:lpstr>
      <vt:lpstr>Default Design</vt:lpstr>
      <vt:lpstr>4_Office Theme</vt:lpstr>
      <vt:lpstr>Clip</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vector>
  </TitlesOfParts>
  <Company>Acer</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Junaid Qadir</dc:creator>
  <cp:lastModifiedBy>Junaid Qadir</cp:lastModifiedBy>
  <cp:revision>1057</cp:revision>
  <dcterms:created xsi:type="dcterms:W3CDTF">2009-04-08T07:28:20Z</dcterms:created>
  <dcterms:modified xsi:type="dcterms:W3CDTF">2009-05-07T06:42:18Z</dcterms:modified>
</cp:coreProperties>
</file>