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5" r:id="rId3"/>
  </p:sldMasterIdLst>
  <p:notesMasterIdLst>
    <p:notesMasterId r:id="rId24"/>
  </p:notesMasterIdLst>
  <p:sldIdLst>
    <p:sldId id="273" r:id="rId4"/>
    <p:sldId id="333" r:id="rId5"/>
    <p:sldId id="350" r:id="rId6"/>
    <p:sldId id="365" r:id="rId7"/>
    <p:sldId id="359" r:id="rId8"/>
    <p:sldId id="366" r:id="rId9"/>
    <p:sldId id="367" r:id="rId10"/>
    <p:sldId id="369" r:id="rId11"/>
    <p:sldId id="370" r:id="rId12"/>
    <p:sldId id="371" r:id="rId13"/>
    <p:sldId id="363" r:id="rId14"/>
    <p:sldId id="351" r:id="rId15"/>
    <p:sldId id="372" r:id="rId16"/>
    <p:sldId id="373" r:id="rId17"/>
    <p:sldId id="356" r:id="rId18"/>
    <p:sldId id="357" r:id="rId19"/>
    <p:sldId id="358" r:id="rId20"/>
    <p:sldId id="374" r:id="rId21"/>
    <p:sldId id="375" r:id="rId22"/>
    <p:sldId id="27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E8F0F8"/>
    <a:srgbClr val="F0F5FA"/>
    <a:srgbClr val="F6F9FC"/>
    <a:srgbClr val="E3EBF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7" autoAdjust="0"/>
    <p:restoredTop sz="70547" autoAdjust="0"/>
  </p:normalViewPr>
  <p:slideViewPr>
    <p:cSldViewPr>
      <p:cViewPr>
        <p:scale>
          <a:sx n="73" d="100"/>
          <a:sy n="73" d="100"/>
        </p:scale>
        <p:origin x="-438" y="996"/>
      </p:cViewPr>
      <p:guideLst>
        <p:guide orient="horz" pos="2160"/>
        <p:guide pos="2880"/>
      </p:guideLst>
    </p:cSldViewPr>
  </p:slideViewPr>
  <p:notesTextViewPr>
    <p:cViewPr>
      <p:scale>
        <a:sx n="100" d="100"/>
        <a:sy n="100" d="100"/>
      </p:scale>
      <p:origin x="0" y="30"/>
    </p:cViewPr>
  </p:notesTextViewPr>
  <p:sorterViewPr>
    <p:cViewPr>
      <p:scale>
        <a:sx n="66" d="100"/>
        <a:sy n="66" d="100"/>
      </p:scale>
      <p:origin x="0" y="834"/>
    </p:cViewPr>
  </p:sorterViewPr>
  <p:notesViewPr>
    <p:cSldViewPr>
      <p:cViewPr>
        <p:scale>
          <a:sx n="100" d="100"/>
          <a:sy n="100" d="100"/>
        </p:scale>
        <p:origin x="-154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9A24EC-52E4-45B5-A2E8-68511C61AA2D}" type="datetimeFigureOut">
              <a:rPr lang="en-US" smtClean="0"/>
              <a:pPr/>
              <a:t>5/21/2009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AF51A-8A5D-4A78-A5EF-2EF45F5AD25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en.wikipedia.org/wiki/Asynchronous_communication" TargetMode="External"/><Relationship Id="rId3" Type="http://schemas.openxmlformats.org/officeDocument/2006/relationships/hyperlink" Target="http://en.wikipedia.org/wiki/Communications_protocol" TargetMode="External"/><Relationship Id="rId7" Type="http://schemas.openxmlformats.org/officeDocument/2006/relationships/hyperlink" Target="http://en.wikipedia.org/wiki/Synchronization"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en.wikipedia.org/wiki/Duplex" TargetMode="External"/><Relationship Id="rId5" Type="http://schemas.openxmlformats.org/officeDocument/2006/relationships/hyperlink" Target="http://en.wikipedia.org/wiki/DECnet" TargetMode="External"/><Relationship Id="rId4" Type="http://schemas.openxmlformats.org/officeDocument/2006/relationships/hyperlink" Target="http://en.wikipedia.org/wiki/Digital_Equipment_Corporation" TargetMode="Externa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en.wikipedia.org/wiki/Character_(computing)" TargetMode="External"/><Relationship Id="rId3" Type="http://schemas.openxmlformats.org/officeDocument/2006/relationships/hyperlink" Target="http://en.wikipedia.org/wiki/Communications_protocol" TargetMode="External"/><Relationship Id="rId7" Type="http://schemas.openxmlformats.org/officeDocument/2006/relationships/hyperlink" Target="http://en.wikipedia.org/wiki/Control_code"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en.wikipedia.org/wiki/Semantics" TargetMode="External"/><Relationship Id="rId5" Type="http://schemas.openxmlformats.org/officeDocument/2006/relationships/hyperlink" Target="http://en.wikipedia.org/wiki/Bit" TargetMode="External"/><Relationship Id="rId4" Type="http://schemas.openxmlformats.org/officeDocument/2006/relationships/hyperlink" Target="http://en.wikipedia.org/wiki/Data_(computing)" TargetMode="External"/><Relationship Id="rId9" Type="http://schemas.openxmlformats.org/officeDocument/2006/relationships/hyperlink" Target="http://en.wikipedia.org/wiki/Data_frame"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Digital"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en.wikipedia.org/wiki/Clock_signal" TargetMode="External"/><Relationship Id="rId5" Type="http://schemas.openxmlformats.org/officeDocument/2006/relationships/hyperlink" Target="http://en.wikipedia.org/wiki/Clock_drift" TargetMode="External"/><Relationship Id="rId4" Type="http://schemas.openxmlformats.org/officeDocument/2006/relationships/hyperlink" Target="http://en.wikipedia.org/wiki/Bit"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a:t>
            </a:fld>
            <a:endParaRPr lang="en-US" sz="1200" kern="1200" dirty="0">
              <a:solidFill>
                <a:prstClr val="black"/>
              </a:solidFill>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baseline="0" dirty="0" smtClean="0"/>
              <a:t>The mapping of 4-bit data symbol to a 5 bit code is shown above.</a:t>
            </a:r>
          </a:p>
          <a:p>
            <a:endParaRPr lang="en-US" b="0" i="0" baseline="0" dirty="0" smtClean="0"/>
          </a:p>
          <a:p>
            <a:endParaRPr lang="en-US" b="0" i="0" baseline="0" dirty="0" smtClean="0"/>
          </a:p>
          <a:p>
            <a:r>
              <a:rPr lang="en-US" b="0" i="0" baseline="0" dirty="0" smtClean="0"/>
              <a:t>As seen in the code above, </a:t>
            </a:r>
          </a:p>
          <a:p>
            <a:endParaRPr lang="en-US" b="0" i="0" baseline="0" dirty="0" smtClean="0"/>
          </a:p>
          <a:p>
            <a:pPr marL="228600" indent="-228600">
              <a:buAutoNum type="arabicParenR"/>
            </a:pPr>
            <a:r>
              <a:rPr lang="en-US" b="0" i="0" baseline="0" dirty="0" smtClean="0"/>
              <a:t>There is no more than one leading 0 in the resulting code</a:t>
            </a:r>
          </a:p>
          <a:p>
            <a:pPr marL="228600" indent="-228600">
              <a:buAutoNum type="arabicParenR"/>
            </a:pPr>
            <a:r>
              <a:rPr lang="en-US" b="0" i="0" baseline="0" dirty="0" smtClean="0"/>
              <a:t>There is no more than two trailing 0s</a:t>
            </a:r>
          </a:p>
          <a:p>
            <a:endParaRPr lang="en-US" b="0" i="0" baseline="0" dirty="0" smtClean="0"/>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10</a:t>
            </a:fld>
            <a:endParaRPr lang="en-US" sz="1200" kern="1200" dirty="0">
              <a:solidFill>
                <a:prstClr val="black"/>
              </a:solidFill>
              <a:latin typeface="Calibri"/>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11</a:t>
            </a:fld>
            <a:endParaRPr lang="en-US" sz="1200" kern="1200" dirty="0">
              <a:solidFill>
                <a:prstClr val="black"/>
              </a:solidFill>
              <a:latin typeface="Calibri"/>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kern="1200" baseline="0" dirty="0" smtClean="0">
                <a:solidFill>
                  <a:schemeClr val="tx1"/>
                </a:solidFill>
                <a:latin typeface="+mn-lt"/>
                <a:ea typeface="+mn-ea"/>
                <a:cs typeface="+mn-cs"/>
              </a:rPr>
              <a:t>ASYNCHRONOUS VS. SYNCHRONOUS COMMUNICATION:</a:t>
            </a:r>
          </a:p>
          <a:p>
            <a:endParaRPr lang="en-US" sz="1200" b="1"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Asynchronous protocols treat each character in a bit stream independently. Synchronous protocols take the whole bit stream and chop it into characters of equal size.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Asynchronous protocols</a:t>
            </a:r>
            <a:r>
              <a:rPr lang="en-US" sz="1200" b="0" kern="1200" baseline="0" dirty="0" smtClean="0">
                <a:solidFill>
                  <a:schemeClr val="tx1"/>
                </a:solidFill>
                <a:latin typeface="+mn-lt"/>
                <a:ea typeface="+mn-ea"/>
                <a:cs typeface="+mn-cs"/>
              </a:rPr>
              <a:t> are employed mainly in modems. Due to its inherent slowness (stemming from the requirement of addition of start/ stop bits and extended spaces between frames), asynchronous communication is rapidly being replaced by synchronous communication.</a:t>
            </a:r>
          </a:p>
          <a:p>
            <a:endParaRPr lang="en-US" b="0" i="0" baseline="0" dirty="0" smtClean="0"/>
          </a:p>
          <a:p>
            <a:r>
              <a:rPr lang="en-US" b="1" i="0" baseline="0" dirty="0" smtClean="0"/>
              <a:t>Synchronous protocols:</a:t>
            </a:r>
          </a:p>
          <a:p>
            <a:endParaRPr lang="en-US" b="1" i="0" baseline="0" dirty="0" smtClean="0"/>
          </a:p>
          <a:p>
            <a:r>
              <a:rPr lang="en-US" b="0" i="0" baseline="0" dirty="0" smtClean="0"/>
              <a:t>The speed of synchronous transmission makes it a better choice over asynchronous transmission for LAN, MAN and WAN technology. Protocols governing synchronous transmission can be further divided into two classes: 1) character oriented protocols and 2) bit oriented protocols.</a:t>
            </a:r>
          </a:p>
          <a:p>
            <a:endParaRPr lang="en-US" b="0" i="0" baseline="0" dirty="0" smtClean="0"/>
          </a:p>
          <a:p>
            <a:r>
              <a:rPr lang="en-US" b="0" i="0" baseline="0" dirty="0" smtClean="0"/>
              <a:t>In this lecture, from here forth, we are only going to focus on synchronous communication and its two major types: 1) byte-oriented framing; 2) character-oriented framing.</a:t>
            </a:r>
          </a:p>
          <a:p>
            <a:endParaRPr lang="en-US" sz="1200" b="1" i="1"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What is Framing: </a:t>
            </a:r>
            <a:r>
              <a:rPr lang="en-US" sz="1200" kern="1200" baseline="0" dirty="0" smtClean="0">
                <a:solidFill>
                  <a:schemeClr val="tx1"/>
                </a:solidFill>
                <a:latin typeface="+mn-lt"/>
                <a:ea typeface="+mn-ea"/>
                <a:cs typeface="+mn-cs"/>
              </a:rPr>
              <a:t>Since we are focusing on packet-switched networks, which means that blocks of data (called frames at this level), not bit streams, are exchanged between nodes. It is the network adaptor that enables the nodes to exchange frames.</a:t>
            </a:r>
          </a:p>
          <a:p>
            <a:endParaRPr lang="en-US" b="0" i="0" baseline="0" dirty="0" smtClean="0"/>
          </a:p>
          <a:p>
            <a:r>
              <a:rPr lang="en-US" b="1" i="1" baseline="0" dirty="0" smtClean="0"/>
              <a:t>Central challenge:  </a:t>
            </a:r>
            <a:r>
              <a:rPr lang="en-US" sz="1200" kern="1200" baseline="0" dirty="0" smtClean="0">
                <a:solidFill>
                  <a:schemeClr val="tx1"/>
                </a:solidFill>
                <a:latin typeface="+mn-lt"/>
                <a:ea typeface="+mn-ea"/>
                <a:cs typeface="+mn-cs"/>
              </a:rPr>
              <a:t>When node A wishes to transmit a frame to node B, it tells its adaptor to transmit a frame from the node’s memory. This results in a sequence of bits being sent over the link. The adaptor on node B then collects together the sequence of bits arriving on the link and deposits the corresponding frame in B’s memory. Recognizing exactly what set of bits constitutes a frame—that is, determining where the frame begins and ends—is the central challenge faced by the adaptor.</a:t>
            </a:r>
          </a:p>
          <a:p>
            <a:endParaRPr lang="en-US" b="0" i="0" baseline="0" dirty="0" smtClean="0"/>
          </a:p>
          <a:p>
            <a:r>
              <a:rPr lang="en-US" sz="1200" kern="1200" baseline="0" dirty="0" smtClean="0">
                <a:solidFill>
                  <a:schemeClr val="tx1"/>
                </a:solidFill>
                <a:latin typeface="+mn-lt"/>
                <a:ea typeface="+mn-ea"/>
                <a:cs typeface="+mn-cs"/>
              </a:rPr>
              <a:t>There are several ways to address the framing problem. We will discuss different protocols to illustrate the various points in the design space. Note that while we discuss framing in the context of point-to-point links, the problem is a fundamental one that must also be addressed in multiple-access networks like Ethernet and token rings.</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12</a:t>
            </a:fld>
            <a:endParaRPr lang="en-US" sz="1200" kern="1200" dirty="0">
              <a:solidFill>
                <a:prstClr val="black"/>
              </a:solidFill>
              <a:latin typeface="Calibri"/>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smtClean="0">
                <a:solidFill>
                  <a:schemeClr val="tx1"/>
                </a:solidFill>
                <a:latin typeface="+mn-lt"/>
                <a:ea typeface="+mn-ea"/>
                <a:cs typeface="+mn-cs"/>
              </a:rPr>
              <a:t>One of the oldest approaches to framing—it has its roots in connecting terminals to mainframes—is to view each frame as a collection of bytes (characters) rather than a collection of bits. Such a </a:t>
            </a:r>
            <a:r>
              <a:rPr lang="en-US" sz="1200" i="1" kern="1200" baseline="0" dirty="0" smtClean="0">
                <a:solidFill>
                  <a:schemeClr val="tx1"/>
                </a:solidFill>
                <a:latin typeface="+mn-lt"/>
                <a:ea typeface="+mn-ea"/>
                <a:cs typeface="+mn-cs"/>
              </a:rPr>
              <a:t>byte-oriented approach is exemplified by the BISYNC </a:t>
            </a:r>
            <a:r>
              <a:rPr lang="en-US" sz="1200" kern="1200" baseline="0" dirty="0" smtClean="0">
                <a:solidFill>
                  <a:schemeClr val="tx1"/>
                </a:solidFill>
                <a:latin typeface="+mn-lt"/>
                <a:ea typeface="+mn-ea"/>
                <a:cs typeface="+mn-cs"/>
              </a:rPr>
              <a:t>(Binary Synchronous Communication) protocol developed by IBM in the late 1960s, and the DDCMP (Digital Data Communication Message Protocol) used in Digital Equipment Corporation’s DECNET.</a:t>
            </a:r>
          </a:p>
          <a:p>
            <a:endParaRPr lang="en-US" b="0" i="0" baseline="0" dirty="0" smtClean="0"/>
          </a:p>
          <a:p>
            <a:r>
              <a:rPr lang="en-US" sz="1200" kern="1200" baseline="0" dirty="0" smtClean="0">
                <a:solidFill>
                  <a:schemeClr val="tx1"/>
                </a:solidFill>
                <a:latin typeface="+mn-lt"/>
                <a:ea typeface="+mn-ea"/>
                <a:cs typeface="+mn-cs"/>
              </a:rPr>
              <a:t>Although similar in many respects, these two protocols are examples of two different framing techniques, the sentinel approach and the byte-counting approach.</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this slide, we will discuss the </a:t>
            </a:r>
            <a:r>
              <a:rPr lang="en-US" sz="1200" b="1" i="1" kern="1200" baseline="0" dirty="0" smtClean="0">
                <a:solidFill>
                  <a:schemeClr val="tx1"/>
                </a:solidFill>
                <a:latin typeface="+mn-lt"/>
                <a:ea typeface="+mn-ea"/>
                <a:cs typeface="+mn-cs"/>
              </a:rPr>
              <a:t>sentinel approach</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BISYNC protocol illustrates the sentinel approach to framing; its frame format is depicted in the figure above. </a:t>
            </a:r>
          </a:p>
          <a:p>
            <a:endParaRPr lang="en-US" b="0" i="0" baseline="0" dirty="0" smtClean="0"/>
          </a:p>
          <a:p>
            <a:r>
              <a:rPr lang="en-US" sz="1200" b="1" i="1" kern="1200" baseline="0" dirty="0" smtClean="0">
                <a:solidFill>
                  <a:schemeClr val="tx1"/>
                </a:solidFill>
                <a:latin typeface="+mn-lt"/>
                <a:ea typeface="+mn-ea"/>
                <a:cs typeface="+mn-cs"/>
              </a:rPr>
              <a:t>The approach: </a:t>
            </a:r>
            <a:r>
              <a:rPr lang="en-US" sz="1200" kern="1200" baseline="0" dirty="0" smtClean="0">
                <a:solidFill>
                  <a:schemeClr val="tx1"/>
                </a:solidFill>
                <a:latin typeface="+mn-lt"/>
                <a:ea typeface="+mn-ea"/>
                <a:cs typeface="+mn-cs"/>
              </a:rPr>
              <a:t>The beginning of a frame is denoted by sending a special SYN (synchronization) character. The data portion of the frame is then  contained between special </a:t>
            </a:r>
            <a:r>
              <a:rPr lang="en-US" sz="1200" i="1" kern="1200" baseline="0" dirty="0" smtClean="0">
                <a:solidFill>
                  <a:schemeClr val="tx1"/>
                </a:solidFill>
                <a:latin typeface="+mn-lt"/>
                <a:ea typeface="+mn-ea"/>
                <a:cs typeface="+mn-cs"/>
              </a:rPr>
              <a:t>sentinel characters: STX (start of text) and ETX (end of text). </a:t>
            </a:r>
            <a:r>
              <a:rPr lang="en-US" sz="1200" kern="1200" baseline="0" dirty="0" smtClean="0">
                <a:solidFill>
                  <a:schemeClr val="tx1"/>
                </a:solidFill>
                <a:latin typeface="+mn-lt"/>
                <a:ea typeface="+mn-ea"/>
                <a:cs typeface="+mn-cs"/>
              </a:rPr>
              <a:t>The SOH (start of header) field serves much the same purpose as the STX field.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frame format also includes a field labeled CRC (cyclic redundancy check) that is used to detect transmission errors; various algorithms for error detection will be presented in the next lecture. Finally, the frame contains additional header fields that are used for, among other things, the link-level reliable delivery algorithm. Examples of these algorithms will be given in the next lecture. </a:t>
            </a:r>
          </a:p>
          <a:p>
            <a:endParaRPr lang="en-US" sz="1200" b="1" i="1"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Problem with this approach:  </a:t>
            </a:r>
            <a:r>
              <a:rPr lang="en-US" sz="1200" kern="1200" baseline="0" dirty="0" smtClean="0">
                <a:solidFill>
                  <a:schemeClr val="tx1"/>
                </a:solidFill>
                <a:latin typeface="+mn-lt"/>
                <a:ea typeface="+mn-ea"/>
                <a:cs typeface="+mn-cs"/>
              </a:rPr>
              <a:t>The problem with the sentinel approach, of course, is that the ETX character might appear in the data portion of the frame. BISYNC overcomes this problem by “escaping” the ETX character by preceding it with a DLE (data-link-escape) character whenever it appears in the body of a frame; the DLE character is also escaped (by preceding it with an extra DLE) in the frame body.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Byte-oriented protocols are not as efficient as bit-oriented protocols and therefore are seldom used. </a:t>
            </a:r>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13</a:t>
            </a:fld>
            <a:endParaRPr lang="en-US" sz="1200" kern="1200" dirty="0">
              <a:solidFill>
                <a:prstClr val="black"/>
              </a:solidFill>
              <a:latin typeface="Calibri"/>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1" kern="1200" baseline="0" dirty="0" smtClean="0">
                <a:solidFill>
                  <a:schemeClr val="tx1"/>
                </a:solidFill>
                <a:latin typeface="+mn-lt"/>
                <a:ea typeface="+mn-ea"/>
                <a:cs typeface="+mn-cs"/>
              </a:rPr>
              <a:t>Point to Point Protocol:</a:t>
            </a:r>
          </a:p>
          <a:p>
            <a:endParaRPr lang="en-US" sz="1200" b="1" i="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more recent Point-to-Point Protocol (PPP), which is commonly run over dialup modem links, is similar to BISYNC in that it uses character stuffing. The format for a PPP frame is given in the figure above. The special start-of-text character, denoted as the</a:t>
            </a:r>
          </a:p>
          <a:p>
            <a:r>
              <a:rPr lang="en-US" sz="1200" kern="1200" baseline="0" dirty="0" smtClean="0">
                <a:solidFill>
                  <a:schemeClr val="tx1"/>
                </a:solidFill>
                <a:latin typeface="+mn-lt"/>
                <a:ea typeface="+mn-ea"/>
                <a:cs typeface="+mn-cs"/>
              </a:rPr>
              <a:t>Flag field in Figure 2.10, is 01111110. The Address and Control fields usually contain default values, and so are uninteresting. The Protocol field is used for </a:t>
            </a:r>
            <a:r>
              <a:rPr lang="en-US" sz="1200" kern="1200" baseline="0" dirty="0" err="1" smtClean="0">
                <a:solidFill>
                  <a:schemeClr val="tx1"/>
                </a:solidFill>
                <a:latin typeface="+mn-lt"/>
                <a:ea typeface="+mn-ea"/>
                <a:cs typeface="+mn-cs"/>
              </a:rPr>
              <a:t>demultiplexing</a:t>
            </a:r>
            <a:r>
              <a:rPr lang="en-US" sz="1200" kern="1200" baseline="0" dirty="0" smtClean="0">
                <a:solidFill>
                  <a:schemeClr val="tx1"/>
                </a:solidFill>
                <a:latin typeface="+mn-lt"/>
                <a:ea typeface="+mn-ea"/>
                <a:cs typeface="+mn-cs"/>
              </a:rPr>
              <a:t>: It identifies the high-level protocol such as IP or IPX (an IP-like protocol developed</a:t>
            </a:r>
          </a:p>
          <a:p>
            <a:r>
              <a:rPr lang="en-US" sz="1200" kern="1200" baseline="0" dirty="0" smtClean="0">
                <a:solidFill>
                  <a:schemeClr val="tx1"/>
                </a:solidFill>
                <a:latin typeface="+mn-lt"/>
                <a:ea typeface="+mn-ea"/>
                <a:cs typeface="+mn-cs"/>
              </a:rPr>
              <a:t>by Novell). The frame payload size can be negotiated, but it is 1500 bytes by default.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Checksum field is either 2 (by default) or 4 bytes long. The PPP frame format is unusual in that several of the field sizes are negotiated rather than fixed. This negotiation is conducted by a protocol called LCP (Link Control Protocol). PPP and LCP work in tandem: LCP sends control messages encapsulated in PPP frames—such messages are denoted by an LCP identifier in the PPP  Protocol field—and then turns around and changes PPP’s frame format based on the information contained in those control messages. LCP is also involved in establishing a link between two peers when both sides detect the carrier signal.</a:t>
            </a:r>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14</a:t>
            </a:fld>
            <a:endParaRPr lang="en-US" sz="1200" kern="1200" dirty="0">
              <a:solidFill>
                <a:prstClr val="black"/>
              </a:solidFill>
              <a:latin typeface="Calibri"/>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An alternative to detecting the end of a file with a sentinel value is to include the number of items in the file at the beginning of the file. The same is true in framing—the number of bytes contained in a frame can be included as a field in the frame header. DECNET’s DDCMP protocol uses this approach, as illustrated in the figure above. In this example, the COUNT field specifies how many bytes are contained in the frame’s body.</a:t>
            </a:r>
          </a:p>
          <a:p>
            <a:endParaRPr lang="en-US" sz="1200"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Problem with this approach:  </a:t>
            </a:r>
            <a:r>
              <a:rPr lang="en-US" sz="1200" kern="1200" baseline="0" dirty="0" smtClean="0">
                <a:solidFill>
                  <a:schemeClr val="tx1"/>
                </a:solidFill>
                <a:latin typeface="+mn-lt"/>
                <a:ea typeface="+mn-ea"/>
                <a:cs typeface="+mn-cs"/>
              </a:rPr>
              <a:t>One danger with this approach is that a transmission error could corrupt the COUNT field, in which case the end of the frame would not be correctly detected. (A similar problem exists with the sentinel based approach if the ETX field becomes corrupted.) Should this happen, the receiver will accumulate as many bytes as the bad COUNT field indicates and then use the error detection field to determine that the frame is bad. This is sometimes called a </a:t>
            </a:r>
            <a:r>
              <a:rPr lang="en-US" sz="1200" i="1" kern="1200" baseline="0" dirty="0" smtClean="0">
                <a:solidFill>
                  <a:schemeClr val="tx1"/>
                </a:solidFill>
                <a:latin typeface="+mn-lt"/>
                <a:ea typeface="+mn-ea"/>
                <a:cs typeface="+mn-cs"/>
              </a:rPr>
              <a:t>framing error. The receiver will then wait until it sees </a:t>
            </a:r>
            <a:r>
              <a:rPr lang="en-US" sz="1200" kern="1200" baseline="0" dirty="0" smtClean="0">
                <a:solidFill>
                  <a:schemeClr val="tx1"/>
                </a:solidFill>
                <a:latin typeface="+mn-lt"/>
                <a:ea typeface="+mn-ea"/>
                <a:cs typeface="+mn-cs"/>
              </a:rPr>
              <a:t>the next SYN character to start collecting the bytes that make up the next frame. It is therefore possible that a framing error will cause back-to-back frames to be incorrectly received.</a:t>
            </a:r>
          </a:p>
          <a:p>
            <a:endParaRPr lang="en-US" sz="1200" kern="1200" baseline="0" dirty="0" smtClean="0">
              <a:solidFill>
                <a:schemeClr val="tx1"/>
              </a:solidFill>
              <a:latin typeface="+mn-lt"/>
              <a:ea typeface="+mn-ea"/>
              <a:cs typeface="+mn-cs"/>
            </a:endParaRPr>
          </a:p>
          <a:p>
            <a:endParaRPr lang="en-US" b="1" dirty="0" smtClean="0"/>
          </a:p>
          <a:p>
            <a:r>
              <a:rPr lang="en-US" b="1" dirty="0" smtClean="0"/>
              <a:t>About the DDCMP Protocol:</a:t>
            </a:r>
          </a:p>
          <a:p>
            <a:endParaRPr lang="en-US" b="1" dirty="0" smtClean="0"/>
          </a:p>
          <a:p>
            <a:r>
              <a:rPr lang="en-US" b="1" dirty="0" smtClean="0"/>
              <a:t>Digital Data Communications Message Protocol</a:t>
            </a:r>
            <a:r>
              <a:rPr lang="en-US" dirty="0" smtClean="0"/>
              <a:t> (</a:t>
            </a:r>
            <a:r>
              <a:rPr lang="en-US" b="1" dirty="0" smtClean="0"/>
              <a:t>DDCMP</a:t>
            </a:r>
            <a:r>
              <a:rPr lang="en-US" dirty="0" smtClean="0"/>
              <a:t>) is a </a:t>
            </a:r>
            <a:r>
              <a:rPr lang="en-US" dirty="0" smtClean="0">
                <a:hlinkClick r:id="rId3" tooltip="Communications protocol"/>
              </a:rPr>
              <a:t>communications protocol</a:t>
            </a:r>
            <a:r>
              <a:rPr lang="en-US" dirty="0" smtClean="0"/>
              <a:t> devised by </a:t>
            </a:r>
            <a:r>
              <a:rPr lang="en-US" dirty="0" smtClean="0">
                <a:hlinkClick r:id="rId4" tooltip="Digital Equipment Corporation"/>
              </a:rPr>
              <a:t>Digital Equipment Corporation</a:t>
            </a:r>
            <a:r>
              <a:rPr lang="en-US" dirty="0" smtClean="0"/>
              <a:t> in 1974 to allow communication over point-to-point network links for the company's </a:t>
            </a:r>
            <a:r>
              <a:rPr lang="en-US" dirty="0" err="1" smtClean="0">
                <a:hlinkClick r:id="rId5" tooltip="DECnet"/>
              </a:rPr>
              <a:t>DECnet</a:t>
            </a:r>
            <a:r>
              <a:rPr lang="en-US" dirty="0" smtClean="0"/>
              <a:t> Phase I network protocol. The protocol uses full or half </a:t>
            </a:r>
            <a:r>
              <a:rPr lang="en-US" dirty="0" smtClean="0">
                <a:hlinkClick r:id="rId6" tooltip="Duplex"/>
              </a:rPr>
              <a:t>duplex</a:t>
            </a:r>
            <a:r>
              <a:rPr lang="en-US" dirty="0" smtClean="0"/>
              <a:t> </a:t>
            </a:r>
            <a:r>
              <a:rPr lang="en-US" dirty="0" smtClean="0">
                <a:hlinkClick r:id="rId7" tooltip="Synchronization"/>
              </a:rPr>
              <a:t>synchronous</a:t>
            </a:r>
            <a:r>
              <a:rPr lang="en-US" dirty="0" smtClean="0"/>
              <a:t> and </a:t>
            </a:r>
            <a:r>
              <a:rPr lang="en-US" dirty="0" smtClean="0">
                <a:hlinkClick r:id="rId8" tooltip="Asynchronous communication"/>
              </a:rPr>
              <a:t>asynchronous</a:t>
            </a:r>
            <a:r>
              <a:rPr lang="en-US" dirty="0" smtClean="0"/>
              <a:t> links and allowed errors introduced in transmission to be detected and corrected. It was retained and extended for later versions of the </a:t>
            </a:r>
            <a:r>
              <a:rPr lang="en-US" dirty="0" err="1" smtClean="0"/>
              <a:t>DECnet</a:t>
            </a:r>
            <a:r>
              <a:rPr lang="en-US" dirty="0" smtClean="0"/>
              <a:t> protocol.</a:t>
            </a:r>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15</a:t>
            </a:fld>
            <a:endParaRPr lang="en-US" sz="1200" kern="1200" dirty="0">
              <a:solidFill>
                <a:prstClr val="black"/>
              </a:solidFill>
              <a:latin typeface="Calibri"/>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smtClean="0"/>
              <a:t>Bit-oriented protocol</a:t>
            </a:r>
            <a:r>
              <a:rPr lang="en-US" dirty="0" smtClean="0"/>
              <a:t> is a </a:t>
            </a:r>
            <a:r>
              <a:rPr lang="en-US" dirty="0" smtClean="0">
                <a:hlinkClick r:id="rId3" tooltip="Communications protocol"/>
              </a:rPr>
              <a:t>communications protocol</a:t>
            </a:r>
            <a:r>
              <a:rPr lang="en-US" dirty="0" smtClean="0"/>
              <a:t> that sees the transmitted </a:t>
            </a:r>
            <a:r>
              <a:rPr lang="en-US" dirty="0" smtClean="0">
                <a:hlinkClick r:id="rId4" tooltip="Data (computing)"/>
              </a:rPr>
              <a:t>data</a:t>
            </a:r>
            <a:r>
              <a:rPr lang="en-US" dirty="0" smtClean="0"/>
              <a:t> as an </a:t>
            </a:r>
            <a:r>
              <a:rPr lang="en-US" i="1" dirty="0" smtClean="0"/>
              <a:t>opaque</a:t>
            </a:r>
            <a:r>
              <a:rPr lang="en-US" dirty="0" smtClean="0"/>
              <a:t> stream of </a:t>
            </a:r>
            <a:r>
              <a:rPr lang="en-US" dirty="0" smtClean="0">
                <a:hlinkClick r:id="rId5" tooltip="Bit"/>
              </a:rPr>
              <a:t>bits</a:t>
            </a:r>
            <a:r>
              <a:rPr lang="en-US" dirty="0" smtClean="0"/>
              <a:t> with no </a:t>
            </a:r>
            <a:r>
              <a:rPr lang="en-US" dirty="0" smtClean="0">
                <a:hlinkClick r:id="rId6" tooltip="Semantics"/>
              </a:rPr>
              <a:t>semantics</a:t>
            </a:r>
            <a:r>
              <a:rPr lang="en-US" dirty="0" smtClean="0"/>
              <a:t>, or meaning. </a:t>
            </a:r>
            <a:r>
              <a:rPr lang="en-US" dirty="0" smtClean="0">
                <a:hlinkClick r:id="rId7" tooltip="Control code"/>
              </a:rPr>
              <a:t>Control codes</a:t>
            </a:r>
            <a:r>
              <a:rPr lang="en-US" dirty="0" smtClean="0"/>
              <a:t> are defined in terms of bit sequences instead of </a:t>
            </a:r>
            <a:r>
              <a:rPr lang="en-US" dirty="0" smtClean="0">
                <a:hlinkClick r:id="rId8" tooltip="Character (computing)"/>
              </a:rPr>
              <a:t>characters</a:t>
            </a:r>
            <a:r>
              <a:rPr lang="en-US" dirty="0" smtClean="0"/>
              <a:t>. Bit oriented protocol can transfer </a:t>
            </a:r>
            <a:r>
              <a:rPr lang="en-US" dirty="0" smtClean="0">
                <a:hlinkClick r:id="rId9" tooltip="Data frame"/>
              </a:rPr>
              <a:t>data frames</a:t>
            </a:r>
            <a:r>
              <a:rPr lang="en-US" dirty="0" smtClean="0"/>
              <a:t> regardless of frame contents.</a:t>
            </a:r>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Unlike byte-oriented protocols (BISYNC, PPP and DDCMP), a bit-oriented protocol is not concerned with byte boundaries—it simply views the frame as a collection of bits. These bits might come from some character set, such as ASCII, they might be pixel values in an image, or they could be instructions and operands from an executable file. The </a:t>
            </a:r>
            <a:r>
              <a:rPr lang="en-US" sz="1200" b="1" i="1" kern="1200" baseline="0" dirty="0" smtClean="0">
                <a:solidFill>
                  <a:schemeClr val="tx1"/>
                </a:solidFill>
                <a:latin typeface="+mn-lt"/>
                <a:ea typeface="+mn-ea"/>
                <a:cs typeface="+mn-cs"/>
              </a:rPr>
              <a:t>Synchronous Data Link Control (SDLC)</a:t>
            </a:r>
            <a:r>
              <a:rPr lang="en-US" sz="1200" kern="1200" baseline="0" dirty="0" smtClean="0">
                <a:solidFill>
                  <a:schemeClr val="tx1"/>
                </a:solidFill>
                <a:latin typeface="+mn-lt"/>
                <a:ea typeface="+mn-ea"/>
                <a:cs typeface="+mn-cs"/>
              </a:rPr>
              <a:t> protocol developed by IBM is an example of a bit-oriented protocol; SDLC was later standardized by the ISO as the High-Level Data Link Control (HDLC) protocol. For the purpose of our discussion, we will use HDLC as an example of a bit-oriented framing protocol.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HDLC denotes both the beginning and the end of a frame with the distinguished bit sequence 01111110. This sequence is also transmitted during any times</a:t>
            </a:r>
          </a:p>
          <a:p>
            <a:r>
              <a:rPr lang="en-US" sz="1200" kern="1200" baseline="0" dirty="0" smtClean="0">
                <a:solidFill>
                  <a:schemeClr val="tx1"/>
                </a:solidFill>
                <a:latin typeface="+mn-lt"/>
                <a:ea typeface="+mn-ea"/>
                <a:cs typeface="+mn-cs"/>
              </a:rPr>
              <a:t>that the link is idle so that the sender and receiver can keep their clocks synchronized. In this way, both protocols essentially use the sentinel approach. Because this sequence might appear anywhere in the body of the frame—in fact, the bits 01111110  might cross byte boundaries—bit-oriented protocols use the analog of the DLE character, a technique known as </a:t>
            </a:r>
            <a:r>
              <a:rPr lang="en-US" sz="1200" i="1" kern="1200" baseline="0" dirty="0" smtClean="0">
                <a:solidFill>
                  <a:schemeClr val="tx1"/>
                </a:solidFill>
                <a:latin typeface="+mn-lt"/>
                <a:ea typeface="+mn-ea"/>
                <a:cs typeface="+mn-cs"/>
              </a:rPr>
              <a:t>bit stuffing.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Bit stuffing in the HDLC protocol works as follows. On the sending side, any time five consecutive 1s have been transmitted from the body of the message (i.e.,</a:t>
            </a:r>
          </a:p>
          <a:p>
            <a:r>
              <a:rPr lang="en-US" sz="1200" kern="1200" baseline="0" dirty="0" smtClean="0">
                <a:solidFill>
                  <a:schemeClr val="tx1"/>
                </a:solidFill>
                <a:latin typeface="+mn-lt"/>
                <a:ea typeface="+mn-ea"/>
                <a:cs typeface="+mn-cs"/>
              </a:rPr>
              <a:t>excluding when the sender is trying to transmit the distinguished 01111110 sequence), the sender inserts a 0 before transmitting the next bit. On the receiving side, should five consecutive 1s arrive, the receiver makes its decision based on the next bit it sees (i.e., the bit following the five 1s). If the next bit is a 0, it must have been stuffed, and so the receiver removes it. If the next bit is a 1, then one of two things is true: Either this is the end-of-frame marker or an error has been introduced into the bit stream. By looking at the </a:t>
            </a:r>
            <a:r>
              <a:rPr lang="en-US" sz="1200" i="1" kern="1200" baseline="0" dirty="0" smtClean="0">
                <a:solidFill>
                  <a:schemeClr val="tx1"/>
                </a:solidFill>
                <a:latin typeface="+mn-lt"/>
                <a:ea typeface="+mn-ea"/>
                <a:cs typeface="+mn-cs"/>
              </a:rPr>
              <a:t>next bit, the receiver can distinguish between these two cases: If it </a:t>
            </a:r>
            <a:r>
              <a:rPr lang="en-US" sz="1200" kern="1200" baseline="0" dirty="0" smtClean="0">
                <a:solidFill>
                  <a:schemeClr val="tx1"/>
                </a:solidFill>
                <a:latin typeface="+mn-lt"/>
                <a:ea typeface="+mn-ea"/>
                <a:cs typeface="+mn-cs"/>
              </a:rPr>
              <a:t>sees a 0 (i.e., the last eight bits it has looked at are 01111110), then it is the end-</a:t>
            </a:r>
            <a:r>
              <a:rPr lang="en-US" sz="1200" kern="1200" baseline="0" dirty="0" err="1" smtClean="0">
                <a:solidFill>
                  <a:schemeClr val="tx1"/>
                </a:solidFill>
                <a:latin typeface="+mn-lt"/>
                <a:ea typeface="+mn-ea"/>
                <a:cs typeface="+mn-cs"/>
              </a:rPr>
              <a:t>offrame</a:t>
            </a:r>
            <a:r>
              <a:rPr lang="en-US" sz="1200" kern="1200" baseline="0" dirty="0" smtClean="0">
                <a:solidFill>
                  <a:schemeClr val="tx1"/>
                </a:solidFill>
                <a:latin typeface="+mn-lt"/>
                <a:ea typeface="+mn-ea"/>
                <a:cs typeface="+mn-cs"/>
              </a:rPr>
              <a:t> marker; if it sees a 1 (i.e., the last eight bits it has looked at are 01111111), then there must have been an error and the whole frame is discarded. In the latter case, the receiver has to wait for the next 01111110 before it can start receiving again, and as a consequence, there is the potential that the receiver will fail to receive two consecutive frames. Obviously, there are still ways that framing errors can go undetected, such as when an entire spurious end-of-frame pattern is generated by errors, but these failures are relatively unlikely.</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16</a:t>
            </a:fld>
            <a:endParaRPr lang="en-US" sz="1200" kern="1200" dirty="0">
              <a:solidFill>
                <a:prstClr val="black"/>
              </a:solidFill>
              <a:latin typeface="Calibri"/>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smtClean="0">
                <a:solidFill>
                  <a:schemeClr val="tx1"/>
                </a:solidFill>
                <a:latin typeface="+mn-lt"/>
                <a:ea typeface="+mn-ea"/>
                <a:cs typeface="+mn-cs"/>
              </a:rPr>
              <a:t>A </a:t>
            </a:r>
            <a:r>
              <a:rPr lang="en-US" sz="1200" kern="1200" baseline="0" dirty="0" smtClean="0">
                <a:solidFill>
                  <a:schemeClr val="tx1"/>
                </a:solidFill>
                <a:latin typeface="+mn-lt"/>
                <a:ea typeface="+mn-ea"/>
                <a:cs typeface="+mn-cs"/>
              </a:rPr>
              <a:t>third approach to framing is exemplified by the Synchronous Optical Network (SONET) standard. For lack of a widely accepted generic term, we refer to this approach simply as </a:t>
            </a:r>
            <a:r>
              <a:rPr lang="en-US" sz="1200" i="1" kern="1200" baseline="0" dirty="0" smtClean="0">
                <a:solidFill>
                  <a:schemeClr val="tx1"/>
                </a:solidFill>
                <a:latin typeface="+mn-lt"/>
                <a:ea typeface="+mn-ea"/>
                <a:cs typeface="+mn-cs"/>
              </a:rPr>
              <a:t>clock-based framing. </a:t>
            </a:r>
            <a:r>
              <a:rPr lang="en-US" sz="1200" kern="1200" baseline="0" dirty="0" smtClean="0">
                <a:solidFill>
                  <a:schemeClr val="tx1"/>
                </a:solidFill>
                <a:latin typeface="+mn-lt"/>
                <a:ea typeface="+mn-ea"/>
                <a:cs typeface="+mn-cs"/>
              </a:rPr>
              <a:t>SONET is that it is the dominant standard for long-distance transmission of data over optical networks. SONET addresses both the framing problem and the encoding problem. It also addresses a problem that is very important for phone companies—the multiplexing of several low-speed links onto one high-speed link.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SONET uses constant sized frames; this is done by avoiding a scheme that uses bit stuffing. So the question to ask is, How does the receiver know where each frame starts and ends? We consider this question for the lowest-speed SONET link, which is known as STS-1 and runs at 51.84 Mbps.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 STS-1 frame is shown in the figure above. It is arranged as nine rows of 90 bytes each, and the first 3 bytes of each row are overhead, with the rest being available for data that is being transmitted over the link. The first 2 bytes of the frame contain a special bit pattern, and it is these bytes that enable the receiver to determine where the frame starts.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However, since bit stuffing is not used, there is no reason why this pattern will not  occasionally turn up in the payload portion of the frame. To guard against this, the receiver looks for the special bit pattern consistently, hoping to see it appearing once every 810 bytes, since each frame is 9 × 90 = 810 bytes long. When the special pattern turns up in the right place enough times, the receiver concludes that it is in sync and can then interpret the frame correctly.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SONET is a very complex protocol and due to its functionality, it’s very complex; therefore, by necessity, we’ll only be discussing some high level details of SONET.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SONET also encodes the data using NRZ (but we will not be discussing it any further in this class) since we’re dealing with the framing aspect of SONET.</a:t>
            </a:r>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17</a:t>
            </a:fld>
            <a:endParaRPr lang="en-US" sz="1200" kern="1200" dirty="0">
              <a:solidFill>
                <a:prstClr val="black"/>
              </a:solidFill>
              <a:latin typeface="Calibri"/>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baseline="0" dirty="0" smtClean="0"/>
              <a:t>STS-1: 51.84</a:t>
            </a:r>
            <a:r>
              <a:rPr lang="en-US" b="0" i="0" dirty="0" smtClean="0"/>
              <a:t> Mbps</a:t>
            </a:r>
          </a:p>
          <a:p>
            <a:endParaRPr lang="en-US" baseline="0" dirty="0" smtClean="0"/>
          </a:p>
          <a:p>
            <a:r>
              <a:rPr lang="en-US" b="0" i="0" dirty="0" smtClean="0"/>
              <a:t>STS-3c (used in SONET) = STM-1 (used in SDH) = 155.52.</a:t>
            </a:r>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18</a:t>
            </a:fld>
            <a:endParaRPr lang="en-US" sz="1200" kern="1200" dirty="0">
              <a:solidFill>
                <a:prstClr val="black"/>
              </a:solidFill>
              <a:latin typeface="Calibri"/>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19</a:t>
            </a:fld>
            <a:endParaRPr lang="en-US" sz="1200" kern="1200" dirty="0">
              <a:solidFill>
                <a:prstClr val="black"/>
              </a:solidFill>
              <a:latin typeface="Calibri"/>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31AF51A-8A5D-4A78-A5EF-2EF45F5AD258}"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20</a:t>
            </a:fld>
            <a:endParaRPr lang="en-US" sz="1200" kern="1200" dirty="0">
              <a:solidFill>
                <a:prstClr val="black"/>
              </a:solidFill>
              <a:latin typeface="Calibri"/>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first step in turning nodes and links into usable building blocks is to understand how to connect them in such a way that bits can be transmitted from one node to the other.  Since it is actually signals that propagate over physical links. The binary data that the source node wants to send, therefore, has to be encoded into the signals that the links are able to carry, and the signal has to be decoded back into the corresponding binary data at the receiving node.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ignore the details of modulation and assume we are working with two discrete signals: high and low. In practice, these signals might correspond to two different voltages on a copper-based link, or two different power levels on an optical link.</a:t>
            </a:r>
          </a:p>
          <a:p>
            <a:endParaRPr lang="en-US" b="0" i="0" baseline="0" dirty="0" smtClean="0"/>
          </a:p>
          <a:p>
            <a:r>
              <a:rPr lang="en-US" sz="1200" kern="1200" baseline="0" dirty="0" smtClean="0">
                <a:solidFill>
                  <a:schemeClr val="tx1"/>
                </a:solidFill>
                <a:latin typeface="+mn-lt"/>
                <a:ea typeface="+mn-ea"/>
                <a:cs typeface="+mn-cs"/>
              </a:rPr>
              <a:t>As we have said, most of the functions discussed during our lectures</a:t>
            </a:r>
            <a:r>
              <a:rPr lang="en-US" sz="1200" kern="1200" dirty="0" smtClean="0">
                <a:solidFill>
                  <a:schemeClr val="tx1"/>
                </a:solidFill>
                <a:latin typeface="+mn-lt"/>
                <a:ea typeface="+mn-ea"/>
                <a:cs typeface="+mn-cs"/>
              </a:rPr>
              <a:t> on Data-lin</a:t>
            </a:r>
            <a:r>
              <a:rPr lang="en-US" dirty="0" smtClean="0"/>
              <a:t>k protocols</a:t>
            </a:r>
            <a:r>
              <a:rPr lang="en-US" sz="1200" kern="1200" baseline="0" dirty="0" smtClean="0">
                <a:solidFill>
                  <a:schemeClr val="tx1"/>
                </a:solidFill>
                <a:latin typeface="+mn-lt"/>
                <a:ea typeface="+mn-ea"/>
                <a:cs typeface="+mn-cs"/>
              </a:rPr>
              <a:t> are performed by a network adaptor—a piece of hardware that connects a node to a link. The network adaptor contains a signaling component that actually encodes bits into signals at the sending node and decodes signals into bits at the receiving node. Thus, as illustrated in the figure shown above, signals travel over a link between two signaling components, and bits flow between network adaptors.</a:t>
            </a:r>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a:t>
            </a:fld>
            <a:endParaRPr lang="en-US" sz="1200" kern="1200" dirty="0">
              <a:solidFill>
                <a:prstClr val="black"/>
              </a:solidFill>
              <a:latin typeface="Calibri"/>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Let’s return to the problem of encoding bits onto signals. The obvious thing to do is to map the data value 1 onto the high signal and the data value 0 onto the low signal. This is exactly the mapping used by an encoding scheme called, cryptically enough, </a:t>
            </a:r>
            <a:r>
              <a:rPr lang="en-US" sz="1200" i="1" kern="1200" baseline="0" dirty="0" smtClean="0">
                <a:solidFill>
                  <a:schemeClr val="tx1"/>
                </a:solidFill>
                <a:latin typeface="+mn-lt"/>
                <a:ea typeface="+mn-ea"/>
                <a:cs typeface="+mn-cs"/>
              </a:rPr>
              <a:t>non-return to zero (NRZ). For example, the figure above schematically depicts the </a:t>
            </a:r>
            <a:r>
              <a:rPr lang="en-US" sz="1200" kern="1200" baseline="0" dirty="0" smtClean="0">
                <a:solidFill>
                  <a:schemeClr val="tx1"/>
                </a:solidFill>
                <a:latin typeface="+mn-lt"/>
                <a:ea typeface="+mn-ea"/>
                <a:cs typeface="+mn-cs"/>
              </a:rPr>
              <a:t>NRZ-encoded signal (bottom) that corresponds to the transmission of a particular sequence of bits (top).</a:t>
            </a:r>
          </a:p>
          <a:p>
            <a:endParaRPr lang="en-US" b="0" i="0" baseline="0" dirty="0" smtClean="0"/>
          </a:p>
          <a:p>
            <a:r>
              <a:rPr lang="en-US" sz="1200" kern="1200" baseline="0" dirty="0" smtClean="0">
                <a:solidFill>
                  <a:schemeClr val="tx1"/>
                </a:solidFill>
                <a:latin typeface="+mn-lt"/>
                <a:ea typeface="+mn-ea"/>
                <a:cs typeface="+mn-cs"/>
              </a:rPr>
              <a:t>The problem with NRZ is that a sequence of several consecutive 1s means that the signal stays high on the link for an extended period of time, and similarly, several consecutive 0s means that the signal stays low for a long time. There are two fundamental problems caused by long strings of 1s or 0s. The first is that it leads to a situation known as </a:t>
            </a:r>
            <a:r>
              <a:rPr lang="en-US" sz="1200" b="1" i="1" kern="1200" baseline="0" dirty="0" smtClean="0">
                <a:solidFill>
                  <a:schemeClr val="tx1"/>
                </a:solidFill>
                <a:latin typeface="+mn-lt"/>
                <a:ea typeface="+mn-ea"/>
                <a:cs typeface="+mn-cs"/>
              </a:rPr>
              <a:t>baseline wander.</a:t>
            </a:r>
            <a:r>
              <a:rPr lang="en-US" sz="1200" i="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Specifically, the receiver keeps an average of the signal it has seen so far, and then uses this average to distinguish between low and high signals. Whenever the signal is significantly lower than this average, the receiver concludes that it has just seen a 0, and likewise, a signal that is significantly higher than the average is interpreted to be a 1. The problem, of course, is that too many consecutive 1s or 0s cause this average to change, making it more difficult to detect a significant change in the signal.</a:t>
            </a:r>
          </a:p>
          <a:p>
            <a:endParaRPr lang="en-US" sz="1200" kern="1200" baseline="0" dirty="0" smtClean="0">
              <a:solidFill>
                <a:schemeClr val="tx1"/>
              </a:solidFill>
              <a:latin typeface="+mn-lt"/>
              <a:ea typeface="+mn-ea"/>
              <a:cs typeface="+mn-cs"/>
            </a:endParaRPr>
          </a:p>
          <a:p>
            <a:r>
              <a:rPr lang="en-US" b="0" i="0" baseline="0" dirty="0" smtClean="0"/>
              <a:t>The second problem follows in the next slide:</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4</a:t>
            </a:fld>
            <a:endParaRPr lang="en-US" sz="1200" kern="1200" dirty="0">
              <a:solidFill>
                <a:prstClr val="black"/>
              </a:solidFill>
              <a:latin typeface="Calibri"/>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smtClean="0">
                <a:hlinkClick r:id="rId3" tooltip="Digital"/>
              </a:rPr>
              <a:t>digital</a:t>
            </a:r>
            <a:r>
              <a:rPr lang="en-US" dirty="0" smtClean="0"/>
              <a:t> transmission, </a:t>
            </a:r>
            <a:r>
              <a:rPr lang="en-US" b="1" dirty="0" smtClean="0"/>
              <a:t>Bit slip</a:t>
            </a:r>
            <a:r>
              <a:rPr lang="en-US" dirty="0" smtClean="0"/>
              <a:t> is the loss of a </a:t>
            </a:r>
            <a:r>
              <a:rPr lang="en-US" dirty="0" smtClean="0">
                <a:hlinkClick r:id="rId4" tooltip="Bit"/>
              </a:rPr>
              <a:t>bit</a:t>
            </a:r>
            <a:r>
              <a:rPr lang="en-US" dirty="0" smtClean="0"/>
              <a:t> or bits, caused by </a:t>
            </a:r>
            <a:r>
              <a:rPr lang="en-US" dirty="0" smtClean="0">
                <a:hlinkClick r:id="rId5" tooltip="Clock drift"/>
              </a:rPr>
              <a:t>clock drift</a:t>
            </a:r>
            <a:r>
              <a:rPr lang="en-US" dirty="0" smtClean="0"/>
              <a:t> – variations in the respective </a:t>
            </a:r>
            <a:r>
              <a:rPr lang="en-US" dirty="0" smtClean="0">
                <a:hlinkClick r:id="rId6" tooltip="Clock signal"/>
              </a:rPr>
              <a:t>clock</a:t>
            </a:r>
            <a:r>
              <a:rPr lang="en-US" dirty="0" smtClean="0"/>
              <a:t> rates of the transmitting and receiving devices.</a:t>
            </a:r>
          </a:p>
          <a:p>
            <a:endParaRPr lang="en-US" b="0" i="0" baseline="0" dirty="0" smtClean="0"/>
          </a:p>
          <a:p>
            <a:r>
              <a:rPr lang="en-US" sz="1200" kern="1200" baseline="0" dirty="0" smtClean="0">
                <a:solidFill>
                  <a:schemeClr val="tx1"/>
                </a:solidFill>
                <a:latin typeface="+mn-lt"/>
                <a:ea typeface="+mn-ea"/>
                <a:cs typeface="+mn-cs"/>
              </a:rPr>
              <a:t>The second problem is that frequent transitions from high to low and vice versa are necessary to enable </a:t>
            </a:r>
            <a:r>
              <a:rPr lang="en-US" sz="1200" b="1" i="1" kern="1200" baseline="0" dirty="0" smtClean="0">
                <a:solidFill>
                  <a:schemeClr val="tx1"/>
                </a:solidFill>
                <a:latin typeface="+mn-lt"/>
                <a:ea typeface="+mn-ea"/>
                <a:cs typeface="+mn-cs"/>
              </a:rPr>
              <a:t>clock recovery</a:t>
            </a:r>
            <a:r>
              <a:rPr lang="en-US" sz="1200" i="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Intuitively, the clock recovery problem is that both the encoding and the decoding processes are driven by a clock—every clock cycle the sender transmits a bit and the receiver recovers a bit. The sender’s and the receiver’s clocks have to be precisely synchronized in order for the receiver to recover the same bits the sender transmits. If the receiver’s clock is even slightly faster or slower than the sender’s clock, then it does not correctly decode the signal. You could imagine sending the clock to the receiver over a separate wire, but this is typically avoided because it makes the cost of cabling twice as high. So instead, the receiver derives the clock from the</a:t>
            </a:r>
          </a:p>
          <a:p>
            <a:r>
              <a:rPr lang="en-US" sz="1200" kern="1200" baseline="0" dirty="0" smtClean="0">
                <a:solidFill>
                  <a:schemeClr val="tx1"/>
                </a:solidFill>
                <a:latin typeface="+mn-lt"/>
                <a:ea typeface="+mn-ea"/>
                <a:cs typeface="+mn-cs"/>
              </a:rPr>
              <a:t>received signal—the clock recovery process. Whenever the signal changes, such as on a transition from 1 to 0 or from 0 to 1, then the receiver knows it is at a clock cycle boundary, and it can resynchronize itself. However, a long period of time without such a transition leads to clock drift. Thus, clock recovery depends on having lots of transitions in the signal, no matter what data is being sent.</a:t>
            </a:r>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5</a:t>
            </a:fld>
            <a:endParaRPr lang="en-US" sz="1200" kern="1200" dirty="0">
              <a:solidFill>
                <a:prstClr val="black"/>
              </a:solidFill>
              <a:latin typeface="Calibri"/>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One approach that addresses the “clock drift” problem, called </a:t>
            </a:r>
            <a:r>
              <a:rPr lang="en-US" sz="1200" i="1" kern="1200" baseline="0" dirty="0" smtClean="0">
                <a:solidFill>
                  <a:schemeClr val="tx1"/>
                </a:solidFill>
                <a:latin typeface="+mn-lt"/>
                <a:ea typeface="+mn-ea"/>
                <a:cs typeface="+mn-cs"/>
              </a:rPr>
              <a:t>non-return to zero inverted </a:t>
            </a:r>
            <a:r>
              <a:rPr lang="en-US" sz="1200" kern="1200" baseline="0" dirty="0" smtClean="0">
                <a:solidFill>
                  <a:schemeClr val="tx1"/>
                </a:solidFill>
                <a:latin typeface="+mn-lt"/>
                <a:ea typeface="+mn-ea"/>
                <a:cs typeface="+mn-cs"/>
              </a:rPr>
              <a:t>(NRZI), has the sender make a transition from the current signal to encode a 1 and stay at the current signal to encode a 0. This solves the problem of consecutive 1s, but obviously does nothing for consecutive 0s.</a:t>
            </a:r>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6</a:t>
            </a:fld>
            <a:endParaRPr lang="en-US" sz="1200" kern="1200" dirty="0">
              <a:solidFill>
                <a:prstClr val="black"/>
              </a:solidFill>
              <a:latin typeface="Calibri"/>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alternative, called </a:t>
            </a:r>
            <a:r>
              <a:rPr lang="en-US" sz="1200" i="1" kern="1200" baseline="0" dirty="0" smtClean="0">
                <a:solidFill>
                  <a:schemeClr val="tx1"/>
                </a:solidFill>
                <a:latin typeface="+mn-lt"/>
                <a:ea typeface="+mn-ea"/>
                <a:cs typeface="+mn-cs"/>
              </a:rPr>
              <a:t>Manchester encoding, does a more explicit job of merging </a:t>
            </a:r>
            <a:r>
              <a:rPr lang="en-US" sz="1200" kern="1200" baseline="0" dirty="0" smtClean="0">
                <a:solidFill>
                  <a:schemeClr val="tx1"/>
                </a:solidFill>
                <a:latin typeface="+mn-lt"/>
                <a:ea typeface="+mn-ea"/>
                <a:cs typeface="+mn-cs"/>
              </a:rPr>
              <a:t>the clock with the signal by transmitting the exclusive-OR of the NRZ-encoded data and the clock.</a:t>
            </a:r>
          </a:p>
          <a:p>
            <a:endParaRPr lang="en-US" sz="1200" i="1" kern="1200" baseline="0" dirty="0" smtClean="0">
              <a:solidFill>
                <a:schemeClr val="tx1"/>
              </a:solidFill>
              <a:latin typeface="+mn-lt"/>
              <a:ea typeface="+mn-ea"/>
              <a:cs typeface="+mn-cs"/>
            </a:endParaRPr>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7</a:t>
            </a:fld>
            <a:endParaRPr lang="en-US" sz="1200" kern="1200" dirty="0">
              <a:solidFill>
                <a:prstClr val="black"/>
              </a:solidFill>
              <a:latin typeface="Calibri"/>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An alternative, called </a:t>
            </a:r>
            <a:r>
              <a:rPr lang="en-US" sz="1200" i="1" kern="1200" baseline="0" dirty="0" smtClean="0">
                <a:solidFill>
                  <a:schemeClr val="tx1"/>
                </a:solidFill>
                <a:latin typeface="+mn-lt"/>
                <a:ea typeface="+mn-ea"/>
                <a:cs typeface="+mn-cs"/>
              </a:rPr>
              <a:t>Manchester encoding, does a more explicit job of merging </a:t>
            </a:r>
            <a:r>
              <a:rPr lang="en-US" sz="1200" kern="1200" baseline="0" dirty="0" smtClean="0">
                <a:solidFill>
                  <a:schemeClr val="tx1"/>
                </a:solidFill>
                <a:latin typeface="+mn-lt"/>
                <a:ea typeface="+mn-ea"/>
                <a:cs typeface="+mn-cs"/>
              </a:rPr>
              <a:t>the clock with the signal by transmitting the exclusive-OR of the NRZ-encoded data and the clock.</a:t>
            </a:r>
          </a:p>
          <a:p>
            <a:endParaRPr lang="en-US" sz="1200" i="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(Think of the local clock as an internal signal that alternates from low to high; a low/high pair is considered one clock cycle.) The Manchester encoding is also illustrated in Figure 2.7. Observe that the Manchester encoding results in 0 being encoded as a low-to-high transition and 1 being encoded as a high-to-low transition. Because both 0s and 1s result in a transition to the signal, the clock can be effectively recovered at the receiver.</a:t>
            </a:r>
          </a:p>
          <a:p>
            <a:endParaRPr lang="en-US" sz="1200"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Problem: </a:t>
            </a:r>
            <a:r>
              <a:rPr lang="en-US" sz="1200" b="0" i="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The problem with the Manchester encoding scheme is that it doubles the rate at which signal transitions are made on the link, which means that the receiver has half the time to detect each pulse of the signal. The rate at which the signal changes is called the link’s </a:t>
            </a:r>
            <a:r>
              <a:rPr lang="en-US" sz="1200" i="1" kern="1200" baseline="0" dirty="0" smtClean="0">
                <a:solidFill>
                  <a:schemeClr val="tx1"/>
                </a:solidFill>
                <a:latin typeface="+mn-lt"/>
                <a:ea typeface="+mn-ea"/>
                <a:cs typeface="+mn-cs"/>
              </a:rPr>
              <a:t>baud rate. In the case of the Manchester encoding, the bit rate is </a:t>
            </a:r>
            <a:r>
              <a:rPr lang="en-US" sz="1200" kern="1200" baseline="0" dirty="0" smtClean="0">
                <a:solidFill>
                  <a:schemeClr val="tx1"/>
                </a:solidFill>
                <a:latin typeface="+mn-lt"/>
                <a:ea typeface="+mn-ea"/>
                <a:cs typeface="+mn-cs"/>
              </a:rPr>
              <a:t>half the baud rate, so the encoding is considered only 50% efficient. Keep in mind that if the receiver had been able to keep up with the faster baud rate required by the Manchester encoding in Figure 2.7, then both NRZ and NRZI could have been able to transmit twice as many bits in the same time period.</a:t>
            </a:r>
          </a:p>
          <a:p>
            <a:endParaRPr lang="en-US" sz="1200" b="1" i="1" kern="1200" baseline="0" dirty="0" smtClean="0">
              <a:solidFill>
                <a:schemeClr val="tx1"/>
              </a:solidFill>
              <a:latin typeface="+mn-lt"/>
              <a:ea typeface="+mn-ea"/>
              <a:cs typeface="+mn-cs"/>
            </a:endParaRPr>
          </a:p>
          <a:p>
            <a:r>
              <a:rPr lang="en-US" sz="1200" i="1" kern="1200" baseline="0" dirty="0" smtClean="0">
                <a:solidFill>
                  <a:schemeClr val="tx1"/>
                </a:solidFill>
                <a:latin typeface="+mn-lt"/>
                <a:ea typeface="+mn-ea"/>
                <a:cs typeface="+mn-cs"/>
              </a:rPr>
              <a:t>(There is also a variant of the Manchester encoding, called differential Manchester, in which a 1 is encoded with the first half of the signal equal to the last half of the previous bit’s signal and a 0 is encoded with the first half of the signal opposite to the last half of the previous bit’s signal.)</a:t>
            </a:r>
          </a:p>
          <a:p>
            <a:endParaRPr lang="en-US" sz="1200" kern="1200" baseline="0" dirty="0" smtClean="0">
              <a:solidFill>
                <a:schemeClr val="tx1"/>
              </a:solidFill>
              <a:latin typeface="+mn-lt"/>
              <a:ea typeface="+mn-ea"/>
              <a:cs typeface="+mn-cs"/>
            </a:endParaRPr>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8</a:t>
            </a:fld>
            <a:endParaRPr lang="en-US" sz="1200" kern="1200" dirty="0">
              <a:solidFill>
                <a:prstClr val="black"/>
              </a:solidFill>
              <a:latin typeface="Calibri"/>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final encoding that we consider, called </a:t>
            </a:r>
            <a:r>
              <a:rPr lang="en-US" sz="1200" i="1" kern="1200" baseline="0" dirty="0" smtClean="0">
                <a:solidFill>
                  <a:schemeClr val="tx1"/>
                </a:solidFill>
                <a:latin typeface="+mn-lt"/>
                <a:ea typeface="+mn-ea"/>
                <a:cs typeface="+mn-cs"/>
              </a:rPr>
              <a:t>4B/5B, attempts to address the inefficiency </a:t>
            </a:r>
            <a:r>
              <a:rPr lang="en-US" sz="1200" kern="1200" baseline="0" dirty="0" smtClean="0">
                <a:solidFill>
                  <a:schemeClr val="tx1"/>
                </a:solidFill>
                <a:latin typeface="+mn-lt"/>
                <a:ea typeface="+mn-ea"/>
                <a:cs typeface="+mn-cs"/>
              </a:rPr>
              <a:t>of the Manchester encoding without suffering from the problem of having extended durations of high or low signals. The idea of 4B/5B is to insert extra bits into the bit stream so as to break up long sequences of 0s or 1s. Specifically, every 4 bits of actual data are encoded in a 5-bit code that is then transmitted to the receiver; hence the name 4B/5B. The 5-bit codes are selected in such a way that each one has no more than one leading 0 and no more than two trailing 0s. Thus, when sent back-to-back, no pair of 5-bit codes results in more than three consecutive 0s being transmitted. The resulting 5-bit codes are then transmitted using the NRZI encoding, which explains why the code is only concerned about consecutive 0s—NRZI already solves the problem of consecutive 1s. Note that the 4B/5B encoding results in 80% efficiency.</a:t>
            </a:r>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9</a:t>
            </a:fld>
            <a:endParaRPr lang="en-US" sz="1200" kern="1200" dirty="0">
              <a:solidFill>
                <a:prstClr val="black"/>
              </a:solidFill>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lgn="l" rtl="0"/>
            <a:fld id="{D00AE82B-E6DE-496D-8593-D879E45BA82B}" type="datetime1">
              <a:rPr lang="en-US" sz="1200" kern="1200">
                <a:solidFill>
                  <a:prstClr val="black">
                    <a:tint val="75000"/>
                  </a:prstClr>
                </a:solidFill>
                <a:latin typeface="Calibri"/>
                <a:ea typeface="+mn-ea"/>
                <a:cs typeface="+mn-cs"/>
              </a:rPr>
              <a:pPr algn="l" rtl="0"/>
              <a:t>5/21/2009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66B78E9A-6735-4E07-A74B-4B6796617BE3}" type="datetime1">
              <a:rPr lang="en-US" sz="1200" kern="1200">
                <a:solidFill>
                  <a:prstClr val="black">
                    <a:tint val="75000"/>
                  </a:prstClr>
                </a:solidFill>
                <a:latin typeface="Calibri"/>
                <a:ea typeface="+mn-ea"/>
                <a:cs typeface="+mn-cs"/>
              </a:rPr>
              <a:pPr algn="l" rtl="0"/>
              <a:t>5/21/2009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6EA5B254-B072-4CB1-B43D-2BC2DB9CD7C4}" type="datetime1">
              <a:rPr lang="en-US" sz="1200" kern="1200">
                <a:solidFill>
                  <a:prstClr val="black">
                    <a:tint val="75000"/>
                  </a:prstClr>
                </a:solidFill>
                <a:latin typeface="Calibri"/>
                <a:ea typeface="+mn-ea"/>
                <a:cs typeface="+mn-cs"/>
              </a:rPr>
              <a:pPr algn="l" rtl="0"/>
              <a:t>5/21/2009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lgn="l" rtl="0"/>
            <a:fld id="{0B3C0AEA-CD41-4F3C-B390-ED135E50998F}" type="datetimeFigureOut">
              <a:rPr lang="en-US" sz="1200" kern="1200">
                <a:solidFill>
                  <a:srgbClr val="C9C2D1">
                    <a:shade val="90000"/>
                  </a:srgbClr>
                </a:solidFill>
                <a:latin typeface="Calibri"/>
                <a:ea typeface="+mn-ea"/>
                <a:cs typeface="+mn-cs"/>
              </a:rPr>
              <a:pPr algn="l" rtl="0"/>
              <a:t>5/21/2009</a:t>
            </a:fld>
            <a:endParaRPr lang="en-US" sz="1200" kern="1200">
              <a:solidFill>
                <a:srgbClr val="C9C2D1">
                  <a:shade val="90000"/>
                </a:srgbClr>
              </a:solidFill>
              <a:latin typeface="Calibri"/>
              <a:ea typeface="+mn-ea"/>
              <a:cs typeface="+mn-cs"/>
            </a:endParaRPr>
          </a:p>
        </p:txBody>
      </p:sp>
      <p:sp>
        <p:nvSpPr>
          <p:cNvPr id="19" name="Footer Placeholder 18"/>
          <p:cNvSpPr>
            <a:spLocks noGrp="1"/>
          </p:cNvSpPr>
          <p:nvPr>
            <p:ph type="ftr" sz="quarter" idx="11"/>
          </p:nvPr>
        </p:nvSpPr>
        <p:spPr/>
        <p:txBody>
          <a:bodyPr/>
          <a:lstStyle/>
          <a:p>
            <a:pPr algn="l" rtl="0"/>
            <a:endParaRPr lang="en-US" sz="1200" kern="1200">
              <a:solidFill>
                <a:srgbClr val="C9C2D1">
                  <a:shade val="90000"/>
                </a:srgbClr>
              </a:solidFill>
              <a:latin typeface="Calibri"/>
              <a:ea typeface="+mn-ea"/>
              <a:cs typeface="+mn-cs"/>
            </a:endParaRPr>
          </a:p>
        </p:txBody>
      </p:sp>
      <p:sp>
        <p:nvSpPr>
          <p:cNvPr id="27" name="Slide Number Placeholder 26"/>
          <p:cNvSpPr>
            <a:spLocks noGrp="1"/>
          </p:cNvSpPr>
          <p:nvPr>
            <p:ph type="sldNum" sz="quarter" idx="12"/>
          </p:nvPr>
        </p:nvSpPr>
        <p:spPr/>
        <p:txBody>
          <a:bodyPr/>
          <a:lstStyle/>
          <a:p>
            <a:pPr algn="r" rtl="0"/>
            <a:fld id="{206E2B85-19E5-46B6-96E8-D48D86305B43}" type="slidenum">
              <a:rPr lang="en-US" sz="1200" kern="1200">
                <a:solidFill>
                  <a:srgbClr val="C9C2D1">
                    <a:shade val="90000"/>
                  </a:srgbClr>
                </a:solidFill>
                <a:latin typeface="Calibri"/>
                <a:ea typeface="+mn-ea"/>
                <a:cs typeface="+mn-cs"/>
              </a:rPr>
              <a:pPr algn="r" rtl="0"/>
              <a:t>‹#›</a:t>
            </a:fld>
            <a:endParaRPr lang="en-US" sz="1200" kern="1200">
              <a:solidFill>
                <a:srgbClr val="C9C2D1">
                  <a:shade val="90000"/>
                </a:srgbClr>
              </a:solidFill>
              <a:latin typeface="Calibri"/>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5/21/2009</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C9C2D1">
                    <a:shade val="90000"/>
                  </a:srgbClr>
                </a:solidFill>
                <a:latin typeface="Calibri"/>
                <a:ea typeface="+mn-ea"/>
                <a:cs typeface="+mn-cs"/>
              </a:rPr>
              <a:pPr algn="l" rtl="0"/>
              <a:t>5/21/2009</a:t>
            </a:fld>
            <a:endParaRPr lang="en-US" sz="1200" kern="1200">
              <a:solidFill>
                <a:srgbClr val="C9C2D1">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C9C2D1">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C9C2D1">
                    <a:shade val="90000"/>
                  </a:srgbClr>
                </a:solidFill>
                <a:latin typeface="Calibri"/>
                <a:ea typeface="+mn-ea"/>
                <a:cs typeface="+mn-cs"/>
              </a:rPr>
              <a:pPr algn="r" rtl="0"/>
              <a:t>‹#›</a:t>
            </a:fld>
            <a:endParaRPr lang="en-US" sz="1200" kern="1200">
              <a:solidFill>
                <a:srgbClr val="C9C2D1">
                  <a:shade val="90000"/>
                </a:srgbClr>
              </a:solidFill>
              <a:latin typeface="Calibri"/>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5/21/2009</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5/21/2009</a:t>
            </a:fld>
            <a:endParaRPr lang="en-US" sz="1200" kern="1200">
              <a:solidFill>
                <a:srgbClr val="69676D">
                  <a:shade val="90000"/>
                </a:srgbClr>
              </a:solidFill>
              <a:latin typeface="Calibri"/>
              <a:ea typeface="+mn-ea"/>
              <a:cs typeface="+mn-cs"/>
            </a:endParaRPr>
          </a:p>
        </p:txBody>
      </p:sp>
      <p:sp>
        <p:nvSpPr>
          <p:cNvPr id="8" name="Footer Placeholder 7"/>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5/21/2009</a:t>
            </a:fld>
            <a:endParaRPr lang="en-US" sz="1200" kern="1200">
              <a:solidFill>
                <a:srgbClr val="69676D">
                  <a:shade val="90000"/>
                </a:srgbClr>
              </a:solidFill>
              <a:latin typeface="Calibri"/>
              <a:ea typeface="+mn-ea"/>
              <a:cs typeface="+mn-cs"/>
            </a:endParaRPr>
          </a:p>
        </p:txBody>
      </p:sp>
      <p:sp>
        <p:nvSpPr>
          <p:cNvPr id="4" name="Footer Placeholder 3"/>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5/21/2009</a:t>
            </a:fld>
            <a:endParaRPr lang="en-US" sz="1200" kern="1200">
              <a:solidFill>
                <a:srgbClr val="69676D">
                  <a:shade val="90000"/>
                </a:srgbClr>
              </a:solidFill>
              <a:latin typeface="Calibri"/>
              <a:ea typeface="+mn-ea"/>
              <a:cs typeface="+mn-cs"/>
            </a:endParaRPr>
          </a:p>
        </p:txBody>
      </p:sp>
      <p:sp>
        <p:nvSpPr>
          <p:cNvPr id="3" name="Footer Placeholder 2"/>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5/21/2009</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77420030-1D19-48EE-8FEC-248B2DA967E1}" type="datetime1">
              <a:rPr lang="en-US" sz="1200" kern="1200">
                <a:solidFill>
                  <a:prstClr val="black">
                    <a:tint val="75000"/>
                  </a:prstClr>
                </a:solidFill>
                <a:latin typeface="Calibri"/>
                <a:ea typeface="+mn-ea"/>
                <a:cs typeface="+mn-cs"/>
              </a:rPr>
              <a:pPr algn="l" rtl="0"/>
              <a:t>5/21/2009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5/21/2009</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a:xfrm>
            <a:off x="8077200" y="6356350"/>
            <a:ext cx="609600" cy="365125"/>
          </a:xfrm>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5/21/2009</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5/21/2009</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977F41EA-4E9E-4748-85C3-4EFCFDCC2890}"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DE29E3B3-AD41-4BA2-8349-982E3A8CB97D}"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429A22CE-6630-436E-9F81-7ED116946D13}"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328A5AEE-1311-41D1-8F67-9F75DAF9F4CA}"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8" name="Footer Placeholder 7"/>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9" name="Slide Number Placeholder 8"/>
          <p:cNvSpPr>
            <a:spLocks noGrp="1"/>
          </p:cNvSpPr>
          <p:nvPr>
            <p:ph type="sldNum" sz="quarter" idx="12"/>
          </p:nvPr>
        </p:nvSpPr>
        <p:spPr/>
        <p:txBody>
          <a:bodyPr/>
          <a:lstStyle>
            <a:lvl1pPr>
              <a:defRPr/>
            </a:lvl1pPr>
          </a:lstStyle>
          <a:p>
            <a:pPr algn="r" rtl="0" eaLnBrk="0" fontAlgn="base" hangingPunct="0">
              <a:spcBef>
                <a:spcPct val="0"/>
              </a:spcBef>
              <a:spcAft>
                <a:spcPct val="0"/>
              </a:spcAft>
            </a:pPr>
            <a:fld id="{8E4E89A9-6194-49B6-8F8A-B1324964186B}"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4" name="Footer Placeholder 3"/>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5" name="Slide Number Placeholder 4"/>
          <p:cNvSpPr>
            <a:spLocks noGrp="1"/>
          </p:cNvSpPr>
          <p:nvPr>
            <p:ph type="sldNum" sz="quarter" idx="12"/>
          </p:nvPr>
        </p:nvSpPr>
        <p:spPr/>
        <p:txBody>
          <a:bodyPr/>
          <a:lstStyle>
            <a:lvl1pPr>
              <a:defRPr/>
            </a:lvl1pPr>
          </a:lstStyle>
          <a:p>
            <a:pPr algn="r" rtl="0" eaLnBrk="0" fontAlgn="base" hangingPunct="0">
              <a:spcBef>
                <a:spcPct val="0"/>
              </a:spcBef>
              <a:spcAft>
                <a:spcPct val="0"/>
              </a:spcAft>
            </a:pPr>
            <a:fld id="{D917FEAB-ADF7-49E0-9D0B-B4CB3C4F22B5}"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3" name="Footer Placeholder 2"/>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4" name="Slide Number Placeholder 3"/>
          <p:cNvSpPr>
            <a:spLocks noGrp="1"/>
          </p:cNvSpPr>
          <p:nvPr>
            <p:ph type="sldNum" sz="quarter" idx="12"/>
          </p:nvPr>
        </p:nvSpPr>
        <p:spPr/>
        <p:txBody>
          <a:bodyPr/>
          <a:lstStyle>
            <a:lvl1pPr>
              <a:defRPr/>
            </a:lvl1pPr>
          </a:lstStyle>
          <a:p>
            <a:pPr algn="r" rtl="0" eaLnBrk="0" fontAlgn="base" hangingPunct="0">
              <a:spcBef>
                <a:spcPct val="0"/>
              </a:spcBef>
              <a:spcAft>
                <a:spcPct val="0"/>
              </a:spcAft>
            </a:pPr>
            <a:fld id="{EB631620-8334-4551-91CF-A5AB6CD00ABC}"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gn="l" rtl="0"/>
            <a:fld id="{1DCC7024-A3EF-4289-85F3-1C5CEC3D99F0}" type="datetime1">
              <a:rPr lang="en-US" sz="1200" kern="1200">
                <a:solidFill>
                  <a:prstClr val="black">
                    <a:tint val="75000"/>
                  </a:prstClr>
                </a:solidFill>
                <a:latin typeface="Calibri"/>
                <a:ea typeface="+mn-ea"/>
                <a:cs typeface="+mn-cs"/>
              </a:rPr>
              <a:pPr algn="l" rtl="0"/>
              <a:t>5/21/2009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BC33F8D3-9165-4C0D-8AD2-A419B821193D}"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988ECF90-20FC-447D-877C-85E650B253FA}"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459680C9-1C30-4958-9601-462A96CC58EE}"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525A90D7-6446-4C32-93E3-45F763A3DA98}"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7C726EDF-E73B-4653-8CA3-901FDACFA9A4}"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BE64D242-45AE-466E-935B-D5A07B1E6A31}"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495800" y="1600200"/>
            <a:ext cx="3810000" cy="46482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B4CB3038-7DB3-4A34-98C0-4A18AECFF9D8}"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3400" y="40005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77FF0141-824D-40CF-8FA6-E341E6479C41}"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lgn="l" rtl="0"/>
            <a:fld id="{EB93474D-E5F8-4FC2-9B60-E2ED55F7E2BC}" type="datetime1">
              <a:rPr lang="en-US" sz="1200" kern="1200">
                <a:solidFill>
                  <a:prstClr val="black">
                    <a:tint val="75000"/>
                  </a:prstClr>
                </a:solidFill>
                <a:latin typeface="Calibri"/>
                <a:ea typeface="+mn-ea"/>
                <a:cs typeface="+mn-cs"/>
              </a:rPr>
              <a:pPr algn="l" rtl="0"/>
              <a:t>5/21/2009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lgn="l" rtl="0"/>
            <a:fld id="{45F01133-C2BB-4240-8A90-E7F9C260C7F2}" type="datetime1">
              <a:rPr lang="en-US" sz="1200" kern="1200">
                <a:solidFill>
                  <a:prstClr val="black">
                    <a:tint val="75000"/>
                  </a:prstClr>
                </a:solidFill>
                <a:latin typeface="Calibri"/>
                <a:ea typeface="+mn-ea"/>
                <a:cs typeface="+mn-cs"/>
              </a:rPr>
              <a:pPr algn="l" rtl="0"/>
              <a:t>5/21/2009</a:t>
            </a:fld>
            <a:endParaRPr lang="en-US" sz="1200" kern="1200" dirty="0">
              <a:solidFill>
                <a:prstClr val="black">
                  <a:tint val="75000"/>
                </a:prstClr>
              </a:solidFill>
              <a:latin typeface="Calibri"/>
              <a:ea typeface="+mn-ea"/>
              <a:cs typeface="+mn-cs"/>
            </a:endParaRPr>
          </a:p>
        </p:txBody>
      </p:sp>
      <p:sp>
        <p:nvSpPr>
          <p:cNvPr id="8" name="Footer Placeholder 7"/>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lgn="l" rtl="0"/>
            <a:fld id="{60208E7E-0F10-4335-A88E-EEEC5A96BB53}" type="datetime1">
              <a:rPr lang="en-US" sz="1200" kern="1200">
                <a:solidFill>
                  <a:prstClr val="black">
                    <a:tint val="75000"/>
                  </a:prstClr>
                </a:solidFill>
                <a:latin typeface="Calibri"/>
                <a:ea typeface="+mn-ea"/>
                <a:cs typeface="+mn-cs"/>
              </a:rPr>
              <a:pPr algn="l" rtl="0"/>
              <a:t>5/21/2009</a:t>
            </a:fld>
            <a:endParaRPr lang="en-US" sz="1200" kern="1200" dirty="0">
              <a:solidFill>
                <a:prstClr val="black">
                  <a:tint val="75000"/>
                </a:prstClr>
              </a:solidFill>
              <a:latin typeface="Calibri"/>
              <a:ea typeface="+mn-ea"/>
              <a:cs typeface="+mn-cs"/>
            </a:endParaRPr>
          </a:p>
        </p:txBody>
      </p:sp>
      <p:sp>
        <p:nvSpPr>
          <p:cNvPr id="4" name="Footer Placeholder 3"/>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B3768742-6EA7-4B48-AECD-8DE7C8634080}" type="datetime1">
              <a:rPr lang="en-US" sz="1200" kern="1200">
                <a:solidFill>
                  <a:prstClr val="black">
                    <a:tint val="75000"/>
                  </a:prstClr>
                </a:solidFill>
                <a:latin typeface="Calibri"/>
                <a:ea typeface="+mn-ea"/>
                <a:cs typeface="+mn-cs"/>
              </a:rPr>
              <a:pPr algn="l" rtl="0"/>
              <a:t>5/21/2009</a:t>
            </a:fld>
            <a:endParaRPr lang="en-US" sz="1200" kern="1200" dirty="0">
              <a:solidFill>
                <a:prstClr val="black">
                  <a:tint val="75000"/>
                </a:prstClr>
              </a:solidFill>
              <a:latin typeface="Calibri"/>
              <a:ea typeface="+mn-ea"/>
              <a:cs typeface="+mn-cs"/>
            </a:endParaRPr>
          </a:p>
        </p:txBody>
      </p:sp>
      <p:sp>
        <p:nvSpPr>
          <p:cNvPr id="3" name="Footer Placeholder 2"/>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rtl="0"/>
            <a:fld id="{AEF9BD24-8B58-4783-8F34-32EB50B922AF}" type="datetime1">
              <a:rPr lang="en-US" sz="1200" kern="1200">
                <a:solidFill>
                  <a:prstClr val="black">
                    <a:tint val="75000"/>
                  </a:prstClr>
                </a:solidFill>
                <a:latin typeface="Calibri"/>
                <a:ea typeface="+mn-ea"/>
                <a:cs typeface="+mn-cs"/>
              </a:rPr>
              <a:pPr algn="l" rtl="0"/>
              <a:t>5/21/2009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rtl="0"/>
            <a:fld id="{BE698035-A15B-4316-8BE6-2D4E036B8C5E}" type="datetime1">
              <a:rPr lang="en-US" sz="1200" kern="1200">
                <a:solidFill>
                  <a:prstClr val="black">
                    <a:tint val="75000"/>
                  </a:prstClr>
                </a:solidFill>
                <a:latin typeface="Calibri"/>
                <a:ea typeface="+mn-ea"/>
                <a:cs typeface="+mn-cs"/>
              </a:rPr>
              <a:pPr algn="l" rtl="0"/>
              <a:t>5/21/2009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6" Type="http://schemas.openxmlformats.org/officeDocument/2006/relationships/theme" Target="../theme/theme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6B6B065-F737-42D4-B0BE-72B22DA3D634}" type="datetime1">
              <a:rPr lang="en-US" kern="1200" smtClean="0">
                <a:solidFill>
                  <a:prstClr val="black">
                    <a:tint val="75000"/>
                  </a:prstClr>
                </a:solidFill>
                <a:latin typeface="Calibri"/>
                <a:ea typeface="+mn-ea"/>
                <a:cs typeface="+mn-cs"/>
              </a:rPr>
              <a:pPr rtl="0"/>
              <a:t>5/21/2009</a:t>
            </a:fld>
            <a:endParaRPr lang="en-US" kern="1200" dirty="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61B07901-0FDA-43D8-9966-A72C4CAA4B59}" type="slidenum">
              <a:rPr lang="en-US" kern="1200" smtClean="0">
                <a:solidFill>
                  <a:prstClr val="black">
                    <a:tint val="75000"/>
                  </a:prstClr>
                </a:solidFill>
                <a:latin typeface="Calibri"/>
                <a:ea typeface="+mn-ea"/>
                <a:cs typeface="+mn-cs"/>
              </a:rPr>
              <a:pPr rtl="0"/>
              <a:t>‹#›</a:t>
            </a:fld>
            <a:endParaRPr lang="en-US" kern="1200" dirty="0">
              <a:solidFill>
                <a:prstClr val="black">
                  <a:tint val="75000"/>
                </a:prstClr>
              </a:solidFill>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rtl="0"/>
            <a:fld id="{0B3C0AEA-CD41-4F3C-B390-ED135E50998F}" type="datetimeFigureOut">
              <a:rPr lang="en-US" kern="1200" smtClean="0">
                <a:solidFill>
                  <a:srgbClr val="69676D">
                    <a:shade val="90000"/>
                  </a:srgbClr>
                </a:solidFill>
                <a:latin typeface="Calibri"/>
                <a:ea typeface="+mn-ea"/>
                <a:cs typeface="+mn-cs"/>
              </a:rPr>
              <a:pPr rtl="0"/>
              <a:t>5/21/2009</a:t>
            </a:fld>
            <a:endParaRPr lang="en-US" kern="1200" dirty="0">
              <a:solidFill>
                <a:srgbClr val="69676D">
                  <a:shade val="90000"/>
                </a:srgbClr>
              </a:solidFill>
              <a:latin typeface="Calibri"/>
              <a:ea typeface="+mn-ea"/>
              <a:cs typeface="+mn-cs"/>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rtl="0"/>
            <a:endParaRPr lang="en-US" kern="1200" dirty="0">
              <a:solidFill>
                <a:srgbClr val="69676D">
                  <a:shade val="90000"/>
                </a:srgbClr>
              </a:solidFill>
              <a:latin typeface="Calibri"/>
              <a:ea typeface="+mn-ea"/>
              <a:cs typeface="+mn-cs"/>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rtl="0"/>
            <a:fld id="{206E2B85-19E5-46B6-96E8-D48D86305B43}" type="slidenum">
              <a:rPr lang="en-US" kern="1200" smtClean="0">
                <a:solidFill>
                  <a:srgbClr val="69676D">
                    <a:shade val="90000"/>
                  </a:srgbClr>
                </a:solidFill>
                <a:latin typeface="Calibri"/>
                <a:ea typeface="+mn-ea"/>
                <a:cs typeface="+mn-cs"/>
              </a:rPr>
              <a:pPr rtl="0"/>
              <a:t>‹#›</a:t>
            </a:fld>
            <a:endParaRPr lang="en-US" kern="1200" dirty="0">
              <a:solidFill>
                <a:srgbClr val="69676D">
                  <a:shade val="90000"/>
                </a:srgbClr>
              </a:solidFill>
              <a:latin typeface="Calibri"/>
              <a:ea typeface="+mn-ea"/>
              <a:cs typeface="+mn-cs"/>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gr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400">
                <a:latin typeface="Times New Roman" pitchFamily="18" charset="0"/>
              </a:defRPr>
            </a:lvl1pPr>
          </a:lstStyle>
          <a:p>
            <a:pPr algn="l" rtl="0" eaLnBrk="0" fontAlgn="base" hangingPunct="0">
              <a:spcAft>
                <a:spcPct val="0"/>
              </a:spcAft>
            </a:pPr>
            <a:endParaRPr lang="en-US" kern="1200">
              <a:solidFill>
                <a:srgbClr val="000000"/>
              </a:solidFill>
              <a:ea typeface="+mn-ea"/>
              <a:cs typeface="+mn-cs"/>
            </a:endParaRPr>
          </a:p>
        </p:txBody>
      </p:sp>
      <p:sp>
        <p:nvSpPr>
          <p:cNvPr id="1029" name="Rectangle 5"/>
          <p:cNvSpPr>
            <a:spLocks noGrp="1" noChangeArrowheads="1"/>
          </p:cNvSpPr>
          <p:nvPr>
            <p:ph type="ftr" sz="quarter" idx="3"/>
          </p:nvPr>
        </p:nvSpPr>
        <p:spPr bwMode="auto">
          <a:xfrm>
            <a:off x="54102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a:lvl1pPr>
          </a:lstStyle>
          <a:p>
            <a:pPr rtl="0" eaLnBrk="0" fontAlgn="base" hangingPunct="0">
              <a:spcAft>
                <a:spcPct val="0"/>
              </a:spcAft>
            </a:pPr>
            <a:r>
              <a:rPr lang="en-US" kern="1200">
                <a:solidFill>
                  <a:srgbClr val="000000"/>
                </a:solidFill>
                <a:latin typeface="Comic Sans MS" pitchFamily="66" charset="0"/>
                <a:ea typeface="+mn-ea"/>
                <a:cs typeface="+mn-cs"/>
              </a:rPr>
              <a:t>2: Application Layer</a:t>
            </a:r>
            <a:endParaRPr lang="en-US" kern="1200">
              <a:solidFill>
                <a:srgbClr val="000000"/>
              </a:solidFill>
              <a:latin typeface="Times New Roman" pitchFamily="18" charset="0"/>
              <a:ea typeface="+mn-ea"/>
              <a:cs typeface="+mn-cs"/>
            </a:endParaRPr>
          </a:p>
        </p:txBody>
      </p:sp>
      <p:sp>
        <p:nvSpPr>
          <p:cNvPr id="1030" name="Rectangle 6"/>
          <p:cNvSpPr>
            <a:spLocks noGrp="1" noChangeArrowheads="1"/>
          </p:cNvSpPr>
          <p:nvPr>
            <p:ph type="sldNum" sz="quarter" idx="4"/>
          </p:nvPr>
        </p:nvSpPr>
        <p:spPr bwMode="auto">
          <a:xfrm>
            <a:off x="8305800" y="6400800"/>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a:latin typeface="Times New Roman" pitchFamily="18" charset="0"/>
              </a:defRPr>
            </a:lvl1pPr>
          </a:lstStyle>
          <a:p>
            <a:pPr rtl="0" eaLnBrk="0" fontAlgn="base" hangingPunct="0">
              <a:spcAft>
                <a:spcPct val="0"/>
              </a:spcAft>
            </a:pPr>
            <a:fld id="{2B13FDBE-2CC5-44C0-B4E2-7F19561BBC93}" type="slidenum">
              <a:rPr lang="en-US" kern="1200">
                <a:solidFill>
                  <a:srgbClr val="000000"/>
                </a:solidFill>
                <a:ea typeface="+mn-ea"/>
                <a:cs typeface="+mn-cs"/>
              </a:rPr>
              <a:pPr rtl="0" eaLnBrk="0" fontAlgn="base" hangingPunct="0">
                <a:spcAft>
                  <a:spcPct val="0"/>
                </a:spcAft>
              </a:pPr>
              <a:t>‹#›</a:t>
            </a:fld>
            <a:endParaRPr lang="en-US" kern="1200">
              <a:solidFill>
                <a:srgbClr val="000000"/>
              </a:solidFill>
              <a:ea typeface="+mn-ea"/>
              <a:cs typeface="+mn-cs"/>
            </a:endParaRP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Lst>
  <p:hf hd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hyperlink" Target="http://sites.google.com/site/cse320site/"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hyperlink" Target="http://compnets.ning.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schemeClr val="tx1"/>
                  </a:solidFill>
                </a:ln>
                <a:solidFill>
                  <a:schemeClr val="bg1"/>
                </a:solidFill>
                <a:latin typeface="Tahoma" pitchFamily="34" charset="0"/>
                <a:cs typeface="Tahoma" pitchFamily="34" charset="0"/>
              </a:rPr>
              <a:t>Topic 2: Direct Link Network</a:t>
            </a:r>
            <a:endParaRPr lang="th-TH" sz="4000" b="1" kern="1200" dirty="0">
              <a:ln>
                <a:solidFill>
                  <a:schemeClr val="tx1"/>
                </a:solidFill>
              </a:ln>
              <a:solidFill>
                <a:schemeClr val="bg1"/>
              </a:solidFill>
              <a:latin typeface="Tahoma" pitchFamily="34" charset="0"/>
              <a:cs typeface="Tahoma" pitchFamily="34" charset="0"/>
            </a:endParaRPr>
          </a:p>
        </p:txBody>
      </p:sp>
      <p:grpSp>
        <p:nvGrpSpPr>
          <p:cNvPr id="60" name="Group 59"/>
          <p:cNvGrpSpPr/>
          <p:nvPr/>
        </p:nvGrpSpPr>
        <p:grpSpPr>
          <a:xfrm>
            <a:off x="76200" y="1066800"/>
            <a:ext cx="9067800" cy="5486400"/>
            <a:chOff x="76200" y="1066800"/>
            <a:chExt cx="9067800" cy="5486400"/>
          </a:xfrm>
        </p:grpSpPr>
        <p:grpSp>
          <p:nvGrpSpPr>
            <p:cNvPr id="30" name="Group 29"/>
            <p:cNvGrpSpPr/>
            <p:nvPr/>
          </p:nvGrpSpPr>
          <p:grpSpPr>
            <a:xfrm>
              <a:off x="76200" y="1066800"/>
              <a:ext cx="9067800" cy="1794034"/>
              <a:chOff x="0" y="829270"/>
              <a:chExt cx="9067800" cy="1794034"/>
            </a:xfrm>
          </p:grpSpPr>
          <p:sp>
            <p:nvSpPr>
              <p:cNvPr id="9" name="Rectangle 8"/>
              <p:cNvSpPr/>
              <p:nvPr/>
            </p:nvSpPr>
            <p:spPr>
              <a:xfrm>
                <a:off x="0" y="1915418"/>
                <a:ext cx="9067800" cy="707886"/>
              </a:xfrm>
              <a:prstGeom prst="rect">
                <a:avLst/>
              </a:prstGeom>
            </p:spPr>
            <p:txBody>
              <a:bodyPr wrap="square">
                <a:spAutoFit/>
              </a:bodyPr>
              <a:lstStyle/>
              <a:p>
                <a:pPr algn="ctr" rtl="0"/>
                <a:r>
                  <a:rPr lang="en-US" sz="4000" b="1" dirty="0" smtClean="0">
                    <a:ln>
                      <a:solidFill>
                        <a:schemeClr val="accent6">
                          <a:lumMod val="75000"/>
                        </a:schemeClr>
                      </a:solidFill>
                    </a:ln>
                    <a:solidFill>
                      <a:schemeClr val="bg1"/>
                    </a:solidFill>
                    <a:effectLst>
                      <a:outerShdw dir="5040000" algn="tl">
                        <a:srgbClr val="1F497D">
                          <a:lumMod val="75000"/>
                        </a:srgbClr>
                      </a:outerShdw>
                    </a:effectLst>
                    <a:cs typeface="Tahoma" pitchFamily="34" charset="0"/>
                  </a:rPr>
                  <a:t>Direct-link networks</a:t>
                </a:r>
              </a:p>
            </p:txBody>
          </p:sp>
          <p:grpSp>
            <p:nvGrpSpPr>
              <p:cNvPr id="7" name="Group 6"/>
              <p:cNvGrpSpPr/>
              <p:nvPr/>
            </p:nvGrpSpPr>
            <p:grpSpPr>
              <a:xfrm>
                <a:off x="228600" y="829270"/>
                <a:ext cx="8077200" cy="923330"/>
                <a:chOff x="228600" y="1972270"/>
                <a:chExt cx="8077200" cy="923330"/>
              </a:xfrm>
            </p:grpSpPr>
            <p:sp>
              <p:nvSpPr>
                <p:cNvPr id="6" name="TextBox 5"/>
                <p:cNvSpPr txBox="1"/>
                <p:nvPr/>
              </p:nvSpPr>
              <p:spPr>
                <a:xfrm>
                  <a:off x="228600" y="1972270"/>
                  <a:ext cx="8077200" cy="923330"/>
                </a:xfrm>
                <a:prstGeom prst="rect">
                  <a:avLst/>
                </a:prstGeom>
                <a:noFill/>
              </p:spPr>
              <p:style>
                <a:lnRef idx="0">
                  <a:scrgbClr r="0" g="0" b="0"/>
                </a:lnRef>
                <a:fillRef idx="1002">
                  <a:schemeClr val="dk2"/>
                </a:fillRef>
                <a:effectRef idx="0">
                  <a:scrgbClr r="0" g="0" b="0"/>
                </a:effectRef>
                <a:fontRef idx="major"/>
              </p:style>
              <p:txBody>
                <a:bodyPr wrap="square" rtlCol="0">
                  <a:spAutoFit/>
                </a:bodyPr>
                <a:lstStyle/>
                <a:p>
                  <a:pPr algn="ctr" rtl="0"/>
                  <a:r>
                    <a:rPr lang="en-US" sz="5400" b="1" kern="1200" dirty="0" smtClean="0">
                      <a:solidFill>
                        <a:schemeClr val="accent6">
                          <a:lumMod val="75000"/>
                        </a:schemeClr>
                      </a:solidFill>
                      <a:effectLst>
                        <a:outerShdw blurRad="38100" dist="38100" dir="2700000" algn="tl">
                          <a:srgbClr val="000000">
                            <a:alpha val="43137"/>
                          </a:srgbClr>
                        </a:outerShdw>
                      </a:effectLst>
                      <a:latin typeface="Calibri"/>
                      <a:ea typeface="+mj-ea"/>
                      <a:cs typeface="+mj-cs"/>
                    </a:rPr>
                    <a:t>Week</a:t>
                  </a:r>
                  <a:endParaRPr lang="en-US" sz="3200" kern="1200" dirty="0">
                    <a:solidFill>
                      <a:schemeClr val="accent6">
                        <a:lumMod val="75000"/>
                      </a:schemeClr>
                    </a:solidFill>
                    <a:effectLst>
                      <a:outerShdw blurRad="38100" dist="38100" dir="2700000" algn="tl">
                        <a:srgbClr val="000000">
                          <a:alpha val="43137"/>
                        </a:srgbClr>
                      </a:outerShdw>
                    </a:effectLst>
                    <a:latin typeface="Calibri"/>
                    <a:ea typeface="+mj-ea"/>
                    <a:cs typeface="+mj-cs"/>
                  </a:endParaRPr>
                </a:p>
              </p:txBody>
            </p:sp>
            <p:sp>
              <p:nvSpPr>
                <p:cNvPr id="10" name="Oval 9"/>
                <p:cNvSpPr/>
                <p:nvPr/>
              </p:nvSpPr>
              <p:spPr>
                <a:xfrm>
                  <a:off x="5257800" y="2057400"/>
                  <a:ext cx="838200" cy="762000"/>
                </a:xfrm>
                <a:prstGeom prst="ellipse">
                  <a:avLst/>
                </a:prstGeom>
                <a:solidFill>
                  <a:schemeClr val="accent6">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sz="6000" b="1" kern="1200" dirty="0" smtClean="0">
                      <a:solidFill>
                        <a:schemeClr val="tx1"/>
                      </a:solidFill>
                      <a:effectLst>
                        <a:outerShdw blurRad="38100" dist="38100" dir="2700000" algn="tl">
                          <a:srgbClr val="000000">
                            <a:alpha val="43137"/>
                          </a:srgbClr>
                        </a:outerShdw>
                      </a:effectLst>
                      <a:latin typeface="Calibri"/>
                      <a:ea typeface="+mn-ea"/>
                      <a:cs typeface="+mn-cs"/>
                    </a:rPr>
                    <a:t>3</a:t>
                  </a:r>
                  <a:endParaRPr lang="en-US" sz="1100" kern="1200" dirty="0">
                    <a:solidFill>
                      <a:schemeClr val="tx1"/>
                    </a:solidFill>
                    <a:latin typeface="Calibri"/>
                    <a:ea typeface="+mn-ea"/>
                    <a:cs typeface="+mn-cs"/>
                  </a:endParaRPr>
                </a:p>
              </p:txBody>
            </p:sp>
          </p:grpSp>
        </p:grpSp>
        <p:grpSp>
          <p:nvGrpSpPr>
            <p:cNvPr id="59" name="Group 58"/>
            <p:cNvGrpSpPr/>
            <p:nvPr/>
          </p:nvGrpSpPr>
          <p:grpSpPr>
            <a:xfrm>
              <a:off x="727253" y="4415135"/>
              <a:ext cx="7558496" cy="2138065"/>
              <a:chOff x="727253" y="3576935"/>
              <a:chExt cx="7558496" cy="2138065"/>
            </a:xfrm>
          </p:grpSpPr>
          <p:grpSp>
            <p:nvGrpSpPr>
              <p:cNvPr id="35" name="Group 34"/>
              <p:cNvGrpSpPr/>
              <p:nvPr/>
            </p:nvGrpSpPr>
            <p:grpSpPr>
              <a:xfrm>
                <a:off x="727253" y="3576935"/>
                <a:ext cx="7558496" cy="2138065"/>
                <a:chOff x="1160030" y="1357943"/>
                <a:chExt cx="6755854" cy="1638111"/>
              </a:xfrm>
            </p:grpSpPr>
            <p:sp>
              <p:nvSpPr>
                <p:cNvPr id="36" name="Text Box 5"/>
                <p:cNvSpPr txBox="1">
                  <a:spLocks noChangeArrowheads="1"/>
                </p:cNvSpPr>
                <p:nvPr/>
              </p:nvSpPr>
              <p:spPr bwMode="auto">
                <a:xfrm>
                  <a:off x="1259195" y="2642342"/>
                  <a:ext cx="965980" cy="353712"/>
                </a:xfrm>
                <a:prstGeom prst="rect">
                  <a:avLst/>
                </a:prstGeom>
                <a:noFill/>
                <a:ln w="9525">
                  <a:noFill/>
                  <a:miter lim="800000"/>
                  <a:headEnd/>
                  <a:tailEnd/>
                </a:ln>
                <a:effec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accent2">
                          <a:lumMod val="20000"/>
                          <a:lumOff val="80000"/>
                        </a:schemeClr>
                      </a:solidFill>
                      <a:effectLst/>
                      <a:uLnTx/>
                      <a:uFillTx/>
                      <a:latin typeface="Calibri" pitchFamily="34" charset="0"/>
                      <a:cs typeface="Arial"/>
                    </a:rPr>
                    <a:t>Sender</a:t>
                  </a:r>
                </a:p>
              </p:txBody>
            </p:sp>
            <p:grpSp>
              <p:nvGrpSpPr>
                <p:cNvPr id="37" name="Group 6"/>
                <p:cNvGrpSpPr>
                  <a:grpSpLocks/>
                </p:cNvGrpSpPr>
                <p:nvPr/>
              </p:nvGrpSpPr>
              <p:grpSpPr bwMode="auto">
                <a:xfrm>
                  <a:off x="2344738" y="2185988"/>
                  <a:ext cx="965200" cy="427037"/>
                  <a:chOff x="1477" y="1377"/>
                  <a:chExt cx="608" cy="269"/>
                </a:xfrm>
              </p:grpSpPr>
              <p:sp>
                <p:nvSpPr>
                  <p:cNvPr id="55" name="Rectangle 7"/>
                  <p:cNvSpPr>
                    <a:spLocks noChangeArrowheads="1"/>
                  </p:cNvSpPr>
                  <p:nvPr/>
                </p:nvSpPr>
                <p:spPr bwMode="auto">
                  <a:xfrm>
                    <a:off x="1477" y="1377"/>
                    <a:ext cx="608" cy="269"/>
                  </a:xfrm>
                  <a:prstGeom prst="rect">
                    <a:avLst/>
                  </a:prstGeom>
                  <a:solidFill>
                    <a:schemeClr val="tx1">
                      <a:lumMod val="65000"/>
                      <a:lumOff val="35000"/>
                    </a:schemeClr>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smtClean="0">
                      <a:ln>
                        <a:noFill/>
                      </a:ln>
                      <a:solidFill>
                        <a:schemeClr val="bg1"/>
                      </a:solidFill>
                      <a:effectLst/>
                      <a:uLnTx/>
                      <a:uFillTx/>
                      <a:latin typeface="Calibri" pitchFamily="34" charset="0"/>
                      <a:cs typeface="Arial"/>
                    </a:endParaRPr>
                  </a:p>
                </p:txBody>
              </p:sp>
              <p:sp>
                <p:nvSpPr>
                  <p:cNvPr id="56" name="Rectangle 8"/>
                  <p:cNvSpPr>
                    <a:spLocks noChangeArrowheads="1"/>
                  </p:cNvSpPr>
                  <p:nvPr/>
                </p:nvSpPr>
                <p:spPr bwMode="auto">
                  <a:xfrm>
                    <a:off x="1546" y="1415"/>
                    <a:ext cx="477" cy="185"/>
                  </a:xfrm>
                  <a:prstGeom prst="rect">
                    <a:avLst/>
                  </a:prstGeom>
                  <a:solidFill>
                    <a:schemeClr val="tx1"/>
                  </a:solidFill>
                  <a:ln w="9525">
                    <a:solidFill>
                      <a:srgbClr val="000000"/>
                    </a:solidFill>
                    <a:miter lim="800000"/>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cs typeface="Arial"/>
                      </a:rPr>
                      <a:t> </a:t>
                    </a:r>
                    <a:r>
                      <a:rPr kumimoji="0" lang="en-US" sz="2400" b="1" i="0" u="none" strike="noStrike" kern="1200" cap="none" spc="0" normalizeH="0" baseline="0" noProof="0" dirty="0" smtClean="0">
                        <a:ln>
                          <a:noFill/>
                        </a:ln>
                        <a:solidFill>
                          <a:srgbClr val="C00000"/>
                        </a:solidFill>
                        <a:effectLst/>
                        <a:uLnTx/>
                        <a:uFillTx/>
                        <a:latin typeface="Calibri" pitchFamily="34" charset="0"/>
                        <a:cs typeface="Arial"/>
                      </a:rPr>
                      <a:t>frame</a:t>
                    </a:r>
                  </a:p>
                </p:txBody>
              </p:sp>
            </p:grpSp>
            <p:sp>
              <p:nvSpPr>
                <p:cNvPr id="38" name="Line 9"/>
                <p:cNvSpPr>
                  <a:spLocks noChangeShapeType="1"/>
                </p:cNvSpPr>
                <p:nvPr/>
              </p:nvSpPr>
              <p:spPr bwMode="auto">
                <a:xfrm>
                  <a:off x="3297238" y="2454275"/>
                  <a:ext cx="2527300" cy="0"/>
                </a:xfrm>
                <a:prstGeom prst="line">
                  <a:avLst/>
                </a:prstGeom>
                <a:noFill/>
                <a:ln w="57150">
                  <a:solidFill>
                    <a:srgbClr val="FF0000"/>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smtClean="0">
                    <a:ln>
                      <a:noFill/>
                    </a:ln>
                    <a:solidFill>
                      <a:schemeClr val="bg1"/>
                    </a:solidFill>
                    <a:effectLst/>
                    <a:uLnTx/>
                    <a:uFillTx/>
                    <a:latin typeface="Calibri" pitchFamily="34" charset="0"/>
                    <a:cs typeface="Arial"/>
                  </a:endParaRPr>
                </a:p>
              </p:txBody>
            </p:sp>
            <p:sp>
              <p:nvSpPr>
                <p:cNvPr id="39" name="Rectangle 10"/>
                <p:cNvSpPr>
                  <a:spLocks noChangeArrowheads="1"/>
                </p:cNvSpPr>
                <p:nvPr/>
              </p:nvSpPr>
              <p:spPr bwMode="auto">
                <a:xfrm>
                  <a:off x="6783388" y="1392238"/>
                  <a:ext cx="1125537" cy="1220787"/>
                </a:xfrm>
                <a:prstGeom prst="rect">
                  <a:avLst/>
                </a:prstGeom>
                <a:solidFill>
                  <a:schemeClr val="accent6">
                    <a:lumMod val="60000"/>
                    <a:lumOff val="40000"/>
                  </a:schemeClr>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smtClean="0">
                    <a:ln>
                      <a:noFill/>
                    </a:ln>
                    <a:solidFill>
                      <a:schemeClr val="bg1"/>
                    </a:solidFill>
                    <a:effectLst/>
                    <a:uLnTx/>
                    <a:uFillTx/>
                    <a:latin typeface="Calibri" pitchFamily="34" charset="0"/>
                    <a:cs typeface="Arial"/>
                  </a:endParaRPr>
                </a:p>
              </p:txBody>
            </p:sp>
            <p:sp>
              <p:nvSpPr>
                <p:cNvPr id="40" name="Rectangle 11"/>
                <p:cNvSpPr>
                  <a:spLocks noChangeArrowheads="1"/>
                </p:cNvSpPr>
                <p:nvPr/>
              </p:nvSpPr>
              <p:spPr bwMode="auto">
                <a:xfrm>
                  <a:off x="7083425" y="1771650"/>
                  <a:ext cx="487363" cy="280988"/>
                </a:xfrm>
                <a:prstGeom prst="rect">
                  <a:avLst/>
                </a:prstGeom>
                <a:solidFill>
                  <a:srgbClr val="F47A00"/>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smtClean="0">
                    <a:ln>
                      <a:noFill/>
                    </a:ln>
                    <a:solidFill>
                      <a:schemeClr val="bg1"/>
                    </a:solidFill>
                    <a:effectLst/>
                    <a:uLnTx/>
                    <a:uFillTx/>
                    <a:latin typeface="Calibri" pitchFamily="34" charset="0"/>
                    <a:cs typeface="Arial"/>
                  </a:endParaRPr>
                </a:p>
              </p:txBody>
            </p:sp>
            <p:sp>
              <p:nvSpPr>
                <p:cNvPr id="41" name="Rectangle 12"/>
                <p:cNvSpPr>
                  <a:spLocks noChangeArrowheads="1"/>
                </p:cNvSpPr>
                <p:nvPr/>
              </p:nvSpPr>
              <p:spPr bwMode="auto">
                <a:xfrm>
                  <a:off x="1219200" y="1392238"/>
                  <a:ext cx="1125538" cy="1220787"/>
                </a:xfrm>
                <a:prstGeom prst="rect">
                  <a:avLst/>
                </a:prstGeom>
                <a:solidFill>
                  <a:schemeClr val="accent6">
                    <a:lumMod val="60000"/>
                    <a:lumOff val="40000"/>
                  </a:schemeClr>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smtClean="0">
                    <a:ln>
                      <a:noFill/>
                    </a:ln>
                    <a:solidFill>
                      <a:schemeClr val="bg1"/>
                    </a:solidFill>
                    <a:effectLst/>
                    <a:uLnTx/>
                    <a:uFillTx/>
                    <a:latin typeface="Calibri" pitchFamily="34" charset="0"/>
                    <a:cs typeface="Arial"/>
                  </a:endParaRPr>
                </a:p>
              </p:txBody>
            </p:sp>
            <p:sp>
              <p:nvSpPr>
                <p:cNvPr id="42" name="Rectangle 13"/>
                <p:cNvSpPr>
                  <a:spLocks noChangeArrowheads="1"/>
                </p:cNvSpPr>
                <p:nvPr/>
              </p:nvSpPr>
              <p:spPr bwMode="auto">
                <a:xfrm>
                  <a:off x="1544638" y="1763713"/>
                  <a:ext cx="487362" cy="257175"/>
                </a:xfrm>
                <a:prstGeom prst="rect">
                  <a:avLst/>
                </a:prstGeom>
                <a:solidFill>
                  <a:srgbClr val="F47A00"/>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smtClean="0">
                    <a:ln>
                      <a:noFill/>
                    </a:ln>
                    <a:solidFill>
                      <a:schemeClr val="bg1"/>
                    </a:solidFill>
                    <a:effectLst/>
                    <a:uLnTx/>
                    <a:uFillTx/>
                    <a:latin typeface="Calibri" pitchFamily="34" charset="0"/>
                    <a:cs typeface="Arial"/>
                  </a:endParaRPr>
                </a:p>
              </p:txBody>
            </p:sp>
            <p:sp>
              <p:nvSpPr>
                <p:cNvPr id="43" name="Text Box 14"/>
                <p:cNvSpPr txBox="1">
                  <a:spLocks noChangeArrowheads="1"/>
                </p:cNvSpPr>
                <p:nvPr/>
              </p:nvSpPr>
              <p:spPr bwMode="auto">
                <a:xfrm>
                  <a:off x="6775965" y="2587381"/>
                  <a:ext cx="1139919" cy="353712"/>
                </a:xfrm>
                <a:prstGeom prst="rect">
                  <a:avLst/>
                </a:prstGeom>
                <a:noFill/>
                <a:ln w="9525">
                  <a:noFill/>
                  <a:miter lim="800000"/>
                  <a:headEnd/>
                  <a:tailEnd/>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accent2">
                          <a:lumMod val="20000"/>
                          <a:lumOff val="80000"/>
                        </a:schemeClr>
                      </a:solidFill>
                      <a:effectLst/>
                      <a:uLnTx/>
                      <a:uFillTx/>
                      <a:latin typeface="Calibri" pitchFamily="34" charset="0"/>
                      <a:cs typeface="Arial"/>
                    </a:rPr>
                    <a:t>Receiver</a:t>
                  </a:r>
                </a:p>
              </p:txBody>
            </p:sp>
            <p:sp>
              <p:nvSpPr>
                <p:cNvPr id="44" name="Line 15"/>
                <p:cNvSpPr>
                  <a:spLocks noChangeShapeType="1"/>
                </p:cNvSpPr>
                <p:nvPr/>
              </p:nvSpPr>
              <p:spPr bwMode="auto">
                <a:xfrm flipH="1">
                  <a:off x="1872171" y="1653273"/>
                  <a:ext cx="68108" cy="233527"/>
                </a:xfrm>
                <a:prstGeom prst="line">
                  <a:avLst/>
                </a:prstGeom>
                <a:noFill/>
                <a:ln w="38100">
                  <a:solidFill>
                    <a:srgbClr val="FF0000"/>
                  </a:solidFill>
                  <a:round/>
                  <a:headE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smtClean="0">
                    <a:ln>
                      <a:noFill/>
                    </a:ln>
                    <a:solidFill>
                      <a:schemeClr val="bg1"/>
                    </a:solidFill>
                    <a:effectLst/>
                    <a:uLnTx/>
                    <a:uFillTx/>
                    <a:latin typeface="Calibri" pitchFamily="34" charset="0"/>
                    <a:cs typeface="Arial"/>
                  </a:endParaRPr>
                </a:p>
              </p:txBody>
            </p:sp>
            <p:sp>
              <p:nvSpPr>
                <p:cNvPr id="45" name="Text Box 16"/>
                <p:cNvSpPr txBox="1">
                  <a:spLocks noChangeArrowheads="1"/>
                </p:cNvSpPr>
                <p:nvPr/>
              </p:nvSpPr>
              <p:spPr bwMode="auto">
                <a:xfrm>
                  <a:off x="1160030" y="1357943"/>
                  <a:ext cx="1257006" cy="353712"/>
                </a:xfrm>
                <a:prstGeom prst="rect">
                  <a:avLst/>
                </a:prstGeom>
                <a:noFill/>
                <a:ln w="9525">
                  <a:noFill/>
                  <a:miter lim="800000"/>
                  <a:headEnd/>
                  <a:tailEnd/>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effectLst/>
                      <a:uLnTx/>
                      <a:uFillTx/>
                      <a:latin typeface="Calibri" pitchFamily="34" charset="0"/>
                      <a:cs typeface="Arial"/>
                    </a:rPr>
                    <a:t>datagram</a:t>
                  </a:r>
                </a:p>
              </p:txBody>
            </p:sp>
            <p:sp>
              <p:nvSpPr>
                <p:cNvPr id="46" name="Freeform 17"/>
                <p:cNvSpPr>
                  <a:spLocks/>
                </p:cNvSpPr>
                <p:nvPr/>
              </p:nvSpPr>
              <p:spPr bwMode="auto">
                <a:xfrm>
                  <a:off x="1746250" y="1978025"/>
                  <a:ext cx="695325" cy="460375"/>
                </a:xfrm>
                <a:custGeom>
                  <a:avLst/>
                  <a:gdLst/>
                  <a:ahLst/>
                  <a:cxnLst>
                    <a:cxn ang="0">
                      <a:pos x="15" y="0"/>
                    </a:cxn>
                    <a:cxn ang="0">
                      <a:pos x="15" y="162"/>
                    </a:cxn>
                    <a:cxn ang="0">
                      <a:pos x="108" y="269"/>
                    </a:cxn>
                    <a:cxn ang="0">
                      <a:pos x="438" y="285"/>
                    </a:cxn>
                  </a:cxnLst>
                  <a:rect l="0" t="0" r="r" b="b"/>
                  <a:pathLst>
                    <a:path w="438" h="290">
                      <a:moveTo>
                        <a:pt x="15" y="0"/>
                      </a:moveTo>
                      <a:cubicBezTo>
                        <a:pt x="7" y="58"/>
                        <a:pt x="0" y="117"/>
                        <a:pt x="15" y="162"/>
                      </a:cubicBezTo>
                      <a:cubicBezTo>
                        <a:pt x="30" y="207"/>
                        <a:pt x="38" y="248"/>
                        <a:pt x="108" y="269"/>
                      </a:cubicBezTo>
                      <a:cubicBezTo>
                        <a:pt x="178" y="290"/>
                        <a:pt x="383" y="282"/>
                        <a:pt x="438" y="285"/>
                      </a:cubicBezTo>
                    </a:path>
                  </a:pathLst>
                </a:custGeom>
                <a:noFill/>
                <a:ln w="57150" cap="flat" cmpd="sng">
                  <a:solidFill>
                    <a:srgbClr val="FF0000"/>
                  </a:solidFill>
                  <a:prstDash val="solid"/>
                  <a:round/>
                  <a:headE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smtClean="0">
                    <a:ln>
                      <a:noFill/>
                    </a:ln>
                    <a:solidFill>
                      <a:schemeClr val="bg1"/>
                    </a:solidFill>
                    <a:effectLst/>
                    <a:uLnTx/>
                    <a:uFillTx/>
                    <a:latin typeface="Calibri" pitchFamily="34" charset="0"/>
                    <a:cs typeface="Arial"/>
                  </a:endParaRPr>
                </a:p>
              </p:txBody>
            </p:sp>
            <p:grpSp>
              <p:nvGrpSpPr>
                <p:cNvPr id="47" name="Group 18"/>
                <p:cNvGrpSpPr>
                  <a:grpSpLocks/>
                </p:cNvGrpSpPr>
                <p:nvPr/>
              </p:nvGrpSpPr>
              <p:grpSpPr bwMode="auto">
                <a:xfrm>
                  <a:off x="5819775" y="2179638"/>
                  <a:ext cx="965200" cy="427037"/>
                  <a:chOff x="1477" y="1377"/>
                  <a:chExt cx="608" cy="269"/>
                </a:xfrm>
              </p:grpSpPr>
              <p:sp>
                <p:nvSpPr>
                  <p:cNvPr id="53" name="Rectangle 19"/>
                  <p:cNvSpPr>
                    <a:spLocks noChangeArrowheads="1"/>
                  </p:cNvSpPr>
                  <p:nvPr/>
                </p:nvSpPr>
                <p:spPr bwMode="auto">
                  <a:xfrm>
                    <a:off x="1477" y="1377"/>
                    <a:ext cx="608" cy="269"/>
                  </a:xfrm>
                  <a:prstGeom prst="rect">
                    <a:avLst/>
                  </a:prstGeom>
                  <a:solidFill>
                    <a:schemeClr val="tx1">
                      <a:lumMod val="65000"/>
                      <a:lumOff val="35000"/>
                    </a:schemeClr>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smtClean="0">
                      <a:ln>
                        <a:noFill/>
                      </a:ln>
                      <a:solidFill>
                        <a:schemeClr val="bg1"/>
                      </a:solidFill>
                      <a:effectLst/>
                      <a:uLnTx/>
                      <a:uFillTx/>
                      <a:latin typeface="Calibri" pitchFamily="34" charset="0"/>
                      <a:cs typeface="Arial"/>
                    </a:endParaRPr>
                  </a:p>
                </p:txBody>
              </p:sp>
              <p:sp>
                <p:nvSpPr>
                  <p:cNvPr id="54" name="Rectangle 20"/>
                  <p:cNvSpPr>
                    <a:spLocks noChangeArrowheads="1"/>
                  </p:cNvSpPr>
                  <p:nvPr/>
                </p:nvSpPr>
                <p:spPr bwMode="auto">
                  <a:xfrm>
                    <a:off x="1546" y="1415"/>
                    <a:ext cx="477" cy="185"/>
                  </a:xfrm>
                  <a:prstGeom prst="rect">
                    <a:avLst/>
                  </a:prstGeom>
                  <a:solidFill>
                    <a:schemeClr val="tx1"/>
                  </a:solidFill>
                  <a:ln w="9525">
                    <a:solidFill>
                      <a:srgbClr val="000000"/>
                    </a:solidFill>
                    <a:miter lim="800000"/>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C00000"/>
                        </a:solidFill>
                        <a:effectLst/>
                        <a:uLnTx/>
                        <a:uFillTx/>
                        <a:latin typeface="Calibri" pitchFamily="34" charset="0"/>
                        <a:cs typeface="Arial"/>
                      </a:rPr>
                      <a:t>frame</a:t>
                    </a:r>
                  </a:p>
                </p:txBody>
              </p:sp>
            </p:grpSp>
            <p:sp>
              <p:nvSpPr>
                <p:cNvPr id="48" name="Text Box 21"/>
                <p:cNvSpPr txBox="1">
                  <a:spLocks noChangeArrowheads="1"/>
                </p:cNvSpPr>
                <p:nvPr/>
              </p:nvSpPr>
              <p:spPr bwMode="auto">
                <a:xfrm>
                  <a:off x="2280819" y="1883379"/>
                  <a:ext cx="1090460" cy="353712"/>
                </a:xfrm>
                <a:prstGeom prst="rect">
                  <a:avLst/>
                </a:prstGeom>
                <a:noFill/>
                <a:ln w="9525">
                  <a:noFill/>
                  <a:miter lim="800000"/>
                  <a:headEnd/>
                  <a:tailEnd/>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2400" b="1" dirty="0" smtClean="0">
                      <a:solidFill>
                        <a:srgbClr val="FF6600"/>
                      </a:solidFill>
                      <a:latin typeface="Calibri" pitchFamily="34" charset="0"/>
                      <a:cs typeface="Arial"/>
                    </a:rPr>
                    <a:t>Adapter</a:t>
                  </a:r>
                  <a:endParaRPr kumimoji="0" lang="en-US" sz="2400" b="1" i="0" u="none" strike="noStrike" kern="1200" cap="none" spc="0" normalizeH="0" baseline="0" noProof="0" dirty="0" smtClean="0">
                    <a:ln>
                      <a:noFill/>
                    </a:ln>
                    <a:solidFill>
                      <a:srgbClr val="FF6600"/>
                    </a:solidFill>
                    <a:effectLst/>
                    <a:uLnTx/>
                    <a:uFillTx/>
                    <a:latin typeface="Calibri" pitchFamily="34" charset="0"/>
                    <a:cs typeface="Arial"/>
                  </a:endParaRPr>
                </a:p>
              </p:txBody>
            </p:sp>
            <p:sp>
              <p:nvSpPr>
                <p:cNvPr id="49" name="Text Box 22"/>
                <p:cNvSpPr txBox="1">
                  <a:spLocks noChangeArrowheads="1"/>
                </p:cNvSpPr>
                <p:nvPr/>
              </p:nvSpPr>
              <p:spPr bwMode="auto">
                <a:xfrm>
                  <a:off x="5754340" y="1886800"/>
                  <a:ext cx="1090460" cy="353712"/>
                </a:xfrm>
                <a:prstGeom prst="rect">
                  <a:avLst/>
                </a:prstGeom>
                <a:noFill/>
                <a:ln w="9525">
                  <a:noFill/>
                  <a:miter lim="800000"/>
                  <a:headEnd/>
                  <a:tailEnd/>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FF6600"/>
                      </a:solidFill>
                      <a:effectLst/>
                      <a:uLnTx/>
                      <a:uFillTx/>
                      <a:latin typeface="Calibri" pitchFamily="34" charset="0"/>
                      <a:cs typeface="Arial"/>
                    </a:rPr>
                    <a:t>Adapter</a:t>
                  </a:r>
                </a:p>
              </p:txBody>
            </p:sp>
            <p:sp>
              <p:nvSpPr>
                <p:cNvPr id="51" name="Text Box 24"/>
                <p:cNvSpPr txBox="1">
                  <a:spLocks noChangeArrowheads="1"/>
                </p:cNvSpPr>
                <p:nvPr/>
              </p:nvSpPr>
              <p:spPr bwMode="auto">
                <a:xfrm>
                  <a:off x="3234335" y="1427545"/>
                  <a:ext cx="2628633" cy="400873"/>
                </a:xfrm>
                <a:prstGeom prst="rect">
                  <a:avLst/>
                </a:prstGeom>
                <a:noFill/>
                <a:ln w="9525">
                  <a:noFill/>
                  <a:miter lim="800000"/>
                  <a:headEnd/>
                  <a:tailEnd/>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2800" b="1" dirty="0" smtClean="0">
                      <a:solidFill>
                        <a:srgbClr val="FF6600"/>
                      </a:solidFill>
                      <a:latin typeface="Calibri" pitchFamily="34" charset="0"/>
                      <a:cs typeface="Arial"/>
                    </a:rPr>
                    <a:t>L</a:t>
                  </a:r>
                  <a:r>
                    <a:rPr kumimoji="0" lang="en-US" sz="2800" b="1" i="0" u="none" strike="noStrike" kern="1200" cap="none" spc="0" normalizeH="0" baseline="0" noProof="0" dirty="0" smtClean="0">
                      <a:ln>
                        <a:noFill/>
                      </a:ln>
                      <a:solidFill>
                        <a:srgbClr val="FF6600"/>
                      </a:solidFill>
                      <a:effectLst/>
                      <a:uLnTx/>
                      <a:uFillTx/>
                      <a:latin typeface="Calibri" pitchFamily="34" charset="0"/>
                      <a:cs typeface="Arial"/>
                    </a:rPr>
                    <a:t>ink layer protocol</a:t>
                  </a:r>
                </a:p>
              </p:txBody>
            </p:sp>
            <p:sp>
              <p:nvSpPr>
                <p:cNvPr id="52" name="Freeform 25"/>
                <p:cNvSpPr>
                  <a:spLocks/>
                </p:cNvSpPr>
                <p:nvPr/>
              </p:nvSpPr>
              <p:spPr bwMode="auto">
                <a:xfrm>
                  <a:off x="6704013" y="2063750"/>
                  <a:ext cx="647700" cy="342900"/>
                </a:xfrm>
                <a:custGeom>
                  <a:avLst/>
                  <a:gdLst/>
                  <a:ahLst/>
                  <a:cxnLst>
                    <a:cxn ang="0">
                      <a:pos x="0" y="208"/>
                    </a:cxn>
                    <a:cxn ang="0">
                      <a:pos x="184" y="208"/>
                    </a:cxn>
                    <a:cxn ang="0">
                      <a:pos x="361" y="161"/>
                    </a:cxn>
                    <a:cxn ang="0">
                      <a:pos x="408" y="0"/>
                    </a:cxn>
                  </a:cxnLst>
                  <a:rect l="0" t="0" r="r" b="b"/>
                  <a:pathLst>
                    <a:path w="408" h="216">
                      <a:moveTo>
                        <a:pt x="0" y="208"/>
                      </a:moveTo>
                      <a:cubicBezTo>
                        <a:pt x="62" y="212"/>
                        <a:pt x="124" y="216"/>
                        <a:pt x="184" y="208"/>
                      </a:cubicBezTo>
                      <a:cubicBezTo>
                        <a:pt x="244" y="200"/>
                        <a:pt x="324" y="196"/>
                        <a:pt x="361" y="161"/>
                      </a:cubicBezTo>
                      <a:cubicBezTo>
                        <a:pt x="398" y="126"/>
                        <a:pt x="400" y="27"/>
                        <a:pt x="408" y="0"/>
                      </a:cubicBezTo>
                    </a:path>
                  </a:pathLst>
                </a:custGeom>
                <a:noFill/>
                <a:ln w="57150" cap="flat" cmpd="sng">
                  <a:solidFill>
                    <a:srgbClr val="FF0000"/>
                  </a:solidFill>
                  <a:prstDash val="solid"/>
                  <a:round/>
                  <a:headE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smtClean="0">
                    <a:ln>
                      <a:noFill/>
                    </a:ln>
                    <a:solidFill>
                      <a:schemeClr val="bg1"/>
                    </a:solidFill>
                    <a:effectLst/>
                    <a:uLnTx/>
                    <a:uFillTx/>
                    <a:latin typeface="Calibri" pitchFamily="34" charset="0"/>
                    <a:cs typeface="Arial"/>
                  </a:endParaRPr>
                </a:p>
              </p:txBody>
            </p:sp>
          </p:grpSp>
          <p:sp>
            <p:nvSpPr>
              <p:cNvPr id="58" name="AutoShape 23"/>
              <p:cNvSpPr>
                <a:spLocks/>
              </p:cNvSpPr>
              <p:nvPr/>
            </p:nvSpPr>
            <p:spPr bwMode="auto">
              <a:xfrm rot="5399521">
                <a:off x="4343627" y="2590818"/>
                <a:ext cx="228179" cy="3276600"/>
              </a:xfrm>
              <a:prstGeom prst="leftBrace">
                <a:avLst>
                  <a:gd name="adj1" fmla="val 108214"/>
                  <a:gd name="adj2" fmla="val 50000"/>
                </a:avLst>
              </a:prstGeom>
              <a:noFill/>
              <a:ln w="57150">
                <a:solidFill>
                  <a:srgbClr val="FF6600"/>
                </a:solidFill>
                <a:round/>
                <a:headEnd/>
                <a:tailEnd/>
              </a:ln>
              <a:effectLst/>
            </p:spPr>
            <p:txBody>
              <a:bodyPr wrap="none" anchor="ctr"/>
              <a:lstStyle/>
              <a:p>
                <a:endParaRPr lang="en-US"/>
              </a:p>
            </p:txBody>
          </p:sp>
        </p:grpSp>
      </p:gr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203"/>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white"/>
                  </a:solidFill>
                </a:ln>
                <a:solidFill>
                  <a:prstClr val="black"/>
                </a:solidFill>
                <a:latin typeface="Tahoma" pitchFamily="34" charset="0"/>
                <a:ea typeface="+mn-ea"/>
                <a:cs typeface="Tahoma" pitchFamily="34" charset="0"/>
              </a:rPr>
              <a:t>4B/5B Coding</a:t>
            </a:r>
            <a:endParaRPr lang="th-TH" sz="3800" b="1" kern="1200" dirty="0">
              <a:ln>
                <a:solidFill>
                  <a:prstClr val="black"/>
                </a:solidFill>
              </a:ln>
              <a:solidFill>
                <a:srgbClr val="1F497D"/>
              </a:solidFill>
              <a:latin typeface="Tahoma" pitchFamily="34" charset="0"/>
              <a:ea typeface="+mn-ea"/>
              <a:cs typeface="Tahoma" pitchFamily="34" charset="0"/>
            </a:endParaRPr>
          </a:p>
        </p:txBody>
      </p:sp>
      <p:grpSp>
        <p:nvGrpSpPr>
          <p:cNvPr id="11" name="Group 10"/>
          <p:cNvGrpSpPr/>
          <p:nvPr/>
        </p:nvGrpSpPr>
        <p:grpSpPr>
          <a:xfrm>
            <a:off x="152400" y="1143000"/>
            <a:ext cx="8839200" cy="5105400"/>
            <a:chOff x="1099088" y="1571625"/>
            <a:chExt cx="7435312" cy="3533775"/>
          </a:xfrm>
        </p:grpSpPr>
        <p:grpSp>
          <p:nvGrpSpPr>
            <p:cNvPr id="10" name="Group 9"/>
            <p:cNvGrpSpPr/>
            <p:nvPr/>
          </p:nvGrpSpPr>
          <p:grpSpPr>
            <a:xfrm>
              <a:off x="4933950" y="1571625"/>
              <a:ext cx="3600450" cy="3533775"/>
              <a:chOff x="4933950" y="1571625"/>
              <a:chExt cx="3600450" cy="3533775"/>
            </a:xfrm>
          </p:grpSpPr>
          <p:pic>
            <p:nvPicPr>
              <p:cNvPr id="5" name="Picture 2"/>
              <p:cNvPicPr>
                <a:picLocks noChangeAspect="1" noChangeArrowheads="1"/>
              </p:cNvPicPr>
              <p:nvPr/>
            </p:nvPicPr>
            <p:blipFill>
              <a:blip r:embed="rId3"/>
              <a:srcRect t="54079"/>
              <a:stretch>
                <a:fillRect/>
              </a:stretch>
            </p:blipFill>
            <p:spPr bwMode="auto">
              <a:xfrm>
                <a:off x="4933950" y="2209800"/>
                <a:ext cx="3600450" cy="2895600"/>
              </a:xfrm>
              <a:prstGeom prst="rect">
                <a:avLst/>
              </a:prstGeom>
              <a:noFill/>
              <a:ln w="9525">
                <a:noFill/>
                <a:miter lim="800000"/>
                <a:headEnd/>
                <a:tailEnd/>
              </a:ln>
            </p:spPr>
          </p:pic>
          <p:pic>
            <p:nvPicPr>
              <p:cNvPr id="6" name="Picture 2"/>
              <p:cNvPicPr>
                <a:picLocks noChangeAspect="1" noChangeArrowheads="1"/>
              </p:cNvPicPr>
              <p:nvPr/>
            </p:nvPicPr>
            <p:blipFill>
              <a:blip r:embed="rId3"/>
              <a:srcRect b="88671"/>
              <a:stretch>
                <a:fillRect/>
              </a:stretch>
            </p:blipFill>
            <p:spPr bwMode="auto">
              <a:xfrm>
                <a:off x="4933950" y="1571625"/>
                <a:ext cx="3600450" cy="714375"/>
              </a:xfrm>
              <a:prstGeom prst="rect">
                <a:avLst/>
              </a:prstGeom>
              <a:noFill/>
              <a:ln w="9525">
                <a:noFill/>
                <a:miter lim="800000"/>
                <a:headEnd/>
                <a:tailEnd/>
              </a:ln>
            </p:spPr>
          </p:pic>
        </p:grpSp>
        <p:grpSp>
          <p:nvGrpSpPr>
            <p:cNvPr id="9" name="Group 8"/>
            <p:cNvGrpSpPr/>
            <p:nvPr/>
          </p:nvGrpSpPr>
          <p:grpSpPr>
            <a:xfrm>
              <a:off x="1099088" y="1571625"/>
              <a:ext cx="3600451" cy="3533775"/>
              <a:chOff x="1099088" y="1571625"/>
              <a:chExt cx="3600451" cy="3533775"/>
            </a:xfrm>
          </p:grpSpPr>
          <p:pic>
            <p:nvPicPr>
              <p:cNvPr id="4098" name="Picture 2"/>
              <p:cNvPicPr>
                <a:picLocks noChangeAspect="1" noChangeArrowheads="1"/>
              </p:cNvPicPr>
              <p:nvPr/>
            </p:nvPicPr>
            <p:blipFill>
              <a:blip r:embed="rId3"/>
              <a:srcRect b="46375"/>
              <a:stretch>
                <a:fillRect/>
              </a:stretch>
            </p:blipFill>
            <p:spPr bwMode="auto">
              <a:xfrm>
                <a:off x="1099088" y="1571625"/>
                <a:ext cx="3600451" cy="3381375"/>
              </a:xfrm>
              <a:prstGeom prst="rect">
                <a:avLst/>
              </a:prstGeom>
              <a:noFill/>
              <a:ln w="9525">
                <a:noFill/>
                <a:miter lim="800000"/>
                <a:headEnd/>
                <a:tailEnd/>
              </a:ln>
            </p:spPr>
          </p:pic>
          <p:pic>
            <p:nvPicPr>
              <p:cNvPr id="8" name="Picture 2"/>
              <p:cNvPicPr>
                <a:picLocks noChangeAspect="1" noChangeArrowheads="1"/>
              </p:cNvPicPr>
              <p:nvPr/>
            </p:nvPicPr>
            <p:blipFill>
              <a:blip r:embed="rId3"/>
              <a:srcRect t="98792"/>
              <a:stretch>
                <a:fillRect/>
              </a:stretch>
            </p:blipFill>
            <p:spPr bwMode="auto">
              <a:xfrm>
                <a:off x="1099088" y="5029200"/>
                <a:ext cx="3600451" cy="76200"/>
              </a:xfrm>
              <a:prstGeom prst="rect">
                <a:avLst/>
              </a:prstGeom>
              <a:noFill/>
              <a:ln w="9525">
                <a:noFill/>
                <a:miter lim="800000"/>
                <a:headEnd/>
                <a:tailEnd/>
              </a:ln>
            </p:spPr>
          </p:pic>
        </p:grpSp>
      </p:gr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rot="19092071">
            <a:off x="190796" y="816898"/>
            <a:ext cx="1640126" cy="584775"/>
          </a:xfrm>
          <a:prstGeom prst="rect">
            <a:avLst/>
          </a:prstGeom>
          <a:solidFill>
            <a:srgbClr val="F79646">
              <a:lumMod val="75000"/>
            </a:srgbClr>
          </a:solidFill>
        </p:spPr>
        <p:txBody>
          <a:bodyPr wrap="square" rtlCol="0">
            <a:spAutoFit/>
          </a:bodyPr>
          <a:lstStyle/>
          <a:p>
            <a:pPr algn="ctr" rtl="0"/>
            <a:r>
              <a:rPr lang="en-US" sz="3200" b="1" dirty="0" smtClean="0">
                <a:solidFill>
                  <a:prstClr val="black"/>
                </a:solidFill>
                <a:latin typeface="Calibri"/>
              </a:rPr>
              <a:t>Exercise</a:t>
            </a:r>
            <a:endParaRPr lang="th-TH" sz="2400" b="1" kern="1200" dirty="0">
              <a:solidFill>
                <a:srgbClr val="1F497D">
                  <a:lumMod val="50000"/>
                </a:srgbClr>
              </a:solidFill>
              <a:latin typeface="Calibri"/>
              <a:ea typeface="+mn-ea"/>
            </a:endParaRPr>
          </a:p>
        </p:txBody>
      </p:sp>
      <p:pic>
        <p:nvPicPr>
          <p:cNvPr id="7170" name="Picture 2"/>
          <p:cNvPicPr>
            <a:picLocks noChangeAspect="1" noChangeArrowheads="1"/>
          </p:cNvPicPr>
          <p:nvPr/>
        </p:nvPicPr>
        <p:blipFill>
          <a:blip r:embed="rId3"/>
          <a:srcRect/>
          <a:stretch>
            <a:fillRect/>
          </a:stretch>
        </p:blipFill>
        <p:spPr bwMode="auto">
          <a:xfrm>
            <a:off x="533400" y="2368491"/>
            <a:ext cx="8382000" cy="3727509"/>
          </a:xfrm>
          <a:prstGeom prst="rect">
            <a:avLst/>
          </a:prstGeom>
          <a:noFill/>
          <a:ln w="9525">
            <a:noFill/>
            <a:miter lim="800000"/>
            <a:headEnd/>
            <a:tailEnd/>
          </a:ln>
        </p:spPr>
      </p:pic>
      <p:sp>
        <p:nvSpPr>
          <p:cNvPr id="8" name="Rectangle 7"/>
          <p:cNvSpPr/>
          <p:nvPr/>
        </p:nvSpPr>
        <p:spPr>
          <a:xfrm>
            <a:off x="2057400" y="2819400"/>
            <a:ext cx="6934200" cy="9906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6800" y="2819400"/>
            <a:ext cx="9906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57200" y="4495800"/>
            <a:ext cx="16002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57200" y="5334000"/>
            <a:ext cx="16002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057400" y="4495800"/>
            <a:ext cx="6934200" cy="9906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057400" y="5334000"/>
            <a:ext cx="6934200" cy="9906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1000"/>
                                        <p:tgtEl>
                                          <p:spTgt spid="9"/>
                                        </p:tgtEl>
                                      </p:cBhvr>
                                    </p:animEffect>
                                    <p:set>
                                      <p:cBhvr>
                                        <p:cTn id="12" dur="1" fill="hold">
                                          <p:stCondLst>
                                            <p:cond delay="9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1000"/>
                                        <p:tgtEl>
                                          <p:spTgt spid="11"/>
                                        </p:tgtEl>
                                      </p:cBhvr>
                                    </p:animEffect>
                                    <p:set>
                                      <p:cBhvr>
                                        <p:cTn id="26" dur="1" fill="hold">
                                          <p:stCondLst>
                                            <p:cond delay="999"/>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11" grpId="0" animBg="1"/>
      <p:bldP spid="12" grpId="0" animBg="1"/>
      <p:bldP spid="13" grpId="0" animBg="1"/>
      <p:bldP spid="13" grpId="1" animBg="1"/>
      <p:bldP spid="14" grpId="0" animBg="1"/>
      <p:bldP spid="1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302603"/>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white"/>
                  </a:solidFill>
                </a:ln>
                <a:solidFill>
                  <a:prstClr val="black"/>
                </a:solidFill>
                <a:latin typeface="Tahoma" pitchFamily="34" charset="0"/>
                <a:ea typeface="+mn-ea"/>
                <a:cs typeface="Tahoma" pitchFamily="34" charset="0"/>
              </a:rPr>
              <a:t>Framing</a:t>
            </a:r>
            <a:endParaRPr lang="th-TH" sz="3800" b="1" kern="1200" dirty="0">
              <a:ln>
                <a:solidFill>
                  <a:prstClr val="black"/>
                </a:solidFill>
              </a:ln>
              <a:solidFill>
                <a:srgbClr val="1F497D"/>
              </a:solidFill>
              <a:latin typeface="Tahoma" pitchFamily="34" charset="0"/>
              <a:ea typeface="+mn-ea"/>
              <a:cs typeface="Tahoma" pitchFamily="34" charset="0"/>
            </a:endParaRPr>
          </a:p>
        </p:txBody>
      </p:sp>
      <p:pic>
        <p:nvPicPr>
          <p:cNvPr id="1026" name="Picture 2"/>
          <p:cNvPicPr>
            <a:picLocks noChangeAspect="1" noChangeArrowheads="1"/>
          </p:cNvPicPr>
          <p:nvPr/>
        </p:nvPicPr>
        <p:blipFill>
          <a:blip r:embed="rId3"/>
          <a:srcRect/>
          <a:stretch>
            <a:fillRect/>
          </a:stretch>
        </p:blipFill>
        <p:spPr bwMode="auto">
          <a:xfrm>
            <a:off x="685800" y="2590800"/>
            <a:ext cx="7848600" cy="2731584"/>
          </a:xfrm>
          <a:prstGeom prst="rect">
            <a:avLst/>
          </a:prstGeom>
          <a:noFill/>
          <a:ln w="9525">
            <a:noFill/>
            <a:miter lim="800000"/>
            <a:headEnd/>
            <a:tailEnd/>
          </a:ln>
        </p:spPr>
      </p:pic>
      <p:sp>
        <p:nvSpPr>
          <p:cNvPr id="4" name="Rectangle 3"/>
          <p:cNvSpPr/>
          <p:nvPr/>
        </p:nvSpPr>
        <p:spPr>
          <a:xfrm>
            <a:off x="781843" y="5638800"/>
            <a:ext cx="7600157" cy="523220"/>
          </a:xfrm>
          <a:prstGeom prst="rect">
            <a:avLst/>
          </a:prstGeom>
        </p:spPr>
        <p:txBody>
          <a:bodyPr wrap="none">
            <a:spAutoFit/>
          </a:bodyPr>
          <a:lstStyle/>
          <a:p>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Synchronous and Asynchronous Transmission</a:t>
            </a:r>
            <a:endParaRPr lang="en-US" dirty="0"/>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white"/>
                  </a:solidFill>
                </a:ln>
                <a:solidFill>
                  <a:prstClr val="black"/>
                </a:solidFill>
                <a:latin typeface="Tahoma" pitchFamily="34" charset="0"/>
                <a:ea typeface="+mn-ea"/>
                <a:cs typeface="Tahoma" pitchFamily="34" charset="0"/>
              </a:rPr>
              <a:t>Byte-oriented Framing</a:t>
            </a:r>
            <a:endParaRPr lang="th-TH" sz="3800" b="1" kern="1200" dirty="0">
              <a:ln>
                <a:solidFill>
                  <a:prstClr val="black"/>
                </a:solidFill>
              </a:ln>
              <a:solidFill>
                <a:srgbClr val="1F497D"/>
              </a:solidFill>
              <a:latin typeface="Tahoma" pitchFamily="34" charset="0"/>
              <a:ea typeface="+mn-ea"/>
              <a:cs typeface="Tahoma" pitchFamily="34" charset="0"/>
            </a:endParaRPr>
          </a:p>
        </p:txBody>
      </p:sp>
      <p:sp>
        <p:nvSpPr>
          <p:cNvPr id="4" name="TextBox 3"/>
          <p:cNvSpPr txBox="1"/>
          <p:nvPr/>
        </p:nvSpPr>
        <p:spPr>
          <a:xfrm>
            <a:off x="0" y="838200"/>
            <a:ext cx="9144000" cy="584775"/>
          </a:xfrm>
          <a:prstGeom prst="rect">
            <a:avLst/>
          </a:prstGeom>
          <a:solidFill>
            <a:schemeClr val="bg1">
              <a:lumMod val="85000"/>
            </a:schemeClr>
          </a:solidFill>
        </p:spPr>
        <p:txBody>
          <a:bodyPr wrap="square" rtlCol="0">
            <a:spAutoFit/>
          </a:bodyPr>
          <a:lstStyle/>
          <a:p>
            <a:pPr algn="ctr"/>
            <a:r>
              <a:rPr lang="en-US" sz="3200" b="1" dirty="0" smtClean="0">
                <a:ln>
                  <a:solidFill>
                    <a:prstClr val="white"/>
                  </a:solidFill>
                </a:ln>
                <a:solidFill>
                  <a:srgbClr val="C00000"/>
                </a:solidFill>
                <a:latin typeface="Tahoma" pitchFamily="34" charset="0"/>
                <a:cs typeface="Tahoma" pitchFamily="34" charset="0"/>
              </a:rPr>
              <a:t>a) </a:t>
            </a:r>
            <a:r>
              <a:rPr lang="en-US" sz="3200" b="1" kern="1200" dirty="0" smtClean="0">
                <a:ln>
                  <a:solidFill>
                    <a:prstClr val="white"/>
                  </a:solidFill>
                </a:ln>
                <a:solidFill>
                  <a:schemeClr val="tx2">
                    <a:lumMod val="50000"/>
                  </a:schemeClr>
                </a:solidFill>
                <a:latin typeface="Tahoma" pitchFamily="34" charset="0"/>
                <a:ea typeface="+mn-ea"/>
                <a:cs typeface="Tahoma" pitchFamily="34" charset="0"/>
              </a:rPr>
              <a:t>Sentinel Approach</a:t>
            </a:r>
            <a:endParaRPr lang="th-TH" sz="2400" b="1" kern="1200" dirty="0">
              <a:ln>
                <a:solidFill>
                  <a:prstClr val="black"/>
                </a:solidFill>
              </a:ln>
              <a:solidFill>
                <a:schemeClr val="tx2">
                  <a:lumMod val="50000"/>
                </a:schemeClr>
              </a:solidFill>
              <a:latin typeface="Tahoma" pitchFamily="34" charset="0"/>
              <a:ea typeface="+mn-ea"/>
              <a:cs typeface="Tahoma" pitchFamily="34" charset="0"/>
            </a:endParaRPr>
          </a:p>
        </p:txBody>
      </p:sp>
      <p:grpSp>
        <p:nvGrpSpPr>
          <p:cNvPr id="2" name="Group 9"/>
          <p:cNvGrpSpPr/>
          <p:nvPr/>
        </p:nvGrpSpPr>
        <p:grpSpPr>
          <a:xfrm>
            <a:off x="228600" y="1752600"/>
            <a:ext cx="8839200" cy="1676400"/>
            <a:chOff x="228600" y="2178507"/>
            <a:chExt cx="8839200" cy="1676400"/>
          </a:xfrm>
        </p:grpSpPr>
        <p:pic>
          <p:nvPicPr>
            <p:cNvPr id="2050" name="Picture 2"/>
            <p:cNvPicPr>
              <a:picLocks noChangeAspect="1" noChangeArrowheads="1"/>
            </p:cNvPicPr>
            <p:nvPr/>
          </p:nvPicPr>
          <p:blipFill>
            <a:blip r:embed="rId3"/>
            <a:srcRect/>
            <a:stretch>
              <a:fillRect/>
            </a:stretch>
          </p:blipFill>
          <p:spPr bwMode="auto">
            <a:xfrm>
              <a:off x="990599" y="2178507"/>
              <a:ext cx="7086601" cy="1098094"/>
            </a:xfrm>
            <a:prstGeom prst="rect">
              <a:avLst/>
            </a:prstGeom>
            <a:noFill/>
            <a:ln w="9525">
              <a:noFill/>
              <a:miter lim="800000"/>
              <a:headEnd/>
              <a:tailEnd/>
            </a:ln>
          </p:spPr>
        </p:pic>
        <p:sp>
          <p:nvSpPr>
            <p:cNvPr id="8" name="TextBox 7"/>
            <p:cNvSpPr txBox="1"/>
            <p:nvPr/>
          </p:nvSpPr>
          <p:spPr>
            <a:xfrm>
              <a:off x="228600" y="3393242"/>
              <a:ext cx="8839200" cy="461665"/>
            </a:xfrm>
            <a:prstGeom prst="rect">
              <a:avLst/>
            </a:prstGeom>
            <a:solidFill>
              <a:schemeClr val="bg1"/>
            </a:solidFill>
          </p:spPr>
          <p:txBody>
            <a:bodyPr wrap="square" rtlCol="0">
              <a:spAutoFit/>
            </a:bodyPr>
            <a:lstStyle/>
            <a:p>
              <a:pPr algn="ctr" rtl="0"/>
              <a:r>
                <a:rPr lang="en-US" sz="2400" b="1" kern="1200" dirty="0" smtClean="0">
                  <a:ln>
                    <a:solidFill>
                      <a:prstClr val="white"/>
                    </a:solidFill>
                  </a:ln>
                  <a:solidFill>
                    <a:srgbClr val="C00000"/>
                  </a:solidFill>
                  <a:latin typeface="Tahoma" pitchFamily="34" charset="0"/>
                  <a:ea typeface="+mn-ea"/>
                  <a:cs typeface="Tahoma" pitchFamily="34" charset="0"/>
                </a:rPr>
                <a:t>BISYNC</a:t>
              </a:r>
              <a:r>
                <a:rPr lang="en-US" sz="2000" b="1" kern="1200" dirty="0" smtClean="0">
                  <a:ln>
                    <a:solidFill>
                      <a:prstClr val="white"/>
                    </a:solidFill>
                  </a:ln>
                  <a:solidFill>
                    <a:prstClr val="black"/>
                  </a:solidFill>
                  <a:latin typeface="Tahoma" pitchFamily="34" charset="0"/>
                  <a:ea typeface="+mn-ea"/>
                  <a:cs typeface="Tahoma" pitchFamily="34" charset="0"/>
                </a:rPr>
                <a:t> (Binary Synchronous Communication) protocol</a:t>
              </a:r>
              <a:endParaRPr lang="th-TH" sz="1600" b="1" kern="1200" dirty="0">
                <a:ln>
                  <a:solidFill>
                    <a:prstClr val="black"/>
                  </a:solidFill>
                </a:ln>
                <a:solidFill>
                  <a:srgbClr val="1F497D"/>
                </a:solidFill>
                <a:latin typeface="Tahoma" pitchFamily="34" charset="0"/>
                <a:ea typeface="+mn-ea"/>
                <a:cs typeface="Tahoma" pitchFamily="34" charset="0"/>
              </a:endParaRPr>
            </a:p>
          </p:txBody>
        </p:sp>
      </p:grpSp>
      <p:sp>
        <p:nvSpPr>
          <p:cNvPr id="10" name="Rectangle 9"/>
          <p:cNvSpPr/>
          <p:nvPr/>
        </p:nvSpPr>
        <p:spPr>
          <a:xfrm>
            <a:off x="0" y="4114800"/>
            <a:ext cx="9144000" cy="2203680"/>
          </a:xfrm>
          <a:prstGeom prst="rect">
            <a:avLst/>
          </a:prstGeom>
        </p:spPr>
        <p:txBody>
          <a:bodyPr wrap="square">
            <a:spAutoFit/>
          </a:bodyPr>
          <a:lstStyle/>
          <a:p>
            <a:pPr algn="ctr" eaLnBrk="0" fontAlgn="base" hangingPunct="0">
              <a:lnSpc>
                <a:spcPct val="150000"/>
              </a:lnSpc>
              <a:spcBef>
                <a:spcPct val="20000"/>
              </a:spcBef>
              <a:spcAft>
                <a:spcPct val="0"/>
              </a:spcAft>
              <a:buClr>
                <a:srgbClr val="3333CC"/>
              </a:buClr>
              <a:buSzPct val="85000"/>
            </a:pPr>
            <a:r>
              <a:rPr lang="en-US" sz="2800" b="1" dirty="0" smtClean="0">
                <a:ln w="0" cap="rnd" cmpd="thickThin">
                  <a:noFill/>
                  <a:bevel/>
                </a:ln>
                <a:solidFill>
                  <a:srgbClr val="000000"/>
                </a:solidFill>
                <a:latin typeface="Microsoft Sans Serif" pitchFamily="34" charset="0"/>
                <a:cs typeface="Microsoft Sans Serif" pitchFamily="34" charset="0"/>
              </a:rPr>
              <a:t>Special sentinel characters: </a:t>
            </a:r>
            <a:r>
              <a:rPr lang="en-US" sz="2800" b="1" dirty="0" smtClean="0">
                <a:ln w="0" cap="rnd" cmpd="thickThin">
                  <a:noFill/>
                  <a:bevel/>
                </a:ln>
                <a:solidFill>
                  <a:srgbClr val="FF0000"/>
                </a:solidFill>
                <a:latin typeface="Microsoft Sans Serif" pitchFamily="34" charset="0"/>
                <a:cs typeface="Microsoft Sans Serif" pitchFamily="34" charset="0"/>
              </a:rPr>
              <a:t>STX </a:t>
            </a:r>
            <a:r>
              <a:rPr lang="en-US" sz="2800" b="1" dirty="0" smtClean="0">
                <a:ln w="0" cap="rnd" cmpd="thickThin">
                  <a:noFill/>
                  <a:bevel/>
                </a:ln>
                <a:solidFill>
                  <a:srgbClr val="000000"/>
                </a:solidFill>
                <a:latin typeface="Microsoft Sans Serif" pitchFamily="34" charset="0"/>
                <a:cs typeface="Microsoft Sans Serif" pitchFamily="34" charset="0"/>
              </a:rPr>
              <a:t>and </a:t>
            </a:r>
            <a:r>
              <a:rPr lang="en-US" sz="2800" b="1" dirty="0" smtClean="0">
                <a:ln w="0" cap="rnd" cmpd="thickThin">
                  <a:noFill/>
                  <a:bevel/>
                </a:ln>
                <a:solidFill>
                  <a:srgbClr val="FF0000"/>
                </a:solidFill>
                <a:latin typeface="Microsoft Sans Serif" pitchFamily="34" charset="0"/>
                <a:cs typeface="Microsoft Sans Serif" pitchFamily="34" charset="0"/>
              </a:rPr>
              <a:t>ETX</a:t>
            </a:r>
            <a:r>
              <a:rPr lang="en-US" sz="2800" b="1" dirty="0" smtClean="0">
                <a:ln w="0" cap="rnd" cmpd="thickThin">
                  <a:noFill/>
                  <a:bevel/>
                </a:ln>
                <a:solidFill>
                  <a:srgbClr val="000000"/>
                </a:solidFill>
                <a:latin typeface="Microsoft Sans Serif" pitchFamily="34" charset="0"/>
                <a:cs typeface="Microsoft Sans Serif" pitchFamily="34" charset="0"/>
              </a:rPr>
              <a:t> </a:t>
            </a:r>
          </a:p>
          <a:p>
            <a:pPr algn="ctr" eaLnBrk="0" fontAlgn="base" hangingPunct="0">
              <a:spcBef>
                <a:spcPct val="20000"/>
              </a:spcBef>
              <a:spcAft>
                <a:spcPct val="0"/>
              </a:spcAft>
              <a:buClr>
                <a:srgbClr val="3333CC"/>
              </a:buClr>
              <a:buSzPct val="85000"/>
            </a:pPr>
            <a:r>
              <a:rPr lang="en-US" sz="2800" b="1" dirty="0" smtClean="0">
                <a:ln w="0" cap="rnd" cmpd="thickThin">
                  <a:noFill/>
                  <a:bevel/>
                </a:ln>
                <a:solidFill>
                  <a:schemeClr val="tx2"/>
                </a:solidFill>
                <a:latin typeface="Microsoft Sans Serif" pitchFamily="34" charset="0"/>
                <a:cs typeface="Microsoft Sans Serif" pitchFamily="34" charset="0"/>
              </a:rPr>
              <a:t>(indicate start and end of data portion of the frame)</a:t>
            </a:r>
          </a:p>
          <a:p>
            <a:pPr algn="ctr" eaLnBrk="0" fontAlgn="base" hangingPunct="0">
              <a:lnSpc>
                <a:spcPct val="200000"/>
              </a:lnSpc>
              <a:spcBef>
                <a:spcPct val="20000"/>
              </a:spcBef>
              <a:spcAft>
                <a:spcPct val="0"/>
              </a:spcAft>
              <a:buClr>
                <a:srgbClr val="3333CC"/>
              </a:buClr>
              <a:buSzPct val="85000"/>
            </a:pPr>
            <a:r>
              <a:rPr lang="en-US" sz="2800" b="1" dirty="0" smtClean="0">
                <a:ln w="0" cap="rnd" cmpd="thickThin">
                  <a:noFill/>
                  <a:bevel/>
                </a:ln>
                <a:solidFill>
                  <a:srgbClr val="FF0000"/>
                </a:solidFill>
                <a:latin typeface="Microsoft Sans Serif" pitchFamily="34" charset="0"/>
                <a:cs typeface="Microsoft Sans Serif" pitchFamily="34" charset="0"/>
              </a:rPr>
              <a:t>Data-link-escape</a:t>
            </a:r>
            <a:r>
              <a:rPr lang="en-US" sz="2800" b="1" dirty="0" smtClean="0">
                <a:ln w="0" cap="rnd" cmpd="thickThin">
                  <a:noFill/>
                  <a:bevel/>
                </a:ln>
                <a:solidFill>
                  <a:srgbClr val="000000"/>
                </a:solidFill>
                <a:latin typeface="Microsoft Sans Serif" pitchFamily="34" charset="0"/>
                <a:cs typeface="Microsoft Sans Serif" pitchFamily="34" charset="0"/>
              </a:rPr>
              <a:t> (</a:t>
            </a:r>
            <a:r>
              <a:rPr lang="en-US" sz="2800" b="1" dirty="0" smtClean="0">
                <a:ln w="0" cap="rnd" cmpd="thickThin">
                  <a:noFill/>
                  <a:bevel/>
                </a:ln>
                <a:solidFill>
                  <a:srgbClr val="FF0000"/>
                </a:solidFill>
                <a:latin typeface="Microsoft Sans Serif" pitchFamily="34" charset="0"/>
                <a:cs typeface="Microsoft Sans Serif" pitchFamily="34" charset="0"/>
              </a:rPr>
              <a:t>DLE</a:t>
            </a:r>
            <a:r>
              <a:rPr lang="en-US" sz="2800" b="1" dirty="0" smtClean="0">
                <a:ln w="0" cap="rnd" cmpd="thickThin">
                  <a:noFill/>
                  <a:bevel/>
                </a:ln>
                <a:solidFill>
                  <a:srgbClr val="000000"/>
                </a:solidFill>
                <a:latin typeface="Microsoft Sans Serif" pitchFamily="34" charset="0"/>
                <a:cs typeface="Microsoft Sans Serif" pitchFamily="34" charset="0"/>
              </a:rPr>
              <a:t>) character used if ETX in data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white"/>
                  </a:solidFill>
                </a:ln>
                <a:solidFill>
                  <a:prstClr val="black"/>
                </a:solidFill>
                <a:latin typeface="Tahoma" pitchFamily="34" charset="0"/>
                <a:ea typeface="+mn-ea"/>
                <a:cs typeface="Tahoma" pitchFamily="34" charset="0"/>
              </a:rPr>
              <a:t>Byte-oriented Framing</a:t>
            </a:r>
            <a:endParaRPr lang="th-TH" sz="3800" b="1" kern="1200" dirty="0">
              <a:ln>
                <a:solidFill>
                  <a:prstClr val="black"/>
                </a:solidFill>
              </a:ln>
              <a:solidFill>
                <a:srgbClr val="1F497D"/>
              </a:solidFill>
              <a:latin typeface="Tahoma" pitchFamily="34" charset="0"/>
              <a:ea typeface="+mn-ea"/>
              <a:cs typeface="Tahoma" pitchFamily="34" charset="0"/>
            </a:endParaRPr>
          </a:p>
        </p:txBody>
      </p:sp>
      <p:sp>
        <p:nvSpPr>
          <p:cNvPr id="4" name="TextBox 3"/>
          <p:cNvSpPr txBox="1"/>
          <p:nvPr/>
        </p:nvSpPr>
        <p:spPr>
          <a:xfrm>
            <a:off x="0" y="838200"/>
            <a:ext cx="9144000" cy="584775"/>
          </a:xfrm>
          <a:prstGeom prst="rect">
            <a:avLst/>
          </a:prstGeom>
          <a:solidFill>
            <a:schemeClr val="bg1">
              <a:lumMod val="85000"/>
            </a:schemeClr>
          </a:solidFill>
        </p:spPr>
        <p:txBody>
          <a:bodyPr wrap="square" rtlCol="0">
            <a:spAutoFit/>
          </a:bodyPr>
          <a:lstStyle/>
          <a:p>
            <a:pPr algn="ctr"/>
            <a:r>
              <a:rPr lang="en-US" sz="3200" b="1" dirty="0" smtClean="0">
                <a:ln>
                  <a:solidFill>
                    <a:prstClr val="white"/>
                  </a:solidFill>
                </a:ln>
                <a:solidFill>
                  <a:srgbClr val="C00000"/>
                </a:solidFill>
                <a:latin typeface="Tahoma" pitchFamily="34" charset="0"/>
                <a:cs typeface="Tahoma" pitchFamily="34" charset="0"/>
              </a:rPr>
              <a:t>a) </a:t>
            </a:r>
            <a:r>
              <a:rPr lang="en-US" sz="3200" b="1" kern="1200" dirty="0" smtClean="0">
                <a:ln>
                  <a:solidFill>
                    <a:prstClr val="white"/>
                  </a:solidFill>
                </a:ln>
                <a:solidFill>
                  <a:schemeClr val="tx2">
                    <a:lumMod val="50000"/>
                  </a:schemeClr>
                </a:solidFill>
                <a:latin typeface="Tahoma" pitchFamily="34" charset="0"/>
                <a:ea typeface="+mn-ea"/>
                <a:cs typeface="Tahoma" pitchFamily="34" charset="0"/>
              </a:rPr>
              <a:t>Sentinel Approach</a:t>
            </a:r>
            <a:endParaRPr lang="th-TH" sz="2400" b="1" kern="1200" dirty="0">
              <a:ln>
                <a:solidFill>
                  <a:prstClr val="black"/>
                </a:solidFill>
              </a:ln>
              <a:solidFill>
                <a:schemeClr val="tx2">
                  <a:lumMod val="50000"/>
                </a:schemeClr>
              </a:solidFill>
              <a:latin typeface="Tahoma" pitchFamily="34" charset="0"/>
              <a:ea typeface="+mn-ea"/>
              <a:cs typeface="Tahoma" pitchFamily="34" charset="0"/>
            </a:endParaRPr>
          </a:p>
        </p:txBody>
      </p:sp>
      <p:grpSp>
        <p:nvGrpSpPr>
          <p:cNvPr id="3" name="Group 10"/>
          <p:cNvGrpSpPr/>
          <p:nvPr/>
        </p:nvGrpSpPr>
        <p:grpSpPr>
          <a:xfrm>
            <a:off x="0" y="1752600"/>
            <a:ext cx="9144000" cy="1757065"/>
            <a:chOff x="0" y="4343400"/>
            <a:chExt cx="9144000" cy="1757065"/>
          </a:xfrm>
        </p:grpSpPr>
        <p:pic>
          <p:nvPicPr>
            <p:cNvPr id="2051" name="Picture 3"/>
            <p:cNvPicPr>
              <a:picLocks noChangeAspect="1" noChangeArrowheads="1"/>
            </p:cNvPicPr>
            <p:nvPr/>
          </p:nvPicPr>
          <p:blipFill>
            <a:blip r:embed="rId3"/>
            <a:srcRect/>
            <a:stretch>
              <a:fillRect/>
            </a:stretch>
          </p:blipFill>
          <p:spPr bwMode="auto">
            <a:xfrm>
              <a:off x="47625" y="4343400"/>
              <a:ext cx="9096375" cy="1147004"/>
            </a:xfrm>
            <a:prstGeom prst="rect">
              <a:avLst/>
            </a:prstGeom>
            <a:noFill/>
            <a:ln w="9525">
              <a:noFill/>
              <a:miter lim="800000"/>
              <a:headEnd/>
              <a:tailEnd/>
            </a:ln>
          </p:spPr>
        </p:pic>
        <p:sp>
          <p:nvSpPr>
            <p:cNvPr id="9" name="TextBox 8"/>
            <p:cNvSpPr txBox="1"/>
            <p:nvPr/>
          </p:nvSpPr>
          <p:spPr>
            <a:xfrm>
              <a:off x="0" y="5638800"/>
              <a:ext cx="9144000" cy="461665"/>
            </a:xfrm>
            <a:prstGeom prst="rect">
              <a:avLst/>
            </a:prstGeom>
            <a:solidFill>
              <a:schemeClr val="bg1"/>
            </a:solidFill>
          </p:spPr>
          <p:txBody>
            <a:bodyPr wrap="square" rtlCol="0">
              <a:spAutoFit/>
            </a:bodyPr>
            <a:lstStyle/>
            <a:p>
              <a:pPr algn="ctr" rtl="0"/>
              <a:r>
                <a:rPr lang="en-US" sz="2400" b="1" kern="1200" dirty="0" smtClean="0">
                  <a:ln>
                    <a:solidFill>
                      <a:prstClr val="white"/>
                    </a:solidFill>
                  </a:ln>
                  <a:solidFill>
                    <a:srgbClr val="C00000"/>
                  </a:solidFill>
                  <a:latin typeface="Tahoma" pitchFamily="34" charset="0"/>
                  <a:ea typeface="+mn-ea"/>
                  <a:cs typeface="Tahoma" pitchFamily="34" charset="0"/>
                </a:rPr>
                <a:t>PPP</a:t>
              </a:r>
              <a:r>
                <a:rPr lang="en-US" sz="2000" b="1" kern="1200" dirty="0" smtClean="0">
                  <a:ln>
                    <a:solidFill>
                      <a:prstClr val="white"/>
                    </a:solidFill>
                  </a:ln>
                  <a:solidFill>
                    <a:prstClr val="black"/>
                  </a:solidFill>
                  <a:latin typeface="Tahoma" pitchFamily="34" charset="0"/>
                  <a:ea typeface="+mn-ea"/>
                  <a:cs typeface="Tahoma" pitchFamily="34" charset="0"/>
                </a:rPr>
                <a:t> (Point to Point Protocol)</a:t>
              </a:r>
              <a:endParaRPr lang="th-TH" sz="1600" b="1" kern="1200" dirty="0">
                <a:ln>
                  <a:solidFill>
                    <a:prstClr val="black"/>
                  </a:solidFill>
                </a:ln>
                <a:solidFill>
                  <a:srgbClr val="1F497D"/>
                </a:solidFill>
                <a:latin typeface="Tahoma" pitchFamily="34" charset="0"/>
                <a:ea typeface="+mn-ea"/>
                <a:cs typeface="Tahoma" pitchFamily="34" charset="0"/>
              </a:endParaRPr>
            </a:p>
          </p:txBody>
        </p:sp>
      </p:grpSp>
      <p:sp>
        <p:nvSpPr>
          <p:cNvPr id="10" name="Rectangle 9"/>
          <p:cNvSpPr/>
          <p:nvPr/>
        </p:nvSpPr>
        <p:spPr>
          <a:xfrm>
            <a:off x="0" y="3657600"/>
            <a:ext cx="9144000" cy="2209836"/>
          </a:xfrm>
          <a:prstGeom prst="rect">
            <a:avLst/>
          </a:prstGeom>
        </p:spPr>
        <p:txBody>
          <a:bodyPr wrap="square">
            <a:spAutoFit/>
          </a:bodyPr>
          <a:lstStyle/>
          <a:p>
            <a:pPr algn="ctr" eaLnBrk="0" fontAlgn="base" hangingPunct="0">
              <a:lnSpc>
                <a:spcPct val="150000"/>
              </a:lnSpc>
              <a:spcBef>
                <a:spcPct val="20000"/>
              </a:spcBef>
              <a:spcAft>
                <a:spcPct val="0"/>
              </a:spcAft>
              <a:buClr>
                <a:srgbClr val="3333CC"/>
              </a:buClr>
              <a:buSzPct val="85000"/>
            </a:pPr>
            <a:r>
              <a:rPr lang="en-US" sz="2800" b="1" dirty="0" smtClean="0">
                <a:ln w="0" cap="rnd" cmpd="thickThin">
                  <a:noFill/>
                  <a:bevel/>
                </a:ln>
                <a:solidFill>
                  <a:srgbClr val="000000"/>
                </a:solidFill>
                <a:latin typeface="Microsoft Sans Serif" pitchFamily="34" charset="0"/>
                <a:cs typeface="Microsoft Sans Serif" pitchFamily="34" charset="0"/>
              </a:rPr>
              <a:t>Special </a:t>
            </a:r>
            <a:r>
              <a:rPr lang="en-US" sz="2800" b="1" dirty="0" smtClean="0">
                <a:ln w="0" cap="rnd" cmpd="thickThin">
                  <a:noFill/>
                  <a:bevel/>
                </a:ln>
                <a:solidFill>
                  <a:srgbClr val="FF0000"/>
                </a:solidFill>
                <a:latin typeface="Microsoft Sans Serif" pitchFamily="34" charset="0"/>
                <a:cs typeface="Microsoft Sans Serif" pitchFamily="34" charset="0"/>
              </a:rPr>
              <a:t>STX </a:t>
            </a:r>
            <a:r>
              <a:rPr lang="en-US" sz="2800" b="1" dirty="0" smtClean="0">
                <a:ln w="0" cap="rnd" cmpd="thickThin">
                  <a:noFill/>
                  <a:bevel/>
                </a:ln>
                <a:latin typeface="Microsoft Sans Serif" pitchFamily="34" charset="0"/>
                <a:cs typeface="Microsoft Sans Serif" pitchFamily="34" charset="0"/>
              </a:rPr>
              <a:t>character </a:t>
            </a:r>
            <a:r>
              <a:rPr lang="en-US" sz="2800" b="1" dirty="0" smtClean="0">
                <a:ln w="0" cap="rnd" cmpd="thickThin">
                  <a:noFill/>
                  <a:bevel/>
                </a:ln>
                <a:solidFill>
                  <a:schemeClr val="accent6">
                    <a:lumMod val="75000"/>
                  </a:schemeClr>
                </a:solidFill>
                <a:latin typeface="Microsoft Sans Serif" pitchFamily="34" charset="0"/>
                <a:cs typeface="Microsoft Sans Serif" pitchFamily="34" charset="0"/>
              </a:rPr>
              <a:t>01111110</a:t>
            </a:r>
            <a:r>
              <a:rPr lang="en-US" sz="2800" b="1" dirty="0" smtClean="0">
                <a:ln w="0" cap="rnd" cmpd="thickThin">
                  <a:noFill/>
                  <a:bevel/>
                </a:ln>
                <a:solidFill>
                  <a:srgbClr val="FF0000"/>
                </a:solidFill>
                <a:latin typeface="Microsoft Sans Serif" pitchFamily="34" charset="0"/>
                <a:cs typeface="Microsoft Sans Serif" pitchFamily="34" charset="0"/>
              </a:rPr>
              <a:t> </a:t>
            </a:r>
            <a:r>
              <a:rPr lang="en-US" sz="2800" b="1" dirty="0" smtClean="0">
                <a:ln w="0" cap="rnd" cmpd="thickThin">
                  <a:noFill/>
                  <a:bevel/>
                </a:ln>
                <a:latin typeface="Microsoft Sans Serif" pitchFamily="34" charset="0"/>
                <a:cs typeface="Microsoft Sans Serif" pitchFamily="34" charset="0"/>
              </a:rPr>
              <a:t>used (in </a:t>
            </a:r>
            <a:r>
              <a:rPr lang="en-US" sz="2800" b="1" dirty="0" smtClean="0">
                <a:ln w="0" cap="rnd" cmpd="thickThin">
                  <a:noFill/>
                  <a:bevel/>
                </a:ln>
                <a:solidFill>
                  <a:schemeClr val="tx2"/>
                </a:solidFill>
                <a:latin typeface="Microsoft Sans Serif" pitchFamily="34" charset="0"/>
                <a:cs typeface="Microsoft Sans Serif" pitchFamily="34" charset="0"/>
              </a:rPr>
              <a:t>Flag</a:t>
            </a:r>
            <a:r>
              <a:rPr lang="en-US" sz="2800" b="1" dirty="0" smtClean="0">
                <a:ln w="0" cap="rnd" cmpd="thickThin">
                  <a:noFill/>
                  <a:bevel/>
                </a:ln>
                <a:latin typeface="Microsoft Sans Serif" pitchFamily="34" charset="0"/>
                <a:cs typeface="Microsoft Sans Serif" pitchFamily="34" charset="0"/>
              </a:rPr>
              <a:t> field)</a:t>
            </a:r>
          </a:p>
          <a:p>
            <a:pPr algn="ctr" eaLnBrk="0" fontAlgn="base" hangingPunct="0">
              <a:spcBef>
                <a:spcPct val="20000"/>
              </a:spcBef>
              <a:spcAft>
                <a:spcPct val="0"/>
              </a:spcAft>
              <a:buClr>
                <a:srgbClr val="3333CC"/>
              </a:buClr>
              <a:buSzPct val="85000"/>
            </a:pPr>
            <a:endParaRPr lang="en-US" sz="1200" b="1" dirty="0" smtClean="0">
              <a:ln w="0" cap="rnd" cmpd="thickThin">
                <a:noFill/>
                <a:bevel/>
              </a:ln>
              <a:latin typeface="Microsoft Sans Serif" pitchFamily="34" charset="0"/>
              <a:cs typeface="Microsoft Sans Serif" pitchFamily="34" charset="0"/>
            </a:endParaRPr>
          </a:p>
          <a:p>
            <a:pPr algn="ctr" eaLnBrk="0" fontAlgn="base" hangingPunct="0">
              <a:lnSpc>
                <a:spcPct val="150000"/>
              </a:lnSpc>
              <a:spcBef>
                <a:spcPct val="20000"/>
              </a:spcBef>
              <a:spcAft>
                <a:spcPct val="0"/>
              </a:spcAft>
              <a:buClr>
                <a:srgbClr val="3333CC"/>
              </a:buClr>
              <a:buSzPct val="85000"/>
            </a:pPr>
            <a:r>
              <a:rPr lang="en-US" sz="2800" b="1" dirty="0" smtClean="0">
                <a:ln w="0" cap="rnd" cmpd="thickThin">
                  <a:noFill/>
                  <a:bevel/>
                </a:ln>
                <a:solidFill>
                  <a:srgbClr val="000000"/>
                </a:solidFill>
                <a:latin typeface="Microsoft Sans Serif" pitchFamily="34" charset="0"/>
                <a:cs typeface="Microsoft Sans Serif" pitchFamily="34" charset="0"/>
              </a:rPr>
              <a:t>Several field sizes are negotiated rather than fixed </a:t>
            </a:r>
          </a:p>
          <a:p>
            <a:pPr algn="ctr" eaLnBrk="0" fontAlgn="base" hangingPunct="0">
              <a:spcBef>
                <a:spcPct val="20000"/>
              </a:spcBef>
              <a:spcAft>
                <a:spcPct val="0"/>
              </a:spcAft>
              <a:buClr>
                <a:srgbClr val="3333CC"/>
              </a:buClr>
              <a:buSzPct val="85000"/>
            </a:pPr>
            <a:r>
              <a:rPr lang="en-US" sz="2800" b="1" dirty="0" smtClean="0">
                <a:ln w="0" cap="rnd" cmpd="thickThin">
                  <a:noFill/>
                  <a:bevel/>
                </a:ln>
                <a:solidFill>
                  <a:srgbClr val="000000"/>
                </a:solidFill>
                <a:latin typeface="Microsoft Sans Serif" pitchFamily="34" charset="0"/>
                <a:cs typeface="Microsoft Sans Serif" pitchFamily="34" charset="0"/>
              </a:rPr>
              <a:t>(through </a:t>
            </a:r>
            <a:r>
              <a:rPr lang="en-US" sz="2800" b="1" dirty="0" smtClean="0">
                <a:ln w="0" cap="rnd" cmpd="thickThin">
                  <a:noFill/>
                  <a:bevel/>
                </a:ln>
                <a:solidFill>
                  <a:schemeClr val="tx2"/>
                </a:solidFill>
                <a:latin typeface="Microsoft Sans Serif" pitchFamily="34" charset="0"/>
                <a:cs typeface="Microsoft Sans Serif" pitchFamily="34" charset="0"/>
              </a:rPr>
              <a:t>Link Control Protocol </a:t>
            </a:r>
            <a:r>
              <a:rPr lang="en-US" sz="2800" b="1" dirty="0" smtClean="0">
                <a:ln w="0" cap="rnd" cmpd="thickThin">
                  <a:noFill/>
                  <a:bevel/>
                </a:ln>
                <a:solidFill>
                  <a:srgbClr val="000000"/>
                </a:solidFill>
                <a:latin typeface="Microsoft Sans Serif" pitchFamily="34" charset="0"/>
                <a:cs typeface="Microsoft Sans Serif" pitchFamily="34" charset="0"/>
              </a:rPr>
              <a:t>or </a:t>
            </a:r>
            <a:r>
              <a:rPr lang="en-US" sz="2800" b="1" dirty="0" smtClean="0">
                <a:ln w="0" cap="rnd" cmpd="thickThin">
                  <a:noFill/>
                  <a:bevel/>
                </a:ln>
                <a:solidFill>
                  <a:srgbClr val="FF0000"/>
                </a:solidFill>
                <a:latin typeface="Microsoft Sans Serif" pitchFamily="34" charset="0"/>
                <a:cs typeface="Microsoft Sans Serif" pitchFamily="34" charset="0"/>
              </a:rPr>
              <a:t>LCP</a:t>
            </a:r>
            <a:r>
              <a:rPr lang="en-US" sz="2800" b="1" dirty="0" smtClean="0">
                <a:ln w="0" cap="rnd" cmpd="thickThin">
                  <a:noFill/>
                  <a:bevel/>
                </a:ln>
                <a:solidFill>
                  <a:srgbClr val="000000"/>
                </a:solidFill>
                <a:latin typeface="Microsoft Sans Serif" pitchFamily="34" charset="0"/>
                <a:cs typeface="Microsoft Sans Serif" pitchFamily="34"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white"/>
                  </a:solidFill>
                </a:ln>
                <a:solidFill>
                  <a:prstClr val="black"/>
                </a:solidFill>
                <a:latin typeface="Tahoma" pitchFamily="34" charset="0"/>
                <a:ea typeface="+mn-ea"/>
                <a:cs typeface="Tahoma" pitchFamily="34" charset="0"/>
              </a:rPr>
              <a:t>Byte-oriented Framing</a:t>
            </a:r>
            <a:endParaRPr lang="th-TH" sz="3800" b="1" kern="1200" dirty="0">
              <a:ln>
                <a:solidFill>
                  <a:prstClr val="black"/>
                </a:solidFill>
              </a:ln>
              <a:solidFill>
                <a:srgbClr val="1F497D"/>
              </a:solidFill>
              <a:latin typeface="Tahoma" pitchFamily="34" charset="0"/>
              <a:ea typeface="+mn-ea"/>
              <a:cs typeface="Tahoma" pitchFamily="34" charset="0"/>
            </a:endParaRPr>
          </a:p>
        </p:txBody>
      </p:sp>
      <p:sp>
        <p:nvSpPr>
          <p:cNvPr id="4" name="TextBox 3"/>
          <p:cNvSpPr txBox="1"/>
          <p:nvPr/>
        </p:nvSpPr>
        <p:spPr>
          <a:xfrm>
            <a:off x="0" y="838200"/>
            <a:ext cx="9144000" cy="584775"/>
          </a:xfrm>
          <a:prstGeom prst="rect">
            <a:avLst/>
          </a:prstGeom>
          <a:solidFill>
            <a:schemeClr val="bg1">
              <a:lumMod val="85000"/>
            </a:schemeClr>
          </a:solidFill>
        </p:spPr>
        <p:txBody>
          <a:bodyPr wrap="square" rtlCol="0">
            <a:spAutoFit/>
          </a:bodyPr>
          <a:lstStyle/>
          <a:p>
            <a:pPr algn="ctr" rtl="0"/>
            <a:r>
              <a:rPr lang="en-US" sz="3200" b="1" kern="1200" dirty="0" smtClean="0">
                <a:ln>
                  <a:solidFill>
                    <a:prstClr val="white"/>
                  </a:solidFill>
                </a:ln>
                <a:solidFill>
                  <a:srgbClr val="C00000"/>
                </a:solidFill>
                <a:latin typeface="Tahoma" pitchFamily="34" charset="0"/>
                <a:ea typeface="+mn-ea"/>
                <a:cs typeface="Tahoma" pitchFamily="34" charset="0"/>
              </a:rPr>
              <a:t>b) </a:t>
            </a:r>
            <a:r>
              <a:rPr lang="en-US" sz="3200" b="1" kern="1200" dirty="0" smtClean="0">
                <a:ln>
                  <a:solidFill>
                    <a:prstClr val="white"/>
                  </a:solidFill>
                </a:ln>
                <a:solidFill>
                  <a:schemeClr val="tx2">
                    <a:lumMod val="50000"/>
                  </a:schemeClr>
                </a:solidFill>
                <a:latin typeface="Tahoma" pitchFamily="34" charset="0"/>
                <a:ea typeface="+mn-ea"/>
                <a:cs typeface="Tahoma" pitchFamily="34" charset="0"/>
              </a:rPr>
              <a:t>Byte-counting approach</a:t>
            </a:r>
            <a:endParaRPr lang="th-TH" sz="2400" b="1" kern="1200" dirty="0">
              <a:ln>
                <a:solidFill>
                  <a:prstClr val="black"/>
                </a:solidFill>
              </a:ln>
              <a:solidFill>
                <a:schemeClr val="tx2">
                  <a:lumMod val="50000"/>
                </a:schemeClr>
              </a:solidFill>
              <a:latin typeface="Tahoma" pitchFamily="34" charset="0"/>
              <a:ea typeface="+mn-ea"/>
              <a:cs typeface="Tahoma" pitchFamily="34" charset="0"/>
            </a:endParaRPr>
          </a:p>
        </p:txBody>
      </p:sp>
      <p:grpSp>
        <p:nvGrpSpPr>
          <p:cNvPr id="8" name="Group 7"/>
          <p:cNvGrpSpPr/>
          <p:nvPr/>
        </p:nvGrpSpPr>
        <p:grpSpPr>
          <a:xfrm>
            <a:off x="0" y="1828800"/>
            <a:ext cx="9144000" cy="1814155"/>
            <a:chOff x="0" y="2362200"/>
            <a:chExt cx="9144000" cy="1814155"/>
          </a:xfrm>
        </p:grpSpPr>
        <p:pic>
          <p:nvPicPr>
            <p:cNvPr id="3074" name="Picture 2"/>
            <p:cNvPicPr>
              <a:picLocks noChangeAspect="1" noChangeArrowheads="1"/>
            </p:cNvPicPr>
            <p:nvPr/>
          </p:nvPicPr>
          <p:blipFill>
            <a:blip r:embed="rId3"/>
            <a:srcRect/>
            <a:stretch>
              <a:fillRect/>
            </a:stretch>
          </p:blipFill>
          <p:spPr bwMode="auto">
            <a:xfrm>
              <a:off x="1219200" y="2362200"/>
              <a:ext cx="6781800" cy="1118727"/>
            </a:xfrm>
            <a:prstGeom prst="rect">
              <a:avLst/>
            </a:prstGeom>
            <a:noFill/>
            <a:ln w="9525">
              <a:noFill/>
              <a:miter lim="800000"/>
              <a:headEnd/>
              <a:tailEnd/>
            </a:ln>
          </p:spPr>
        </p:pic>
        <p:sp>
          <p:nvSpPr>
            <p:cNvPr id="6" name="TextBox 5"/>
            <p:cNvSpPr txBox="1"/>
            <p:nvPr/>
          </p:nvSpPr>
          <p:spPr>
            <a:xfrm>
              <a:off x="0" y="3714690"/>
              <a:ext cx="9144000" cy="461665"/>
            </a:xfrm>
            <a:prstGeom prst="rect">
              <a:avLst/>
            </a:prstGeom>
            <a:solidFill>
              <a:schemeClr val="bg1"/>
            </a:solidFill>
          </p:spPr>
          <p:txBody>
            <a:bodyPr wrap="square" rtlCol="0">
              <a:spAutoFit/>
            </a:bodyPr>
            <a:lstStyle/>
            <a:p>
              <a:pPr algn="ctr" rtl="0"/>
              <a:r>
                <a:rPr lang="en-US" sz="2400" b="1" kern="1200" dirty="0" smtClean="0">
                  <a:ln>
                    <a:solidFill>
                      <a:prstClr val="white"/>
                    </a:solidFill>
                  </a:ln>
                  <a:solidFill>
                    <a:srgbClr val="C00000"/>
                  </a:solidFill>
                  <a:latin typeface="Tahoma" pitchFamily="34" charset="0"/>
                  <a:ea typeface="+mn-ea"/>
                  <a:cs typeface="Tahoma" pitchFamily="34" charset="0"/>
                </a:rPr>
                <a:t>DDCMP</a:t>
              </a:r>
              <a:r>
                <a:rPr lang="en-US" sz="2000" b="1" kern="1200" dirty="0" smtClean="0">
                  <a:ln>
                    <a:solidFill>
                      <a:prstClr val="white"/>
                    </a:solidFill>
                  </a:ln>
                  <a:solidFill>
                    <a:prstClr val="black"/>
                  </a:solidFill>
                  <a:latin typeface="Tahoma" pitchFamily="34" charset="0"/>
                  <a:ea typeface="+mn-ea"/>
                  <a:cs typeface="Tahoma" pitchFamily="34" charset="0"/>
                </a:rPr>
                <a:t> (Digital Data Communications Message Protocol)</a:t>
              </a:r>
            </a:p>
          </p:txBody>
        </p:sp>
      </p:grpSp>
      <p:grpSp>
        <p:nvGrpSpPr>
          <p:cNvPr id="11" name="Group 10"/>
          <p:cNvGrpSpPr/>
          <p:nvPr/>
        </p:nvGrpSpPr>
        <p:grpSpPr>
          <a:xfrm>
            <a:off x="1752600" y="3581400"/>
            <a:ext cx="6019800" cy="1446550"/>
            <a:chOff x="1828800" y="3653828"/>
            <a:chExt cx="6019800" cy="1446550"/>
          </a:xfrm>
        </p:grpSpPr>
        <p:sp>
          <p:nvSpPr>
            <p:cNvPr id="9" name="Rectangle 8"/>
            <p:cNvSpPr/>
            <p:nvPr/>
          </p:nvSpPr>
          <p:spPr>
            <a:xfrm>
              <a:off x="1828800" y="4267200"/>
              <a:ext cx="6019800" cy="523220"/>
            </a:xfrm>
            <a:prstGeom prst="rect">
              <a:avLst/>
            </a:prstGeom>
          </p:spPr>
          <p:txBody>
            <a:bodyPr wrap="square">
              <a:spAutoFit/>
            </a:bodyPr>
            <a:lstStyle/>
            <a:p>
              <a:r>
                <a:rPr lang="en-US" sz="2800" b="1" dirty="0" smtClean="0">
                  <a:ln w="0" cap="rnd" cmpd="thickThin">
                    <a:noFill/>
                    <a:bevel/>
                  </a:ln>
                  <a:latin typeface="Microsoft Sans Serif" pitchFamily="34" charset="0"/>
                  <a:cs typeface="Microsoft Sans Serif" pitchFamily="34" charset="0"/>
                </a:rPr>
                <a:t>What if </a:t>
              </a:r>
              <a:r>
                <a:rPr lang="en-US" sz="2800" b="1" dirty="0" smtClean="0">
                  <a:ln w="0" cap="rnd" cmpd="thickThin">
                    <a:noFill/>
                    <a:bevel/>
                  </a:ln>
                  <a:solidFill>
                    <a:srgbClr val="C00000"/>
                  </a:solidFill>
                  <a:latin typeface="Microsoft Sans Serif" pitchFamily="34" charset="0"/>
                  <a:cs typeface="Microsoft Sans Serif" pitchFamily="34" charset="0"/>
                </a:rPr>
                <a:t>Count</a:t>
              </a:r>
              <a:r>
                <a:rPr lang="en-US" sz="2800" b="1" dirty="0" smtClean="0">
                  <a:ln w="0" cap="rnd" cmpd="thickThin">
                    <a:noFill/>
                    <a:bevel/>
                  </a:ln>
                  <a:solidFill>
                    <a:srgbClr val="F79646">
                      <a:lumMod val="75000"/>
                    </a:srgbClr>
                  </a:solidFill>
                  <a:latin typeface="Microsoft Sans Serif" pitchFamily="34" charset="0"/>
                  <a:cs typeface="Microsoft Sans Serif" pitchFamily="34" charset="0"/>
                </a:rPr>
                <a:t> </a:t>
              </a:r>
              <a:r>
                <a:rPr lang="en-US" sz="2800" b="1" dirty="0" smtClean="0">
                  <a:ln w="0" cap="rnd" cmpd="thickThin">
                    <a:noFill/>
                    <a:bevel/>
                  </a:ln>
                  <a:latin typeface="Microsoft Sans Serif" pitchFamily="34" charset="0"/>
                  <a:cs typeface="Microsoft Sans Serif" pitchFamily="34" charset="0"/>
                </a:rPr>
                <a:t>field is corrupted</a:t>
              </a:r>
              <a:endParaRPr lang="en-US" dirty="0">
                <a:ln w="0" cap="rnd" cmpd="thickThin">
                  <a:noFill/>
                  <a:bevel/>
                </a:ln>
              </a:endParaRPr>
            </a:p>
          </p:txBody>
        </p:sp>
        <p:sp>
          <p:nvSpPr>
            <p:cNvPr id="10" name="Rectangle 9"/>
            <p:cNvSpPr/>
            <p:nvPr/>
          </p:nvSpPr>
          <p:spPr>
            <a:xfrm rot="20169128">
              <a:off x="7107719" y="3653828"/>
              <a:ext cx="707245" cy="1446550"/>
            </a:xfrm>
            <a:prstGeom prst="rect">
              <a:avLst/>
            </a:prstGeom>
          </p:spPr>
          <p:txBody>
            <a:bodyPr wrap="none">
              <a:spAutoFit/>
            </a:bodyPr>
            <a:lstStyle/>
            <a:p>
              <a:pPr algn="l" rtl="0"/>
              <a:r>
                <a:rPr lang="en-US" sz="8800" kern="1200" dirty="0">
                  <a:ln cap="rnd" cmpd="thickThin">
                    <a:solidFill>
                      <a:prstClr val="black"/>
                    </a:solidFill>
                    <a:bevel/>
                  </a:ln>
                  <a:solidFill>
                    <a:srgbClr val="F79646">
                      <a:lumMod val="75000"/>
                    </a:srgbClr>
                  </a:solidFill>
                  <a:latin typeface="Calibri"/>
                  <a:ea typeface="+mn-ea"/>
                  <a:cs typeface="+mn-cs"/>
                </a:rPr>
                <a:t>?</a:t>
              </a:r>
              <a:endParaRPr lang="en-US" sz="6600" kern="1200" dirty="0">
                <a:solidFill>
                  <a:srgbClr val="F79646">
                    <a:lumMod val="75000"/>
                  </a:srgbClr>
                </a:solidFill>
                <a:latin typeface="Calibri"/>
                <a:ea typeface="+mn-ea"/>
                <a:cs typeface="+mn-cs"/>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white"/>
                  </a:solidFill>
                </a:ln>
                <a:solidFill>
                  <a:prstClr val="black"/>
                </a:solidFill>
                <a:latin typeface="Tahoma" pitchFamily="34" charset="0"/>
                <a:ea typeface="+mn-ea"/>
                <a:cs typeface="Tahoma" pitchFamily="34" charset="0"/>
              </a:rPr>
              <a:t>Bit-oriented Framing</a:t>
            </a:r>
            <a:endParaRPr lang="th-TH" sz="3800" b="1" kern="1200" dirty="0">
              <a:ln>
                <a:solidFill>
                  <a:prstClr val="black"/>
                </a:solidFill>
              </a:ln>
              <a:solidFill>
                <a:srgbClr val="1F497D"/>
              </a:solidFill>
              <a:latin typeface="Tahoma" pitchFamily="34" charset="0"/>
              <a:ea typeface="+mn-ea"/>
              <a:cs typeface="Tahoma" pitchFamily="34" charset="0"/>
            </a:endParaRPr>
          </a:p>
        </p:txBody>
      </p:sp>
      <p:grpSp>
        <p:nvGrpSpPr>
          <p:cNvPr id="6" name="Group 5"/>
          <p:cNvGrpSpPr/>
          <p:nvPr/>
        </p:nvGrpSpPr>
        <p:grpSpPr>
          <a:xfrm>
            <a:off x="304800" y="1295400"/>
            <a:ext cx="8534400" cy="1719243"/>
            <a:chOff x="0" y="2683612"/>
            <a:chExt cx="9144000" cy="1875123"/>
          </a:xfrm>
        </p:grpSpPr>
        <p:pic>
          <p:nvPicPr>
            <p:cNvPr id="5122" name="Picture 2"/>
            <p:cNvPicPr>
              <a:picLocks noChangeAspect="1" noChangeArrowheads="1"/>
            </p:cNvPicPr>
            <p:nvPr/>
          </p:nvPicPr>
          <p:blipFill>
            <a:blip r:embed="rId3"/>
            <a:srcRect/>
            <a:stretch>
              <a:fillRect/>
            </a:stretch>
          </p:blipFill>
          <p:spPr bwMode="auto">
            <a:xfrm>
              <a:off x="821267" y="2683612"/>
              <a:ext cx="7484533" cy="1276982"/>
            </a:xfrm>
            <a:prstGeom prst="rect">
              <a:avLst/>
            </a:prstGeom>
            <a:noFill/>
            <a:ln w="9525">
              <a:noFill/>
              <a:miter lim="800000"/>
              <a:headEnd/>
              <a:tailEnd/>
            </a:ln>
          </p:spPr>
        </p:pic>
        <p:sp>
          <p:nvSpPr>
            <p:cNvPr id="5" name="TextBox 4"/>
            <p:cNvSpPr txBox="1"/>
            <p:nvPr/>
          </p:nvSpPr>
          <p:spPr>
            <a:xfrm>
              <a:off x="0" y="4055212"/>
              <a:ext cx="9144000" cy="503523"/>
            </a:xfrm>
            <a:prstGeom prst="rect">
              <a:avLst/>
            </a:prstGeom>
            <a:solidFill>
              <a:schemeClr val="bg1"/>
            </a:solidFill>
          </p:spPr>
          <p:txBody>
            <a:bodyPr wrap="square" rtlCol="0">
              <a:spAutoFit/>
            </a:bodyPr>
            <a:lstStyle/>
            <a:p>
              <a:pPr algn="ctr" rtl="0"/>
              <a:r>
                <a:rPr lang="en-US" sz="2400" b="1" kern="1200" dirty="0" smtClean="0">
                  <a:ln>
                    <a:solidFill>
                      <a:prstClr val="white"/>
                    </a:solidFill>
                  </a:ln>
                  <a:solidFill>
                    <a:srgbClr val="C00000"/>
                  </a:solidFill>
                  <a:latin typeface="Tahoma" pitchFamily="34" charset="0"/>
                  <a:ea typeface="+mn-ea"/>
                  <a:cs typeface="Tahoma" pitchFamily="34" charset="0"/>
                </a:rPr>
                <a:t>HDLC</a:t>
              </a:r>
              <a:r>
                <a:rPr lang="en-US" sz="2400" b="1" kern="1200" dirty="0" smtClean="0">
                  <a:ln>
                    <a:solidFill>
                      <a:prstClr val="white"/>
                    </a:solidFill>
                  </a:ln>
                  <a:solidFill>
                    <a:prstClr val="black"/>
                  </a:solidFill>
                  <a:latin typeface="Tahoma" pitchFamily="34" charset="0"/>
                  <a:ea typeface="+mn-ea"/>
                  <a:cs typeface="Tahoma" pitchFamily="34" charset="0"/>
                </a:rPr>
                <a:t> (High-level Data-Link Control)</a:t>
              </a:r>
              <a:endParaRPr lang="th-TH" b="1" kern="1200" dirty="0">
                <a:ln>
                  <a:solidFill>
                    <a:prstClr val="black"/>
                  </a:solidFill>
                </a:ln>
                <a:solidFill>
                  <a:srgbClr val="1F497D"/>
                </a:solidFill>
                <a:latin typeface="Tahoma" pitchFamily="34" charset="0"/>
                <a:ea typeface="+mn-ea"/>
                <a:cs typeface="Tahoma" pitchFamily="34" charset="0"/>
              </a:endParaRPr>
            </a:p>
          </p:txBody>
        </p:sp>
      </p:grpSp>
      <p:sp>
        <p:nvSpPr>
          <p:cNvPr id="8" name="Rectangle 7"/>
          <p:cNvSpPr/>
          <p:nvPr/>
        </p:nvSpPr>
        <p:spPr>
          <a:xfrm>
            <a:off x="228600" y="3352800"/>
            <a:ext cx="8686800" cy="972574"/>
          </a:xfrm>
          <a:prstGeom prst="rect">
            <a:avLst/>
          </a:prstGeom>
        </p:spPr>
        <p:txBody>
          <a:bodyPr wrap="square">
            <a:spAutoFit/>
          </a:bodyPr>
          <a:lstStyle/>
          <a:p>
            <a:pPr lvl="0" algn="ctr" eaLnBrk="0" fontAlgn="base" hangingPunct="0">
              <a:spcBef>
                <a:spcPct val="20000"/>
              </a:spcBef>
              <a:spcAft>
                <a:spcPct val="0"/>
              </a:spcAft>
              <a:buClr>
                <a:srgbClr val="3333CC"/>
              </a:buClr>
              <a:buSzPct val="85000"/>
            </a:pPr>
            <a:r>
              <a:rPr lang="en-US" sz="2600" b="1" dirty="0" smtClean="0">
                <a:ln w="0" cap="rnd" cmpd="thickThin">
                  <a:noFill/>
                  <a:bevel/>
                </a:ln>
                <a:solidFill>
                  <a:srgbClr val="000000"/>
                </a:solidFill>
                <a:latin typeface="Microsoft Sans Serif" pitchFamily="34" charset="0"/>
                <a:cs typeface="Microsoft Sans Serif" pitchFamily="34" charset="0"/>
              </a:rPr>
              <a:t>Special </a:t>
            </a:r>
            <a:r>
              <a:rPr lang="en-US" sz="2600" b="1" dirty="0" smtClean="0">
                <a:ln w="0" cap="rnd" cmpd="thickThin">
                  <a:noFill/>
                  <a:bevel/>
                </a:ln>
                <a:latin typeface="Microsoft Sans Serif" pitchFamily="34" charset="0"/>
                <a:cs typeface="Microsoft Sans Serif" pitchFamily="34" charset="0"/>
              </a:rPr>
              <a:t>bit sequence </a:t>
            </a:r>
            <a:r>
              <a:rPr lang="en-US" sz="2600" b="1" dirty="0" smtClean="0">
                <a:ln w="0" cap="rnd" cmpd="thickThin">
                  <a:noFill/>
                  <a:bevel/>
                </a:ln>
                <a:solidFill>
                  <a:srgbClr val="F79646">
                    <a:lumMod val="75000"/>
                  </a:srgbClr>
                </a:solidFill>
                <a:latin typeface="Microsoft Sans Serif" pitchFamily="34" charset="0"/>
                <a:cs typeface="Microsoft Sans Serif" pitchFamily="34" charset="0"/>
              </a:rPr>
              <a:t>01111110</a:t>
            </a:r>
            <a:r>
              <a:rPr lang="en-US" sz="2600" b="1" dirty="0" smtClean="0">
                <a:ln w="0" cap="rnd" cmpd="thickThin">
                  <a:noFill/>
                  <a:bevel/>
                </a:ln>
                <a:solidFill>
                  <a:srgbClr val="FF0000"/>
                </a:solidFill>
                <a:latin typeface="Microsoft Sans Serif" pitchFamily="34" charset="0"/>
                <a:cs typeface="Microsoft Sans Serif" pitchFamily="34" charset="0"/>
              </a:rPr>
              <a:t> </a:t>
            </a:r>
            <a:r>
              <a:rPr lang="en-US" sz="2600" b="1" dirty="0" smtClean="0">
                <a:ln w="0" cap="rnd" cmpd="thickThin">
                  <a:noFill/>
                  <a:bevel/>
                </a:ln>
                <a:solidFill>
                  <a:prstClr val="black"/>
                </a:solidFill>
                <a:latin typeface="Microsoft Sans Serif" pitchFamily="34" charset="0"/>
                <a:cs typeface="Microsoft Sans Serif" pitchFamily="34" charset="0"/>
              </a:rPr>
              <a:t>used as </a:t>
            </a:r>
          </a:p>
          <a:p>
            <a:pPr lvl="0" algn="ctr" eaLnBrk="0" fontAlgn="base" hangingPunct="0">
              <a:spcBef>
                <a:spcPct val="20000"/>
              </a:spcBef>
              <a:spcAft>
                <a:spcPct val="0"/>
              </a:spcAft>
              <a:buClr>
                <a:srgbClr val="3333CC"/>
              </a:buClr>
              <a:buSzPct val="85000"/>
            </a:pPr>
            <a:r>
              <a:rPr lang="en-US" sz="2600" b="1" dirty="0" smtClean="0">
                <a:ln w="0" cap="rnd" cmpd="thickThin">
                  <a:noFill/>
                  <a:bevel/>
                </a:ln>
                <a:solidFill>
                  <a:srgbClr val="C00000"/>
                </a:solidFill>
                <a:latin typeface="Microsoft Sans Serif" pitchFamily="34" charset="0"/>
                <a:cs typeface="Microsoft Sans Serif" pitchFamily="34" charset="0"/>
              </a:rPr>
              <a:t>Beginning Sequence </a:t>
            </a:r>
            <a:r>
              <a:rPr lang="en-US" sz="2600" b="1" dirty="0" smtClean="0">
                <a:ln w="0" cap="rnd" cmpd="thickThin">
                  <a:noFill/>
                  <a:bevel/>
                </a:ln>
                <a:solidFill>
                  <a:prstClr val="black"/>
                </a:solidFill>
                <a:latin typeface="Microsoft Sans Serif" pitchFamily="34" charset="0"/>
                <a:cs typeface="Microsoft Sans Serif" pitchFamily="34" charset="0"/>
              </a:rPr>
              <a:t>and </a:t>
            </a:r>
            <a:r>
              <a:rPr lang="en-US" sz="2600" b="1" dirty="0" smtClean="0">
                <a:ln w="0" cap="rnd" cmpd="thickThin">
                  <a:noFill/>
                  <a:bevel/>
                </a:ln>
                <a:solidFill>
                  <a:srgbClr val="C00000"/>
                </a:solidFill>
                <a:latin typeface="Microsoft Sans Serif" pitchFamily="34" charset="0"/>
                <a:cs typeface="Microsoft Sans Serif" pitchFamily="34" charset="0"/>
              </a:rPr>
              <a:t>Ending Sequence</a:t>
            </a:r>
          </a:p>
        </p:txBody>
      </p:sp>
      <p:sp>
        <p:nvSpPr>
          <p:cNvPr id="9" name="Rectangle 8"/>
          <p:cNvSpPr/>
          <p:nvPr/>
        </p:nvSpPr>
        <p:spPr>
          <a:xfrm>
            <a:off x="1447800" y="4419600"/>
            <a:ext cx="5937844" cy="492443"/>
          </a:xfrm>
          <a:prstGeom prst="rect">
            <a:avLst/>
          </a:prstGeom>
        </p:spPr>
        <p:txBody>
          <a:bodyPr wrap="none">
            <a:spAutoFit/>
          </a:bodyPr>
          <a:lstStyle/>
          <a:p>
            <a:pPr lvl="0" algn="ctr" eaLnBrk="0" fontAlgn="base" hangingPunct="0">
              <a:spcBef>
                <a:spcPct val="20000"/>
              </a:spcBef>
              <a:spcAft>
                <a:spcPct val="0"/>
              </a:spcAft>
              <a:buClr>
                <a:srgbClr val="3333CC"/>
              </a:buClr>
              <a:buSzPct val="85000"/>
            </a:pPr>
            <a:r>
              <a:rPr lang="en-US" sz="2600" b="1" dirty="0" smtClean="0">
                <a:ln w="0" cap="rnd" cmpd="thickThin">
                  <a:noFill/>
                  <a:bevel/>
                </a:ln>
                <a:solidFill>
                  <a:srgbClr val="1F497D"/>
                </a:solidFill>
                <a:latin typeface="Microsoft Sans Serif" pitchFamily="34" charset="0"/>
                <a:cs typeface="Microsoft Sans Serif" pitchFamily="34" charset="0"/>
              </a:rPr>
              <a:t>(Thus HDLC uses a sentinel approach)</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815608"/>
          </a:xfrm>
          <a:prstGeom prst="rect">
            <a:avLst/>
          </a:prstGeom>
          <a:solidFill>
            <a:schemeClr val="accent6">
              <a:lumMod val="75000"/>
            </a:schemeClr>
          </a:solidFill>
        </p:spPr>
        <p:txBody>
          <a:bodyPr wrap="square" rtlCol="0">
            <a:spAutoFit/>
          </a:bodyPr>
          <a:lstStyle/>
          <a:p>
            <a:pPr algn="ctr" rtl="0"/>
            <a:r>
              <a:rPr lang="en-US" sz="4700" b="1" kern="1200" dirty="0" smtClean="0">
                <a:ln>
                  <a:solidFill>
                    <a:prstClr val="white"/>
                  </a:solidFill>
                </a:ln>
                <a:solidFill>
                  <a:prstClr val="black"/>
                </a:solidFill>
                <a:latin typeface="Tahoma" pitchFamily="34" charset="0"/>
                <a:ea typeface="+mn-ea"/>
                <a:cs typeface="Tahoma" pitchFamily="34" charset="0"/>
              </a:rPr>
              <a:t>Clock-based Framing - SONET</a:t>
            </a:r>
            <a:endParaRPr lang="th-TH" sz="4700" b="1" kern="1200" dirty="0">
              <a:ln>
                <a:solidFill>
                  <a:prstClr val="black"/>
                </a:solidFill>
              </a:ln>
              <a:solidFill>
                <a:srgbClr val="1F497D"/>
              </a:solidFill>
              <a:latin typeface="Tahoma" pitchFamily="34" charset="0"/>
              <a:ea typeface="+mn-ea"/>
              <a:cs typeface="Tahoma" pitchFamily="34" charset="0"/>
            </a:endParaRPr>
          </a:p>
        </p:txBody>
      </p:sp>
      <p:pic>
        <p:nvPicPr>
          <p:cNvPr id="4098" name="Picture 2"/>
          <p:cNvPicPr>
            <a:picLocks noChangeAspect="1" noChangeArrowheads="1"/>
          </p:cNvPicPr>
          <p:nvPr/>
        </p:nvPicPr>
        <p:blipFill>
          <a:blip r:embed="rId3"/>
          <a:srcRect/>
          <a:stretch>
            <a:fillRect/>
          </a:stretch>
        </p:blipFill>
        <p:spPr bwMode="auto">
          <a:xfrm>
            <a:off x="152400" y="1219200"/>
            <a:ext cx="8915400" cy="4101084"/>
          </a:xfrm>
          <a:prstGeom prst="rect">
            <a:avLst/>
          </a:prstGeom>
          <a:noFill/>
          <a:ln w="9525">
            <a:noFill/>
            <a:miter lim="800000"/>
            <a:headEnd/>
            <a:tailEnd/>
          </a:ln>
        </p:spPr>
      </p:pic>
      <p:grpSp>
        <p:nvGrpSpPr>
          <p:cNvPr id="9" name="Group 8"/>
          <p:cNvGrpSpPr/>
          <p:nvPr/>
        </p:nvGrpSpPr>
        <p:grpSpPr>
          <a:xfrm>
            <a:off x="1143000" y="1828800"/>
            <a:ext cx="1676400" cy="533400"/>
            <a:chOff x="1143000" y="2133600"/>
            <a:chExt cx="1676400" cy="533400"/>
          </a:xfrm>
        </p:grpSpPr>
        <p:sp>
          <p:nvSpPr>
            <p:cNvPr id="4" name="Rectangle 3"/>
            <p:cNvSpPr/>
            <p:nvPr/>
          </p:nvSpPr>
          <p:spPr>
            <a:xfrm>
              <a:off x="1143000" y="2133600"/>
              <a:ext cx="609600" cy="3048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4" idx="3"/>
            </p:cNvCxnSpPr>
            <p:nvPr/>
          </p:nvCxnSpPr>
          <p:spPr>
            <a:xfrm>
              <a:off x="1752600" y="2286000"/>
              <a:ext cx="1066800" cy="381000"/>
            </a:xfrm>
            <a:prstGeom prst="straightConnector1">
              <a:avLst/>
            </a:prstGeom>
            <a:ln w="571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8" name="Rectangle 7"/>
          <p:cNvSpPr/>
          <p:nvPr/>
        </p:nvSpPr>
        <p:spPr>
          <a:xfrm>
            <a:off x="2801052" y="2057400"/>
            <a:ext cx="4818948" cy="1693284"/>
          </a:xfrm>
          <a:prstGeom prst="rect">
            <a:avLst/>
          </a:prstGeom>
        </p:spPr>
        <p:txBody>
          <a:bodyPr wrap="none">
            <a:spAutoFit/>
          </a:bodyPr>
          <a:lstStyle/>
          <a:p>
            <a:pPr algn="ctr">
              <a:lnSpc>
                <a:spcPct val="150000"/>
              </a:lnSpc>
            </a:pPr>
            <a:r>
              <a:rPr lang="en-US" sz="2400" b="1" dirty="0" smtClean="0">
                <a:solidFill>
                  <a:srgbClr val="C00000"/>
                </a:solidFill>
                <a:latin typeface="Tahoma" pitchFamily="34" charset="0"/>
                <a:cs typeface="Tahoma" pitchFamily="34" charset="0"/>
              </a:rPr>
              <a:t>The first two bytes of a frame</a:t>
            </a:r>
          </a:p>
          <a:p>
            <a:pPr algn="ctr">
              <a:lnSpc>
                <a:spcPct val="150000"/>
              </a:lnSpc>
            </a:pPr>
            <a:r>
              <a:rPr lang="en-US" sz="2400" b="1" dirty="0" smtClean="0">
                <a:solidFill>
                  <a:srgbClr val="C00000"/>
                </a:solidFill>
                <a:latin typeface="Tahoma" pitchFamily="34" charset="0"/>
                <a:cs typeface="Tahoma" pitchFamily="34" charset="0"/>
              </a:rPr>
              <a:t>contain a special bit pattern </a:t>
            </a:r>
          </a:p>
          <a:p>
            <a:pPr algn="ctr">
              <a:lnSpc>
                <a:spcPct val="150000"/>
              </a:lnSpc>
            </a:pPr>
            <a:r>
              <a:rPr lang="en-US" sz="2400" b="1" dirty="0" smtClean="0">
                <a:solidFill>
                  <a:srgbClr val="C00000"/>
                </a:solidFill>
                <a:latin typeface="Tahoma" pitchFamily="34" charset="0"/>
                <a:cs typeface="Tahoma" pitchFamily="34" charset="0"/>
              </a:rPr>
              <a:t>used to identify start of frame</a:t>
            </a:r>
            <a:endParaRPr lang="en-US" dirty="0">
              <a:solidFill>
                <a:srgbClr val="C00000"/>
              </a:solidFill>
            </a:endParaRPr>
          </a:p>
        </p:txBody>
      </p:sp>
      <p:sp>
        <p:nvSpPr>
          <p:cNvPr id="10" name="TextBox 9"/>
          <p:cNvSpPr txBox="1"/>
          <p:nvPr/>
        </p:nvSpPr>
        <p:spPr>
          <a:xfrm>
            <a:off x="0" y="5638800"/>
            <a:ext cx="9144000" cy="523220"/>
          </a:xfrm>
          <a:prstGeom prst="rect">
            <a:avLst/>
          </a:prstGeom>
          <a:solidFill>
            <a:schemeClr val="bg1">
              <a:lumMod val="85000"/>
            </a:schemeClr>
          </a:solidFill>
          <a:scene3d>
            <a:camera prst="orthographicFront"/>
            <a:lightRig rig="threePt" dir="t"/>
          </a:scene3d>
          <a:sp3d>
            <a:bevelT w="152400" h="50800" prst="softRound"/>
          </a:sp3d>
        </p:spPr>
        <p:txBody>
          <a:bodyPr wrap="square" rtlCol="0">
            <a:spAutoFit/>
          </a:bodyPr>
          <a:lstStyle/>
          <a:p>
            <a:pPr algn="ctr"/>
            <a:r>
              <a:rPr lang="en-US" sz="2800" b="1" dirty="0" smtClean="0">
                <a:ln>
                  <a:solidFill>
                    <a:prstClr val="white"/>
                  </a:solidFill>
                </a:ln>
                <a:solidFill>
                  <a:schemeClr val="tx2"/>
                </a:solidFill>
                <a:latin typeface="Tahoma" pitchFamily="34" charset="0"/>
                <a:cs typeface="Tahoma" pitchFamily="34" charset="0"/>
              </a:rPr>
              <a:t>Fixed sized frames; does not use bit stuffing</a:t>
            </a:r>
            <a:endParaRPr lang="th-TH" sz="2000" b="1" kern="1200" dirty="0">
              <a:ln>
                <a:solidFill>
                  <a:prstClr val="black"/>
                </a:solidFill>
              </a:ln>
              <a:solidFill>
                <a:schemeClr val="tx2"/>
              </a:solidFill>
              <a:latin typeface="Tahoma" pitchFamily="34" charset="0"/>
              <a:ea typeface="+mn-ea"/>
              <a:cs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815608"/>
          </a:xfrm>
          <a:prstGeom prst="rect">
            <a:avLst/>
          </a:prstGeom>
          <a:solidFill>
            <a:schemeClr val="accent6">
              <a:lumMod val="75000"/>
            </a:schemeClr>
          </a:solidFill>
        </p:spPr>
        <p:txBody>
          <a:bodyPr wrap="square" rtlCol="0">
            <a:spAutoFit/>
          </a:bodyPr>
          <a:lstStyle/>
          <a:p>
            <a:pPr algn="ctr" rtl="0"/>
            <a:r>
              <a:rPr lang="en-US" sz="4700" b="1" kern="1200" dirty="0" smtClean="0">
                <a:ln>
                  <a:solidFill>
                    <a:prstClr val="white"/>
                  </a:solidFill>
                </a:ln>
                <a:solidFill>
                  <a:prstClr val="black"/>
                </a:solidFill>
                <a:latin typeface="Tahoma" pitchFamily="34" charset="0"/>
                <a:ea typeface="+mn-ea"/>
                <a:cs typeface="Tahoma" pitchFamily="34" charset="0"/>
              </a:rPr>
              <a:t>SONET - Multiplexing</a:t>
            </a:r>
            <a:endParaRPr lang="th-TH" sz="4700" b="1" kern="1200" dirty="0">
              <a:ln>
                <a:solidFill>
                  <a:prstClr val="black"/>
                </a:solidFill>
              </a:ln>
              <a:solidFill>
                <a:srgbClr val="1F497D"/>
              </a:solidFill>
              <a:latin typeface="Tahoma" pitchFamily="34" charset="0"/>
              <a:ea typeface="+mn-ea"/>
              <a:cs typeface="Tahoma" pitchFamily="34" charset="0"/>
            </a:endParaRPr>
          </a:p>
        </p:txBody>
      </p:sp>
      <p:pic>
        <p:nvPicPr>
          <p:cNvPr id="1026" name="Picture 2"/>
          <p:cNvPicPr>
            <a:picLocks noChangeAspect="1" noChangeArrowheads="1"/>
          </p:cNvPicPr>
          <p:nvPr/>
        </p:nvPicPr>
        <p:blipFill>
          <a:blip r:embed="rId3"/>
          <a:srcRect/>
          <a:stretch>
            <a:fillRect/>
          </a:stretch>
        </p:blipFill>
        <p:spPr bwMode="auto">
          <a:xfrm>
            <a:off x="1060602" y="1614487"/>
            <a:ext cx="6864198" cy="3262313"/>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304800" y="1447800"/>
            <a:ext cx="4724400" cy="3170099"/>
          </a:xfrm>
          <a:prstGeom prst="rect">
            <a:avLst/>
          </a:prstGeom>
          <a:noFill/>
          <a:ln>
            <a:noFill/>
          </a:ln>
        </p:spPr>
        <p:txBody>
          <a:bodyPr wrap="square" rtlCol="0">
            <a:spAutoFit/>
          </a:bodyPr>
          <a:lstStyle/>
          <a:p>
            <a:pPr algn="ctr" rtl="0"/>
            <a:r>
              <a:rPr lang="en-US" sz="4000" b="1" kern="1200" dirty="0">
                <a:solidFill>
                  <a:srgbClr val="FF6600"/>
                </a:solidFill>
                <a:latin typeface="Consolas" pitchFamily="49" charset="0"/>
                <a:ea typeface="+mn-ea"/>
                <a:cs typeface="+mn-cs"/>
              </a:rPr>
              <a:t>Sections </a:t>
            </a:r>
            <a:r>
              <a:rPr lang="en-US" sz="4000" b="1" kern="1200" dirty="0">
                <a:solidFill>
                  <a:srgbClr val="C00000"/>
                </a:solidFill>
                <a:latin typeface="Consolas" pitchFamily="49" charset="0"/>
                <a:ea typeface="+mn-ea"/>
                <a:cs typeface="+mn-cs"/>
              </a:rPr>
              <a:t>[</a:t>
            </a:r>
            <a:r>
              <a:rPr lang="en-US" sz="4000" b="1" kern="1200" dirty="0">
                <a:solidFill>
                  <a:srgbClr val="FF6600"/>
                </a:solidFill>
                <a:latin typeface="Consolas" pitchFamily="49" charset="0"/>
                <a:ea typeface="+mn-ea"/>
                <a:cs typeface="+mn-cs"/>
              </a:rPr>
              <a:t>P&amp;D</a:t>
            </a:r>
            <a:r>
              <a:rPr lang="en-US" sz="4000" b="1" kern="1200" dirty="0">
                <a:solidFill>
                  <a:srgbClr val="C00000"/>
                </a:solidFill>
                <a:latin typeface="Consolas" pitchFamily="49" charset="0"/>
                <a:ea typeface="+mn-ea"/>
                <a:cs typeface="+mn-cs"/>
              </a:rPr>
              <a:t>]</a:t>
            </a:r>
            <a:endParaRPr lang="en-US" sz="4000" b="1" kern="1200" dirty="0">
              <a:solidFill>
                <a:srgbClr val="C5D1D7">
                  <a:lumMod val="90000"/>
                </a:srgbClr>
              </a:solidFill>
              <a:latin typeface="Consolas" pitchFamily="49" charset="0"/>
              <a:ea typeface="+mn-ea"/>
              <a:cs typeface="+mn-cs"/>
            </a:endParaRPr>
          </a:p>
          <a:p>
            <a:pPr algn="ctr" rtl="0"/>
            <a:r>
              <a:rPr lang="en-US" sz="4000" b="1" kern="1200" smtClean="0">
                <a:solidFill>
                  <a:prstClr val="white"/>
                </a:solidFill>
                <a:latin typeface="Consolas" pitchFamily="49" charset="0"/>
                <a:ea typeface="+mn-ea"/>
                <a:cs typeface="+mn-cs"/>
              </a:rPr>
              <a:t>2.2 </a:t>
            </a:r>
            <a:r>
              <a:rPr lang="en-US" sz="4000" b="1" kern="1200">
                <a:solidFill>
                  <a:prstClr val="white"/>
                </a:solidFill>
                <a:latin typeface="Consolas" pitchFamily="49" charset="0"/>
                <a:ea typeface="+mn-ea"/>
                <a:cs typeface="+mn-cs"/>
              </a:rPr>
              <a:t>and </a:t>
            </a:r>
            <a:r>
              <a:rPr lang="en-US" sz="4000" b="1" kern="1200" smtClean="0">
                <a:solidFill>
                  <a:prstClr val="white"/>
                </a:solidFill>
                <a:latin typeface="Consolas" pitchFamily="49" charset="0"/>
                <a:ea typeface="+mn-ea"/>
                <a:cs typeface="+mn-cs"/>
              </a:rPr>
              <a:t>2.3</a:t>
            </a:r>
            <a:r>
              <a:rPr lang="en-US" sz="4000" b="1" kern="1200" smtClean="0">
                <a:solidFill>
                  <a:srgbClr val="C5D1D7">
                    <a:lumMod val="90000"/>
                  </a:srgbClr>
                </a:solidFill>
                <a:latin typeface="Consolas" pitchFamily="49" charset="0"/>
                <a:ea typeface="+mn-ea"/>
                <a:cs typeface="+mn-cs"/>
              </a:rPr>
              <a:t>:</a:t>
            </a:r>
            <a:endParaRPr lang="en-US" sz="4000" b="1" kern="1200" dirty="0">
              <a:solidFill>
                <a:srgbClr val="C5D1D7">
                  <a:lumMod val="90000"/>
                </a:srgbClr>
              </a:solidFill>
              <a:latin typeface="Consolas" pitchFamily="49" charset="0"/>
              <a:ea typeface="+mn-ea"/>
              <a:cs typeface="+mn-cs"/>
            </a:endParaRPr>
          </a:p>
          <a:p>
            <a:pPr algn="ctr" rtl="0"/>
            <a:endParaRPr lang="en-US" sz="4000" b="1" kern="1200" dirty="0">
              <a:solidFill>
                <a:srgbClr val="C5D1D7">
                  <a:lumMod val="90000"/>
                </a:srgbClr>
              </a:solidFill>
              <a:latin typeface="Consolas" pitchFamily="49" charset="0"/>
              <a:ea typeface="+mn-ea"/>
              <a:cs typeface="+mn-cs"/>
            </a:endParaRPr>
          </a:p>
          <a:p>
            <a:pPr algn="ctr" rtl="0"/>
            <a:r>
              <a:rPr lang="en-US" sz="4000" b="1" kern="1200" dirty="0">
                <a:solidFill>
                  <a:srgbClr val="C5D1D7">
                    <a:lumMod val="90000"/>
                  </a:srgbClr>
                </a:solidFill>
                <a:latin typeface="Consolas" pitchFamily="49" charset="0"/>
                <a:ea typeface="+mn-ea"/>
                <a:cs typeface="+mn-cs"/>
              </a:rPr>
              <a:t>Direct Link </a:t>
            </a:r>
          </a:p>
          <a:p>
            <a:pPr algn="ctr" rtl="0"/>
            <a:r>
              <a:rPr lang="en-US" sz="4000" b="1" kern="1200" dirty="0">
                <a:solidFill>
                  <a:srgbClr val="C5D1D7">
                    <a:lumMod val="90000"/>
                  </a:srgbClr>
                </a:solidFill>
                <a:latin typeface="Consolas" pitchFamily="49" charset="0"/>
                <a:ea typeface="+mn-ea"/>
                <a:cs typeface="+mn-cs"/>
              </a:rPr>
              <a:t>Networks</a:t>
            </a:r>
          </a:p>
        </p:txBody>
      </p:sp>
      <p:sp>
        <p:nvSpPr>
          <p:cNvPr id="14" name="TextBox 13"/>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400" b="1" kern="1200" dirty="0">
                <a:ln>
                  <a:solidFill>
                    <a:prstClr val="black"/>
                  </a:solidFill>
                </a:ln>
                <a:solidFill>
                  <a:prstClr val="white"/>
                </a:solidFill>
                <a:latin typeface="Tahoma" pitchFamily="34" charset="0"/>
                <a:ea typeface="+mn-ea"/>
                <a:cs typeface="Tahoma" pitchFamily="34" charset="0"/>
              </a:rPr>
              <a:t>References</a:t>
            </a:r>
            <a:endParaRPr lang="th-TH" sz="3600" b="1" kern="1200" dirty="0">
              <a:ln>
                <a:solidFill>
                  <a:prstClr val="black"/>
                </a:solidFill>
              </a:ln>
              <a:solidFill>
                <a:srgbClr val="1F497D"/>
              </a:solidFill>
              <a:latin typeface="Tahoma" pitchFamily="34" charset="0"/>
              <a:ea typeface="+mn-ea"/>
              <a:cs typeface="Tahoma" pitchFamily="34" charset="0"/>
            </a:endParaRPr>
          </a:p>
        </p:txBody>
      </p:sp>
      <p:pic>
        <p:nvPicPr>
          <p:cNvPr id="7" name="Picture 2"/>
          <p:cNvPicPr>
            <a:picLocks noChangeAspect="1" noChangeArrowheads="1"/>
          </p:cNvPicPr>
          <p:nvPr/>
        </p:nvPicPr>
        <p:blipFill>
          <a:blip r:embed="rId3" cstate="print"/>
          <a:srcRect/>
          <a:stretch>
            <a:fillRect/>
          </a:stretch>
        </p:blipFill>
        <p:spPr bwMode="auto">
          <a:xfrm>
            <a:off x="4724400" y="1302252"/>
            <a:ext cx="3048000" cy="4031748"/>
          </a:xfrm>
          <a:prstGeom prst="rect">
            <a:avLst/>
          </a:prstGeom>
          <a:ln>
            <a:noFill/>
          </a:ln>
          <a:effectLst>
            <a:reflection blurRad="12700" stA="30000" endPos="30000" dist="5000" dir="5400000" sy="-100000" algn="bl" rotWithShape="0"/>
          </a:effectLst>
          <a:scene3d>
            <a:camera prst="perspectiveContrastingLeftFacing">
              <a:rot lat="600000" lon="2400000" rev="0"/>
            </a:camera>
            <a:lightRig rig="threePt" dir="t">
              <a:rot lat="0" lon="0" rev="2700000"/>
            </a:lightRig>
          </a:scene3d>
          <a:sp3d>
            <a:bevelT w="63500" h="50800"/>
          </a:sp3d>
        </p:spPr>
      </p:pic>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100965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smtClean="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54053"/>
          </a:xfrm>
          <a:prstGeom prst="rect">
            <a:avLst/>
          </a:prstGeom>
          <a:solidFill>
            <a:srgbClr val="F79646">
              <a:lumMod val="75000"/>
            </a:srgbClr>
          </a:solidFill>
        </p:spPr>
        <p:txBody>
          <a:bodyPr wrap="square" rtlCol="0">
            <a:spAutoFit/>
          </a:bodyPr>
          <a:lstStyle/>
          <a:p>
            <a:pPr algn="ctr">
              <a:defRPr/>
            </a:pPr>
            <a:r>
              <a:rPr lang="en-US" sz="4300" b="1" dirty="0" smtClean="0">
                <a:ln>
                  <a:solidFill>
                    <a:prstClr val="black"/>
                  </a:solidFill>
                </a:ln>
                <a:solidFill>
                  <a:prstClr val="white"/>
                </a:solidFill>
                <a:latin typeface="Tahoma" pitchFamily="34" charset="0"/>
                <a:cs typeface="Tahoma" pitchFamily="34" charset="0"/>
              </a:rPr>
              <a:t>Topic’s objectives</a:t>
            </a:r>
            <a:endParaRPr lang="th-TH" sz="4300" b="1" dirty="0">
              <a:ln>
                <a:solidFill>
                  <a:prstClr val="black"/>
                </a:solidFill>
              </a:ln>
              <a:solidFill>
                <a:prstClr val="white"/>
              </a:solidFill>
              <a:latin typeface="Tahoma" pitchFamily="34" charset="0"/>
              <a:cs typeface="Tahoma" pitchFamily="34" charset="0"/>
            </a:endParaRPr>
          </a:p>
        </p:txBody>
      </p:sp>
      <p:sp>
        <p:nvSpPr>
          <p:cNvPr id="8" name="Rectangle 7"/>
          <p:cNvSpPr/>
          <p:nvPr/>
        </p:nvSpPr>
        <p:spPr>
          <a:xfrm>
            <a:off x="2076895" y="1226403"/>
            <a:ext cx="5009705" cy="830997"/>
          </a:xfrm>
          <a:prstGeom prst="rect">
            <a:avLst/>
          </a:prstGeom>
        </p:spPr>
        <p:txBody>
          <a:bodyPr wrap="none">
            <a:spAutoFit/>
          </a:bodyPr>
          <a:lstStyle/>
          <a:p>
            <a:pPr marL="514350" lvl="0" indent="-514350" eaLnBrk="0" fontAlgn="base" hangingPunct="0">
              <a:lnSpc>
                <a:spcPct val="150000"/>
              </a:lnSpc>
              <a:spcBef>
                <a:spcPct val="20000"/>
              </a:spcBef>
              <a:spcAft>
                <a:spcPct val="0"/>
              </a:spcAft>
              <a:buClr>
                <a:srgbClr val="FF6600"/>
              </a:buClr>
              <a:buSzPct val="85000"/>
            </a:pPr>
            <a:r>
              <a:rPr lang="en-US" sz="3200" b="1" dirty="0" smtClean="0">
                <a:ln w="0" cap="rnd" cmpd="thickThin">
                  <a:solidFill>
                    <a:prstClr val="black"/>
                  </a:solidFill>
                  <a:bevel/>
                </a:ln>
                <a:solidFill>
                  <a:srgbClr val="3333CC"/>
                </a:solidFill>
                <a:latin typeface="Microsoft Sans Serif" pitchFamily="34" charset="0"/>
                <a:cs typeface="Microsoft Sans Serif" pitchFamily="34" charset="0"/>
              </a:rPr>
              <a:t>To find out the answers to:</a:t>
            </a:r>
          </a:p>
        </p:txBody>
      </p:sp>
      <p:sp>
        <p:nvSpPr>
          <p:cNvPr id="9" name="Rectangle 8"/>
          <p:cNvSpPr/>
          <p:nvPr/>
        </p:nvSpPr>
        <p:spPr>
          <a:xfrm>
            <a:off x="0" y="3055203"/>
            <a:ext cx="9144000" cy="737702"/>
          </a:xfrm>
          <a:prstGeom prst="rect">
            <a:avLst/>
          </a:prstGeom>
        </p:spPr>
        <p:txBody>
          <a:bodyPr wrap="square">
            <a:spAutoFit/>
          </a:bodyPr>
          <a:lstStyle/>
          <a:p>
            <a:pPr algn="ctr" eaLnBrk="0" fontAlgn="base" hangingPunct="0">
              <a:lnSpc>
                <a:spcPct val="150000"/>
              </a:lnSpc>
              <a:spcBef>
                <a:spcPct val="20000"/>
              </a:spcBef>
              <a:spcAft>
                <a:spcPct val="0"/>
              </a:spcAft>
              <a:buClr>
                <a:srgbClr val="3333CC"/>
              </a:buClr>
              <a:buSzPct val="85000"/>
            </a:pPr>
            <a:r>
              <a:rPr lang="en-US" sz="3200" b="1" dirty="0" smtClean="0">
                <a:ln w="0" cap="rnd" cmpd="thickThin">
                  <a:solidFill>
                    <a:prstClr val="black"/>
                  </a:solidFill>
                  <a:bevel/>
                </a:ln>
                <a:solidFill>
                  <a:srgbClr val="FF6600"/>
                </a:solidFill>
                <a:latin typeface="Microsoft Sans Serif" pitchFamily="34" charset="0"/>
                <a:cs typeface="Microsoft Sans Serif" pitchFamily="34" charset="0"/>
              </a:rPr>
              <a:t>2 – </a:t>
            </a: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What are common types of </a:t>
            </a: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framing protocols</a:t>
            </a:r>
            <a:r>
              <a:rPr lang="en-US" sz="2800" b="1" dirty="0" smtClean="0">
                <a:ln w="0" cap="rnd" cmpd="thickThin">
                  <a:solidFill>
                    <a:prstClr val="black"/>
                  </a:solidFill>
                  <a:bevel/>
                </a:ln>
                <a:solidFill>
                  <a:srgbClr val="FF6600"/>
                </a:solidFill>
                <a:latin typeface="Microsoft Sans Serif" pitchFamily="34" charset="0"/>
                <a:cs typeface="Microsoft Sans Serif" pitchFamily="34" charset="0"/>
              </a:rPr>
              <a:t>?</a:t>
            </a: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 </a:t>
            </a:r>
            <a:endParaRPr lang="en-US" sz="3200" b="1" dirty="0" smtClean="0">
              <a:ln w="0" cap="rnd" cmpd="thickThin">
                <a:solidFill>
                  <a:prstClr val="black"/>
                </a:solidFill>
                <a:bevel/>
              </a:ln>
              <a:solidFill>
                <a:srgbClr val="FFFFFF"/>
              </a:solidFill>
              <a:latin typeface="Microsoft Sans Serif" pitchFamily="34" charset="0"/>
              <a:cs typeface="Microsoft Sans Serif" pitchFamily="34" charset="0"/>
            </a:endParaRPr>
          </a:p>
        </p:txBody>
      </p:sp>
      <p:sp>
        <p:nvSpPr>
          <p:cNvPr id="10" name="Rectangle 9"/>
          <p:cNvSpPr/>
          <p:nvPr/>
        </p:nvSpPr>
        <p:spPr>
          <a:xfrm>
            <a:off x="0" y="2209800"/>
            <a:ext cx="9144000" cy="717504"/>
          </a:xfrm>
          <a:prstGeom prst="rect">
            <a:avLst/>
          </a:prstGeom>
        </p:spPr>
        <p:txBody>
          <a:bodyPr wrap="square">
            <a:spAutoFit/>
          </a:bodyPr>
          <a:lstStyle/>
          <a:p>
            <a:pPr algn="ctr" eaLnBrk="0" fontAlgn="base" hangingPunct="0">
              <a:lnSpc>
                <a:spcPct val="150000"/>
              </a:lnSpc>
              <a:spcBef>
                <a:spcPct val="20000"/>
              </a:spcBef>
              <a:spcAft>
                <a:spcPct val="0"/>
              </a:spcAft>
              <a:buClr>
                <a:srgbClr val="3333CC"/>
              </a:buClr>
              <a:buSzPct val="85000"/>
            </a:pPr>
            <a:r>
              <a:rPr lang="en-US" sz="3100" b="1" dirty="0" smtClean="0">
                <a:ln w="0" cap="rnd" cmpd="thickThin">
                  <a:solidFill>
                    <a:prstClr val="black"/>
                  </a:solidFill>
                  <a:bevel/>
                </a:ln>
                <a:solidFill>
                  <a:srgbClr val="FF6600"/>
                </a:solidFill>
                <a:latin typeface="Microsoft Sans Serif" pitchFamily="34" charset="0"/>
                <a:cs typeface="Microsoft Sans Serif" pitchFamily="34" charset="0"/>
              </a:rPr>
              <a:t>1 – </a:t>
            </a: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What are common types of </a:t>
            </a: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line encodings</a:t>
            </a:r>
            <a:r>
              <a:rPr lang="en-US" sz="2800" b="1" dirty="0" smtClean="0">
                <a:ln w="0" cap="rnd" cmpd="thickThin">
                  <a:solidFill>
                    <a:prstClr val="black"/>
                  </a:solidFill>
                  <a:bevel/>
                </a:ln>
                <a:solidFill>
                  <a:srgbClr val="FF6600"/>
                </a:solidFill>
                <a:latin typeface="Microsoft Sans Serif" pitchFamily="34" charset="0"/>
                <a:cs typeface="Microsoft Sans Serif" pitchFamily="34" charset="0"/>
              </a:rPr>
              <a:t>?</a:t>
            </a:r>
            <a:r>
              <a:rPr lang="en-US" sz="2800" b="1" dirty="0" smtClean="0">
                <a:ln w="0" cap="rnd" cmpd="thickThin">
                  <a:solidFill>
                    <a:prstClr val="black"/>
                  </a:solidFill>
                  <a:bevel/>
                </a:ln>
                <a:solidFill>
                  <a:srgbClr val="FFFFFF"/>
                </a:solidFill>
                <a:latin typeface="Microsoft Sans Serif" pitchFamily="34" charset="0"/>
                <a:cs typeface="Microsoft Sans Serif" pitchFamily="34" charset="0"/>
              </a:rPr>
              <a:t> </a:t>
            </a:r>
            <a:endParaRPr lang="en-US" sz="3100" b="1" dirty="0" smtClean="0">
              <a:ln w="0" cap="rnd" cmpd="thickThin">
                <a:solidFill>
                  <a:prstClr val="black"/>
                </a:solidFill>
                <a:bevel/>
              </a:ln>
              <a:solidFill>
                <a:srgbClr val="FFFFFF"/>
              </a:solidFill>
              <a:latin typeface="Microsoft Sans Serif" pitchFamily="34" charset="0"/>
              <a:cs typeface="Microsoft Sans Serif" pitchFamily="34" charset="0"/>
            </a:endParaRPr>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grpSp>
        <p:nvGrpSpPr>
          <p:cNvPr id="2" name="Group 5"/>
          <p:cNvGrpSpPr/>
          <p:nvPr/>
        </p:nvGrpSpPr>
        <p:grpSpPr>
          <a:xfrm>
            <a:off x="534240" y="108649"/>
            <a:ext cx="1714803" cy="2657325"/>
            <a:chOff x="534240" y="108649"/>
            <a:chExt cx="1714803" cy="2657325"/>
          </a:xfrm>
        </p:grpSpPr>
        <p:sp>
          <p:nvSpPr>
            <p:cNvPr id="7" name="Rectangle 6"/>
            <p:cNvSpPr/>
            <p:nvPr/>
          </p:nvSpPr>
          <p:spPr>
            <a:xfrm rot="19241039">
              <a:off x="871342" y="522720"/>
              <a:ext cx="707245" cy="1446550"/>
            </a:xfrm>
            <a:prstGeom prst="rect">
              <a:avLst/>
            </a:prstGeom>
          </p:spPr>
          <p:txBody>
            <a:bodyPr wrap="none">
              <a:spAutoFit/>
            </a:bodyPr>
            <a:lstStyle/>
            <a:p>
              <a:pPr algn="l" rtl="0"/>
              <a:r>
                <a:rPr lang="en-US" sz="8800" kern="1200" dirty="0">
                  <a:ln cap="rnd" cmpd="thickThin">
                    <a:solidFill>
                      <a:prstClr val="black"/>
                    </a:solidFill>
                    <a:bevel/>
                  </a:ln>
                  <a:solidFill>
                    <a:srgbClr val="EEECE1">
                      <a:lumMod val="25000"/>
                    </a:srgbClr>
                  </a:solidFill>
                  <a:latin typeface="Calibri"/>
                  <a:ea typeface="+mn-ea"/>
                  <a:cs typeface="+mn-cs"/>
                </a:rPr>
                <a:t>?</a:t>
              </a:r>
              <a:endParaRPr lang="en-US" sz="6600" kern="1200" dirty="0">
                <a:solidFill>
                  <a:srgbClr val="EEECE1">
                    <a:lumMod val="25000"/>
                  </a:srgbClr>
                </a:solidFill>
                <a:latin typeface="Calibri"/>
                <a:ea typeface="+mn-ea"/>
                <a:cs typeface="+mn-cs"/>
              </a:endParaRPr>
            </a:p>
          </p:txBody>
        </p:sp>
        <p:grpSp>
          <p:nvGrpSpPr>
            <p:cNvPr id="3" name="Group 9"/>
            <p:cNvGrpSpPr/>
            <p:nvPr/>
          </p:nvGrpSpPr>
          <p:grpSpPr>
            <a:xfrm>
              <a:off x="534240" y="108649"/>
              <a:ext cx="1714803" cy="2657325"/>
              <a:chOff x="534240" y="108649"/>
              <a:chExt cx="1714803" cy="2657325"/>
            </a:xfrm>
          </p:grpSpPr>
          <p:sp>
            <p:nvSpPr>
              <p:cNvPr id="9" name="Rectangle 8"/>
              <p:cNvSpPr/>
              <p:nvPr/>
            </p:nvSpPr>
            <p:spPr>
              <a:xfrm rot="20169128">
                <a:off x="1243640" y="108649"/>
                <a:ext cx="1005403" cy="2215991"/>
              </a:xfrm>
              <a:prstGeom prst="rect">
                <a:avLst/>
              </a:prstGeom>
            </p:spPr>
            <p:txBody>
              <a:bodyPr wrap="none">
                <a:spAutoFit/>
              </a:bodyPr>
              <a:lstStyle/>
              <a:p>
                <a:pPr algn="l" rtl="0"/>
                <a:r>
                  <a:rPr lang="en-US" sz="13800" kern="1200" dirty="0">
                    <a:ln cap="rnd" cmpd="thickThin">
                      <a:solidFill>
                        <a:prstClr val="black"/>
                      </a:solidFill>
                      <a:bevel/>
                    </a:ln>
                    <a:solidFill>
                      <a:srgbClr val="F79646">
                        <a:lumMod val="75000"/>
                      </a:srgbClr>
                    </a:solidFill>
                    <a:latin typeface="Calibri"/>
                    <a:ea typeface="+mn-ea"/>
                    <a:cs typeface="+mn-cs"/>
                  </a:rPr>
                  <a:t>?</a:t>
                </a:r>
                <a:endParaRPr lang="en-US" sz="8800" kern="1200" dirty="0">
                  <a:solidFill>
                    <a:srgbClr val="F79646">
                      <a:lumMod val="75000"/>
                    </a:srgbClr>
                  </a:solidFill>
                  <a:latin typeface="Calibri"/>
                  <a:ea typeface="+mn-ea"/>
                  <a:cs typeface="+mn-cs"/>
                </a:endParaRPr>
              </a:p>
            </p:txBody>
          </p:sp>
          <p:sp>
            <p:nvSpPr>
              <p:cNvPr id="10" name="Rectangle 9"/>
              <p:cNvSpPr/>
              <p:nvPr/>
            </p:nvSpPr>
            <p:spPr>
              <a:xfrm rot="19258157">
                <a:off x="534240" y="549983"/>
                <a:ext cx="1465152" cy="2215991"/>
              </a:xfrm>
              <a:prstGeom prst="rect">
                <a:avLst/>
              </a:prstGeom>
              <a:scene3d>
                <a:camera prst="orthographicFront">
                  <a:rot lat="0" lon="10200000" rev="600000"/>
                </a:camera>
                <a:lightRig rig="threePt" dir="t"/>
              </a:scene3d>
            </p:spPr>
            <p:txBody>
              <a:bodyPr wrap="square">
                <a:spAutoFit/>
              </a:bodyPr>
              <a:lstStyle/>
              <a:p>
                <a:pPr algn="l" rtl="0"/>
                <a:r>
                  <a:rPr lang="en-US" sz="13800" kern="1200" dirty="0">
                    <a:ln cap="rnd" cmpd="thickThin">
                      <a:solidFill>
                        <a:prstClr val="black"/>
                      </a:solidFill>
                      <a:bevel/>
                    </a:ln>
                    <a:solidFill>
                      <a:srgbClr val="1F497D">
                        <a:lumMod val="75000"/>
                      </a:srgbClr>
                    </a:solidFill>
                    <a:latin typeface="Calibri"/>
                    <a:ea typeface="+mn-ea"/>
                    <a:cs typeface="+mn-cs"/>
                  </a:rPr>
                  <a:t>?</a:t>
                </a:r>
                <a:endParaRPr lang="en-US" sz="8800" kern="1200" dirty="0">
                  <a:solidFill>
                    <a:srgbClr val="1F497D">
                      <a:lumMod val="75000"/>
                    </a:srgbClr>
                  </a:solidFill>
                  <a:latin typeface="Calibri"/>
                  <a:ea typeface="+mn-ea"/>
                  <a:cs typeface="+mn-cs"/>
                </a:endParaRPr>
              </a:p>
            </p:txBody>
          </p:sp>
        </p:grpSp>
      </p:grpSp>
      <p:sp>
        <p:nvSpPr>
          <p:cNvPr id="11" name="TextBox 10"/>
          <p:cNvSpPr txBox="1"/>
          <p:nvPr/>
        </p:nvSpPr>
        <p:spPr>
          <a:xfrm>
            <a:off x="1828800" y="457200"/>
            <a:ext cx="5715000" cy="1938992"/>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6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Questions/ Confusions?</a:t>
            </a:r>
            <a:endParaRPr lang="en-US" sz="54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p:txBody>
      </p:sp>
      <p:sp>
        <p:nvSpPr>
          <p:cNvPr id="12" name="TextBox 11"/>
          <p:cNvSpPr txBox="1"/>
          <p:nvPr/>
        </p:nvSpPr>
        <p:spPr>
          <a:xfrm>
            <a:off x="0" y="4932908"/>
            <a:ext cx="9144000" cy="1523494"/>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3600" b="1" kern="1200" dirty="0">
                <a:ln cap="rnd" cmpd="thickThin">
                  <a:solidFill>
                    <a:prstClr val="black"/>
                  </a:solidFill>
                  <a:bevel/>
                </a:ln>
                <a:solidFill>
                  <a:srgbClr val="FF6600"/>
                </a:solidFill>
                <a:effectLst>
                  <a:outerShdw blurRad="38100" dist="38100" dir="2700000" algn="tl">
                    <a:srgbClr val="000000">
                      <a:alpha val="43137"/>
                    </a:srgbClr>
                  </a:outerShdw>
                </a:effectLst>
                <a:latin typeface="Calibri"/>
                <a:ea typeface="+mn-ea"/>
                <a:cs typeface="+mn-cs"/>
              </a:rPr>
              <a:t>Credits/ Acknowledgement</a:t>
            </a:r>
            <a:r>
              <a:rPr lang="en-US" sz="36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 at: </a:t>
            </a:r>
          </a:p>
          <a:p>
            <a:pPr algn="ctr" rtl="0"/>
            <a:endParaRPr lang="en-US" sz="9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a:p>
            <a:pPr algn="ctr" rtl="0"/>
            <a:r>
              <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hlinkClick r:id="rId3"/>
              </a:rPr>
              <a:t>http://sites.google.com/site/cse320site/</a:t>
            </a:r>
            <a:endPar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a:p>
            <a:pPr algn="ctr" rtl="0"/>
            <a:endPar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p:txBody>
      </p:sp>
      <p:sp>
        <p:nvSpPr>
          <p:cNvPr id="13" name="TextBox 12"/>
          <p:cNvSpPr txBox="1"/>
          <p:nvPr/>
        </p:nvSpPr>
        <p:spPr>
          <a:xfrm>
            <a:off x="0" y="3048000"/>
            <a:ext cx="9144000" cy="1723549"/>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4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Use the </a:t>
            </a:r>
            <a:r>
              <a:rPr lang="en-US" sz="4000" b="1" kern="1200" dirty="0">
                <a:ln cap="rnd" cmpd="thickThin">
                  <a:solidFill>
                    <a:prstClr val="black"/>
                  </a:solidFill>
                  <a:bevel/>
                </a:ln>
                <a:solidFill>
                  <a:srgbClr val="FF6600"/>
                </a:solidFill>
                <a:effectLst>
                  <a:outerShdw blurRad="38100" dist="38100" dir="2700000" algn="tl">
                    <a:srgbClr val="000000">
                      <a:alpha val="43137"/>
                    </a:srgbClr>
                  </a:outerShdw>
                </a:effectLst>
                <a:latin typeface="Calibri"/>
                <a:ea typeface="+mn-ea"/>
                <a:cs typeface="+mn-cs"/>
              </a:rPr>
              <a:t>discussion forum</a:t>
            </a:r>
            <a:r>
              <a:rPr lang="en-US" sz="4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 at:</a:t>
            </a:r>
          </a:p>
          <a:p>
            <a:pPr algn="ctr" rtl="0"/>
            <a:endParaRPr lang="en-US" sz="1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a:p>
            <a:pPr algn="ctr" rtl="0"/>
            <a:r>
              <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hlinkClick r:id="rId4"/>
              </a:rPr>
              <a:t>http://compnets.ning.com/</a:t>
            </a:r>
            <a:r>
              <a:rPr lang="en-US" sz="28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rPr>
              <a:t> </a:t>
            </a:r>
          </a:p>
          <a:p>
            <a:pPr algn="ctr" rtl="0"/>
            <a:endParaRPr lang="en-US" sz="28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p:txBody>
      </p:sp>
      <p:pic>
        <p:nvPicPr>
          <p:cNvPr id="14"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a:xfrm>
            <a:off x="6858000" y="457200"/>
            <a:ext cx="1600200" cy="1600200"/>
          </a:xfrm>
          <a:prstGeom prst="rect">
            <a:avLst/>
          </a:prstGeom>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21920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white"/>
                  </a:solidFill>
                </a:ln>
                <a:solidFill>
                  <a:prstClr val="black"/>
                </a:solidFill>
                <a:latin typeface="Tahoma" pitchFamily="34" charset="0"/>
                <a:ea typeface="+mn-ea"/>
                <a:cs typeface="Tahoma" pitchFamily="34" charset="0"/>
              </a:rPr>
              <a:t>Encoding</a:t>
            </a:r>
            <a:endParaRPr lang="th-TH" sz="3800" b="1" kern="1200" dirty="0">
              <a:ln>
                <a:solidFill>
                  <a:prstClr val="black"/>
                </a:solidFill>
              </a:ln>
              <a:solidFill>
                <a:srgbClr val="1F497D"/>
              </a:solidFill>
              <a:latin typeface="Tahoma" pitchFamily="34" charset="0"/>
              <a:ea typeface="+mn-ea"/>
              <a:cs typeface="Tahoma" pitchFamily="34" charset="0"/>
            </a:endParaRPr>
          </a:p>
        </p:txBody>
      </p:sp>
      <p:pic>
        <p:nvPicPr>
          <p:cNvPr id="6146" name="Picture 2"/>
          <p:cNvPicPr>
            <a:picLocks noChangeAspect="1" noChangeArrowheads="1"/>
          </p:cNvPicPr>
          <p:nvPr/>
        </p:nvPicPr>
        <p:blipFill>
          <a:blip r:embed="rId3"/>
          <a:srcRect/>
          <a:stretch>
            <a:fillRect/>
          </a:stretch>
        </p:blipFill>
        <p:spPr bwMode="auto">
          <a:xfrm>
            <a:off x="457200" y="2514600"/>
            <a:ext cx="8153400" cy="256294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203"/>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white"/>
                  </a:solidFill>
                </a:ln>
                <a:solidFill>
                  <a:prstClr val="black"/>
                </a:solidFill>
                <a:latin typeface="Tahoma" pitchFamily="34" charset="0"/>
                <a:ea typeface="+mn-ea"/>
                <a:cs typeface="Tahoma" pitchFamily="34" charset="0"/>
              </a:rPr>
              <a:t>NRZ (Non-return to zero)</a:t>
            </a:r>
            <a:endParaRPr lang="th-TH" sz="3800" b="1" kern="1200" dirty="0">
              <a:ln>
                <a:solidFill>
                  <a:prstClr val="black"/>
                </a:solidFill>
              </a:ln>
              <a:solidFill>
                <a:srgbClr val="1F497D"/>
              </a:solidFill>
              <a:latin typeface="Tahoma" pitchFamily="34" charset="0"/>
              <a:ea typeface="+mn-ea"/>
              <a:cs typeface="Tahoma" pitchFamily="34" charset="0"/>
            </a:endParaRPr>
          </a:p>
        </p:txBody>
      </p:sp>
      <p:pic>
        <p:nvPicPr>
          <p:cNvPr id="1027" name="Picture 3"/>
          <p:cNvPicPr>
            <a:picLocks noChangeAspect="1" noChangeArrowheads="1"/>
          </p:cNvPicPr>
          <p:nvPr/>
        </p:nvPicPr>
        <p:blipFill>
          <a:blip r:embed="rId3"/>
          <a:srcRect/>
          <a:stretch>
            <a:fillRect/>
          </a:stretch>
        </p:blipFill>
        <p:spPr bwMode="auto">
          <a:xfrm>
            <a:off x="76200" y="1905000"/>
            <a:ext cx="8648700" cy="2371725"/>
          </a:xfrm>
          <a:prstGeom prst="rect">
            <a:avLst/>
          </a:prstGeom>
          <a:noFill/>
          <a:ln w="9525">
            <a:noFill/>
            <a:miter lim="800000"/>
            <a:headEnd/>
            <a:tailEnd/>
          </a:ln>
        </p:spPr>
      </p:pic>
      <p:sp>
        <p:nvSpPr>
          <p:cNvPr id="4" name="Rectangle 3"/>
          <p:cNvSpPr/>
          <p:nvPr/>
        </p:nvSpPr>
        <p:spPr>
          <a:xfrm>
            <a:off x="1143000" y="4572000"/>
            <a:ext cx="7162800" cy="657039"/>
          </a:xfrm>
          <a:prstGeom prst="rect">
            <a:avLst/>
          </a:prstGeom>
        </p:spPr>
        <p:txBody>
          <a:bodyPr wrap="square">
            <a:spAutoFit/>
          </a:bodyPr>
          <a:lstStyle/>
          <a:p>
            <a:pPr algn="ctr" eaLnBrk="0" fontAlgn="base" hangingPunct="0">
              <a:lnSpc>
                <a:spcPct val="150000"/>
              </a:lnSpc>
              <a:spcBef>
                <a:spcPct val="20000"/>
              </a:spcBef>
              <a:spcAft>
                <a:spcPct val="0"/>
              </a:spcAft>
              <a:buClr>
                <a:srgbClr val="3333CC"/>
              </a:buClr>
              <a:buSzPct val="85000"/>
            </a:pP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Problems of </a:t>
            </a:r>
            <a:r>
              <a:rPr lang="en-US" sz="2800" b="1" dirty="0" smtClean="0">
                <a:ln w="0" cap="rnd" cmpd="thickThin">
                  <a:solidFill>
                    <a:prstClr val="black"/>
                  </a:solidFill>
                  <a:bevel/>
                </a:ln>
                <a:solidFill>
                  <a:srgbClr val="FF0000"/>
                </a:solidFill>
                <a:latin typeface="Microsoft Sans Serif" pitchFamily="34" charset="0"/>
                <a:cs typeface="Microsoft Sans Serif" pitchFamily="34" charset="0"/>
              </a:rPr>
              <a:t>baseline-wander</a:t>
            </a: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 and </a:t>
            </a:r>
            <a:r>
              <a:rPr lang="en-US" sz="2800" b="1" dirty="0" smtClean="0">
                <a:ln w="0" cap="rnd" cmpd="thickThin">
                  <a:solidFill>
                    <a:prstClr val="black"/>
                  </a:solidFill>
                  <a:bevel/>
                </a:ln>
                <a:solidFill>
                  <a:srgbClr val="FF0000"/>
                </a:solidFill>
                <a:latin typeface="Microsoft Sans Serif" pitchFamily="34" charset="0"/>
                <a:cs typeface="Microsoft Sans Serif" pitchFamily="34" charset="0"/>
              </a:rPr>
              <a:t>clock drift</a:t>
            </a:r>
            <a:endParaRPr lang="en-US" sz="3100" b="1" dirty="0" smtClean="0">
              <a:ln w="0" cap="rnd" cmpd="thickThin">
                <a:solidFill>
                  <a:prstClr val="black"/>
                </a:solidFill>
                <a:bevel/>
              </a:ln>
              <a:solidFill>
                <a:srgbClr val="FF0000"/>
              </a:solidFill>
              <a:latin typeface="Microsoft Sans Serif" pitchFamily="34" charset="0"/>
              <a:cs typeface="Microsoft Sans Serif"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203"/>
            <a:ext cx="9144000" cy="769441"/>
          </a:xfrm>
          <a:prstGeom prst="rect">
            <a:avLst/>
          </a:prstGeom>
          <a:solidFill>
            <a:schemeClr val="accent6">
              <a:lumMod val="75000"/>
            </a:schemeClr>
          </a:solidFill>
        </p:spPr>
        <p:txBody>
          <a:bodyPr wrap="square" rtlCol="0">
            <a:spAutoFit/>
          </a:bodyPr>
          <a:lstStyle/>
          <a:p>
            <a:pPr algn="ctr" rtl="0"/>
            <a:r>
              <a:rPr lang="en-US" sz="4400" b="1" kern="1200" dirty="0" smtClean="0">
                <a:ln>
                  <a:solidFill>
                    <a:prstClr val="white"/>
                  </a:solidFill>
                </a:ln>
                <a:solidFill>
                  <a:prstClr val="black"/>
                </a:solidFill>
                <a:latin typeface="Tahoma" pitchFamily="34" charset="0"/>
                <a:ea typeface="+mn-ea"/>
                <a:cs typeface="Tahoma" pitchFamily="34" charset="0"/>
              </a:rPr>
              <a:t>Problems due to “Clock drift</a:t>
            </a:r>
            <a:r>
              <a:rPr lang="en-US" sz="4400" b="1" dirty="0" smtClean="0">
                <a:ln>
                  <a:solidFill>
                    <a:prstClr val="white"/>
                  </a:solidFill>
                </a:ln>
                <a:solidFill>
                  <a:prstClr val="black"/>
                </a:solidFill>
                <a:latin typeface="Tahoma" pitchFamily="34" charset="0"/>
                <a:cs typeface="Tahoma" pitchFamily="34" charset="0"/>
              </a:rPr>
              <a:t>”</a:t>
            </a:r>
            <a:endParaRPr lang="th-TH" sz="4400" b="1" kern="1200" dirty="0">
              <a:ln>
                <a:solidFill>
                  <a:prstClr val="black"/>
                </a:solidFill>
              </a:ln>
              <a:solidFill>
                <a:srgbClr val="1F497D"/>
              </a:solidFill>
              <a:latin typeface="Tahoma" pitchFamily="34" charset="0"/>
              <a:ea typeface="+mn-ea"/>
              <a:cs typeface="Tahoma" pitchFamily="34" charset="0"/>
            </a:endParaRPr>
          </a:p>
        </p:txBody>
      </p:sp>
      <p:pic>
        <p:nvPicPr>
          <p:cNvPr id="4" name="Picture 11"/>
          <p:cNvPicPr>
            <a:picLocks noChangeAspect="1" noChangeArrowheads="1"/>
          </p:cNvPicPr>
          <p:nvPr/>
        </p:nvPicPr>
        <p:blipFill>
          <a:blip r:embed="rId3"/>
          <a:srcRect/>
          <a:stretch>
            <a:fillRect/>
          </a:stretch>
        </p:blipFill>
        <p:spPr bwMode="auto">
          <a:xfrm>
            <a:off x="1008063" y="1219200"/>
            <a:ext cx="6992937" cy="50165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203"/>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white"/>
                  </a:solidFill>
                </a:ln>
                <a:solidFill>
                  <a:prstClr val="black"/>
                </a:solidFill>
                <a:latin typeface="Tahoma" pitchFamily="34" charset="0"/>
                <a:ea typeface="+mn-ea"/>
                <a:cs typeface="Tahoma" pitchFamily="34" charset="0"/>
              </a:rPr>
              <a:t>NRZ-I Encoding</a:t>
            </a:r>
            <a:endParaRPr lang="th-TH" sz="3800" b="1" kern="1200" dirty="0">
              <a:ln>
                <a:solidFill>
                  <a:prstClr val="black"/>
                </a:solidFill>
              </a:ln>
              <a:solidFill>
                <a:srgbClr val="1F497D"/>
              </a:solidFill>
              <a:latin typeface="Tahoma" pitchFamily="34" charset="0"/>
              <a:ea typeface="+mn-ea"/>
              <a:cs typeface="Tahoma" pitchFamily="34" charset="0"/>
            </a:endParaRPr>
          </a:p>
        </p:txBody>
      </p:sp>
      <p:grpSp>
        <p:nvGrpSpPr>
          <p:cNvPr id="10" name="Group 9"/>
          <p:cNvGrpSpPr/>
          <p:nvPr/>
        </p:nvGrpSpPr>
        <p:grpSpPr>
          <a:xfrm>
            <a:off x="152400" y="1466850"/>
            <a:ext cx="8791576" cy="3181350"/>
            <a:chOff x="290512" y="1390650"/>
            <a:chExt cx="8791576" cy="3181350"/>
          </a:xfrm>
        </p:grpSpPr>
        <p:pic>
          <p:nvPicPr>
            <p:cNvPr id="2050" name="Picture 2"/>
            <p:cNvPicPr>
              <a:picLocks noChangeAspect="1" noChangeArrowheads="1"/>
            </p:cNvPicPr>
            <p:nvPr/>
          </p:nvPicPr>
          <p:blipFill>
            <a:blip r:embed="rId3"/>
            <a:srcRect l="4154" t="79439"/>
            <a:stretch>
              <a:fillRect/>
            </a:stretch>
          </p:blipFill>
          <p:spPr bwMode="auto">
            <a:xfrm>
              <a:off x="290512" y="3733800"/>
              <a:ext cx="8791575" cy="838200"/>
            </a:xfrm>
            <a:prstGeom prst="rect">
              <a:avLst/>
            </a:prstGeom>
            <a:noFill/>
            <a:ln w="9525">
              <a:noFill/>
              <a:miter lim="800000"/>
              <a:headEnd/>
              <a:tailEnd/>
            </a:ln>
          </p:spPr>
        </p:pic>
        <p:pic>
          <p:nvPicPr>
            <p:cNvPr id="2051" name="Picture 3"/>
            <p:cNvPicPr>
              <a:picLocks noChangeAspect="1" noChangeArrowheads="1"/>
            </p:cNvPicPr>
            <p:nvPr/>
          </p:nvPicPr>
          <p:blipFill>
            <a:blip r:embed="rId3"/>
            <a:srcRect l="4984" b="42523"/>
            <a:stretch>
              <a:fillRect/>
            </a:stretch>
          </p:blipFill>
          <p:spPr bwMode="auto">
            <a:xfrm>
              <a:off x="366712" y="1390650"/>
              <a:ext cx="8715376" cy="2343150"/>
            </a:xfrm>
            <a:prstGeom prst="rect">
              <a:avLst/>
            </a:prstGeom>
            <a:noFill/>
            <a:ln w="9525">
              <a:noFill/>
              <a:miter lim="800000"/>
              <a:headEnd/>
              <a:tailEnd/>
            </a:ln>
          </p:spPr>
        </p:pic>
      </p:grpSp>
      <p:cxnSp>
        <p:nvCxnSpPr>
          <p:cNvPr id="12" name="Straight Arrow Connector 11"/>
          <p:cNvCxnSpPr/>
          <p:nvPr/>
        </p:nvCxnSpPr>
        <p:spPr>
          <a:xfrm rot="16200000" flipH="1">
            <a:off x="2324100" y="4991100"/>
            <a:ext cx="1524000" cy="685800"/>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H="1">
            <a:off x="2933701" y="4838700"/>
            <a:ext cx="1600199" cy="152400"/>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276600" y="5562600"/>
            <a:ext cx="5867400" cy="738664"/>
          </a:xfrm>
          <a:prstGeom prst="rect">
            <a:avLst/>
          </a:prstGeom>
        </p:spPr>
        <p:txBody>
          <a:bodyPr wrap="square">
            <a:spAutoFit/>
          </a:bodyPr>
          <a:lstStyle/>
          <a:p>
            <a:pPr algn="ctr" eaLnBrk="0" fontAlgn="base" hangingPunct="0">
              <a:lnSpc>
                <a:spcPct val="150000"/>
              </a:lnSpc>
              <a:spcBef>
                <a:spcPct val="20000"/>
              </a:spcBef>
              <a:spcAft>
                <a:spcPct val="0"/>
              </a:spcAft>
              <a:buClr>
                <a:srgbClr val="3333CC"/>
              </a:buClr>
              <a:buSzPct val="85000"/>
            </a:pP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Transition because next bit is a </a:t>
            </a: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1</a:t>
            </a:r>
            <a:endParaRPr lang="en-US" sz="3100" b="1" dirty="0" smtClean="0">
              <a:ln w="0" cap="rnd" cmpd="thickThin">
                <a:solidFill>
                  <a:prstClr val="black"/>
                </a:solidFill>
                <a:bevel/>
              </a:ln>
              <a:solidFill>
                <a:srgbClr val="FFFFFF"/>
              </a:solidFill>
              <a:latin typeface="Microsoft Sans Serif" pitchFamily="34" charset="0"/>
              <a:cs typeface="Microsoft Sans Serif"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203"/>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white"/>
                  </a:solidFill>
                </a:ln>
                <a:solidFill>
                  <a:prstClr val="black"/>
                </a:solidFill>
                <a:latin typeface="Tahoma" pitchFamily="34" charset="0"/>
                <a:ea typeface="+mn-ea"/>
                <a:cs typeface="Tahoma" pitchFamily="34" charset="0"/>
              </a:rPr>
              <a:t>Manchester Coding</a:t>
            </a:r>
            <a:endParaRPr lang="th-TH" sz="3800" b="1" kern="1200" dirty="0">
              <a:ln>
                <a:solidFill>
                  <a:prstClr val="black"/>
                </a:solidFill>
              </a:ln>
              <a:solidFill>
                <a:srgbClr val="1F497D"/>
              </a:solidFill>
              <a:latin typeface="Tahoma" pitchFamily="34" charset="0"/>
              <a:ea typeface="+mn-ea"/>
              <a:cs typeface="Tahoma" pitchFamily="34" charset="0"/>
            </a:endParaRPr>
          </a:p>
        </p:txBody>
      </p:sp>
      <p:grpSp>
        <p:nvGrpSpPr>
          <p:cNvPr id="24" name="Group 23"/>
          <p:cNvGrpSpPr/>
          <p:nvPr/>
        </p:nvGrpSpPr>
        <p:grpSpPr>
          <a:xfrm>
            <a:off x="609600" y="1866884"/>
            <a:ext cx="3200400" cy="3695716"/>
            <a:chOff x="304800" y="1905000"/>
            <a:chExt cx="3200400" cy="3695716"/>
          </a:xfrm>
        </p:grpSpPr>
        <p:grpSp>
          <p:nvGrpSpPr>
            <p:cNvPr id="15" name="Group 14"/>
            <p:cNvGrpSpPr/>
            <p:nvPr/>
          </p:nvGrpSpPr>
          <p:grpSpPr>
            <a:xfrm>
              <a:off x="1290426" y="1905000"/>
              <a:ext cx="2138574" cy="2287588"/>
              <a:chOff x="1472923" y="2438400"/>
              <a:chExt cx="1474343" cy="1677988"/>
            </a:xfrm>
          </p:grpSpPr>
          <p:cxnSp>
            <p:nvCxnSpPr>
              <p:cNvPr id="9" name="Straight Connector 8"/>
              <p:cNvCxnSpPr/>
              <p:nvPr/>
            </p:nvCxnSpPr>
            <p:spPr>
              <a:xfrm>
                <a:off x="1472923" y="4114800"/>
                <a:ext cx="762000" cy="1588"/>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185266" y="2438400"/>
                <a:ext cx="762000" cy="1588"/>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1372394" y="3275806"/>
                <a:ext cx="1676400" cy="1588"/>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0" name="Rectangle 19"/>
            <p:cNvSpPr/>
            <p:nvPr/>
          </p:nvSpPr>
          <p:spPr>
            <a:xfrm>
              <a:off x="304800" y="4344988"/>
              <a:ext cx="3200400" cy="1255728"/>
            </a:xfrm>
            <a:prstGeom prst="rect">
              <a:avLst/>
            </a:prstGeom>
          </p:spPr>
          <p:txBody>
            <a:bodyPr wrap="square">
              <a:spAutoFit/>
            </a:bodyPr>
            <a:lstStyle/>
            <a:p>
              <a:pPr algn="ctr" eaLnBrk="0" fontAlgn="base" hangingPunct="0">
                <a:lnSpc>
                  <a:spcPct val="150000"/>
                </a:lnSpc>
                <a:spcBef>
                  <a:spcPct val="20000"/>
                </a:spcBef>
                <a:spcAft>
                  <a:spcPct val="0"/>
                </a:spcAft>
                <a:buClr>
                  <a:srgbClr val="3333CC"/>
                </a:buClr>
                <a:buSzPct val="85000"/>
              </a:pPr>
              <a:r>
                <a:rPr lang="en-US" sz="2800" b="1" dirty="0" smtClean="0">
                  <a:ln w="0" cap="rnd" cmpd="thickThin">
                    <a:solidFill>
                      <a:prstClr val="black"/>
                    </a:solidFill>
                    <a:bevel/>
                  </a:ln>
                  <a:solidFill>
                    <a:schemeClr val="tx2"/>
                  </a:solidFill>
                  <a:latin typeface="Microsoft Sans Serif" pitchFamily="34" charset="0"/>
                  <a:cs typeface="Microsoft Sans Serif" pitchFamily="34" charset="0"/>
                </a:rPr>
                <a:t>Transition for 0</a:t>
              </a:r>
            </a:p>
            <a:p>
              <a:pPr algn="ctr" eaLnBrk="0" fontAlgn="base" hangingPunct="0">
                <a:spcBef>
                  <a:spcPct val="20000"/>
                </a:spcBef>
                <a:spcAft>
                  <a:spcPct val="0"/>
                </a:spcAft>
                <a:buClr>
                  <a:srgbClr val="3333CC"/>
                </a:buClr>
                <a:buSzPct val="85000"/>
              </a:pPr>
              <a:r>
                <a:rPr lang="en-US" sz="2800" b="1" dirty="0" smtClean="0">
                  <a:ln w="0" cap="rnd" cmpd="thickThin">
                    <a:solidFill>
                      <a:prstClr val="black"/>
                    </a:solidFill>
                    <a:bevel/>
                  </a:ln>
                  <a:solidFill>
                    <a:schemeClr val="tx2"/>
                  </a:solidFill>
                  <a:latin typeface="Microsoft Sans Serif" pitchFamily="34" charset="0"/>
                  <a:cs typeface="Microsoft Sans Serif" pitchFamily="34" charset="0"/>
                </a:rPr>
                <a:t>(like a clock pulse)</a:t>
              </a:r>
              <a:endParaRPr lang="en-US" sz="3100" b="1" dirty="0" smtClean="0">
                <a:ln w="0" cap="rnd" cmpd="thickThin">
                  <a:solidFill>
                    <a:prstClr val="black"/>
                  </a:solidFill>
                  <a:bevel/>
                </a:ln>
                <a:solidFill>
                  <a:schemeClr val="tx2"/>
                </a:solidFill>
                <a:latin typeface="Microsoft Sans Serif" pitchFamily="34" charset="0"/>
                <a:cs typeface="Microsoft Sans Serif" pitchFamily="34" charset="0"/>
              </a:endParaRPr>
            </a:p>
          </p:txBody>
        </p:sp>
      </p:grpSp>
      <p:grpSp>
        <p:nvGrpSpPr>
          <p:cNvPr id="26" name="Group 25"/>
          <p:cNvGrpSpPr/>
          <p:nvPr/>
        </p:nvGrpSpPr>
        <p:grpSpPr>
          <a:xfrm>
            <a:off x="4267200" y="1868472"/>
            <a:ext cx="4419600" cy="3694128"/>
            <a:chOff x="3962400" y="1906588"/>
            <a:chExt cx="4419600" cy="3694128"/>
          </a:xfrm>
        </p:grpSpPr>
        <p:grpSp>
          <p:nvGrpSpPr>
            <p:cNvPr id="16" name="Group 15"/>
            <p:cNvGrpSpPr/>
            <p:nvPr/>
          </p:nvGrpSpPr>
          <p:grpSpPr>
            <a:xfrm>
              <a:off x="4719426" y="1906588"/>
              <a:ext cx="2138574" cy="2287588"/>
              <a:chOff x="1472923" y="2438400"/>
              <a:chExt cx="1474343" cy="1677988"/>
            </a:xfrm>
            <a:scene3d>
              <a:camera prst="orthographicFront">
                <a:rot lat="0" lon="10799999" rev="0"/>
              </a:camera>
              <a:lightRig rig="threePt" dir="t"/>
            </a:scene3d>
          </p:grpSpPr>
          <p:cxnSp>
            <p:nvCxnSpPr>
              <p:cNvPr id="17" name="Straight Connector 16"/>
              <p:cNvCxnSpPr/>
              <p:nvPr/>
            </p:nvCxnSpPr>
            <p:spPr>
              <a:xfrm>
                <a:off x="1472923" y="4114800"/>
                <a:ext cx="762000" cy="1588"/>
              </a:xfrm>
              <a:prstGeom prst="line">
                <a:avLst/>
              </a:prstGeom>
              <a:ln w="76200"/>
            </p:spPr>
            <p:style>
              <a:lnRef idx="1">
                <a:schemeClr val="accent2"/>
              </a:lnRef>
              <a:fillRef idx="0">
                <a:schemeClr val="accent2"/>
              </a:fillRef>
              <a:effectRef idx="0">
                <a:schemeClr val="accent2"/>
              </a:effectRef>
              <a:fontRef idx="minor">
                <a:schemeClr val="tx1"/>
              </a:fontRef>
            </p:style>
          </p:cxnSp>
          <p:cxnSp>
            <p:nvCxnSpPr>
              <p:cNvPr id="18" name="Straight Connector 17"/>
              <p:cNvCxnSpPr/>
              <p:nvPr/>
            </p:nvCxnSpPr>
            <p:spPr>
              <a:xfrm>
                <a:off x="2185266" y="2438400"/>
                <a:ext cx="762000" cy="1588"/>
              </a:xfrm>
              <a:prstGeom prst="line">
                <a:avLst/>
              </a:prstGeom>
              <a:ln w="76200"/>
            </p:spPr>
            <p:style>
              <a:lnRef idx="1">
                <a:schemeClr val="accent2"/>
              </a:lnRef>
              <a:fillRef idx="0">
                <a:schemeClr val="accent2"/>
              </a:fillRef>
              <a:effectRef idx="0">
                <a:schemeClr val="accent2"/>
              </a:effectRef>
              <a:fontRef idx="minor">
                <a:schemeClr val="tx1"/>
              </a:fontRef>
            </p:style>
          </p:cxnSp>
          <p:cxnSp>
            <p:nvCxnSpPr>
              <p:cNvPr id="19" name="Straight Connector 18"/>
              <p:cNvCxnSpPr/>
              <p:nvPr/>
            </p:nvCxnSpPr>
            <p:spPr>
              <a:xfrm rot="5400000">
                <a:off x="1372394" y="3275806"/>
                <a:ext cx="1676400" cy="1588"/>
              </a:xfrm>
              <a:prstGeom prst="line">
                <a:avLst/>
              </a:prstGeom>
              <a:ln w="76200"/>
            </p:spPr>
            <p:style>
              <a:lnRef idx="1">
                <a:schemeClr val="accent2"/>
              </a:lnRef>
              <a:fillRef idx="0">
                <a:schemeClr val="accent2"/>
              </a:fillRef>
              <a:effectRef idx="0">
                <a:schemeClr val="accent2"/>
              </a:effectRef>
              <a:fontRef idx="minor">
                <a:schemeClr val="tx1"/>
              </a:fontRef>
            </p:style>
          </p:cxnSp>
        </p:grpSp>
        <p:sp>
          <p:nvSpPr>
            <p:cNvPr id="21" name="Rectangle 20"/>
            <p:cNvSpPr/>
            <p:nvPr/>
          </p:nvSpPr>
          <p:spPr>
            <a:xfrm>
              <a:off x="3962400" y="4344988"/>
              <a:ext cx="4419600" cy="1255728"/>
            </a:xfrm>
            <a:prstGeom prst="rect">
              <a:avLst/>
            </a:prstGeom>
          </p:spPr>
          <p:txBody>
            <a:bodyPr wrap="square">
              <a:spAutoFit/>
            </a:bodyPr>
            <a:lstStyle/>
            <a:p>
              <a:pPr algn="ctr" eaLnBrk="0" fontAlgn="base" hangingPunct="0">
                <a:lnSpc>
                  <a:spcPct val="150000"/>
                </a:lnSpc>
                <a:spcBef>
                  <a:spcPct val="20000"/>
                </a:spcBef>
                <a:spcAft>
                  <a:spcPct val="0"/>
                </a:spcAft>
                <a:buClr>
                  <a:srgbClr val="3333CC"/>
                </a:buClr>
                <a:buSzPct val="85000"/>
              </a:pP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Transition for 1</a:t>
              </a:r>
            </a:p>
            <a:p>
              <a:pPr algn="ctr" eaLnBrk="0" fontAlgn="base" hangingPunct="0">
                <a:spcBef>
                  <a:spcPct val="20000"/>
                </a:spcBef>
                <a:spcAft>
                  <a:spcPct val="0"/>
                </a:spcAft>
                <a:buClr>
                  <a:srgbClr val="3333CC"/>
                </a:buClr>
                <a:buSzPct val="85000"/>
              </a:pP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(inverse of a clock pulse)</a:t>
              </a:r>
              <a:endParaRPr lang="en-US" sz="3100" b="1" dirty="0" smtClean="0">
                <a:ln w="0" cap="rnd" cmpd="thickThin">
                  <a:solidFill>
                    <a:prstClr val="black"/>
                  </a:solidFill>
                  <a:bevel/>
                </a:ln>
                <a:solidFill>
                  <a:srgbClr val="C00000"/>
                </a:solidFill>
                <a:latin typeface="Microsoft Sans Serif" pitchFamily="34" charset="0"/>
                <a:cs typeface="Microsoft Sans Serif" pitchFamily="34" charset="0"/>
              </a:endParaRPr>
            </a:p>
          </p:txBody>
        </p:sp>
      </p:grpSp>
      <p:sp>
        <p:nvSpPr>
          <p:cNvPr id="22" name="Rectangle 21"/>
          <p:cNvSpPr/>
          <p:nvPr/>
        </p:nvSpPr>
        <p:spPr>
          <a:xfrm>
            <a:off x="0" y="914400"/>
            <a:ext cx="9144000" cy="657039"/>
          </a:xfrm>
          <a:prstGeom prst="rect">
            <a:avLst/>
          </a:prstGeom>
        </p:spPr>
        <p:txBody>
          <a:bodyPr wrap="square">
            <a:spAutoFit/>
          </a:bodyPr>
          <a:lstStyle/>
          <a:p>
            <a:pPr algn="ctr" eaLnBrk="0" fontAlgn="base" hangingPunct="0">
              <a:lnSpc>
                <a:spcPct val="150000"/>
              </a:lnSpc>
              <a:spcBef>
                <a:spcPct val="20000"/>
              </a:spcBef>
              <a:spcAft>
                <a:spcPct val="0"/>
              </a:spcAft>
              <a:buClr>
                <a:srgbClr val="3333CC"/>
              </a:buClr>
              <a:buSzPct val="85000"/>
            </a:pPr>
            <a:r>
              <a:rPr lang="en-US" sz="2800" b="1" dirty="0" err="1" smtClean="0">
                <a:ln w="0" cap="rnd" cmpd="thickThin">
                  <a:solidFill>
                    <a:prstClr val="black"/>
                  </a:solidFill>
                  <a:bevel/>
                </a:ln>
                <a:solidFill>
                  <a:srgbClr val="000000"/>
                </a:solidFill>
                <a:latin typeface="Microsoft Sans Serif" pitchFamily="34" charset="0"/>
                <a:cs typeface="Microsoft Sans Serif" pitchFamily="34" charset="0"/>
              </a:rPr>
              <a:t>Manchestor</a:t>
            </a: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 Encoding = </a:t>
            </a:r>
            <a:r>
              <a:rPr lang="en-US" sz="2800" b="1" dirty="0" smtClean="0">
                <a:ln w="0" cap="rnd" cmpd="thickThin">
                  <a:solidFill>
                    <a:prstClr val="black"/>
                  </a:solidFill>
                  <a:bevel/>
                </a:ln>
                <a:solidFill>
                  <a:schemeClr val="tx2"/>
                </a:solidFill>
                <a:latin typeface="Microsoft Sans Serif" pitchFamily="34" charset="0"/>
                <a:cs typeface="Microsoft Sans Serif" pitchFamily="34" charset="0"/>
              </a:rPr>
              <a:t>NRZ</a:t>
            </a: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 </a:t>
            </a:r>
            <a:r>
              <a:rPr lang="en-US" sz="28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XOR</a:t>
            </a: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 </a:t>
            </a: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Clock</a:t>
            </a:r>
            <a:endParaRPr lang="en-US" sz="3100" b="1" dirty="0" smtClean="0">
              <a:ln w="0" cap="rnd" cmpd="thickThin">
                <a:solidFill>
                  <a:prstClr val="black"/>
                </a:solidFill>
                <a:bevel/>
              </a:ln>
              <a:solidFill>
                <a:srgbClr val="C00000"/>
              </a:solidFill>
              <a:latin typeface="Microsoft Sans Serif" pitchFamily="34" charset="0"/>
              <a:cs typeface="Microsoft Sans Serif" pitchFamily="34" charset="0"/>
            </a:endParaRPr>
          </a:p>
        </p:txBody>
      </p:sp>
      <p:sp>
        <p:nvSpPr>
          <p:cNvPr id="23" name="TextBox 22"/>
          <p:cNvSpPr txBox="1"/>
          <p:nvPr/>
        </p:nvSpPr>
        <p:spPr>
          <a:xfrm>
            <a:off x="0" y="5867400"/>
            <a:ext cx="9144000" cy="584775"/>
          </a:xfrm>
          <a:prstGeom prst="rect">
            <a:avLst/>
          </a:prstGeom>
          <a:solidFill>
            <a:schemeClr val="bg1">
              <a:lumMod val="85000"/>
            </a:schemeClr>
          </a:solidFill>
          <a:scene3d>
            <a:camera prst="orthographicFront"/>
            <a:lightRig rig="threePt" dir="t"/>
          </a:scene3d>
          <a:sp3d>
            <a:bevelT w="152400" h="50800" prst="softRound"/>
          </a:sp3d>
        </p:spPr>
        <p:txBody>
          <a:bodyPr wrap="square" rtlCol="0">
            <a:spAutoFit/>
          </a:bodyPr>
          <a:lstStyle/>
          <a:p>
            <a:pPr algn="ctr"/>
            <a:r>
              <a:rPr lang="en-US" sz="3200" b="1" dirty="0" smtClean="0">
                <a:ln>
                  <a:solidFill>
                    <a:prstClr val="white"/>
                  </a:solidFill>
                </a:ln>
                <a:solidFill>
                  <a:srgbClr val="C00000"/>
                </a:solidFill>
                <a:latin typeface="Tahoma" pitchFamily="34" charset="0"/>
                <a:cs typeface="Tahoma" pitchFamily="34" charset="0"/>
              </a:rPr>
              <a:t>Self Clocking Encoding</a:t>
            </a:r>
            <a:endParaRPr lang="th-TH" sz="2400" b="1" kern="1200" dirty="0">
              <a:ln>
                <a:solidFill>
                  <a:prstClr val="black"/>
                </a:solidFill>
              </a:ln>
              <a:solidFill>
                <a:schemeClr val="tx2">
                  <a:lumMod val="50000"/>
                </a:schemeClr>
              </a:solidFill>
              <a:latin typeface="Tahoma" pitchFamily="34" charset="0"/>
              <a:ea typeface="+mn-ea"/>
              <a:cs typeface="Tahoma" pitchFamily="34"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203"/>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white"/>
                  </a:solidFill>
                </a:ln>
                <a:solidFill>
                  <a:prstClr val="black"/>
                </a:solidFill>
                <a:latin typeface="Tahoma" pitchFamily="34" charset="0"/>
                <a:ea typeface="+mn-ea"/>
                <a:cs typeface="Tahoma" pitchFamily="34" charset="0"/>
              </a:rPr>
              <a:t>Manchester Coding</a:t>
            </a:r>
            <a:endParaRPr lang="th-TH" sz="3800" b="1" kern="1200" dirty="0">
              <a:ln>
                <a:solidFill>
                  <a:prstClr val="black"/>
                </a:solidFill>
              </a:ln>
              <a:solidFill>
                <a:srgbClr val="1F497D"/>
              </a:solidFill>
              <a:latin typeface="Tahoma" pitchFamily="34" charset="0"/>
              <a:ea typeface="+mn-ea"/>
              <a:cs typeface="Tahoma" pitchFamily="34" charset="0"/>
            </a:endParaRPr>
          </a:p>
        </p:txBody>
      </p:sp>
      <p:pic>
        <p:nvPicPr>
          <p:cNvPr id="3074" name="Picture 2"/>
          <p:cNvPicPr>
            <a:picLocks noChangeAspect="1" noChangeArrowheads="1"/>
          </p:cNvPicPr>
          <p:nvPr/>
        </p:nvPicPr>
        <p:blipFill>
          <a:blip r:embed="rId3"/>
          <a:srcRect b="18133"/>
          <a:stretch>
            <a:fillRect/>
          </a:stretch>
        </p:blipFill>
        <p:spPr bwMode="auto">
          <a:xfrm>
            <a:off x="228600" y="1752600"/>
            <a:ext cx="8696325" cy="3200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203"/>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white"/>
                  </a:solidFill>
                </a:ln>
                <a:solidFill>
                  <a:prstClr val="black"/>
                </a:solidFill>
                <a:latin typeface="Tahoma" pitchFamily="34" charset="0"/>
                <a:ea typeface="+mn-ea"/>
                <a:cs typeface="Tahoma" pitchFamily="34" charset="0"/>
              </a:rPr>
              <a:t>4B/5B Coding</a:t>
            </a:r>
            <a:endParaRPr lang="th-TH" sz="3800" b="1" kern="1200" dirty="0">
              <a:ln>
                <a:solidFill>
                  <a:prstClr val="black"/>
                </a:solidFill>
              </a:ln>
              <a:solidFill>
                <a:srgbClr val="1F497D"/>
              </a:solidFill>
              <a:latin typeface="Tahoma" pitchFamily="34" charset="0"/>
              <a:ea typeface="+mn-ea"/>
              <a:cs typeface="Tahoma" pitchFamily="34" charset="0"/>
            </a:endParaRPr>
          </a:p>
        </p:txBody>
      </p:sp>
      <p:sp>
        <p:nvSpPr>
          <p:cNvPr id="4" name="Rectangle 3"/>
          <p:cNvSpPr/>
          <p:nvPr/>
        </p:nvSpPr>
        <p:spPr>
          <a:xfrm>
            <a:off x="0" y="1066800"/>
            <a:ext cx="9144000" cy="4996752"/>
          </a:xfrm>
          <a:prstGeom prst="rect">
            <a:avLst/>
          </a:prstGeom>
        </p:spPr>
        <p:txBody>
          <a:bodyPr wrap="square">
            <a:spAutoFit/>
          </a:bodyPr>
          <a:lstStyle/>
          <a:p>
            <a:pPr algn="ctr" eaLnBrk="0" fontAlgn="base" hangingPunct="0">
              <a:lnSpc>
                <a:spcPct val="150000"/>
              </a:lnSpc>
              <a:spcBef>
                <a:spcPct val="20000"/>
              </a:spcBef>
              <a:spcAft>
                <a:spcPct val="0"/>
              </a:spcAft>
              <a:buClr>
                <a:srgbClr val="3333CC"/>
              </a:buClr>
              <a:buSzPct val="85000"/>
            </a:pP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Code every 4 bits of actual data -&gt; 5 bit code ensuring:</a:t>
            </a:r>
          </a:p>
          <a:p>
            <a:pPr marL="514350" indent="-514350" algn="ctr" eaLnBrk="0" fontAlgn="base" hangingPunct="0">
              <a:lnSpc>
                <a:spcPct val="150000"/>
              </a:lnSpc>
              <a:spcBef>
                <a:spcPct val="20000"/>
              </a:spcBef>
              <a:spcAft>
                <a:spcPct val="0"/>
              </a:spcAft>
              <a:buClr>
                <a:srgbClr val="3333CC"/>
              </a:buClr>
              <a:buSzPct val="85000"/>
              <a:buAutoNum type="arabicParenR"/>
            </a:pP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Not more than one leading </a:t>
            </a:r>
            <a:r>
              <a:rPr lang="en-US" sz="28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0</a:t>
            </a:r>
          </a:p>
          <a:p>
            <a:pPr marL="514350" indent="-514350" algn="ctr" eaLnBrk="0" fontAlgn="base" hangingPunct="0">
              <a:lnSpc>
                <a:spcPct val="150000"/>
              </a:lnSpc>
              <a:spcBef>
                <a:spcPct val="20000"/>
              </a:spcBef>
              <a:spcAft>
                <a:spcPct val="0"/>
              </a:spcAft>
              <a:buClr>
                <a:srgbClr val="3333CC"/>
              </a:buClr>
              <a:buSzPct val="85000"/>
              <a:buAutoNum type="arabicParenR"/>
            </a:pP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Not more than two trailing </a:t>
            </a:r>
            <a:r>
              <a:rPr lang="en-US" sz="28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0</a:t>
            </a: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s</a:t>
            </a:r>
          </a:p>
          <a:p>
            <a:pPr marL="514350" indent="-514350" algn="ctr" eaLnBrk="0" fontAlgn="base" hangingPunct="0">
              <a:lnSpc>
                <a:spcPct val="150000"/>
              </a:lnSpc>
              <a:spcBef>
                <a:spcPct val="20000"/>
              </a:spcBef>
              <a:spcAft>
                <a:spcPct val="0"/>
              </a:spcAft>
              <a:buClr>
                <a:srgbClr val="3333CC"/>
              </a:buClr>
              <a:buSzPct val="85000"/>
            </a:pP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In the transmitted bit stream, no more than 3 </a:t>
            </a:r>
            <a:r>
              <a:rPr lang="en-US" sz="28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0</a:t>
            </a:r>
            <a:r>
              <a:rPr lang="en-US" sz="2800" b="1" dirty="0" smtClean="0">
                <a:ln w="0" cap="rnd" cmpd="thickThin">
                  <a:solidFill>
                    <a:prstClr val="black"/>
                  </a:solidFill>
                  <a:bevel/>
                </a:ln>
                <a:latin typeface="Microsoft Sans Serif" pitchFamily="34" charset="0"/>
                <a:cs typeface="Microsoft Sans Serif" pitchFamily="34" charset="0"/>
              </a:rPr>
              <a:t>s</a:t>
            </a:r>
          </a:p>
          <a:p>
            <a:pPr marL="514350" indent="-514350" algn="ctr" eaLnBrk="0" fontAlgn="base" hangingPunct="0">
              <a:lnSpc>
                <a:spcPct val="150000"/>
              </a:lnSpc>
              <a:spcBef>
                <a:spcPct val="20000"/>
              </a:spcBef>
              <a:spcAft>
                <a:spcPct val="0"/>
              </a:spcAft>
              <a:buClr>
                <a:srgbClr val="3333CC"/>
              </a:buClr>
              <a:buSzPct val="85000"/>
            </a:pPr>
            <a:r>
              <a:rPr lang="en-US" sz="28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Resulting 5-bit code transmitted using NRZI </a:t>
            </a:r>
          </a:p>
          <a:p>
            <a:pPr marL="514350" indent="-514350" algn="ctr" eaLnBrk="0" fontAlgn="base" hangingPunct="0">
              <a:spcBef>
                <a:spcPct val="20000"/>
              </a:spcBef>
              <a:spcAft>
                <a:spcPct val="0"/>
              </a:spcAft>
              <a:buClr>
                <a:srgbClr val="3333CC"/>
              </a:buClr>
              <a:buSzPct val="85000"/>
            </a:pPr>
            <a:r>
              <a:rPr lang="en-US" sz="28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which already takes care of series of 1s</a:t>
            </a:r>
          </a:p>
          <a:p>
            <a:pPr marL="514350" indent="-514350" algn="ctr" eaLnBrk="0" fontAlgn="base" hangingPunct="0">
              <a:lnSpc>
                <a:spcPct val="150000"/>
              </a:lnSpc>
              <a:spcBef>
                <a:spcPct val="20000"/>
              </a:spcBef>
              <a:spcAft>
                <a:spcPct val="0"/>
              </a:spcAft>
              <a:buClr>
                <a:srgbClr val="3333CC"/>
              </a:buClr>
              <a:buSzPct val="85000"/>
            </a:pPr>
            <a:endParaRPr lang="en-US" sz="3100" b="1" dirty="0" smtClean="0">
              <a:ln w="0" cap="rnd" cmpd="thickThin">
                <a:solidFill>
                  <a:prstClr val="black"/>
                </a:solidFill>
                <a:bevel/>
              </a:ln>
              <a:solidFill>
                <a:srgbClr val="FFFFFF"/>
              </a:solidFill>
              <a:latin typeface="Microsoft Sans Serif" pitchFamily="34" charset="0"/>
              <a:cs typeface="Microsoft Sans Serif" pitchFamily="34" charset="0"/>
            </a:endParaRP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4793</TotalTime>
  <Words>3952</Words>
  <Application>Microsoft Office PowerPoint</Application>
  <PresentationFormat>On-screen Show (4:3)</PresentationFormat>
  <Paragraphs>208</Paragraphs>
  <Slides>20</Slides>
  <Notes>20</Notes>
  <HiddenSlides>0</HiddenSlides>
  <MMClips>0</MMClips>
  <ScaleCrop>false</ScaleCrop>
  <HeadingPairs>
    <vt:vector size="4" baseType="variant">
      <vt:variant>
        <vt:lpstr>Theme</vt:lpstr>
      </vt:variant>
      <vt:variant>
        <vt:i4>3</vt:i4>
      </vt:variant>
      <vt:variant>
        <vt:lpstr>Slide Titles</vt:lpstr>
      </vt:variant>
      <vt:variant>
        <vt:i4>20</vt:i4>
      </vt:variant>
    </vt:vector>
  </HeadingPairs>
  <TitlesOfParts>
    <vt:vector size="23" baseType="lpstr">
      <vt:lpstr>3_Office Theme</vt:lpstr>
      <vt:lpstr>Default Theme</vt:lpstr>
      <vt:lpstr>Default Design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Acer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Junaid Qadir</dc:creator>
  <cp:lastModifiedBy>Junaid Qadir</cp:lastModifiedBy>
  <cp:revision>1248</cp:revision>
  <dcterms:created xsi:type="dcterms:W3CDTF">2009-04-08T07:28:20Z</dcterms:created>
  <dcterms:modified xsi:type="dcterms:W3CDTF">2009-05-21T08:46:43Z</dcterms:modified>
</cp:coreProperties>
</file>