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701" r:id="rId4"/>
  </p:sldMasterIdLst>
  <p:notesMasterIdLst>
    <p:notesMasterId r:id="rId37"/>
  </p:notesMasterIdLst>
  <p:sldIdLst>
    <p:sldId id="273" r:id="rId5"/>
    <p:sldId id="333" r:id="rId6"/>
    <p:sldId id="387" r:id="rId7"/>
    <p:sldId id="384" r:id="rId8"/>
    <p:sldId id="385" r:id="rId9"/>
    <p:sldId id="389" r:id="rId10"/>
    <p:sldId id="388" r:id="rId11"/>
    <p:sldId id="392" r:id="rId12"/>
    <p:sldId id="373" r:id="rId13"/>
    <p:sldId id="374" r:id="rId14"/>
    <p:sldId id="358" r:id="rId15"/>
    <p:sldId id="360" r:id="rId16"/>
    <p:sldId id="361" r:id="rId17"/>
    <p:sldId id="366" r:id="rId18"/>
    <p:sldId id="367" r:id="rId19"/>
    <p:sldId id="390" r:id="rId20"/>
    <p:sldId id="391" r:id="rId21"/>
    <p:sldId id="383" r:id="rId22"/>
    <p:sldId id="379" r:id="rId23"/>
    <p:sldId id="381" r:id="rId24"/>
    <p:sldId id="363" r:id="rId25"/>
    <p:sldId id="369" r:id="rId26"/>
    <p:sldId id="394" r:id="rId27"/>
    <p:sldId id="364" r:id="rId28"/>
    <p:sldId id="397" r:id="rId29"/>
    <p:sldId id="352" r:id="rId30"/>
    <p:sldId id="365" r:id="rId31"/>
    <p:sldId id="395" r:id="rId32"/>
    <p:sldId id="356" r:id="rId33"/>
    <p:sldId id="396" r:id="rId34"/>
    <p:sldId id="311" r:id="rId35"/>
    <p:sldId id="27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CF2F8"/>
    <a:srgbClr val="ECF8F8"/>
    <a:srgbClr val="ECF1F8"/>
    <a:srgbClr val="E0E9F4"/>
    <a:srgbClr val="B6CBE4"/>
    <a:srgbClr val="CCCCFF"/>
    <a:srgbClr val="E8F0F8"/>
    <a:srgbClr val="F0F5FA"/>
    <a:srgbClr val="F6F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94892" autoAdjust="0"/>
  </p:normalViewPr>
  <p:slideViewPr>
    <p:cSldViewPr>
      <p:cViewPr varScale="1">
        <p:scale>
          <a:sx n="69" d="100"/>
          <a:sy n="69" d="100"/>
        </p:scale>
        <p:origin x="552" y="72"/>
      </p:cViewPr>
      <p:guideLst>
        <p:guide orient="horz" pos="2160"/>
        <p:guide pos="2880"/>
      </p:guideLst>
    </p:cSldViewPr>
  </p:slideViewPr>
  <p:notesTextViewPr>
    <p:cViewPr>
      <p:scale>
        <a:sx n="125" d="100"/>
        <a:sy n="125" d="100"/>
      </p:scale>
      <p:origin x="0" y="0"/>
    </p:cViewPr>
  </p:notesTextViewPr>
  <p:sorterViewPr>
    <p:cViewPr>
      <p:scale>
        <a:sx n="66" d="100"/>
        <a:sy n="66" d="100"/>
      </p:scale>
      <p:origin x="0" y="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directly connected networks described in the previous chapter suffer from two limitations. First, there is a limit to how many hosts can be attached. For example, only two hosts can be attached to a point-to-point link, and an Ethernet can connect up to only 1024 hosts. Second, there is a limit to how large of a geographic area a single network can serve. For example, an Ethernet can span only 2500 m, and even though point-to-point links can be quite long, they do not really serve the area between the two ends. Since our goal is to build networks that can be global in scale, the next problem is therefore to enable communication between hosts that are not directly connected.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is not unlike the one addressed in the telephone network: Your phone is not directly connected to every person you might want to call, but instead is connected to an exchange that contains a </a:t>
            </a:r>
            <a:r>
              <a:rPr lang="en-US" sz="1200" i="1" kern="1200" baseline="0" dirty="0">
                <a:solidFill>
                  <a:schemeClr val="tx1"/>
                </a:solidFill>
                <a:latin typeface="+mn-lt"/>
                <a:ea typeface="+mn-ea"/>
                <a:cs typeface="+mn-cs"/>
              </a:rPr>
              <a:t>switch. It is the switches that create the </a:t>
            </a:r>
            <a:r>
              <a:rPr lang="en-US" sz="1200" kern="1200" baseline="0" dirty="0">
                <a:solidFill>
                  <a:schemeClr val="tx1"/>
                </a:solidFill>
                <a:latin typeface="+mn-lt"/>
                <a:ea typeface="+mn-ea"/>
                <a:cs typeface="+mn-cs"/>
              </a:rPr>
              <a:t>impression that you have a connection to the person at the other end of the call. Similarly, computer networks use </a:t>
            </a:r>
            <a:r>
              <a:rPr lang="en-US" sz="1200" i="1" kern="1200" baseline="0" dirty="0">
                <a:solidFill>
                  <a:schemeClr val="tx1"/>
                </a:solidFill>
                <a:latin typeface="+mn-lt"/>
                <a:ea typeface="+mn-ea"/>
                <a:cs typeface="+mn-cs"/>
              </a:rPr>
              <a:t>packet switches (as distinct from the circuit switches </a:t>
            </a:r>
            <a:r>
              <a:rPr lang="en-US" sz="1200" kern="1200" baseline="0" dirty="0">
                <a:solidFill>
                  <a:schemeClr val="tx1"/>
                </a:solidFill>
                <a:latin typeface="+mn-lt"/>
                <a:ea typeface="+mn-ea"/>
                <a:cs typeface="+mn-cs"/>
              </a:rPr>
              <a:t>used for telephony) to enable packets to travel from one host to another, even when no direct connection exists between those hosts.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packet switch is a device with several inputs and outputs leading to and from the hosts that the switch interconnects. The core job of a switch is to take packets that arrive on an input and </a:t>
            </a:r>
            <a:r>
              <a:rPr lang="en-US" sz="1200" i="1" kern="1200" baseline="0" dirty="0">
                <a:solidFill>
                  <a:schemeClr val="tx1"/>
                </a:solidFill>
                <a:latin typeface="+mn-lt"/>
                <a:ea typeface="+mn-ea"/>
                <a:cs typeface="+mn-cs"/>
              </a:rPr>
              <a:t>forward (or switch) them to the right output so that they </a:t>
            </a:r>
            <a:r>
              <a:rPr lang="en-US" sz="1200" kern="1200" baseline="0" dirty="0">
                <a:solidFill>
                  <a:schemeClr val="tx1"/>
                </a:solidFill>
                <a:latin typeface="+mn-lt"/>
                <a:ea typeface="+mn-ea"/>
                <a:cs typeface="+mn-cs"/>
              </a:rPr>
              <a:t>will reach their appropriate destination. There are a variety of ways that the switch can determine the “right” output for a packet, which can be broadly categorized as connectionless and connection-oriented approaches.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key problem that a switch must deal with is the finite bandwidth of its outputs. If packets destined for a certain output arrive at a switch and their arrival rate exceeds the capacity of that output, then we have a problem of </a:t>
            </a:r>
            <a:r>
              <a:rPr lang="en-US" sz="1200" b="1" i="1" kern="1200" baseline="0" dirty="0">
                <a:solidFill>
                  <a:schemeClr val="tx1"/>
                </a:solidFill>
                <a:latin typeface="+mn-lt"/>
                <a:ea typeface="+mn-ea"/>
                <a:cs typeface="+mn-cs"/>
              </a:rPr>
              <a:t>contention</a:t>
            </a:r>
            <a:r>
              <a:rPr lang="en-US" sz="1200" i="1" kern="1200" baseline="0" dirty="0">
                <a:solidFill>
                  <a:schemeClr val="tx1"/>
                </a:solidFill>
                <a:latin typeface="+mn-lt"/>
                <a:ea typeface="+mn-ea"/>
                <a:cs typeface="+mn-cs"/>
              </a:rPr>
              <a:t>. The switch queues (buffers) packets until </a:t>
            </a:r>
            <a:r>
              <a:rPr lang="en-US" sz="1200" kern="1200" baseline="0" dirty="0">
                <a:solidFill>
                  <a:schemeClr val="tx1"/>
                </a:solidFill>
                <a:latin typeface="+mn-lt"/>
                <a:ea typeface="+mn-ea"/>
                <a:cs typeface="+mn-cs"/>
              </a:rPr>
              <a:t>the contention subsides, but if it lasts too  long, the switch will run out of buffer space and be forced to discard packets. When packets are discarded too frequently, the switch is said to be </a:t>
            </a:r>
            <a:r>
              <a:rPr lang="en-US" sz="1200" b="1" i="1" kern="1200" baseline="0" dirty="0">
                <a:solidFill>
                  <a:schemeClr val="tx1"/>
                </a:solidFill>
                <a:latin typeface="+mn-lt"/>
                <a:ea typeface="+mn-ea"/>
                <a:cs typeface="+mn-cs"/>
              </a:rPr>
              <a:t>congested</a:t>
            </a:r>
            <a:r>
              <a:rPr lang="en-US" sz="1200" i="1" kern="1200" baseline="0" dirty="0">
                <a:solidFill>
                  <a:schemeClr val="tx1"/>
                </a:solidFill>
                <a:latin typeface="+mn-lt"/>
                <a:ea typeface="+mn-ea"/>
                <a:cs typeface="+mn-cs"/>
              </a:rPr>
              <a:t>. The ability of a switch to handle </a:t>
            </a:r>
            <a:r>
              <a:rPr lang="en-US" sz="1200" kern="1200" baseline="0" dirty="0">
                <a:solidFill>
                  <a:schemeClr val="tx1"/>
                </a:solidFill>
                <a:latin typeface="+mn-lt"/>
                <a:ea typeface="+mn-ea"/>
                <a:cs typeface="+mn-cs"/>
              </a:rPr>
              <a:t>contention is a key aspect of its performance, and many high-performance switches use exotic hardware to reduce the effects of contention.</a:t>
            </a:r>
          </a:p>
          <a:p>
            <a:endParaRPr lang="en-US" sz="1200" kern="1200" baseline="0" dirty="0">
              <a:solidFill>
                <a:schemeClr val="tx1"/>
              </a:solidFill>
              <a:latin typeface="+mn-lt"/>
              <a:ea typeface="+mn-ea"/>
              <a:cs typeface="+mn-cs"/>
            </a:endParaRPr>
          </a:p>
          <a:p>
            <a:endParaRPr lang="en-US"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idea behind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is incredibly simple: You just make sure that every packet contains enough information to enable any switch to decide how to get it to its destination. That is, every packet contains the complete destination address. Consider the example network illustrated in Figure 3.4, in which the hosts have addresses A, B, C, and so on. To decide how to forward a packet, a switch consults a </a:t>
            </a:r>
            <a:r>
              <a:rPr lang="en-US" sz="1200" i="1" kern="1200" baseline="0" dirty="0">
                <a:solidFill>
                  <a:schemeClr val="tx1"/>
                </a:solidFill>
                <a:latin typeface="+mn-lt"/>
                <a:ea typeface="+mn-ea"/>
                <a:cs typeface="+mn-cs"/>
              </a:rPr>
              <a:t>forwarding table (sometimes called a routing table), an example of which is depicted in Table 3.1.</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particular table shows the forwarding information that switch 2 needs to forward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in the example network. It is pretty easy to figure out such a table when you have a complete map of a simple network like that depicted here; we could imagine a network operator configuring the tables statically. This is called </a:t>
            </a:r>
            <a:r>
              <a:rPr lang="en-US" sz="1200" b="1" i="1" kern="1200" baseline="0" dirty="0">
                <a:solidFill>
                  <a:schemeClr val="tx1"/>
                </a:solidFill>
                <a:latin typeface="+mn-lt"/>
                <a:ea typeface="+mn-ea"/>
                <a:cs typeface="+mn-cs"/>
              </a:rPr>
              <a:t>Static Routing</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a lot harder to create the forwarding tables in large, complex networks with dynamically changing topologies and multiple paths between destinations. That harder problem is known as </a:t>
            </a:r>
            <a:r>
              <a:rPr lang="en-US" sz="1200" i="1" kern="1200" baseline="0" dirty="0">
                <a:solidFill>
                  <a:schemeClr val="tx1"/>
                </a:solidFill>
                <a:latin typeface="+mn-lt"/>
                <a:ea typeface="+mn-ea"/>
                <a:cs typeface="+mn-cs"/>
              </a:rPr>
              <a:t>routing and is </a:t>
            </a:r>
            <a:r>
              <a:rPr lang="en-US" sz="1200" kern="1200" baseline="0" dirty="0">
                <a:solidFill>
                  <a:schemeClr val="tx1"/>
                </a:solidFill>
                <a:latin typeface="+mn-lt"/>
                <a:ea typeface="+mn-ea"/>
                <a:cs typeface="+mn-cs"/>
              </a:rPr>
              <a:t>the topic of Section 4.2. We can think of routing as a process that takes place in the background so that, when a data packet turns up, we will have the right information in the forwarding table to be able to forward, or switch, the packet.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Connectionless (datagram) networks have the following 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host can send a packet anywhere at any time, since any packet that turns up at a switch can be immediately forwarded  (assuming a correctly populated forwarding table). As we will see, this contrasts with most connection-oriented networks, in which some “connection state” needs to be established before the first data packet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a host sends a packet, it has no way of knowing if the network is capable of delivering it or if the destination host is even up and running.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Each packet is forwarded independently of previous packets that might have been sent to the same destination. Thus, two successive packets from host A to host B may follow completely different paths (perhaps because of a change in the forwarding table at some switch in the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switch or link failure might not have any serious effect on communication if it is possible to find an alternate route around the failure and to update the forwarding table accordingly.</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idea behind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is incredibly simple: You just make sure that every packet contains enough information to enable any switch to decide how to get it to its destination. That is, every packet contains the complete destination address. Consider the example network illustrated in Figure 3.4, in which the hosts have addresses A, B, C, and so on. To decide how to forward a packet, a switch consults a </a:t>
            </a:r>
            <a:r>
              <a:rPr lang="en-US" sz="1200" i="1" kern="1200" baseline="0" dirty="0">
                <a:solidFill>
                  <a:schemeClr val="tx1"/>
                </a:solidFill>
                <a:latin typeface="+mn-lt"/>
                <a:ea typeface="+mn-ea"/>
                <a:cs typeface="+mn-cs"/>
              </a:rPr>
              <a:t>forwarding table (sometimes called a routing table), an example of which is depicted in Table 3.1.</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particular table shows the forwarding information that switch 2 needs to forward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in the example network. It is pretty easy to figure out such a table when you have a complete map of a simple network like that depicted here; we could imagine a network operator configuring the tables statically. This is called </a:t>
            </a:r>
            <a:r>
              <a:rPr lang="en-US" sz="1200" b="1" i="1" kern="1200" baseline="0" dirty="0">
                <a:solidFill>
                  <a:schemeClr val="tx1"/>
                </a:solidFill>
                <a:latin typeface="+mn-lt"/>
                <a:ea typeface="+mn-ea"/>
                <a:cs typeface="+mn-cs"/>
              </a:rPr>
              <a:t>Static Routing</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a lot harder to create the forwarding tables in large, complex networks with dynamically changing topologies and multiple paths between destinations. That harder problem is known as </a:t>
            </a:r>
            <a:r>
              <a:rPr lang="en-US" sz="1200" i="1" kern="1200" baseline="0" dirty="0">
                <a:solidFill>
                  <a:schemeClr val="tx1"/>
                </a:solidFill>
                <a:latin typeface="+mn-lt"/>
                <a:ea typeface="+mn-ea"/>
                <a:cs typeface="+mn-cs"/>
              </a:rPr>
              <a:t>routing and is </a:t>
            </a:r>
            <a:r>
              <a:rPr lang="en-US" sz="1200" kern="1200" baseline="0" dirty="0">
                <a:solidFill>
                  <a:schemeClr val="tx1"/>
                </a:solidFill>
                <a:latin typeface="+mn-lt"/>
                <a:ea typeface="+mn-ea"/>
                <a:cs typeface="+mn-cs"/>
              </a:rPr>
              <a:t>the topic of Section 4.2. We can think of routing as a process that takes place in the background so that, when a data packet turns up, we will have the right information in the forwarding table to be able to forward, or switch, the packet.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Connectionless (datagram) networks have the following 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host can send a packet anywhere at any time, since any packet that turns up at a switch can be immediately forwarded  (assuming a correctly populated forwarding table). As we will see, this contrasts with most connection-oriented networks, in which some “connection state” needs to be established before the first data packet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a host sends a packet, it has no way of knowing if the network is capable of delivering it or if the destination host is even up and running.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Each packet is forwarded independently of previous packets that might have been sent to the same destination. Thus, two successive packets from host A to host B may follow completely different paths (perhaps because of a change in the forwarding table at some switch in the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switch or link failure might not have any serious effect on communication if it is possible to find an alternate route around the failure and to update the forwarding table accordingly.</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 widely used technique for packet switching, which differs significantly from the datagram model, uses the concept of a </a:t>
            </a:r>
            <a:r>
              <a:rPr lang="en-US" sz="1200" i="1" kern="1200" baseline="0" dirty="0">
                <a:solidFill>
                  <a:schemeClr val="tx1"/>
                </a:solidFill>
                <a:latin typeface="+mn-lt"/>
                <a:ea typeface="+mn-ea"/>
                <a:cs typeface="+mn-cs"/>
              </a:rPr>
              <a:t>virtual circuit (VC). This approach, which is also </a:t>
            </a:r>
            <a:r>
              <a:rPr lang="en-US" sz="1200" kern="1200" baseline="0" dirty="0">
                <a:solidFill>
                  <a:schemeClr val="tx1"/>
                </a:solidFill>
                <a:latin typeface="+mn-lt"/>
                <a:ea typeface="+mn-ea"/>
                <a:cs typeface="+mn-cs"/>
              </a:rPr>
              <a:t>called a connection-oriented model, requires that we first set up a virtual connection from the source host to the destination host before any data is sent. To understand how this works, consider Figure 3.5, where host A again wants to send packets to host B. We can think of this as a two-stage process. The first stage is “connection setup.” The second is data transfer. We consider each in turn.</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Connection Setup Phase: </a:t>
            </a:r>
            <a:r>
              <a:rPr lang="en-US"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connection setup phase, it is necessary to establish “connection state” in</a:t>
            </a:r>
          </a:p>
          <a:p>
            <a:r>
              <a:rPr lang="en-US" sz="1200" kern="1200" baseline="0" dirty="0">
                <a:solidFill>
                  <a:schemeClr val="tx1"/>
                </a:solidFill>
                <a:latin typeface="+mn-lt"/>
                <a:ea typeface="+mn-ea"/>
                <a:cs typeface="+mn-cs"/>
              </a:rPr>
              <a:t>each of the switches between the source and destination hosts. The connection state for a single connection consists of an entry in a “VC table” in each switch through which the connection passes. One entry in the VC table on a single switch contains: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a:t>
            </a:r>
            <a:r>
              <a:rPr lang="en-US" sz="1200" i="1" kern="1200" baseline="0" dirty="0">
                <a:solidFill>
                  <a:schemeClr val="tx1"/>
                </a:solidFill>
                <a:latin typeface="+mn-lt"/>
                <a:ea typeface="+mn-ea"/>
                <a:cs typeface="+mn-cs"/>
              </a:rPr>
              <a:t>virtual circuit identifier (VCI) that uniquely identifies the connection at this </a:t>
            </a:r>
            <a:r>
              <a:rPr lang="en-US" sz="1200" kern="1200" baseline="0" dirty="0">
                <a:solidFill>
                  <a:schemeClr val="tx1"/>
                </a:solidFill>
                <a:latin typeface="+mn-lt"/>
                <a:ea typeface="+mn-ea"/>
                <a:cs typeface="+mn-cs"/>
              </a:rPr>
              <a:t>switch and that will be carried inside the header of the packets that belong to this connection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incoming interface on which packets for this VC arrive at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outgoing interface in which packets for this VC leave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potentially different VCI that will be used for outgoing packets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semantics of one such entry is as follows: If a packet arrives on the designated incoming interface and that packet contains the designated VCI value in its header, then that packet should be sent out the specified outgoing interface with the specified outgoing VCI value first having been placed in its header.</a:t>
            </a:r>
          </a:p>
          <a:p>
            <a:endParaRPr lang="en-US" sz="1200" b="1"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may of course be many virtual connections established in the switch at one time. Also, we observe that the incoming and outgoing VCI values are generally not the same. Thus, the VCI is not a globally significant identifier for the connection; rather, it has significance only on a given link—that is, it has </a:t>
            </a:r>
            <a:r>
              <a:rPr lang="en-US" sz="1200" i="1" kern="1200" baseline="0" dirty="0">
                <a:solidFill>
                  <a:schemeClr val="tx1"/>
                </a:solidFill>
                <a:latin typeface="+mn-lt"/>
                <a:ea typeface="+mn-ea"/>
                <a:cs typeface="+mn-cs"/>
              </a:rPr>
              <a:t>link local scope.</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Whenever a new connection is created, we need to assign a new VCI for that connection on each link that the connection will traverse. We also need to ensure that the chosen VCI on a given link is not currently in use on that link by some existing connection.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broad classes of approach to establishing connection state. One is to have a network administrator configure the state, in which case the virtual circuit is “permanent.” Of course, it can also be deleted by the administrator, so a </a:t>
            </a:r>
            <a:r>
              <a:rPr lang="en-US" sz="1200" b="1" i="1" kern="1200" baseline="0" dirty="0">
                <a:solidFill>
                  <a:schemeClr val="tx1"/>
                </a:solidFill>
                <a:latin typeface="+mn-lt"/>
                <a:ea typeface="+mn-ea"/>
                <a:cs typeface="+mn-cs"/>
              </a:rPr>
              <a:t>permanent virtual circuit</a:t>
            </a:r>
            <a:r>
              <a:rPr lang="en-US" sz="1200" kern="1200" baseline="0" dirty="0">
                <a:solidFill>
                  <a:schemeClr val="tx1"/>
                </a:solidFill>
                <a:latin typeface="+mn-lt"/>
                <a:ea typeface="+mn-ea"/>
                <a:cs typeface="+mn-cs"/>
              </a:rPr>
              <a:t> (PVC) might best be thought of as a long-lived or administratively configured 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Alternatively, a host can send messages into the network to cause the state to be established. This is referred to as </a:t>
            </a:r>
            <a:r>
              <a:rPr lang="en-US" sz="1200" i="1" kern="1200" baseline="0" dirty="0" err="1">
                <a:solidFill>
                  <a:schemeClr val="tx1"/>
                </a:solidFill>
                <a:latin typeface="+mn-lt"/>
                <a:ea typeface="+mn-ea"/>
                <a:cs typeface="+mn-cs"/>
              </a:rPr>
              <a:t>signalling</a:t>
            </a:r>
            <a:r>
              <a:rPr lang="en-US" sz="1200" i="1" kern="1200" baseline="0" dirty="0">
                <a:solidFill>
                  <a:schemeClr val="tx1"/>
                </a:solidFill>
                <a:latin typeface="+mn-lt"/>
                <a:ea typeface="+mn-ea"/>
                <a:cs typeface="+mn-cs"/>
              </a:rPr>
              <a:t>, and the resulting virtual circuits </a:t>
            </a:r>
            <a:r>
              <a:rPr lang="en-US" sz="1200" kern="1200" baseline="0" dirty="0">
                <a:solidFill>
                  <a:schemeClr val="tx1"/>
                </a:solidFill>
                <a:latin typeface="+mn-lt"/>
                <a:ea typeface="+mn-ea"/>
                <a:cs typeface="+mn-cs"/>
              </a:rPr>
              <a:t>are said to be </a:t>
            </a:r>
            <a:r>
              <a:rPr lang="en-US" sz="1200" i="1" kern="1200" baseline="0" dirty="0">
                <a:solidFill>
                  <a:schemeClr val="tx1"/>
                </a:solidFill>
                <a:latin typeface="+mn-lt"/>
                <a:ea typeface="+mn-ea"/>
                <a:cs typeface="+mn-cs"/>
              </a:rPr>
              <a:t>switched. The salient characteristic of a </a:t>
            </a:r>
            <a:r>
              <a:rPr lang="en-US" sz="1200" b="1" i="1" kern="1200" baseline="0" dirty="0">
                <a:solidFill>
                  <a:schemeClr val="tx1"/>
                </a:solidFill>
                <a:latin typeface="+mn-lt"/>
                <a:ea typeface="+mn-ea"/>
                <a:cs typeface="+mn-cs"/>
              </a:rPr>
              <a:t>switched virtual circuit </a:t>
            </a:r>
            <a:r>
              <a:rPr lang="en-US" sz="1200" i="1" kern="1200" baseline="0" dirty="0">
                <a:solidFill>
                  <a:schemeClr val="tx1"/>
                </a:solidFill>
                <a:latin typeface="+mn-lt"/>
                <a:ea typeface="+mn-ea"/>
                <a:cs typeface="+mn-cs"/>
              </a:rPr>
              <a:t>(SVC) </a:t>
            </a:r>
            <a:r>
              <a:rPr lang="en-US" sz="1200" kern="1200" baseline="0" dirty="0">
                <a:solidFill>
                  <a:schemeClr val="tx1"/>
                </a:solidFill>
                <a:latin typeface="+mn-lt"/>
                <a:ea typeface="+mn-ea"/>
                <a:cs typeface="+mn-cs"/>
              </a:rPr>
              <a:t>is that a host may set up and delete such a VC dynamically without the involvement of a network administrator. Note that an SVC should more accurately be called a “</a:t>
            </a:r>
            <a:r>
              <a:rPr lang="en-US" sz="1200" kern="1200" baseline="0" dirty="0" err="1">
                <a:solidFill>
                  <a:schemeClr val="tx1"/>
                </a:solidFill>
                <a:latin typeface="+mn-lt"/>
                <a:ea typeface="+mn-ea"/>
                <a:cs typeface="+mn-cs"/>
              </a:rPr>
              <a:t>signalled</a:t>
            </a:r>
            <a:r>
              <a:rPr lang="en-US" sz="1200" kern="1200" baseline="0" dirty="0">
                <a:solidFill>
                  <a:schemeClr val="tx1"/>
                </a:solidFill>
                <a:latin typeface="+mn-lt"/>
                <a:ea typeface="+mn-ea"/>
                <a:cs typeface="+mn-cs"/>
              </a:rPr>
              <a:t>” VC, since it is the use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(not switching) that distinguishes an SVC from a PVC.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real networks of reasonable size, the burden of configuring VC tables correctly in a large number of switches would quickly become excessive using the above procedures. Thus, some sort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almost always used, even when setting up “permanent” VCs. In the case of PVCs,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initiated by the network administrator, while SVCs are usually set up using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by one of the hosts. We consider now how the same VC just described could be set up by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from the host.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start the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process, host A sends a setup message into the network, that is, to switch 1. The setup message contains, among other things, the complete destination address of host B. The setup message needs to get all the way to B to create the necessary connection state in every switch along the way. We can see that getting the setup message to B is a lot like getting a datagram to B, in that the switches have to know which output to send the setup message to so that it eventually reaches B. For now, let’s just assume that the switches know enough about the network topology to figure out how to do that, so that the setup message flows on to switches 2 and 3 before finally reaching host B.</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There are several things to note about virtual circuit switching: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Since host A has to wait for the connection request to reach the far side of the network and return before it can send its first data packet, there is at least one RTT of delay before data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While the connection request contains the full address for host B (which might be quite large, being a global identifier on the network), each data packet contains only a small identifier, which is only unique on one link. Thus, the per-packet overhead caused by the header is reduced relative to the datagram model.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a switch or a link in a connection fails, the connection is broken and a new one will need to be established. Also, the old one needs to be torn down to free up table storage space in the switches.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issue of how a switch decides which link to forward the connection request on has been glossed over. In essence, this is the same problem as building up the forwarding table for datagram forwarding, which requires some sort of </a:t>
            </a:r>
            <a:r>
              <a:rPr lang="en-US" sz="1200" i="1" kern="1200" baseline="0" dirty="0">
                <a:solidFill>
                  <a:schemeClr val="tx1"/>
                </a:solidFill>
                <a:latin typeface="+mn-lt"/>
                <a:ea typeface="+mn-ea"/>
                <a:cs typeface="+mn-cs"/>
              </a:rPr>
              <a:t>routing algorithm. </a:t>
            </a:r>
          </a:p>
          <a:p>
            <a:endParaRPr lang="en-US" sz="1200" i="1" kern="1200" baseline="0" dirty="0">
              <a:solidFill>
                <a:schemeClr val="tx1"/>
              </a:solidFill>
              <a:latin typeface="+mn-lt"/>
              <a:ea typeface="+mn-ea"/>
              <a:cs typeface="+mn-cs"/>
            </a:endParaRPr>
          </a:p>
          <a:p>
            <a:endParaRPr lang="en-US" sz="1200" b="1" i="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 widely used technique for packet switching, which differs significantly from the datagram model, uses the concept of a </a:t>
            </a:r>
            <a:r>
              <a:rPr lang="en-US" sz="1200" i="1" kern="1200" baseline="0" dirty="0">
                <a:solidFill>
                  <a:schemeClr val="tx1"/>
                </a:solidFill>
                <a:latin typeface="+mn-lt"/>
                <a:ea typeface="+mn-ea"/>
                <a:cs typeface="+mn-cs"/>
              </a:rPr>
              <a:t>virtual circuit (VC). This approach, which is also </a:t>
            </a:r>
            <a:r>
              <a:rPr lang="en-US" sz="1200" kern="1200" baseline="0" dirty="0">
                <a:solidFill>
                  <a:schemeClr val="tx1"/>
                </a:solidFill>
                <a:latin typeface="+mn-lt"/>
                <a:ea typeface="+mn-ea"/>
                <a:cs typeface="+mn-cs"/>
              </a:rPr>
              <a:t>called a connection-oriented model, requires that we first set up a virtual connection from the source host to the destination host before any data is sent. To understand how this works, consider Figure 3.5, where host A again wants to send packets to host B. We can think of this as a two-stage process. The first stage is “connection setup.” The second is data transfer. We consider each in turn.</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Connection Setup Phase: </a:t>
            </a:r>
            <a:r>
              <a:rPr lang="en-US"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connection setup phase, it is necessary to establish “connection state” in</a:t>
            </a:r>
          </a:p>
          <a:p>
            <a:r>
              <a:rPr lang="en-US" sz="1200" kern="1200" baseline="0" dirty="0">
                <a:solidFill>
                  <a:schemeClr val="tx1"/>
                </a:solidFill>
                <a:latin typeface="+mn-lt"/>
                <a:ea typeface="+mn-ea"/>
                <a:cs typeface="+mn-cs"/>
              </a:rPr>
              <a:t>each of the switches between the source and destination hosts. The connection state for a single connection consists of an entry in a “VC table” in each switch through which the connection passes. One entry in the VC table on a single switch contains: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a:t>
            </a:r>
            <a:r>
              <a:rPr lang="en-US" sz="1200" i="1" kern="1200" baseline="0" dirty="0">
                <a:solidFill>
                  <a:schemeClr val="tx1"/>
                </a:solidFill>
                <a:latin typeface="+mn-lt"/>
                <a:ea typeface="+mn-ea"/>
                <a:cs typeface="+mn-cs"/>
              </a:rPr>
              <a:t>virtual circuit identifier (VCI) that uniquely identifies the connection at this </a:t>
            </a:r>
            <a:r>
              <a:rPr lang="en-US" sz="1200" kern="1200" baseline="0" dirty="0">
                <a:solidFill>
                  <a:schemeClr val="tx1"/>
                </a:solidFill>
                <a:latin typeface="+mn-lt"/>
                <a:ea typeface="+mn-ea"/>
                <a:cs typeface="+mn-cs"/>
              </a:rPr>
              <a:t>switch and that will be carried inside the header of the packets that belong to this connection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incoming interface on which packets for this VC arrive at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outgoing interface in which packets for this VC leave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potentially different VCI that will be used for outgoing packets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semantics of one such entry is as follows: If a packet arrives on the designated incoming interface and that packet contains the designated VCI value in its header, then that packet should be sent out the specified outgoing interface with the specified outgoing VCI value first having been placed in its header.</a:t>
            </a:r>
          </a:p>
          <a:p>
            <a:endParaRPr lang="en-US" sz="1200" b="1"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may of course be many virtual connections established in the switch at one time. Also, we observe that the incoming and outgoing VCI values are generally not the same. Thus, the VCI is not a globally significant identifier for the connection; rather, it has significance only on a given link—that is, it has </a:t>
            </a:r>
            <a:r>
              <a:rPr lang="en-US" sz="1200" i="1" kern="1200" baseline="0" dirty="0">
                <a:solidFill>
                  <a:schemeClr val="tx1"/>
                </a:solidFill>
                <a:latin typeface="+mn-lt"/>
                <a:ea typeface="+mn-ea"/>
                <a:cs typeface="+mn-cs"/>
              </a:rPr>
              <a:t>link local scope.</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Whenever a new connection is created, we need to assign a new VCI for that connection on each link that the connection will traverse. We also need to ensure that the chosen VCI on a given link is not currently in use on that link by some existing connection.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broad classes of approach to establishing connection state. One is to have a network administrator configure the state, in which case the virtual circuit is “permanent.” Of course, it can also be deleted by the administrator, so a </a:t>
            </a:r>
            <a:r>
              <a:rPr lang="en-US" sz="1200" b="1" i="1" kern="1200" baseline="0" dirty="0">
                <a:solidFill>
                  <a:schemeClr val="tx1"/>
                </a:solidFill>
                <a:latin typeface="+mn-lt"/>
                <a:ea typeface="+mn-ea"/>
                <a:cs typeface="+mn-cs"/>
              </a:rPr>
              <a:t>permanent virtual circuit</a:t>
            </a:r>
            <a:r>
              <a:rPr lang="en-US" sz="1200" kern="1200" baseline="0" dirty="0">
                <a:solidFill>
                  <a:schemeClr val="tx1"/>
                </a:solidFill>
                <a:latin typeface="+mn-lt"/>
                <a:ea typeface="+mn-ea"/>
                <a:cs typeface="+mn-cs"/>
              </a:rPr>
              <a:t> (PVC) might best be thought of as a long-lived or administratively configured 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Alternatively, a host can send messages into the network to cause the state to be established. This is referred to as </a:t>
            </a:r>
            <a:r>
              <a:rPr lang="en-US" sz="1200" i="1" kern="1200" baseline="0" dirty="0" err="1">
                <a:solidFill>
                  <a:schemeClr val="tx1"/>
                </a:solidFill>
                <a:latin typeface="+mn-lt"/>
                <a:ea typeface="+mn-ea"/>
                <a:cs typeface="+mn-cs"/>
              </a:rPr>
              <a:t>signalling</a:t>
            </a:r>
            <a:r>
              <a:rPr lang="en-US" sz="1200" i="1" kern="1200" baseline="0" dirty="0">
                <a:solidFill>
                  <a:schemeClr val="tx1"/>
                </a:solidFill>
                <a:latin typeface="+mn-lt"/>
                <a:ea typeface="+mn-ea"/>
                <a:cs typeface="+mn-cs"/>
              </a:rPr>
              <a:t>, and the resulting virtual circuits </a:t>
            </a:r>
            <a:r>
              <a:rPr lang="en-US" sz="1200" kern="1200" baseline="0" dirty="0">
                <a:solidFill>
                  <a:schemeClr val="tx1"/>
                </a:solidFill>
                <a:latin typeface="+mn-lt"/>
                <a:ea typeface="+mn-ea"/>
                <a:cs typeface="+mn-cs"/>
              </a:rPr>
              <a:t>are said to be </a:t>
            </a:r>
            <a:r>
              <a:rPr lang="en-US" sz="1200" i="1" kern="1200" baseline="0" dirty="0">
                <a:solidFill>
                  <a:schemeClr val="tx1"/>
                </a:solidFill>
                <a:latin typeface="+mn-lt"/>
                <a:ea typeface="+mn-ea"/>
                <a:cs typeface="+mn-cs"/>
              </a:rPr>
              <a:t>switched. The salient characteristic of a </a:t>
            </a:r>
            <a:r>
              <a:rPr lang="en-US" sz="1200" b="1" i="1" kern="1200" baseline="0" dirty="0">
                <a:solidFill>
                  <a:schemeClr val="tx1"/>
                </a:solidFill>
                <a:latin typeface="+mn-lt"/>
                <a:ea typeface="+mn-ea"/>
                <a:cs typeface="+mn-cs"/>
              </a:rPr>
              <a:t>switched virtual circuit </a:t>
            </a:r>
            <a:r>
              <a:rPr lang="en-US" sz="1200" i="1" kern="1200" baseline="0" dirty="0">
                <a:solidFill>
                  <a:schemeClr val="tx1"/>
                </a:solidFill>
                <a:latin typeface="+mn-lt"/>
                <a:ea typeface="+mn-ea"/>
                <a:cs typeface="+mn-cs"/>
              </a:rPr>
              <a:t>(SVC) </a:t>
            </a:r>
            <a:r>
              <a:rPr lang="en-US" sz="1200" kern="1200" baseline="0" dirty="0">
                <a:solidFill>
                  <a:schemeClr val="tx1"/>
                </a:solidFill>
                <a:latin typeface="+mn-lt"/>
                <a:ea typeface="+mn-ea"/>
                <a:cs typeface="+mn-cs"/>
              </a:rPr>
              <a:t>is that a host may set up and delete such a VC dynamically without the involvement of a network administrator. Note that an SVC should more accurately be called a “</a:t>
            </a:r>
            <a:r>
              <a:rPr lang="en-US" sz="1200" kern="1200" baseline="0" dirty="0" err="1">
                <a:solidFill>
                  <a:schemeClr val="tx1"/>
                </a:solidFill>
                <a:latin typeface="+mn-lt"/>
                <a:ea typeface="+mn-ea"/>
                <a:cs typeface="+mn-cs"/>
              </a:rPr>
              <a:t>signalled</a:t>
            </a:r>
            <a:r>
              <a:rPr lang="en-US" sz="1200" kern="1200" baseline="0" dirty="0">
                <a:solidFill>
                  <a:schemeClr val="tx1"/>
                </a:solidFill>
                <a:latin typeface="+mn-lt"/>
                <a:ea typeface="+mn-ea"/>
                <a:cs typeface="+mn-cs"/>
              </a:rPr>
              <a:t>” VC, since it is the use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(not switching) that distinguishes an SVC from a PVC.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real networks of reasonable size, the burden of configuring VC tables correctly in a large number of switches would quickly become excessive using the above procedures. Thus, some sort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almost always used, even when setting up “permanent” VCs. In the case of PVCs,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initiated by the network administrator, while SVCs are usually set up using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by one of the hosts. We consider now how the same VC just described could be set up by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from the host.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start the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process, host A sends a setup message into the network, that is, to switch 1. The setup message contains, among other things, the complete destination address of host B. The setup message needs to get all the way to B to create the necessary connection state in every switch along the way. We can see that getting the setup message to B is a lot like getting a datagram to B, in that the switches have to know which output to send the setup message to so that it eventually reaches B. For now, let’s just assume that the switches know enough about the network topology to figure out how to do that, so that the setup message flows on to switches 2 and 3 before finally reaching host B.</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There are several things to note about virtual circuit switching: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Since host A has to wait for the connection request to reach the far side of the network and return before it can send its first data packet, there is at least one RTT of delay before data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While the connection request contains the full address for host B (which might be quite large, being a global identifier on the network), each data packet contains only a small identifier, which is only unique on one link. Thus, the per-packet overhead caused by the header is reduced relative to the datagram model.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a switch or a link in a connection fails, the connection is broken and a new one will need to be established. Also, the old one needs to be torn down to free up table storage space in the switches.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issue of how a switch decides which link to forward the connection request on has been glossed over. In essence, this is the same problem as building up the forwarding table for datagram forwarding, which requires some sort of </a:t>
            </a:r>
            <a:r>
              <a:rPr lang="en-US" sz="1200" i="1" kern="1200" baseline="0" dirty="0">
                <a:solidFill>
                  <a:schemeClr val="tx1"/>
                </a:solidFill>
                <a:latin typeface="+mn-lt"/>
                <a:ea typeface="+mn-ea"/>
                <a:cs typeface="+mn-cs"/>
              </a:rPr>
              <a:t>routing algorithm. </a:t>
            </a:r>
          </a:p>
          <a:p>
            <a:endParaRPr lang="en-US" sz="1200" i="1" kern="1200" baseline="0" dirty="0">
              <a:solidFill>
                <a:schemeClr val="tx1"/>
              </a:solidFill>
              <a:latin typeface="+mn-lt"/>
              <a:ea typeface="+mn-ea"/>
              <a:cs typeface="+mn-cs"/>
            </a:endParaRPr>
          </a:p>
          <a:p>
            <a:endParaRPr lang="en-US" sz="1200" b="1" i="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 widely used technique for packet switching, which differs significantly from the datagram model, uses the concept of a </a:t>
            </a:r>
            <a:r>
              <a:rPr lang="en-US" sz="1200" i="1" kern="1200" baseline="0" dirty="0">
                <a:solidFill>
                  <a:schemeClr val="tx1"/>
                </a:solidFill>
                <a:latin typeface="+mn-lt"/>
                <a:ea typeface="+mn-ea"/>
                <a:cs typeface="+mn-cs"/>
              </a:rPr>
              <a:t>virtual circuit (VC). This approach, which is also </a:t>
            </a:r>
            <a:r>
              <a:rPr lang="en-US" sz="1200" kern="1200" baseline="0" dirty="0">
                <a:solidFill>
                  <a:schemeClr val="tx1"/>
                </a:solidFill>
                <a:latin typeface="+mn-lt"/>
                <a:ea typeface="+mn-ea"/>
                <a:cs typeface="+mn-cs"/>
              </a:rPr>
              <a:t>called a connection-oriented model, requires that we first set up a virtual connection from the source host to the destination host before any data is sent. To understand how this works, consider Figure 3.5, where host A again wants to send packets to host B. We can think of this as a two-stage process. The first stage is “connection setup.” The second is data transfer. We consider each in turn.</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Connection Setup Phase: </a:t>
            </a:r>
            <a:r>
              <a:rPr lang="en-US"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connection setup phase, it is necessary to establish “connection state” in</a:t>
            </a:r>
          </a:p>
          <a:p>
            <a:r>
              <a:rPr lang="en-US" sz="1200" kern="1200" baseline="0" dirty="0">
                <a:solidFill>
                  <a:schemeClr val="tx1"/>
                </a:solidFill>
                <a:latin typeface="+mn-lt"/>
                <a:ea typeface="+mn-ea"/>
                <a:cs typeface="+mn-cs"/>
              </a:rPr>
              <a:t>each of the switches between the source and destination hosts. The connection state for a single connection consists of an entry in a “VC table” in each switch through which the connection passes. One entry in the VC table on a single switch contains: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a:t>
            </a:r>
            <a:r>
              <a:rPr lang="en-US" sz="1200" i="1" kern="1200" baseline="0" dirty="0">
                <a:solidFill>
                  <a:schemeClr val="tx1"/>
                </a:solidFill>
                <a:latin typeface="+mn-lt"/>
                <a:ea typeface="+mn-ea"/>
                <a:cs typeface="+mn-cs"/>
              </a:rPr>
              <a:t>virtual circuit identifier (VCI) that uniquely identifies the connection at this </a:t>
            </a:r>
            <a:r>
              <a:rPr lang="en-US" sz="1200" kern="1200" baseline="0" dirty="0">
                <a:solidFill>
                  <a:schemeClr val="tx1"/>
                </a:solidFill>
                <a:latin typeface="+mn-lt"/>
                <a:ea typeface="+mn-ea"/>
                <a:cs typeface="+mn-cs"/>
              </a:rPr>
              <a:t>switch and that will be carried inside the header of the packets that belong to this connection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incoming interface on which packets for this VC arrive at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outgoing interface in which packets for this VC leave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potentially different VCI that will be used for outgoing packets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semantics of one such entry is as follows: If a packet arrives on the designated incoming interface and that packet contains the designated VCI value in its header, then that packet should be sent out the specified outgoing interface with the specified outgoing VCI value first having been placed in its header.</a:t>
            </a:r>
          </a:p>
          <a:p>
            <a:endParaRPr lang="en-US" sz="1200" b="1"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may of course be many virtual connections established in the switch at one time. Also, we observe that the incoming and outgoing VCI values are generally not the same. Thus, the VCI is not a globally significant identifier for the connection; rather, it has significance only on a given link—that is, it has </a:t>
            </a:r>
            <a:r>
              <a:rPr lang="en-US" sz="1200" i="1" kern="1200" baseline="0" dirty="0">
                <a:solidFill>
                  <a:schemeClr val="tx1"/>
                </a:solidFill>
                <a:latin typeface="+mn-lt"/>
                <a:ea typeface="+mn-ea"/>
                <a:cs typeface="+mn-cs"/>
              </a:rPr>
              <a:t>link local scope.</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Whenever a new connection is created, we need to assign a new VCI for that connection on each link that the connection will traverse. We also need to ensure that the chosen VCI on a given link is not currently in use on that link by some existing connection.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broad classes of approach to establishing connection state. One is to have a network administrator configure the state, in which case the virtual circuit is “permanent.” Of course, it can also be deleted by the administrator, so a </a:t>
            </a:r>
            <a:r>
              <a:rPr lang="en-US" sz="1200" b="1" i="1" kern="1200" baseline="0" dirty="0">
                <a:solidFill>
                  <a:schemeClr val="tx1"/>
                </a:solidFill>
                <a:latin typeface="+mn-lt"/>
                <a:ea typeface="+mn-ea"/>
                <a:cs typeface="+mn-cs"/>
              </a:rPr>
              <a:t>permanent virtual circuit</a:t>
            </a:r>
            <a:r>
              <a:rPr lang="en-US" sz="1200" kern="1200" baseline="0" dirty="0">
                <a:solidFill>
                  <a:schemeClr val="tx1"/>
                </a:solidFill>
                <a:latin typeface="+mn-lt"/>
                <a:ea typeface="+mn-ea"/>
                <a:cs typeface="+mn-cs"/>
              </a:rPr>
              <a:t> (PVC) might best be thought of as a long-lived or administratively configured 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Alternatively, a host can send messages into the network to cause the state to be established. This is referred to as </a:t>
            </a:r>
            <a:r>
              <a:rPr lang="en-US" sz="1200" i="1" kern="1200" baseline="0" dirty="0" err="1">
                <a:solidFill>
                  <a:schemeClr val="tx1"/>
                </a:solidFill>
                <a:latin typeface="+mn-lt"/>
                <a:ea typeface="+mn-ea"/>
                <a:cs typeface="+mn-cs"/>
              </a:rPr>
              <a:t>signalling</a:t>
            </a:r>
            <a:r>
              <a:rPr lang="en-US" sz="1200" i="1" kern="1200" baseline="0" dirty="0">
                <a:solidFill>
                  <a:schemeClr val="tx1"/>
                </a:solidFill>
                <a:latin typeface="+mn-lt"/>
                <a:ea typeface="+mn-ea"/>
                <a:cs typeface="+mn-cs"/>
              </a:rPr>
              <a:t>, and the resulting virtual circuits </a:t>
            </a:r>
            <a:r>
              <a:rPr lang="en-US" sz="1200" kern="1200" baseline="0" dirty="0">
                <a:solidFill>
                  <a:schemeClr val="tx1"/>
                </a:solidFill>
                <a:latin typeface="+mn-lt"/>
                <a:ea typeface="+mn-ea"/>
                <a:cs typeface="+mn-cs"/>
              </a:rPr>
              <a:t>are said to be </a:t>
            </a:r>
            <a:r>
              <a:rPr lang="en-US" sz="1200" i="1" kern="1200" baseline="0" dirty="0">
                <a:solidFill>
                  <a:schemeClr val="tx1"/>
                </a:solidFill>
                <a:latin typeface="+mn-lt"/>
                <a:ea typeface="+mn-ea"/>
                <a:cs typeface="+mn-cs"/>
              </a:rPr>
              <a:t>switched. The salient characteristic of a </a:t>
            </a:r>
            <a:r>
              <a:rPr lang="en-US" sz="1200" b="1" i="1" kern="1200" baseline="0" dirty="0">
                <a:solidFill>
                  <a:schemeClr val="tx1"/>
                </a:solidFill>
                <a:latin typeface="+mn-lt"/>
                <a:ea typeface="+mn-ea"/>
                <a:cs typeface="+mn-cs"/>
              </a:rPr>
              <a:t>switched virtual circuit </a:t>
            </a:r>
            <a:r>
              <a:rPr lang="en-US" sz="1200" i="1" kern="1200" baseline="0" dirty="0">
                <a:solidFill>
                  <a:schemeClr val="tx1"/>
                </a:solidFill>
                <a:latin typeface="+mn-lt"/>
                <a:ea typeface="+mn-ea"/>
                <a:cs typeface="+mn-cs"/>
              </a:rPr>
              <a:t>(SVC) </a:t>
            </a:r>
            <a:r>
              <a:rPr lang="en-US" sz="1200" kern="1200" baseline="0" dirty="0">
                <a:solidFill>
                  <a:schemeClr val="tx1"/>
                </a:solidFill>
                <a:latin typeface="+mn-lt"/>
                <a:ea typeface="+mn-ea"/>
                <a:cs typeface="+mn-cs"/>
              </a:rPr>
              <a:t>is that a host may set up and delete such a VC dynamically without the involvement of a network administrator. Note that an SVC should more accurately be called a “</a:t>
            </a:r>
            <a:r>
              <a:rPr lang="en-US" sz="1200" kern="1200" baseline="0" dirty="0" err="1">
                <a:solidFill>
                  <a:schemeClr val="tx1"/>
                </a:solidFill>
                <a:latin typeface="+mn-lt"/>
                <a:ea typeface="+mn-ea"/>
                <a:cs typeface="+mn-cs"/>
              </a:rPr>
              <a:t>signalled</a:t>
            </a:r>
            <a:r>
              <a:rPr lang="en-US" sz="1200" kern="1200" baseline="0" dirty="0">
                <a:solidFill>
                  <a:schemeClr val="tx1"/>
                </a:solidFill>
                <a:latin typeface="+mn-lt"/>
                <a:ea typeface="+mn-ea"/>
                <a:cs typeface="+mn-cs"/>
              </a:rPr>
              <a:t>” VC, since it is the use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(not switching) that distinguishes an SVC from a PVC.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real networks of reasonable size, the burden of configuring VC tables correctly in a large number of switches would quickly become excessive using the above procedures. Thus, some sort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almost always used, even when setting up “permanent” VCs. In the case of PVCs,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initiated by the network administrator, while SVCs are usually set up using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by one of the hosts. We consider now how the same VC just described could be set up by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from the host.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start the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process, host A sends a setup message into the network, that is, to switch 1. The setup message contains, among other things, the complete destination address of host B. The setup message needs to get all the way to B to create the necessary connection state in every switch along the way. We can see that getting the setup message to B is a lot like getting a datagram to B, in that the switches have to know which output to send the setup message to so that it eventually reaches B. For now, let’s just assume that the switches know enough about the network topology to figure out how to do that, so that the setup message flows on to switches 2 and 3 before finally reaching host B.</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There are several things to note about virtual circuit switching: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Since host A has to wait for the connection request to reach the far side of the network and return before it can send its first data packet, there is at least one RTT of delay before data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While the connection request contains the full address for host B (which might be quite large, being a global identifier on the network), each data packet contains only a small identifier, which is only unique on one link. Thus, the per-packet overhead caused by the header is reduced relative to the datagram model.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a switch or a link in a connection fails, the connection is broken and a new one will need to be established. Also, the old one needs to be torn down to free up table storage space in the switches.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issue of how a switch decides which link to forward the connection request on has been glossed over. In essence, this is the same problem as building up the forwarding table for datagram forwarding, which requires some sort of </a:t>
            </a:r>
            <a:r>
              <a:rPr lang="en-US" sz="1200" i="1" kern="1200" baseline="0" dirty="0">
                <a:solidFill>
                  <a:schemeClr val="tx1"/>
                </a:solidFill>
                <a:latin typeface="+mn-lt"/>
                <a:ea typeface="+mn-ea"/>
                <a:cs typeface="+mn-cs"/>
              </a:rPr>
              <a:t>routing algorithm. </a:t>
            </a:r>
          </a:p>
          <a:p>
            <a:endParaRPr lang="en-US" sz="1200" i="1" kern="1200" baseline="0" dirty="0">
              <a:solidFill>
                <a:schemeClr val="tx1"/>
              </a:solidFill>
              <a:latin typeface="+mn-lt"/>
              <a:ea typeface="+mn-ea"/>
              <a:cs typeface="+mn-cs"/>
            </a:endParaRPr>
          </a:p>
          <a:p>
            <a:endParaRPr lang="en-US" sz="1200" b="1" i="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 widely used technique for packet switching, which differs significantly from the datagram model, uses the concept of a </a:t>
            </a:r>
            <a:r>
              <a:rPr lang="en-US" sz="1200" i="1" kern="1200" baseline="0" dirty="0">
                <a:solidFill>
                  <a:schemeClr val="tx1"/>
                </a:solidFill>
                <a:latin typeface="+mn-lt"/>
                <a:ea typeface="+mn-ea"/>
                <a:cs typeface="+mn-cs"/>
              </a:rPr>
              <a:t>virtual circuit (VC). This approach, which is also </a:t>
            </a:r>
            <a:r>
              <a:rPr lang="en-US" sz="1200" kern="1200" baseline="0" dirty="0">
                <a:solidFill>
                  <a:schemeClr val="tx1"/>
                </a:solidFill>
                <a:latin typeface="+mn-lt"/>
                <a:ea typeface="+mn-ea"/>
                <a:cs typeface="+mn-cs"/>
              </a:rPr>
              <a:t>called a connection-oriented model, requires that we first set up a virtual connection from the source host to the destination host before any data is sent. To understand how this works, consider Figure 3.5, where host A again wants to send packets to host B. We can think of this as a two-stage process. The first stage is “connection setup.” The second is data transfer. We consider each in turn.</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Connection Setup Phase: </a:t>
            </a:r>
            <a:r>
              <a:rPr lang="en-US"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connection setup phase, it is necessary to establish “connection state” in</a:t>
            </a:r>
          </a:p>
          <a:p>
            <a:r>
              <a:rPr lang="en-US" sz="1200" kern="1200" baseline="0" dirty="0">
                <a:solidFill>
                  <a:schemeClr val="tx1"/>
                </a:solidFill>
                <a:latin typeface="+mn-lt"/>
                <a:ea typeface="+mn-ea"/>
                <a:cs typeface="+mn-cs"/>
              </a:rPr>
              <a:t>each of the switches between the source and destination hosts. The connection state for a single connection consists of an entry in a “VC table” in each switch through which the connection passes. One entry in the VC table on a single switch contains: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a:t>
            </a:r>
            <a:r>
              <a:rPr lang="en-US" sz="1200" i="1" kern="1200" baseline="0" dirty="0">
                <a:solidFill>
                  <a:schemeClr val="tx1"/>
                </a:solidFill>
                <a:latin typeface="+mn-lt"/>
                <a:ea typeface="+mn-ea"/>
                <a:cs typeface="+mn-cs"/>
              </a:rPr>
              <a:t>virtual circuit identifier (VCI) that uniquely identifies the connection at this </a:t>
            </a:r>
            <a:r>
              <a:rPr lang="en-US" sz="1200" kern="1200" baseline="0" dirty="0">
                <a:solidFill>
                  <a:schemeClr val="tx1"/>
                </a:solidFill>
                <a:latin typeface="+mn-lt"/>
                <a:ea typeface="+mn-ea"/>
                <a:cs typeface="+mn-cs"/>
              </a:rPr>
              <a:t>switch and that will be carried inside the header of the packets that belong to this connection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incoming interface on which packets for this VC arrive at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outgoing interface in which packets for this VC leave the switch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potentially different VCI that will be used for outgoing packets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semantics of one such entry is as follows: If a packet arrives on the designated incoming interface and that packet contains the designated VCI value in its header, then that packet should be sent out the specified outgoing interface with the specified outgoing VCI value first having been placed in its header.</a:t>
            </a:r>
          </a:p>
          <a:p>
            <a:endParaRPr lang="en-US" sz="1200" b="1"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may of course be many virtual connections established in the switch at one time. Also, we observe that the incoming and outgoing VCI values are generally not the same. Thus, the VCI is not a globally significant identifier for the connection; rather, it has significance only on a given link—that is, it has </a:t>
            </a:r>
            <a:r>
              <a:rPr lang="en-US" sz="1200" i="1" kern="1200" baseline="0" dirty="0">
                <a:solidFill>
                  <a:schemeClr val="tx1"/>
                </a:solidFill>
                <a:latin typeface="+mn-lt"/>
                <a:ea typeface="+mn-ea"/>
                <a:cs typeface="+mn-cs"/>
              </a:rPr>
              <a:t>link local scope.</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Whenever a new connection is created, we need to assign a new VCI for that connection on each link that the connection will traverse. We also need to ensure that the chosen VCI on a given link is not currently in use on that link by some existing connection.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broad classes of approach to establishing connection state. One is to have a network administrator configure the state, in which case the virtual circuit is “permanent.” Of course, it can also be deleted by the administrator, so a </a:t>
            </a:r>
            <a:r>
              <a:rPr lang="en-US" sz="1200" b="1" i="1" kern="1200" baseline="0" dirty="0">
                <a:solidFill>
                  <a:schemeClr val="tx1"/>
                </a:solidFill>
                <a:latin typeface="+mn-lt"/>
                <a:ea typeface="+mn-ea"/>
                <a:cs typeface="+mn-cs"/>
              </a:rPr>
              <a:t>permanent virtual circuit</a:t>
            </a:r>
            <a:r>
              <a:rPr lang="en-US" sz="1200" kern="1200" baseline="0" dirty="0">
                <a:solidFill>
                  <a:schemeClr val="tx1"/>
                </a:solidFill>
                <a:latin typeface="+mn-lt"/>
                <a:ea typeface="+mn-ea"/>
                <a:cs typeface="+mn-cs"/>
              </a:rPr>
              <a:t> (PVC) might best be thought of as a long-lived or administratively configured 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Alternatively, a host can send messages into the network to cause the state to be established. This is referred to as </a:t>
            </a:r>
            <a:r>
              <a:rPr lang="en-US" sz="1200" i="1" kern="1200" baseline="0" dirty="0" err="1">
                <a:solidFill>
                  <a:schemeClr val="tx1"/>
                </a:solidFill>
                <a:latin typeface="+mn-lt"/>
                <a:ea typeface="+mn-ea"/>
                <a:cs typeface="+mn-cs"/>
              </a:rPr>
              <a:t>signalling</a:t>
            </a:r>
            <a:r>
              <a:rPr lang="en-US" sz="1200" i="1" kern="1200" baseline="0" dirty="0">
                <a:solidFill>
                  <a:schemeClr val="tx1"/>
                </a:solidFill>
                <a:latin typeface="+mn-lt"/>
                <a:ea typeface="+mn-ea"/>
                <a:cs typeface="+mn-cs"/>
              </a:rPr>
              <a:t>, and the resulting virtual circuits </a:t>
            </a:r>
            <a:r>
              <a:rPr lang="en-US" sz="1200" kern="1200" baseline="0" dirty="0">
                <a:solidFill>
                  <a:schemeClr val="tx1"/>
                </a:solidFill>
                <a:latin typeface="+mn-lt"/>
                <a:ea typeface="+mn-ea"/>
                <a:cs typeface="+mn-cs"/>
              </a:rPr>
              <a:t>are said to be </a:t>
            </a:r>
            <a:r>
              <a:rPr lang="en-US" sz="1200" i="1" kern="1200" baseline="0" dirty="0">
                <a:solidFill>
                  <a:schemeClr val="tx1"/>
                </a:solidFill>
                <a:latin typeface="+mn-lt"/>
                <a:ea typeface="+mn-ea"/>
                <a:cs typeface="+mn-cs"/>
              </a:rPr>
              <a:t>switched. The salient characteristic of a </a:t>
            </a:r>
            <a:r>
              <a:rPr lang="en-US" sz="1200" b="1" i="1" kern="1200" baseline="0" dirty="0">
                <a:solidFill>
                  <a:schemeClr val="tx1"/>
                </a:solidFill>
                <a:latin typeface="+mn-lt"/>
                <a:ea typeface="+mn-ea"/>
                <a:cs typeface="+mn-cs"/>
              </a:rPr>
              <a:t>switched virtual circuit </a:t>
            </a:r>
            <a:r>
              <a:rPr lang="en-US" sz="1200" i="1" kern="1200" baseline="0" dirty="0">
                <a:solidFill>
                  <a:schemeClr val="tx1"/>
                </a:solidFill>
                <a:latin typeface="+mn-lt"/>
                <a:ea typeface="+mn-ea"/>
                <a:cs typeface="+mn-cs"/>
              </a:rPr>
              <a:t>(SVC) </a:t>
            </a:r>
            <a:r>
              <a:rPr lang="en-US" sz="1200" kern="1200" baseline="0" dirty="0">
                <a:solidFill>
                  <a:schemeClr val="tx1"/>
                </a:solidFill>
                <a:latin typeface="+mn-lt"/>
                <a:ea typeface="+mn-ea"/>
                <a:cs typeface="+mn-cs"/>
              </a:rPr>
              <a:t>is that a host may set up and delete such a VC dynamically without the involvement of a network administrator. Note that an SVC should more accurately be called a “</a:t>
            </a:r>
            <a:r>
              <a:rPr lang="en-US" sz="1200" kern="1200" baseline="0" dirty="0" err="1">
                <a:solidFill>
                  <a:schemeClr val="tx1"/>
                </a:solidFill>
                <a:latin typeface="+mn-lt"/>
                <a:ea typeface="+mn-ea"/>
                <a:cs typeface="+mn-cs"/>
              </a:rPr>
              <a:t>signalled</a:t>
            </a:r>
            <a:r>
              <a:rPr lang="en-US" sz="1200" kern="1200" baseline="0" dirty="0">
                <a:solidFill>
                  <a:schemeClr val="tx1"/>
                </a:solidFill>
                <a:latin typeface="+mn-lt"/>
                <a:ea typeface="+mn-ea"/>
                <a:cs typeface="+mn-cs"/>
              </a:rPr>
              <a:t>” VC, since it is the use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(not switching) that distinguishes an SVC from a PVC.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real networks of reasonable size, the burden of configuring VC tables correctly in a large number of switches would quickly become excessive using the above procedures. Thus, some sort of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almost always used, even when setting up “permanent” VCs. In the case of PVCs,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is initiated by the network administrator, while SVCs are usually set up using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by one of the hosts. We consider now how the same VC just described could be set up by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from the host.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start the </a:t>
            </a:r>
            <a:r>
              <a:rPr lang="en-US" sz="1200" kern="1200" baseline="0" dirty="0" err="1">
                <a:solidFill>
                  <a:schemeClr val="tx1"/>
                </a:solidFill>
                <a:latin typeface="+mn-lt"/>
                <a:ea typeface="+mn-ea"/>
                <a:cs typeface="+mn-cs"/>
              </a:rPr>
              <a:t>signalling</a:t>
            </a:r>
            <a:r>
              <a:rPr lang="en-US" sz="1200" kern="1200" baseline="0" dirty="0">
                <a:solidFill>
                  <a:schemeClr val="tx1"/>
                </a:solidFill>
                <a:latin typeface="+mn-lt"/>
                <a:ea typeface="+mn-ea"/>
                <a:cs typeface="+mn-cs"/>
              </a:rPr>
              <a:t> process, host A sends a setup message into the network, that is, to switch 1. The setup message contains, among other things, the complete destination address of host B. The setup message needs to get all the way to B to create the necessary connection state in every switch along the way. We can see that getting the setup message to B is a lot like getting a datagram to B, in that the switches have to know which output to send the setup message to so that it eventually reaches B. For now, let’s just assume that the switches know enough about the network topology to figure out how to do that, so that the setup message flows on to switches 2 and 3 before finally reaching host B.</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There are several things to note about virtual circuit switching: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Since host A has to wait for the connection request to reach the far side of the network and return before it can send its first data packet, there is at least one RTT of delay before data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While the connection request contains the full address for host B (which might be quite large, being a global identifier on the network), each data packet contains only a small identifier, which is only unique on one link. Thus, the per-packet overhead caused by the header is reduced relative to the datagram model.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a switch or a link in a connection fails, the connection is broken and a new one will need to be established. Also, the old one needs to be torn down to free up table storage space in the switches.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issue of how a switch decides which link to forward the connection request on has been glossed over. In essence, this is the same problem as building up the forwarding table for datagram forwarding, which requires some sort of </a:t>
            </a:r>
            <a:r>
              <a:rPr lang="en-US" sz="1200" i="1" kern="1200" baseline="0" dirty="0">
                <a:solidFill>
                  <a:schemeClr val="tx1"/>
                </a:solidFill>
                <a:latin typeface="+mn-lt"/>
                <a:ea typeface="+mn-ea"/>
                <a:cs typeface="+mn-cs"/>
              </a:rPr>
              <a:t>routing algorithm. </a:t>
            </a:r>
          </a:p>
          <a:p>
            <a:endParaRPr lang="en-US" sz="1200" i="1" kern="1200" baseline="0" dirty="0">
              <a:solidFill>
                <a:schemeClr val="tx1"/>
              </a:solidFill>
              <a:latin typeface="+mn-lt"/>
              <a:ea typeface="+mn-ea"/>
              <a:cs typeface="+mn-cs"/>
            </a:endParaRPr>
          </a:p>
          <a:p>
            <a:endParaRPr lang="en-US" sz="1200" b="1" i="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 third approach to switching that uses neither virtual circuits nor conventional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is known as source routing. The name derives from the fact that all the information about network topology that is required to</a:t>
            </a:r>
          </a:p>
          <a:p>
            <a:r>
              <a:rPr lang="en-US" sz="1200" kern="1200" baseline="0" dirty="0">
                <a:solidFill>
                  <a:schemeClr val="tx1"/>
                </a:solidFill>
                <a:latin typeface="+mn-lt"/>
                <a:ea typeface="+mn-ea"/>
                <a:cs typeface="+mn-cs"/>
              </a:rPr>
              <a:t>switch a packet across the network is provided by the source host.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various ways to implement source routing. One would be to assign a number to each output of each switch and to place that number in the header of the packet. The switching function is then very simple: For each packet that arrives on an input, the switch would read the port number in the header and transmit the packet on that output. However, since there will in general be more than one switch in the path between the sending and the receiving host, the header for the packet needs to contain enough information to allow every switch in the path to determine which output the packet needs to be placed on. One way to do this would be to put an ordered list of switch ports in the header and to rotate the list so that the next switch in the path is always at the front of the list.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example, the packet needs to traverse three switches to get from host A to host B. At switch 1, it needs to exit on port 1, at the next switch it needs to exit at port 0, and at the third switch it needs to exit at port 3. Thus, the original header when the packet leaves host A contains the list of ports (3, 0, 1), where we assume that each switch reads the rightmost element of the list. To make sure that the next switch gets the appropriate information, each switch rotates the list after it has read its own entry. Thus, the packet header as it leaves switch 1 en route to switch 2 is now (1, 3, 0); switch 2 performs another rotation and sends out a packet with (0, 1, 3) in the header. Although not shown, switch 3 performs yet another rotation, restoring the</a:t>
            </a:r>
          </a:p>
          <a:p>
            <a:r>
              <a:rPr lang="en-US" sz="1200" kern="1200" baseline="0" dirty="0">
                <a:solidFill>
                  <a:schemeClr val="tx1"/>
                </a:solidFill>
                <a:latin typeface="+mn-lt"/>
                <a:ea typeface="+mn-ea"/>
                <a:cs typeface="+mn-cs"/>
              </a:rPr>
              <a:t>header to what it was when host A sent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some variations on this approach. For example, rather than rotate the header, each switch could just strip the first element as it uses it. Rotation has an advantage over stripping, however: Host B gets a copy of the complete header, which may help it figure out how to get back to host A.</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 third approach to switching that uses neither virtual circuits nor conventional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is known as source routing. The name derives from the fact that all the information about network topology that is required to</a:t>
            </a:r>
          </a:p>
          <a:p>
            <a:r>
              <a:rPr lang="en-US" sz="1200" kern="1200" baseline="0" dirty="0">
                <a:solidFill>
                  <a:schemeClr val="tx1"/>
                </a:solidFill>
                <a:latin typeface="+mn-lt"/>
                <a:ea typeface="+mn-ea"/>
                <a:cs typeface="+mn-cs"/>
              </a:rPr>
              <a:t>switch a packet across the network is provided by the source host.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various ways to implement source routing. One would be to assign a number to each output of each switch and to place that number in the header of the packet. The switching function is then very simple: For each packet that arrives on an input, the switch would read the port number in the header and transmit the packet on that output. However, since there will in general be more than one switch in the path between the sending and the receiving host, the header for the packet needs to contain enough information to allow every switch in the path to determine which output the packet needs to be placed on. One way to do this would be to put an ordered list of switch ports in the header and to rotate the list so that the next switch in the path is always at the front of the list.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example, the packet needs to traverse three switches to get from host A to host B. At switch 1, it needs to exit on port 1, at the next switch it needs to exit at port 0, and at the third switch it needs to exit at port 3. Thus, the original header when the packet leaves host A contains the list of ports (3, 0, 1), where we assume that each switch reads the rightmost element of the list. To make sure that the next switch gets the appropriate information, each switch rotates the list after it has read its own entry. Thus, the packet header as it leaves switch 1 en route to switch 2 is now (1, 3, 0); switch 2 performs another rotation and sends out a packet with (0, 1, 3) in the header. Although not shown, switch 3 performs yet another rotation, restoring the</a:t>
            </a:r>
          </a:p>
          <a:p>
            <a:r>
              <a:rPr lang="en-US" sz="1200" kern="1200" baseline="0" dirty="0">
                <a:solidFill>
                  <a:schemeClr val="tx1"/>
                </a:solidFill>
                <a:latin typeface="+mn-lt"/>
                <a:ea typeface="+mn-ea"/>
                <a:cs typeface="+mn-cs"/>
              </a:rPr>
              <a:t>header to what it was when host A sent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some variations on this approach. For example, rather than rotate the header, each switch could just strip the first element as it uses it. Rotation has an advantage over stripping, however: Host B gets a copy of the complete header, which may help </a:t>
            </a:r>
            <a:r>
              <a:rPr lang="en-US" sz="1200" kern="1200" baseline="0">
                <a:solidFill>
                  <a:schemeClr val="tx1"/>
                </a:solidFill>
                <a:latin typeface="+mn-lt"/>
                <a:ea typeface="+mn-ea"/>
                <a:cs typeface="+mn-cs"/>
              </a:rPr>
              <a:t>it figure out </a:t>
            </a:r>
            <a:r>
              <a:rPr lang="en-US" sz="1200" kern="1200" baseline="0" dirty="0">
                <a:solidFill>
                  <a:schemeClr val="tx1"/>
                </a:solidFill>
                <a:latin typeface="+mn-lt"/>
                <a:ea typeface="+mn-ea"/>
                <a:cs typeface="+mn-cs"/>
              </a:rPr>
              <a:t>how to get back to host A.</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focus more closely on some specific switching technologies. We begin by considering a class of switches that is used to forward packets between shared-media LANs such as Ethernets. Such switches are sometimes known by the obvious name of LAN switches; historically they have also been referred to as bridges.</a:t>
            </a:r>
          </a:p>
          <a:p>
            <a:endParaRPr lang="en-US" b="0" i="0" baseline="0" dirty="0"/>
          </a:p>
          <a:p>
            <a:r>
              <a:rPr lang="en-US" sz="1200" kern="1200" baseline="0" dirty="0">
                <a:solidFill>
                  <a:schemeClr val="tx1"/>
                </a:solidFill>
                <a:latin typeface="+mn-lt"/>
                <a:ea typeface="+mn-ea"/>
                <a:cs typeface="+mn-cs"/>
              </a:rPr>
              <a:t>Suppose you have a pair of Ethernets that you want to interconnect. One approach you might try is to put a repeater between them, as described in Chapter 2. This would not be a workable solution, however, if doing so exceeded the physical limitations of the  Ethernet. (Recall that no more than two repeaters between any pair of hosts and no more than a total of 2500 m in length is allowed.)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t>
            </a:r>
            <a:r>
              <a:rPr lang="en-US" sz="1200" i="1" kern="1200" baseline="0" dirty="0">
                <a:solidFill>
                  <a:schemeClr val="tx1"/>
                </a:solidFill>
                <a:latin typeface="+mn-lt"/>
                <a:ea typeface="+mn-ea"/>
                <a:cs typeface="+mn-cs"/>
              </a:rPr>
              <a:t>alternative </a:t>
            </a:r>
            <a:r>
              <a:rPr lang="en-US" sz="1200" kern="1200" baseline="0" dirty="0">
                <a:solidFill>
                  <a:schemeClr val="tx1"/>
                </a:solidFill>
                <a:latin typeface="+mn-lt"/>
                <a:ea typeface="+mn-ea"/>
                <a:cs typeface="+mn-cs"/>
              </a:rPr>
              <a:t>would be to put a node between the two Ethernets and have the node forward frames from one Ethernet to the other.  This node would be in promiscuous mode, accepting all frames transmitted on either of the Ethernets, so it could forward them to the  other. The node we have just described is typically called a </a:t>
            </a:r>
            <a:r>
              <a:rPr lang="en-US" sz="1200" i="1" kern="1200" baseline="0" dirty="0">
                <a:solidFill>
                  <a:schemeClr val="tx1"/>
                </a:solidFill>
                <a:latin typeface="+mn-lt"/>
                <a:ea typeface="+mn-ea"/>
                <a:cs typeface="+mn-cs"/>
              </a:rPr>
              <a:t>bridge, and a collection of </a:t>
            </a:r>
            <a:r>
              <a:rPr lang="en-US" sz="1200" kern="1200" baseline="0" dirty="0">
                <a:solidFill>
                  <a:schemeClr val="tx1"/>
                </a:solidFill>
                <a:latin typeface="+mn-lt"/>
                <a:ea typeface="+mn-ea"/>
                <a:cs typeface="+mn-cs"/>
              </a:rPr>
              <a:t>LANs connected by one or more bridges is usually said to form an </a:t>
            </a:r>
            <a:r>
              <a:rPr lang="en-US" sz="1200" i="1" kern="1200" baseline="0" dirty="0">
                <a:solidFill>
                  <a:schemeClr val="tx1"/>
                </a:solidFill>
                <a:latin typeface="+mn-lt"/>
                <a:ea typeface="+mn-ea"/>
                <a:cs typeface="+mn-cs"/>
              </a:rPr>
              <a:t>extended LAN.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a bridge meets our definition of a switch from the previous section: a multi-input, multi-output device, which transfers packets from an input to one or of device is needed to make these networks useful.</a:t>
            </a:r>
            <a:endParaRPr lang="en-US" sz="1200" i="1" kern="1200" baseline="0" dirty="0">
              <a:solidFill>
                <a:schemeClr val="tx1"/>
              </a:solidFill>
              <a:latin typeface="+mn-lt"/>
              <a:ea typeface="+mn-ea"/>
              <a:cs typeface="+mn-cs"/>
            </a:endParaRPr>
          </a:p>
          <a:p>
            <a:endParaRPr lang="en-US" sz="1200" i="1"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focus more closely on some specific switching technologies. We begin by considering a class of switches that is used to forward packets between shared-media LANs such as Ethernets. Such switches are sometimes known by the obvious name of LAN switches; historically they have also been referred to as bridges.</a:t>
            </a:r>
          </a:p>
          <a:p>
            <a:endParaRPr lang="en-US" b="0" i="0" baseline="0" dirty="0"/>
          </a:p>
          <a:p>
            <a:r>
              <a:rPr lang="en-US" sz="1200" kern="1200" baseline="0" dirty="0">
                <a:solidFill>
                  <a:schemeClr val="tx1"/>
                </a:solidFill>
                <a:latin typeface="+mn-lt"/>
                <a:ea typeface="+mn-ea"/>
                <a:cs typeface="+mn-cs"/>
              </a:rPr>
              <a:t>Suppose you have a pair of Ethernets that you want to interconnect. One approach you might try is to put a repeater between them, as described in Chapter 2. This would not be a workable solution, however, if doing so exceeded the physical limitations of the  Ethernet. (Recall that no more than two repeaters between any pair of hosts and no more than a total of 2500 m in length is allowed.)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t>
            </a:r>
            <a:r>
              <a:rPr lang="en-US" sz="1200" i="1" kern="1200" baseline="0" dirty="0">
                <a:solidFill>
                  <a:schemeClr val="tx1"/>
                </a:solidFill>
                <a:latin typeface="+mn-lt"/>
                <a:ea typeface="+mn-ea"/>
                <a:cs typeface="+mn-cs"/>
              </a:rPr>
              <a:t>alternative </a:t>
            </a:r>
            <a:r>
              <a:rPr lang="en-US" sz="1200" kern="1200" baseline="0" dirty="0">
                <a:solidFill>
                  <a:schemeClr val="tx1"/>
                </a:solidFill>
                <a:latin typeface="+mn-lt"/>
                <a:ea typeface="+mn-ea"/>
                <a:cs typeface="+mn-cs"/>
              </a:rPr>
              <a:t>would be to put a node between the two Ethernets and have the node forward frames from one Ethernet to the other.  This node would be in promiscuous mode, accepting all frames transmitted on either of the Ethernets, so it could forward them to the  other. The node we have just described is typically called a </a:t>
            </a:r>
            <a:r>
              <a:rPr lang="en-US" sz="1200" i="1" kern="1200" baseline="0" dirty="0">
                <a:solidFill>
                  <a:schemeClr val="tx1"/>
                </a:solidFill>
                <a:latin typeface="+mn-lt"/>
                <a:ea typeface="+mn-ea"/>
                <a:cs typeface="+mn-cs"/>
              </a:rPr>
              <a:t>bridge, and a collection of </a:t>
            </a:r>
            <a:r>
              <a:rPr lang="en-US" sz="1200" kern="1200" baseline="0" dirty="0">
                <a:solidFill>
                  <a:schemeClr val="tx1"/>
                </a:solidFill>
                <a:latin typeface="+mn-lt"/>
                <a:ea typeface="+mn-ea"/>
                <a:cs typeface="+mn-cs"/>
              </a:rPr>
              <a:t>LANs connected by one or more bridges is usually said to form an </a:t>
            </a:r>
            <a:r>
              <a:rPr lang="en-US" sz="1200" i="1" kern="1200" baseline="0" dirty="0">
                <a:solidFill>
                  <a:schemeClr val="tx1"/>
                </a:solidFill>
                <a:latin typeface="+mn-lt"/>
                <a:ea typeface="+mn-ea"/>
                <a:cs typeface="+mn-cs"/>
              </a:rPr>
              <a:t>extended LAN.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a bridge meets our definition of a switch from the previous section: a multi-input, multi-output device, which transfers packets from an input to one or of device is needed to make these networks useful.</a:t>
            </a:r>
            <a:endParaRPr lang="en-US" sz="1200" i="1" kern="1200" baseline="0" dirty="0">
              <a:solidFill>
                <a:schemeClr val="tx1"/>
              </a:solidFill>
              <a:latin typeface="+mn-lt"/>
              <a:ea typeface="+mn-ea"/>
              <a:cs typeface="+mn-cs"/>
            </a:endParaRPr>
          </a:p>
          <a:p>
            <a:endParaRPr lang="en-US" sz="1200" i="1"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pPr algn="l" rtl="0" eaLnBrk="0" fontAlgn="base" hangingPunct="0">
              <a:spcBef>
                <a:spcPct val="0"/>
              </a:spcBef>
              <a:spcAft>
                <a:spcPct val="0"/>
              </a:spcAft>
            </a:pPr>
            <a:r>
              <a:rPr lang="en-US" sz="1100" kern="1200" dirty="0">
                <a:solidFill>
                  <a:prstClr val="black"/>
                </a:solidFill>
                <a:latin typeface="Times New Roman" pitchFamily="18" charset="0"/>
                <a:ea typeface="+mn-ea"/>
                <a:cs typeface="+mn-cs"/>
              </a:rPr>
              <a:t>Copyright 2002 </a:t>
            </a:r>
            <a:r>
              <a:rPr lang="en-US" sz="1100" kern="1200" dirty="0" err="1">
                <a:solidFill>
                  <a:prstClr val="black"/>
                </a:solidFill>
                <a:latin typeface="Times New Roman" pitchFamily="18" charset="0"/>
                <a:ea typeface="+mn-ea"/>
                <a:cs typeface="+mn-cs"/>
              </a:rPr>
              <a:t>Radia</a:t>
            </a:r>
            <a:r>
              <a:rPr lang="en-US" sz="1100" kern="1200" dirty="0">
                <a:solidFill>
                  <a:prstClr val="black"/>
                </a:solidFill>
                <a:latin typeface="Times New Roman" pitchFamily="18" charset="0"/>
                <a:ea typeface="+mn-ea"/>
                <a:cs typeface="+mn-cs"/>
              </a:rPr>
              <a:t> Perlman and Charlie Kaufman. All Rights Reserved.</a:t>
            </a:r>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The preceding strategy works just fine until the extended LAN has a loop in it, in which case it fails in a horrible way—frames potentially loop through the extended LAN forever. This is easy to see in the example depicted in Figure 3.12, where, for example, bridges B1, B4, and B6 form a loop. How does an extended LAN come to have a loop in it? One possibility is that the network is  managed by more than one administrator, for example, because it spans multiple departments in an organization.  In such a setting, it is possible that no single person knows the entire configuration of the network, meaning that a bridge that closes a loop might be  added without anyone knowing. A second, more likely scenario is that loops are built into the network on purpose—to provide redundancy in case of failure.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main idea of the spanning tree is for the bridges to select the ports over which they will forward frames. The algorithm selects ports as follows. Each bridge has a unique identifier; for our purposes, we use the labels B1, B2, B3, and so on. The algorithm first elects the bridge with the smallest id as the root of the spanning tree; exactly how this election takes place is described below. The root bridge always forwards frames out over all of its ports. Next, each bridge computes the shortest path to the root and notes which of its ports is on this path. This port is also selected as the bridge’s preferred path to the root. Finally, all the bridges connected to a given LAN elect a single </a:t>
            </a:r>
            <a:r>
              <a:rPr lang="en-US" sz="1200" i="1" kern="1200" baseline="0" dirty="0">
                <a:solidFill>
                  <a:schemeClr val="tx1"/>
                </a:solidFill>
                <a:latin typeface="+mn-lt"/>
                <a:ea typeface="+mn-ea"/>
                <a:cs typeface="+mn-cs"/>
              </a:rPr>
              <a:t>designated bridge that will be responsible for forwarding frames toward </a:t>
            </a:r>
            <a:r>
              <a:rPr lang="en-US" sz="1200" kern="1200" baseline="0" dirty="0">
                <a:solidFill>
                  <a:schemeClr val="tx1"/>
                </a:solidFill>
                <a:latin typeface="+mn-lt"/>
                <a:ea typeface="+mn-ea"/>
                <a:cs typeface="+mn-cs"/>
              </a:rPr>
              <a:t>the root bridge. Each LAN’s designated bridge is the one that is closest to the root, and if two or more bridges are equally close to the root, then the bridges’  identifiers are used to break ties; the smallest id wins. Of course, each bridge is connected to more than one LAN, so it participates in the election of a designated bridge for each LAN it is connected to. In effect, this means that each bridge decides if it is the designated bridge relative to each of its ports. The bridge forwards frames over those ports for which it is the designated bridge.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3.14 shows the spanning tree that corresponds to the extended LAN shown in Figure 3.12. In this example, B1 is the root bridge, since it has the smallest id. Notice that both B3 and B5 are connected to LAN A, but B5 is the designated bridge since it is closer to the root. Similarly, both B5 and B7 are connected to LAN B, but in this case, B5 is the designated bridge since it has the smaller id; both are an equal distance from B1.</a:t>
            </a:r>
          </a:p>
          <a:p>
            <a:endParaRPr lang="en-US" b="0" i="0" baseline="0" dirty="0"/>
          </a:p>
          <a:p>
            <a:r>
              <a:rPr lang="en-US" sz="1200" kern="1200" baseline="0" dirty="0">
                <a:solidFill>
                  <a:schemeClr val="tx1"/>
                </a:solidFill>
                <a:latin typeface="+mn-lt"/>
                <a:ea typeface="+mn-ea"/>
                <a:cs typeface="+mn-cs"/>
              </a:rPr>
              <a:t>While it is possible for a human to look at the extended LAN given in Figure 3.12 and to compute the spanning tree given in Figure 3.14 according to the rules given above, the bridges in an extended LAN do not have the luxury of being able to see the topology of the entire network, let alone peek inside other bridges to see their ids. Instead, the bridges have to exchange configuration messages with each other and then decide whether or not they are the root or a designated bridge based on these messages.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Specifically, the configuration messages contain three pieces of information:</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t>
            </a:r>
            <a:r>
              <a:rPr lang="en-US" sz="1200" kern="1200" baseline="0" dirty="0">
                <a:solidFill>
                  <a:schemeClr val="tx1"/>
                </a:solidFill>
                <a:latin typeface="+mn-lt"/>
                <a:ea typeface="+mn-ea"/>
                <a:cs typeface="+mn-cs"/>
              </a:rPr>
              <a:t>the id for the bridge that is sending the message</a:t>
            </a:r>
          </a:p>
          <a:p>
            <a:r>
              <a:rPr lang="en-US" sz="1200" b="1" kern="1200" baseline="0" dirty="0">
                <a:solidFill>
                  <a:schemeClr val="tx1"/>
                </a:solidFill>
                <a:latin typeface="+mn-lt"/>
                <a:ea typeface="+mn-ea"/>
                <a:cs typeface="+mn-cs"/>
              </a:rPr>
              <a:t>2) </a:t>
            </a:r>
            <a:r>
              <a:rPr lang="en-US" sz="1200" kern="1200" baseline="0" dirty="0">
                <a:solidFill>
                  <a:schemeClr val="tx1"/>
                </a:solidFill>
                <a:latin typeface="+mn-lt"/>
                <a:ea typeface="+mn-ea"/>
                <a:cs typeface="+mn-cs"/>
              </a:rPr>
              <a:t>the id for what the sending bridge believes to be the root bridge</a:t>
            </a:r>
          </a:p>
          <a:p>
            <a:r>
              <a:rPr lang="en-US" sz="1200" b="1" kern="1200" baseline="0" dirty="0">
                <a:solidFill>
                  <a:schemeClr val="tx1"/>
                </a:solidFill>
                <a:latin typeface="+mn-lt"/>
                <a:ea typeface="+mn-ea"/>
                <a:cs typeface="+mn-cs"/>
              </a:rPr>
              <a:t>3) </a:t>
            </a:r>
            <a:r>
              <a:rPr lang="en-US" sz="1200" kern="1200" baseline="0" dirty="0">
                <a:solidFill>
                  <a:schemeClr val="tx1"/>
                </a:solidFill>
                <a:latin typeface="+mn-lt"/>
                <a:ea typeface="+mn-ea"/>
                <a:cs typeface="+mn-cs"/>
              </a:rPr>
              <a:t>the distance, measured in hops, from the sending bridge to the root bridge</a:t>
            </a:r>
          </a:p>
          <a:p>
            <a:endParaRPr lang="en-US" b="0" i="0" baseline="0" dirty="0"/>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preceding discussion has focused on how bridges forward </a:t>
            </a:r>
            <a:r>
              <a:rPr lang="en-US" sz="1200" kern="1200" baseline="0" dirty="0" err="1">
                <a:solidFill>
                  <a:schemeClr val="tx1"/>
                </a:solidFill>
                <a:latin typeface="+mn-lt"/>
                <a:ea typeface="+mn-ea"/>
                <a:cs typeface="+mn-cs"/>
              </a:rPr>
              <a:t>unicast</a:t>
            </a:r>
            <a:r>
              <a:rPr lang="en-US" sz="1200" kern="1200" baseline="0" dirty="0">
                <a:solidFill>
                  <a:schemeClr val="tx1"/>
                </a:solidFill>
                <a:latin typeface="+mn-lt"/>
                <a:ea typeface="+mn-ea"/>
                <a:cs typeface="+mn-cs"/>
              </a:rPr>
              <a:t> frames from one LAN to another. Since the goal of a bridge is to transparently extend a LAN across multiple networks, and since most LANs support both broadcast and multicast, then bridges must also support these two features. Broadcast is simple—each bridge  forwards a frame with a destination broadcast address out on each active (selected) port other than the one on which the frame was received.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Multicast can be implemented in exactly the same way, with each host deciding for itself whether or not to accept the message. This is exactly what is done in practice. Notice, however, that since not all the LANs in an extended LAN necessarily have a host that is a member of a particular multicast group, it is possible to do better. Specifically, the spanning tree algorithm can be extended to prune networks over which multicast frames need not be forwarded.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Consider a frame sent to group M by a host on LAN A in Figure 3.14. If there is no host on LAN J that belongs to group M</a:t>
            </a:r>
            <a:r>
              <a:rPr lang="en-US" sz="1200" kern="1200" baseline="0">
                <a:solidFill>
                  <a:schemeClr val="tx1"/>
                </a:solidFill>
                <a:latin typeface="+mn-lt"/>
                <a:ea typeface="+mn-ea"/>
                <a:cs typeface="+mn-cs"/>
              </a:rPr>
              <a:t>, then there </a:t>
            </a:r>
            <a:r>
              <a:rPr lang="en-US" sz="1200" kern="1200" baseline="0" dirty="0">
                <a:solidFill>
                  <a:schemeClr val="tx1"/>
                </a:solidFill>
                <a:latin typeface="+mn-lt"/>
                <a:ea typeface="+mn-ea"/>
                <a:cs typeface="+mn-cs"/>
              </a:rPr>
              <a:t>is no need for bridge B4 to forward the frames over that network. On the other hand, not having a host on LAN H that belongs to group M does not necessarily mean that bridge B1 can avoid forwarding multicast frames onto LAN H. It all depends on whether or not there are members of group M on LANs I and J.</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bridge-based solution just described is meant to be used in only a fairly limited setting—to connect a handful of similar LANs. The main limitations of bridges become apparent when we consider the issues of </a:t>
            </a:r>
            <a:r>
              <a:rPr lang="en-US" sz="1200" b="1" i="1" kern="1200" baseline="0" dirty="0">
                <a:solidFill>
                  <a:schemeClr val="tx1"/>
                </a:solidFill>
                <a:latin typeface="+mn-lt"/>
                <a:ea typeface="+mn-ea"/>
                <a:cs typeface="+mn-cs"/>
              </a:rPr>
              <a:t>scale</a:t>
            </a:r>
            <a:r>
              <a:rPr lang="en-US" sz="1200" kern="1200" baseline="0" dirty="0">
                <a:solidFill>
                  <a:schemeClr val="tx1"/>
                </a:solidFill>
                <a:latin typeface="+mn-lt"/>
                <a:ea typeface="+mn-ea"/>
                <a:cs typeface="+mn-cs"/>
              </a:rPr>
              <a:t> and </a:t>
            </a:r>
            <a:r>
              <a:rPr lang="en-US" sz="1200" b="1" i="1" kern="1200" baseline="0" dirty="0">
                <a:solidFill>
                  <a:schemeClr val="tx1"/>
                </a:solidFill>
                <a:latin typeface="+mn-lt"/>
                <a:ea typeface="+mn-ea"/>
                <a:cs typeface="+mn-cs"/>
              </a:rPr>
              <a:t>heterogeneity</a:t>
            </a:r>
            <a:r>
              <a:rPr lang="en-US" sz="1200" kern="1200" baseline="0" dirty="0">
                <a:solidFill>
                  <a:schemeClr val="tx1"/>
                </a:solidFill>
                <a:latin typeface="+mn-lt"/>
                <a:ea typeface="+mn-ea"/>
                <a:cs typeface="+mn-cs"/>
              </a:rPr>
              <a:t>.</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the issue of </a:t>
            </a:r>
            <a:r>
              <a:rPr lang="en-US" sz="1200" b="1" i="1" kern="1200" baseline="0" dirty="0">
                <a:solidFill>
                  <a:schemeClr val="tx1"/>
                </a:solidFill>
                <a:latin typeface="+mn-lt"/>
                <a:ea typeface="+mn-ea"/>
                <a:cs typeface="+mn-cs"/>
              </a:rPr>
              <a:t>scale</a:t>
            </a:r>
            <a:r>
              <a:rPr lang="en-US" sz="1200" kern="1200" baseline="0" dirty="0">
                <a:solidFill>
                  <a:schemeClr val="tx1"/>
                </a:solidFill>
                <a:latin typeface="+mn-lt"/>
                <a:ea typeface="+mn-ea"/>
                <a:cs typeface="+mn-cs"/>
              </a:rPr>
              <a:t>, it is not realistic to connect more than a few LANs by means of bridges, where in practice “few” typically means “tens of.” One reason for this is that the spanning tree algorithm scales linearly; that is, there is no provision for imposing a hierarchy on the extended LAN. A second reason is that bridges forward all broadcast frames. While it is reasonable for all hosts within a limited setting (say, a department) to see each other’s broadcast messages, it is unlikely that all the hosts in a larger environment (say, a large company or university) would want to have to be bothered by each other’s broadcast messages. </a:t>
            </a:r>
            <a:r>
              <a:rPr lang="en-US" sz="1200" b="1" i="1" kern="1200" baseline="0" dirty="0">
                <a:solidFill>
                  <a:schemeClr val="tx1"/>
                </a:solidFill>
                <a:latin typeface="+mn-lt"/>
                <a:ea typeface="+mn-ea"/>
                <a:cs typeface="+mn-cs"/>
              </a:rPr>
              <a:t>Said another way, broadcast does not scale, and as a consequence, extended LANs do not scale</a:t>
            </a:r>
            <a:r>
              <a:rPr lang="en-US" sz="1200" kern="1200" baseline="0" dirty="0">
                <a:solidFill>
                  <a:schemeClr val="tx1"/>
                </a:solidFill>
                <a:latin typeface="+mn-lt"/>
                <a:ea typeface="+mn-ea"/>
                <a:cs typeface="+mn-cs"/>
              </a:rPr>
              <a:t>.</a:t>
            </a:r>
          </a:p>
          <a:p>
            <a:endParaRPr lang="en-US" sz="1200" b="0" i="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VLAN Example: </a:t>
            </a:r>
          </a:p>
          <a:p>
            <a:r>
              <a:rPr lang="en-US" sz="1200" kern="1200" baseline="0" dirty="0">
                <a:solidFill>
                  <a:schemeClr val="tx1"/>
                </a:solidFill>
                <a:latin typeface="+mn-lt"/>
                <a:ea typeface="+mn-ea"/>
                <a:cs typeface="+mn-cs"/>
              </a:rPr>
              <a:t>One approach to increasing the scalability of extended LANs is the </a:t>
            </a:r>
            <a:r>
              <a:rPr lang="en-US" sz="1200" i="1" kern="1200" baseline="0" dirty="0">
                <a:solidFill>
                  <a:schemeClr val="tx1"/>
                </a:solidFill>
                <a:latin typeface="+mn-lt"/>
                <a:ea typeface="+mn-ea"/>
                <a:cs typeface="+mn-cs"/>
              </a:rPr>
              <a:t>virtual LAN </a:t>
            </a:r>
            <a:r>
              <a:rPr lang="en-US" sz="1200" kern="1200" baseline="0" dirty="0">
                <a:solidFill>
                  <a:schemeClr val="tx1"/>
                </a:solidFill>
                <a:latin typeface="+mn-lt"/>
                <a:ea typeface="+mn-ea"/>
                <a:cs typeface="+mn-cs"/>
              </a:rPr>
              <a:t>(VLAN). VLANs allow a single extended  LAN to be partitioned into several seemingly separate LANs. Each virtual LAN is assigned an identifier (sometimes called a </a:t>
            </a:r>
            <a:r>
              <a:rPr lang="en-US" sz="1200" i="1" kern="1200" baseline="0" dirty="0">
                <a:solidFill>
                  <a:schemeClr val="tx1"/>
                </a:solidFill>
                <a:latin typeface="+mn-lt"/>
                <a:ea typeface="+mn-ea"/>
                <a:cs typeface="+mn-cs"/>
              </a:rPr>
              <a:t>color), </a:t>
            </a:r>
            <a:r>
              <a:rPr lang="en-US" sz="1200" kern="1200" baseline="0" dirty="0">
                <a:solidFill>
                  <a:schemeClr val="tx1"/>
                </a:solidFill>
                <a:latin typeface="+mn-lt"/>
                <a:ea typeface="+mn-ea"/>
                <a:cs typeface="+mn-cs"/>
              </a:rPr>
              <a:t>and packets can only travel from one segment to another if both segments have the same identifier. This has the effect of limiting the number of segments in an extended LAN that will receive any given broadcast packet.</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see how VLANs work with an example. Figure 3.15 shows four hosts on four different LAN segments. In the absence of VLANs, any broadcast packet from any host will reach all the other hosts. Now let’s suppose that we define the segments connected to hosts W and X as being in one VLAN, which we’ll call VLAN 100. We also define the segments that connect to hosts Y and Z as being in VLAN 200. To do this, we need to configure a VLAN ID on each port of bridges B1 and B2. The link between B1 and B2 is considered to be in both VLANs. When a packet sent by host X arrives at bridge B2, the bridge observes that it came in a port that was configured as being in VLAN 100. It inserts a VLAN header between the Ethernet header and its payload. The interesting part of the VLAN header is the VLAN ID; in this case, that ID is set to 100. The bridge now applies its normal rules for forwarding to the packet, with the extra restriction that the packet may not be sent out an interface that is not part of VLAN 100. Thus, under no circumstances will the packet—even a broadcast packet—be sent out the interface to host Z, which is in VLAN 200. The packet is, however, forwarded to bridge B1, which follows the same rules, and thus may forward the packet to host W but not to host 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attractive feature of VLANs is that it is possible to change the logical topology without moving any wires or changing any addresses. For example, if we wanted to make the segment that connects to host Z be part of VLAN 100, and thus enable X, W, and Z to be on the same virtual LAN, we would just need to change one piece of configuration on bridge B2.</a:t>
            </a:r>
            <a:endParaRPr lang="en-US" sz="1200" b="0" i="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focus more closely on some specific switching technologies. We begin by considering a class of switches that is used to forward packets between shared-media LANs such as Ethernets. Such switches are sometimes known by the obvious name of LAN switches; historically they have also been referred to as bridges.</a:t>
            </a:r>
          </a:p>
          <a:p>
            <a:endParaRPr lang="en-US" b="0" i="0" baseline="0" dirty="0"/>
          </a:p>
          <a:p>
            <a:r>
              <a:rPr lang="en-US" sz="1200" kern="1200" baseline="0" dirty="0">
                <a:solidFill>
                  <a:schemeClr val="tx1"/>
                </a:solidFill>
                <a:latin typeface="+mn-lt"/>
                <a:ea typeface="+mn-ea"/>
                <a:cs typeface="+mn-cs"/>
              </a:rPr>
              <a:t>Suppose you have a pair of Ethernets that you want to interconnect. One approach you might try is to put a repeater between them, as described in Chapter 2. This would not be a workable solution, however, if doing so exceeded the physical limitations of the  Ethernet. (Recall that no more than two repeaters between any pair of hosts and no more than a total of 2500 m in length is allowed.)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t>
            </a:r>
            <a:r>
              <a:rPr lang="en-US" sz="1200" i="1" kern="1200" baseline="0" dirty="0">
                <a:solidFill>
                  <a:schemeClr val="tx1"/>
                </a:solidFill>
                <a:latin typeface="+mn-lt"/>
                <a:ea typeface="+mn-ea"/>
                <a:cs typeface="+mn-cs"/>
              </a:rPr>
              <a:t>alternative </a:t>
            </a:r>
            <a:r>
              <a:rPr lang="en-US" sz="1200" kern="1200" baseline="0" dirty="0">
                <a:solidFill>
                  <a:schemeClr val="tx1"/>
                </a:solidFill>
                <a:latin typeface="+mn-lt"/>
                <a:ea typeface="+mn-ea"/>
                <a:cs typeface="+mn-cs"/>
              </a:rPr>
              <a:t>would be to put a node between the two Ethernets and have the node forward frames from one Ethernet to the other.  This node would be in promiscuous mode, accepting all frames transmitted on either of the Ethernets, so it could forward them to the  other. The node we have just described is typically called a </a:t>
            </a:r>
            <a:r>
              <a:rPr lang="en-US" sz="1200" i="1" kern="1200" baseline="0" dirty="0">
                <a:solidFill>
                  <a:schemeClr val="tx1"/>
                </a:solidFill>
                <a:latin typeface="+mn-lt"/>
                <a:ea typeface="+mn-ea"/>
                <a:cs typeface="+mn-cs"/>
              </a:rPr>
              <a:t>bridge, and a collection of </a:t>
            </a:r>
            <a:r>
              <a:rPr lang="en-US" sz="1200" kern="1200" baseline="0" dirty="0">
                <a:solidFill>
                  <a:schemeClr val="tx1"/>
                </a:solidFill>
                <a:latin typeface="+mn-lt"/>
                <a:ea typeface="+mn-ea"/>
                <a:cs typeface="+mn-cs"/>
              </a:rPr>
              <a:t>LANs connected by one or more bridges is usually said to form an </a:t>
            </a:r>
            <a:r>
              <a:rPr lang="en-US" sz="1200" i="1" kern="1200" baseline="0" dirty="0">
                <a:solidFill>
                  <a:schemeClr val="tx1"/>
                </a:solidFill>
                <a:latin typeface="+mn-lt"/>
                <a:ea typeface="+mn-ea"/>
                <a:cs typeface="+mn-cs"/>
              </a:rPr>
              <a:t>extended LAN.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a bridge meets our definition of a switch from the previous section: a multi-input, multi-output device, which transfers packets from an input to one or of device is needed to make these networks useful.</a:t>
            </a:r>
            <a:endParaRPr lang="en-US" sz="1200" i="1" kern="1200" baseline="0" dirty="0">
              <a:solidFill>
                <a:schemeClr val="tx1"/>
              </a:solidFill>
              <a:latin typeface="+mn-lt"/>
              <a:ea typeface="+mn-ea"/>
              <a:cs typeface="+mn-cs"/>
            </a:endParaRPr>
          </a:p>
          <a:p>
            <a:endParaRPr lang="en-US" sz="1200" i="1"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30</a:t>
            </a:fld>
            <a:endParaRPr lang="en-US" sz="1200" kern="1200" dirty="0">
              <a:solidFill>
                <a:prstClr val="black"/>
              </a:solidFill>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31</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32</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focus more closely on some specific switching technologies. We begin by considering a class of switches that is used to forward packets between shared-media LANs such as Ethernets. Such switches are sometimes known by the obvious name of LAN switches; historically they have also been referred to as bridges.</a:t>
            </a:r>
          </a:p>
          <a:p>
            <a:endParaRPr lang="en-US" b="0" i="0" baseline="0" dirty="0"/>
          </a:p>
          <a:p>
            <a:r>
              <a:rPr lang="en-US" sz="1200" kern="1200" baseline="0" dirty="0">
                <a:solidFill>
                  <a:schemeClr val="tx1"/>
                </a:solidFill>
                <a:latin typeface="+mn-lt"/>
                <a:ea typeface="+mn-ea"/>
                <a:cs typeface="+mn-cs"/>
              </a:rPr>
              <a:t>Suppose you have a pair of Ethernets that you want to interconnect. One approach you might try is to put a repeater between them, as described in Chapter 2. This would not be a workable solution, however, if doing so exceeded the physical limitations of the  Ethernet. (Recall that no more than two repeaters between any pair of hosts and no more than a total of 2500 m in length is allowed.)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t>
            </a:r>
            <a:r>
              <a:rPr lang="en-US" sz="1200" i="1" kern="1200" baseline="0" dirty="0">
                <a:solidFill>
                  <a:schemeClr val="tx1"/>
                </a:solidFill>
                <a:latin typeface="+mn-lt"/>
                <a:ea typeface="+mn-ea"/>
                <a:cs typeface="+mn-cs"/>
              </a:rPr>
              <a:t>alternative </a:t>
            </a:r>
            <a:r>
              <a:rPr lang="en-US" sz="1200" kern="1200" baseline="0" dirty="0">
                <a:solidFill>
                  <a:schemeClr val="tx1"/>
                </a:solidFill>
                <a:latin typeface="+mn-lt"/>
                <a:ea typeface="+mn-ea"/>
                <a:cs typeface="+mn-cs"/>
              </a:rPr>
              <a:t>would be to put a node between the two Ethernets and have the node forward frames from one Ethernet to the other.  This node would be in promiscuous mode, accepting all frames transmitted on either of the Ethernets, so it could forward them to the  other. The node we have just described is typically called a </a:t>
            </a:r>
            <a:r>
              <a:rPr lang="en-US" sz="1200" i="1" kern="1200" baseline="0" dirty="0">
                <a:solidFill>
                  <a:schemeClr val="tx1"/>
                </a:solidFill>
                <a:latin typeface="+mn-lt"/>
                <a:ea typeface="+mn-ea"/>
                <a:cs typeface="+mn-cs"/>
              </a:rPr>
              <a:t>bridge, and a collection of </a:t>
            </a:r>
            <a:r>
              <a:rPr lang="en-US" sz="1200" kern="1200" baseline="0" dirty="0">
                <a:solidFill>
                  <a:schemeClr val="tx1"/>
                </a:solidFill>
                <a:latin typeface="+mn-lt"/>
                <a:ea typeface="+mn-ea"/>
                <a:cs typeface="+mn-cs"/>
              </a:rPr>
              <a:t>LANs connected by one or more bridges is usually said to form an </a:t>
            </a:r>
            <a:r>
              <a:rPr lang="en-US" sz="1200" i="1" kern="1200" baseline="0" dirty="0">
                <a:solidFill>
                  <a:schemeClr val="tx1"/>
                </a:solidFill>
                <a:latin typeface="+mn-lt"/>
                <a:ea typeface="+mn-ea"/>
                <a:cs typeface="+mn-cs"/>
              </a:rPr>
              <a:t>extended LAN.</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a bridge meets our definition of a switch from the previous section: a multi-input, multi-output device, which transfers packets from an input to one or of device is needed to make these networks useful.</a:t>
            </a:r>
            <a:endParaRPr lang="en-US" sz="1200" i="1" kern="1200" baseline="0" dirty="0">
              <a:solidFill>
                <a:schemeClr val="tx1"/>
              </a:solidFill>
              <a:latin typeface="+mn-lt"/>
              <a:ea typeface="+mn-ea"/>
              <a:cs typeface="+mn-cs"/>
            </a:endParaRPr>
          </a:p>
          <a:p>
            <a:endParaRPr lang="en-US" sz="1200" i="1"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switch can be thought of as a multi-port bridge conceptually arranged in the scheme shown above.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Each host connected to a port can be conceptualized to have a dedicated LAN segment for itself with a bridge each connecting this segment with other dedicated segments connecting to other ports.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no collisions between different ports.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We’ve covered before that hub is logically equivalent to shared bus; switch simulates a bridged LAN with one computer/ segment.</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The first optimization we can make to a bridge is to observe that it need not forward all frames that it receives. Consider the bridge in Figure 3.11. Whenever a frame from host A that is addressed to host B arrives on port 1, there is no need for the bridge to forward the frame out over port 2. The question, then, is, How does a bridge come to learn on which port the various hosts reside?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option would be to have a human download a table into the bridge similar to the one given in Table 3.3. Then, whenever the bridge receives a frame on port 1 that is addressed to host A, it would not forward the frame out on port 2; there would be no need because host A would have already directly received the frame on the LAN connected to port 1. Anytime a frame addressed to  host A was received on port 2, the bridge would forward the frame out on port 1.</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a bridge using such a table would be using the datagram (or connectionless) model of forwarding described in Section 3.1.1. Each packet carries a global address, and the bridge decides which output to send a packet on by looking up that address in a table.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Having a human maintain this table is quite a burden, especially considering that there is a simple trick by which a bridge can learn this information for itself. The idea is for each bridge to inspect the </a:t>
            </a:r>
            <a:r>
              <a:rPr lang="en-US" sz="1200" i="1" kern="1200" baseline="0" dirty="0">
                <a:solidFill>
                  <a:schemeClr val="tx1"/>
                </a:solidFill>
                <a:latin typeface="+mn-lt"/>
                <a:ea typeface="+mn-ea"/>
                <a:cs typeface="+mn-cs"/>
              </a:rPr>
              <a:t>source </a:t>
            </a:r>
            <a:r>
              <a:rPr lang="en-US" sz="1200" kern="1200" baseline="0" dirty="0">
                <a:solidFill>
                  <a:schemeClr val="tx1"/>
                </a:solidFill>
                <a:latin typeface="+mn-lt"/>
                <a:ea typeface="+mn-ea"/>
                <a:cs typeface="+mn-cs"/>
              </a:rPr>
              <a:t>address in all the frames it receives. Thus, when host A sends a frame to a host on either side of the bridge, the bridge receives this frame and records the fact that a frame from host A was just received on port 1. In this way, the bridge can build a table just like the one shown above.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a bridge first boots, this table is empty; entries are added over time. Also, a timeout is associated with each entry, and the bridge discards the entry after a specified period of time. This is to protect against the situation in which a host—and as a consequence, its LAN address—is moved from one network to another. Thus, this table is not necessarily complete. Should the bridge receive a frame that is addressed to a host not currently in the table, it goes ahead and forwards the frame out on all the other ports. In other words, this table is simply an optimization that filters out some frames; it is not required for correctness.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In the simplest terms, a switch is a mechanism that allows us to interconnect links to form a larger network. A switch is a multi-input, multi-output device, which transfers packets from an input to one or more outputs.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last claim above cannot be made for the shared-media networks discussed in the last chapter. For example, it is impossible for two hosts on the same Ethernet to transmit continuously at 10 Mbps because they share the same transmission medium. Every host on a switched network has its own link to the switch, so it may be entirely possible for many hosts to transmit at the full link speed (bandwidth), provided that the switch is designed with enough aggregate capacity.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general, switched networks are considered more </a:t>
            </a:r>
            <a:r>
              <a:rPr lang="en-US" sz="1200" i="1" kern="1200" baseline="0" dirty="0">
                <a:solidFill>
                  <a:schemeClr val="tx1"/>
                </a:solidFill>
                <a:latin typeface="+mn-lt"/>
                <a:ea typeface="+mn-ea"/>
                <a:cs typeface="+mn-cs"/>
              </a:rPr>
              <a:t>scalable (i.e., more capable of growing to large numbers </a:t>
            </a:r>
            <a:r>
              <a:rPr lang="en-US" sz="1200" kern="1200" baseline="0" dirty="0">
                <a:solidFill>
                  <a:schemeClr val="tx1"/>
                </a:solidFill>
                <a:latin typeface="+mn-lt"/>
                <a:ea typeface="+mn-ea"/>
                <a:cs typeface="+mn-cs"/>
              </a:rPr>
              <a:t>of nodes) than shared-media networks because of this ability to support many hosts at full speed.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switch is connected to a set of links and, for each of these links, runs the appropriate data link protocol to communicate with the node at the other end of the link. A switch’s primary job is to receive incoming packets on one of its links and to transmit them on some other link. This function is sometimes referred to as either </a:t>
            </a:r>
            <a:r>
              <a:rPr lang="en-US" sz="1200" i="1" kern="1200" baseline="0" dirty="0">
                <a:solidFill>
                  <a:schemeClr val="tx1"/>
                </a:solidFill>
                <a:latin typeface="+mn-lt"/>
                <a:ea typeface="+mn-ea"/>
                <a:cs typeface="+mn-cs"/>
              </a:rPr>
              <a:t>switching or forwarding, and in terms of the OSI architecture, it is the main function </a:t>
            </a:r>
            <a:r>
              <a:rPr lang="en-US" sz="1200" kern="1200" baseline="0" dirty="0">
                <a:solidFill>
                  <a:schemeClr val="tx1"/>
                </a:solidFill>
                <a:latin typeface="+mn-lt"/>
                <a:ea typeface="+mn-ea"/>
                <a:cs typeface="+mn-cs"/>
              </a:rPr>
              <a:t>of the network layer.</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Note: </a:t>
            </a:r>
            <a:r>
              <a:rPr lang="en-US" sz="1200" b="0" i="1" kern="1200" baseline="0" dirty="0">
                <a:solidFill>
                  <a:schemeClr val="tx1"/>
                </a:solidFill>
                <a:latin typeface="+mn-lt"/>
                <a:ea typeface="+mn-ea"/>
                <a:cs typeface="+mn-cs"/>
              </a:rPr>
              <a:t>Normally the function of switching between different data-links is called routing (distinct from switching which is at L2 and is used for the same link-layer technology).</a:t>
            </a:r>
            <a:endParaRPr lang="en-US" sz="1200" i="1" kern="1200" baseline="0" dirty="0">
              <a:solidFill>
                <a:schemeClr val="tx1"/>
              </a:solidFill>
              <a:latin typeface="+mn-lt"/>
              <a:ea typeface="+mn-ea"/>
              <a:cs typeface="+mn-cs"/>
            </a:endParaRPr>
          </a:p>
          <a:p>
            <a:endParaRPr lang="en-US" sz="1200" b="1" i="1"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question then is, How does the switch decide which output port to place each packet on? The general answer is that it looks at the header of the packet for an identifier that it uses to make the decision. The details of how it uses this identifier vary, but there are two common approaches. The first is the </a:t>
            </a:r>
            <a:r>
              <a:rPr lang="en-US" sz="1200" i="1" kern="1200" baseline="0" dirty="0">
                <a:solidFill>
                  <a:schemeClr val="tx1"/>
                </a:solidFill>
                <a:latin typeface="+mn-lt"/>
                <a:ea typeface="+mn-ea"/>
                <a:cs typeface="+mn-cs"/>
              </a:rPr>
              <a:t>datagram or connectionless approach. The second is the virtual circuit or connection-oriented approach. </a:t>
            </a:r>
            <a:r>
              <a:rPr lang="en-US" sz="1200" kern="1200" baseline="0" dirty="0">
                <a:solidFill>
                  <a:schemeClr val="tx1"/>
                </a:solidFill>
                <a:latin typeface="+mn-lt"/>
                <a:ea typeface="+mn-ea"/>
                <a:cs typeface="+mn-cs"/>
              </a:rPr>
              <a:t>A third approach, </a:t>
            </a:r>
            <a:r>
              <a:rPr lang="en-US" sz="1200" i="1" kern="1200" baseline="0" dirty="0">
                <a:solidFill>
                  <a:schemeClr val="tx1"/>
                </a:solidFill>
                <a:latin typeface="+mn-lt"/>
                <a:ea typeface="+mn-ea"/>
                <a:cs typeface="+mn-cs"/>
              </a:rPr>
              <a:t>source routing, is less common than these other two, but it </a:t>
            </a:r>
            <a:r>
              <a:rPr lang="en-US" sz="1200" kern="1200" baseline="0" dirty="0">
                <a:solidFill>
                  <a:schemeClr val="tx1"/>
                </a:solidFill>
                <a:latin typeface="+mn-lt"/>
                <a:ea typeface="+mn-ea"/>
                <a:cs typeface="+mn-cs"/>
              </a:rPr>
              <a:t>is simple to explain and does have some useful applications.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12/6/2021</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12/6/2021</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12/6/2021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p:txBody>
          <a:bodyPr/>
          <a:lstStyle>
            <a:lvl1pPr>
              <a:defRPr/>
            </a:lvl1pPr>
          </a:lstStyle>
          <a:p>
            <a:pPr algn="r" rtl="0" eaLnBrk="0" fontAlgn="base" hangingPunct="0">
              <a:spcBef>
                <a:spcPct val="0"/>
              </a:spcBef>
              <a:spcAft>
                <a:spcPct val="0"/>
              </a:spcAft>
            </a:pPr>
            <a:fld id="{0E585672-1759-4313-9606-23D73F2275E5}"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p:txBody>
          <a:bodyPr/>
          <a:lstStyle>
            <a:lvl1pPr>
              <a:defRPr/>
            </a:lvl1pPr>
          </a:lstStyle>
          <a:p>
            <a:pPr algn="r" rtl="0" eaLnBrk="0" fontAlgn="base" hangingPunct="0">
              <a:spcBef>
                <a:spcPct val="0"/>
              </a:spcBef>
              <a:spcAft>
                <a:spcPct val="0"/>
              </a:spcAft>
            </a:pPr>
            <a:fld id="{4A32DFD7-B1B6-4BA6-AF4C-79AFFA559913}"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p:txBody>
          <a:bodyPr/>
          <a:lstStyle>
            <a:lvl1pPr>
              <a:defRPr/>
            </a:lvl1pPr>
          </a:lstStyle>
          <a:p>
            <a:pPr algn="r" rtl="0" eaLnBrk="0" fontAlgn="base" hangingPunct="0">
              <a:spcBef>
                <a:spcPct val="0"/>
              </a:spcBef>
              <a:spcAft>
                <a:spcPct val="0"/>
              </a:spcAft>
            </a:pPr>
            <a:fld id="{2122970B-2DDA-435F-82CD-CA5E6A87C7EB}"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1"/>
          </p:nvPr>
        </p:nvSpPr>
        <p:spPr/>
        <p:txBody>
          <a:bodyPr/>
          <a:lstStyle>
            <a:lvl1pPr>
              <a:defRPr/>
            </a:lvl1pPr>
          </a:lstStyle>
          <a:p>
            <a:pPr algn="r" rtl="0" eaLnBrk="0" fontAlgn="base" hangingPunct="0">
              <a:spcBef>
                <a:spcPct val="0"/>
              </a:spcBef>
              <a:spcAft>
                <a:spcPct val="0"/>
              </a:spcAft>
            </a:pPr>
            <a:fld id="{A8A34C5A-23B8-438E-80F8-14651F19BAD5}"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7" name="Footer Placeholder 6"/>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Slide Number Placeholder 7"/>
          <p:cNvSpPr>
            <a:spLocks noGrp="1"/>
          </p:cNvSpPr>
          <p:nvPr>
            <p:ph type="sldNum" sz="quarter" idx="11"/>
          </p:nvPr>
        </p:nvSpPr>
        <p:spPr/>
        <p:txBody>
          <a:bodyPr/>
          <a:lstStyle>
            <a:lvl1pPr>
              <a:defRPr/>
            </a:lvl1pPr>
          </a:lstStyle>
          <a:p>
            <a:pPr algn="r" rtl="0" eaLnBrk="0" fontAlgn="base" hangingPunct="0">
              <a:spcBef>
                <a:spcPct val="0"/>
              </a:spcBef>
              <a:spcAft>
                <a:spcPct val="0"/>
              </a:spcAft>
            </a:pPr>
            <a:fld id="{A6A78D4E-2823-4F42-854F-880844F29FA7}"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9" name="Footer Placeholder 8"/>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1"/>
          </p:nvPr>
        </p:nvSpPr>
        <p:spPr/>
        <p:txBody>
          <a:bodyPr/>
          <a:lstStyle>
            <a:lvl1pPr>
              <a:defRPr/>
            </a:lvl1pPr>
          </a:lstStyle>
          <a:p>
            <a:pPr algn="r" rtl="0" eaLnBrk="0" fontAlgn="base" hangingPunct="0">
              <a:spcBef>
                <a:spcPct val="0"/>
              </a:spcBef>
              <a:spcAft>
                <a:spcPct val="0"/>
              </a:spcAft>
            </a:pPr>
            <a:fld id="{5CC83229-C5EA-44AE-B13D-B0A6B1952C3F}"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Slide Number Placeholder 2"/>
          <p:cNvSpPr>
            <a:spLocks noGrp="1"/>
          </p:cNvSpPr>
          <p:nvPr>
            <p:ph type="sldNum" sz="quarter" idx="11"/>
          </p:nvPr>
        </p:nvSpPr>
        <p:spPr/>
        <p:txBody>
          <a:bodyPr/>
          <a:lstStyle>
            <a:lvl1pPr>
              <a:defRPr/>
            </a:lvl1pPr>
          </a:lstStyle>
          <a:p>
            <a:pPr algn="r" rtl="0" eaLnBrk="0" fontAlgn="base" hangingPunct="0">
              <a:spcBef>
                <a:spcPct val="0"/>
              </a:spcBef>
              <a:spcAft>
                <a:spcPct val="0"/>
              </a:spcAft>
            </a:pPr>
            <a:fld id="{D560FA95-8562-405B-99B1-BA3C6C3374D0}"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1"/>
          </p:nvPr>
        </p:nvSpPr>
        <p:spPr/>
        <p:txBody>
          <a:bodyPr/>
          <a:lstStyle>
            <a:lvl1pPr>
              <a:defRPr/>
            </a:lvl1pPr>
          </a:lstStyle>
          <a:p>
            <a:pPr algn="r" rtl="0" eaLnBrk="0" fontAlgn="base" hangingPunct="0">
              <a:spcBef>
                <a:spcPct val="0"/>
              </a:spcBef>
              <a:spcAft>
                <a:spcPct val="0"/>
              </a:spcAft>
            </a:pPr>
            <a:fld id="{E5246181-0565-4AAA-8DA1-0AFD16CBB33E}"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7" name="Footer Placeholder 6"/>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1"/>
          </p:nvPr>
        </p:nvSpPr>
        <p:spPr/>
        <p:txBody>
          <a:bodyPr/>
          <a:lstStyle>
            <a:lvl1pPr>
              <a:defRPr/>
            </a:lvl1pPr>
          </a:lstStyle>
          <a:p>
            <a:pPr algn="r" rtl="0" eaLnBrk="0" fontAlgn="base" hangingPunct="0">
              <a:spcBef>
                <a:spcPct val="0"/>
              </a:spcBef>
              <a:spcAft>
                <a:spcPct val="0"/>
              </a:spcAft>
            </a:pPr>
            <a:fld id="{2912E718-E0E8-414C-BD32-D6AD794B7D3E}"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7" name="Footer Placeholder 6"/>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p:txBody>
          <a:bodyPr/>
          <a:lstStyle>
            <a:lvl1pPr>
              <a:defRPr/>
            </a:lvl1pPr>
          </a:lstStyle>
          <a:p>
            <a:pPr algn="r" rtl="0" eaLnBrk="0" fontAlgn="base" hangingPunct="0">
              <a:spcBef>
                <a:spcPct val="0"/>
              </a:spcBef>
              <a:spcAft>
                <a:spcPct val="0"/>
              </a:spcAft>
            </a:pPr>
            <a:fld id="{08FE4587-24FD-407C-B97A-0B9595A8157F}"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p:txBody>
          <a:bodyPr/>
          <a:lstStyle>
            <a:lvl1pPr>
              <a:defRPr/>
            </a:lvl1pPr>
          </a:lstStyle>
          <a:p>
            <a:pPr algn="r" rtl="0" eaLnBrk="0" fontAlgn="base" hangingPunct="0">
              <a:spcBef>
                <a:spcPct val="0"/>
              </a:spcBef>
              <a:spcAft>
                <a:spcPct val="0"/>
              </a:spcAft>
            </a:pPr>
            <a:fld id="{81213A5F-E26D-4FEF-A353-162A3EE46F37}" type="slidenum">
              <a:rPr lang="en-US" sz="10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0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2"/>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12/6/2021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12/6/2021</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12/6/2021</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lgn="l" rtl="0" eaLnBrk="0" fontAlgn="base" hangingPunct="0">
              <a:spcBef>
                <a:spcPct val="0"/>
              </a:spcBef>
              <a:spcAft>
                <a:spcPct val="0"/>
              </a:spcAft>
            </a:pPr>
            <a:endParaRPr lang="en-US" kern="1200">
              <a:solidFill>
                <a:srgbClr val="000000"/>
              </a:solidFill>
              <a:latin typeface="Times New Roman" pitchFamily="18" charset="0"/>
              <a:ea typeface="+mn-ea"/>
              <a:cs typeface="+mn-cs"/>
            </a:endParaRPr>
          </a:p>
        </p:txBody>
      </p:sp>
      <p:sp>
        <p:nvSpPr>
          <p:cNvPr id="1029" name="Rectangle 5"/>
          <p:cNvSpPr>
            <a:spLocks noGrp="1" noChangeArrowheads="1"/>
          </p:cNvSpPr>
          <p:nvPr>
            <p:ph type="sldNum" sz="quarter" idx="4"/>
          </p:nvPr>
        </p:nvSpPr>
        <p:spPr bwMode="auto">
          <a:xfrm>
            <a:off x="6477000" y="6248400"/>
            <a:ext cx="1981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000"/>
            </a:lvl1pPr>
          </a:lstStyle>
          <a:p>
            <a:pPr rtl="0" eaLnBrk="0" fontAlgn="base" hangingPunct="0">
              <a:spcBef>
                <a:spcPct val="0"/>
              </a:spcBef>
              <a:spcAft>
                <a:spcPct val="0"/>
              </a:spcAft>
            </a:pPr>
            <a:fld id="{6108EA45-E1EF-4C4F-80B6-265AC43D6459}" type="slidenum">
              <a:rPr lang="en-US" kern="1200">
                <a:solidFill>
                  <a:srgbClr val="000000"/>
                </a:solidFill>
                <a:latin typeface="Times New Roman" pitchFamily="18" charset="0"/>
                <a:ea typeface="+mn-ea"/>
                <a:cs typeface="+mn-cs"/>
              </a:rPr>
              <a:pPr rtl="0" eaLnBrk="0" fontAlgn="base" hangingPunct="0">
                <a:spcBef>
                  <a:spcPct val="0"/>
                </a:spcBef>
                <a:spcAft>
                  <a:spcPct val="0"/>
                </a:spcAft>
              </a:pPr>
              <a:t>‹#›</a:t>
            </a:fld>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pPr rtl="0" eaLnBrk="0" fontAlgn="base" hangingPunct="0">
              <a:spcBef>
                <a:spcPct val="0"/>
              </a:spcBef>
              <a:spcAft>
                <a:spcPct val="0"/>
              </a:spcAft>
            </a:pPr>
            <a:endParaRPr lang="en-US" kern="1200">
              <a:solidFill>
                <a:srgbClr val="000000"/>
              </a:solidFill>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hyperlink" Target="http://compnets.ning.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schemeClr val="tx1"/>
                  </a:solidFill>
                </a:ln>
                <a:solidFill>
                  <a:schemeClr val="bg1"/>
                </a:solidFill>
                <a:latin typeface="Tahoma" pitchFamily="34" charset="0"/>
                <a:cs typeface="Tahoma" pitchFamily="34" charset="0"/>
              </a:rPr>
              <a:t>Topic 3: Packet Switching</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30" name="Group 29"/>
          <p:cNvGrpSpPr/>
          <p:nvPr/>
        </p:nvGrpSpPr>
        <p:grpSpPr>
          <a:xfrm>
            <a:off x="76200" y="1210270"/>
            <a:ext cx="9067800" cy="1462683"/>
            <a:chOff x="0" y="896540"/>
            <a:chExt cx="9067800" cy="1462683"/>
          </a:xfrm>
        </p:grpSpPr>
        <p:sp>
          <p:nvSpPr>
            <p:cNvPr id="9" name="Rectangle 8"/>
            <p:cNvSpPr/>
            <p:nvPr/>
          </p:nvSpPr>
          <p:spPr>
            <a:xfrm>
              <a:off x="0" y="1743670"/>
              <a:ext cx="9067800" cy="615553"/>
            </a:xfrm>
            <a:prstGeom prst="rect">
              <a:avLst/>
            </a:prstGeom>
          </p:spPr>
          <p:txBody>
            <a:bodyPr wrap="square">
              <a:spAutoFit/>
            </a:bodyPr>
            <a:lstStyle/>
            <a:p>
              <a:pPr algn="ctr" rtl="0"/>
              <a:r>
                <a:rPr lang="en-US" sz="3400" b="1" dirty="0">
                  <a:ln>
                    <a:solidFill>
                      <a:schemeClr val="accent6">
                        <a:lumMod val="75000"/>
                      </a:schemeClr>
                    </a:solidFill>
                  </a:ln>
                  <a:solidFill>
                    <a:schemeClr val="bg1"/>
                  </a:solidFill>
                  <a:effectLst>
                    <a:outerShdw dir="5040000" algn="tl">
                      <a:srgbClr val="1F497D">
                        <a:lumMod val="75000"/>
                      </a:srgbClr>
                    </a:outerShdw>
                  </a:effectLst>
                  <a:cs typeface="Tahoma" pitchFamily="34" charset="0"/>
                </a:rPr>
                <a:t>Connecting nodes that aren’t directly connected</a:t>
              </a:r>
            </a:p>
          </p:txBody>
        </p:sp>
        <p:sp>
          <p:nvSpPr>
            <p:cNvPr id="6" name="TextBox 5"/>
            <p:cNvSpPr txBox="1"/>
            <p:nvPr/>
          </p:nvSpPr>
          <p:spPr>
            <a:xfrm>
              <a:off x="0" y="896540"/>
              <a:ext cx="90678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a:solidFill>
                    <a:schemeClr val="accent6">
                      <a:lumMod val="75000"/>
                    </a:schemeClr>
                  </a:solidFill>
                  <a:effectLst>
                    <a:outerShdw blurRad="38100" dist="38100" dir="2700000" algn="tl">
                      <a:srgbClr val="000000">
                        <a:alpha val="43137"/>
                      </a:srgbClr>
                    </a:outerShdw>
                  </a:effectLst>
                  <a:latin typeface="Calibri"/>
                  <a:ea typeface="+mj-ea"/>
                  <a:cs typeface="+mj-cs"/>
                </a:rPr>
                <a:t>Problem Statement:</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grpSp>
      <p:pic>
        <p:nvPicPr>
          <p:cNvPr id="1026" name="Picture 2"/>
          <p:cNvPicPr>
            <a:picLocks noChangeAspect="1" noChangeArrowheads="1"/>
          </p:cNvPicPr>
          <p:nvPr/>
        </p:nvPicPr>
        <p:blipFill>
          <a:blip r:embed="rId3">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1524000" y="3168518"/>
            <a:ext cx="5486400" cy="3613282"/>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1757363" y="1066800"/>
            <a:ext cx="6853237" cy="5574367"/>
          </a:xfrm>
          <a:prstGeom prst="rect">
            <a:avLst/>
          </a:prstGeom>
          <a:noFill/>
          <a:ln w="9525">
            <a:noFill/>
            <a:miter lim="800000"/>
            <a:headEnd/>
            <a:tailEnd/>
          </a:ln>
        </p:spPr>
      </p:pic>
      <p:sp>
        <p:nvSpPr>
          <p:cNvPr id="8" name="Rectangle 7"/>
          <p:cNvSpPr/>
          <p:nvPr/>
        </p:nvSpPr>
        <p:spPr>
          <a:xfrm>
            <a:off x="3890963" y="4343400"/>
            <a:ext cx="4419600" cy="304800"/>
          </a:xfrm>
          <a:prstGeom prst="rect">
            <a:avLst/>
          </a:prstGeom>
          <a:solidFill>
            <a:srgbClr val="EC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9" name="Rectangle 8"/>
          <p:cNvSpPr/>
          <p:nvPr/>
        </p:nvSpPr>
        <p:spPr>
          <a:xfrm>
            <a:off x="3890963" y="4572000"/>
            <a:ext cx="4419600" cy="304800"/>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0" name="Rectangle 9"/>
          <p:cNvSpPr/>
          <p:nvPr/>
        </p:nvSpPr>
        <p:spPr>
          <a:xfrm>
            <a:off x="3890963" y="4876800"/>
            <a:ext cx="4419600" cy="304800"/>
          </a:xfrm>
          <a:prstGeom prst="rect">
            <a:avLst/>
          </a:prstGeom>
          <a:solidFill>
            <a:srgbClr val="EC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1" name="Rectangle 10"/>
          <p:cNvSpPr/>
          <p:nvPr/>
        </p:nvSpPr>
        <p:spPr>
          <a:xfrm>
            <a:off x="3890963" y="5181600"/>
            <a:ext cx="4419600" cy="304800"/>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ectangle 11"/>
          <p:cNvSpPr/>
          <p:nvPr/>
        </p:nvSpPr>
        <p:spPr>
          <a:xfrm>
            <a:off x="3890963" y="5486400"/>
            <a:ext cx="4419600" cy="304800"/>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3" name="Rectangle 12"/>
          <p:cNvSpPr/>
          <p:nvPr/>
        </p:nvSpPr>
        <p:spPr>
          <a:xfrm>
            <a:off x="3890963" y="5715000"/>
            <a:ext cx="4419600" cy="304800"/>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4" name="Rectangle 13"/>
          <p:cNvSpPr/>
          <p:nvPr/>
        </p:nvSpPr>
        <p:spPr>
          <a:xfrm>
            <a:off x="3890963" y="6019800"/>
            <a:ext cx="4419600" cy="304800"/>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Rectangle 14"/>
          <p:cNvSpPr/>
          <p:nvPr/>
        </p:nvSpPr>
        <p:spPr>
          <a:xfrm>
            <a:off x="3890963" y="6324600"/>
            <a:ext cx="4419600" cy="304800"/>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6" name="TextBox 15"/>
          <p:cNvSpPr txBox="1"/>
          <p:nvPr/>
        </p:nvSpPr>
        <p:spPr>
          <a:xfrm>
            <a:off x="0" y="0"/>
            <a:ext cx="9144000" cy="646331"/>
          </a:xfrm>
          <a:prstGeom prst="rect">
            <a:avLst/>
          </a:prstGeom>
          <a:solidFill>
            <a:schemeClr val="accent6">
              <a:lumMod val="75000"/>
            </a:schemeClr>
          </a:solidFill>
        </p:spPr>
        <p:txBody>
          <a:bodyPr wrap="square" rtlCol="0">
            <a:spAutoFit/>
          </a:bodyPr>
          <a:lstStyle/>
          <a:p>
            <a:pPr lvl="0" algn="ctr"/>
            <a:r>
              <a:rPr lang="en-US" sz="3600" b="1" dirty="0">
                <a:ln>
                  <a:solidFill>
                    <a:prstClr val="black"/>
                  </a:solidFill>
                </a:ln>
                <a:solidFill>
                  <a:prstClr val="white"/>
                </a:solidFill>
                <a:latin typeface="Tahoma" pitchFamily="34" charset="0"/>
                <a:cs typeface="Tahoma" pitchFamily="34" charset="0"/>
              </a:rPr>
              <a:t>How bridges/ L2 switches self-learn?</a:t>
            </a:r>
            <a:endParaRPr lang="th-TH" sz="3600" b="1" dirty="0">
              <a:ln>
                <a:solidFill>
                  <a:prstClr val="black"/>
                </a:solidFill>
              </a:ln>
              <a:solidFill>
                <a:prstClr val="white"/>
              </a:solidFill>
              <a:latin typeface="Tahoma" pitchFamily="34" charset="0"/>
              <a:cs typeface="Tahoma" pitchFamily="34" charset="0"/>
            </a:endParaRPr>
          </a:p>
        </p:txBody>
      </p:sp>
      <p:sp>
        <p:nvSpPr>
          <p:cNvPr id="17" name="TextBox 16"/>
          <p:cNvSpPr txBox="1"/>
          <p:nvPr/>
        </p:nvSpPr>
        <p:spPr>
          <a:xfrm rot="19092071">
            <a:off x="-13833" y="1234171"/>
            <a:ext cx="1640126" cy="584775"/>
          </a:xfrm>
          <a:prstGeom prst="rect">
            <a:avLst/>
          </a:prstGeom>
          <a:solidFill>
            <a:srgbClr val="F79646">
              <a:lumMod val="75000"/>
            </a:srgbClr>
          </a:solidFill>
        </p:spPr>
        <p:txBody>
          <a:bodyPr wrap="square" rtlCol="0">
            <a:spAutoFit/>
          </a:bodyPr>
          <a:lstStyle/>
          <a:p>
            <a:pPr algn="ctr" rtl="0"/>
            <a:r>
              <a:rPr lang="en-US" sz="3200" b="1" dirty="0">
                <a:solidFill>
                  <a:prstClr val="black"/>
                </a:solidFill>
                <a:latin typeface="Calibri"/>
              </a:rPr>
              <a:t>Exercise</a:t>
            </a:r>
            <a:endParaRPr lang="th-TH" sz="2400" b="1" kern="1200" dirty="0">
              <a:solidFill>
                <a:srgbClr val="1F497D">
                  <a:lumMod val="50000"/>
                </a:srgbClr>
              </a:solidFill>
              <a:latin typeface="Calibri"/>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8"/>
                                        </p:tgtEl>
                                      </p:cBhvr>
                                    </p:animEffect>
                                    <p:set>
                                      <p:cBhvr>
                                        <p:cTn id="7" dur="1" fill="hold">
                                          <p:stCondLst>
                                            <p:cond delay="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Advantages of Switching</a:t>
            </a:r>
            <a:endParaRPr lang="th-TH" sz="43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0" y="1515439"/>
            <a:ext cx="9144000" cy="4795159"/>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32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Three desirable features:</a:t>
            </a:r>
          </a:p>
          <a:p>
            <a:pPr lvl="0" algn="ctr" eaLnBrk="0" fontAlgn="base" hangingPunct="0">
              <a:spcBef>
                <a:spcPct val="20000"/>
              </a:spcBef>
              <a:spcAft>
                <a:spcPct val="0"/>
              </a:spcAft>
              <a:buClr>
                <a:srgbClr val="3333CC"/>
              </a:buClr>
              <a:buSzPct val="85000"/>
            </a:pPr>
            <a:endParaRPr lang="en-US" sz="2400" b="1" dirty="0">
              <a:ln w="0" cap="rnd" cmpd="thickThin">
                <a:solidFill>
                  <a:prstClr val="black"/>
                </a:solidFill>
                <a:bevel/>
              </a:ln>
              <a:solidFill>
                <a:srgbClr val="1F497D"/>
              </a:solidFill>
              <a:latin typeface="Microsoft Sans Serif" pitchFamily="34" charset="0"/>
              <a:cs typeface="Microsoft Sans Serif" pitchFamily="34" charset="0"/>
            </a:endParaRPr>
          </a:p>
          <a:p>
            <a:pPr marL="457200" lvl="0" indent="-457200" algn="ctr" eaLnBrk="0" fontAlgn="base" hangingPunct="0">
              <a:spcBef>
                <a:spcPct val="20000"/>
              </a:spcBef>
              <a:spcAft>
                <a:spcPct val="0"/>
              </a:spcAft>
              <a:buClr>
                <a:schemeClr val="accent6">
                  <a:lumMod val="75000"/>
                </a:schemeClr>
              </a:buClr>
              <a:buSzPct val="85000"/>
              <a:buAutoNum type="arabicParenR"/>
            </a:pPr>
            <a:r>
              <a:rPr lang="en-US" sz="2400" b="1" dirty="0">
                <a:ln w="0" cap="rnd" cmpd="thickThin">
                  <a:solidFill>
                    <a:prstClr val="black"/>
                  </a:solidFill>
                  <a:bevel/>
                </a:ln>
                <a:solidFill>
                  <a:srgbClr val="C00000"/>
                </a:solidFill>
                <a:latin typeface="Microsoft Sans Serif" pitchFamily="34" charset="0"/>
                <a:cs typeface="Microsoft Sans Serif" pitchFamily="34" charset="0"/>
              </a:rPr>
              <a:t> </a:t>
            </a:r>
            <a:r>
              <a:rPr lang="en-US" sz="2400" b="1" dirty="0">
                <a:ln w="0" cap="rnd" cmpd="thickThin">
                  <a:solidFill>
                    <a:prstClr val="black"/>
                  </a:solidFill>
                  <a:bevel/>
                </a:ln>
                <a:solidFill>
                  <a:srgbClr val="1F497D"/>
                </a:solidFill>
                <a:latin typeface="Microsoft Sans Serif" pitchFamily="34" charset="0"/>
                <a:cs typeface="Microsoft Sans Serif" pitchFamily="34" charset="0"/>
              </a:rPr>
              <a:t>Although a switch has limited I/O ports, </a:t>
            </a:r>
            <a:r>
              <a:rPr lang="en-US" sz="2400" b="1" dirty="0">
                <a:ln w="0" cap="rnd" cmpd="thickThin">
                  <a:solidFill>
                    <a:prstClr val="black"/>
                  </a:solidFill>
                  <a:bevel/>
                </a:ln>
                <a:solidFill>
                  <a:srgbClr val="FF0000"/>
                </a:solidFill>
                <a:latin typeface="Microsoft Sans Serif" pitchFamily="34" charset="0"/>
                <a:cs typeface="Microsoft Sans Serif" pitchFamily="34" charset="0"/>
              </a:rPr>
              <a:t>large networks</a:t>
            </a:r>
            <a:r>
              <a:rPr lang="en-US" sz="2400" b="1" dirty="0">
                <a:ln w="0" cap="rnd" cmpd="thickThin">
                  <a:solidFill>
                    <a:prstClr val="black"/>
                  </a:solidFill>
                  <a:bevel/>
                </a:ln>
                <a:solidFill>
                  <a:srgbClr val="1F497D"/>
                </a:solidFill>
                <a:latin typeface="Microsoft Sans Serif" pitchFamily="34" charset="0"/>
                <a:cs typeface="Microsoft Sans Serif" pitchFamily="34" charset="0"/>
              </a:rPr>
              <a:t> can be built </a:t>
            </a:r>
            <a:r>
              <a:rPr lang="en-US" sz="2400" b="1" dirty="0">
                <a:ln w="0" cap="rnd" cmpd="thickThin">
                  <a:solidFill>
                    <a:prstClr val="black"/>
                  </a:solidFill>
                  <a:bevel/>
                </a:ln>
                <a:solidFill>
                  <a:srgbClr val="FF0000"/>
                </a:solidFill>
                <a:latin typeface="Microsoft Sans Serif" pitchFamily="34" charset="0"/>
                <a:cs typeface="Microsoft Sans Serif" pitchFamily="34" charset="0"/>
              </a:rPr>
              <a:t>by interconnecting switches</a:t>
            </a:r>
          </a:p>
          <a:p>
            <a:pPr marL="457200" lvl="0" indent="-457200" algn="ctr" eaLnBrk="0" fontAlgn="base" hangingPunct="0">
              <a:spcBef>
                <a:spcPct val="20000"/>
              </a:spcBef>
              <a:spcAft>
                <a:spcPct val="0"/>
              </a:spcAft>
              <a:buClr>
                <a:schemeClr val="accent6">
                  <a:lumMod val="75000"/>
                </a:schemeClr>
              </a:buClr>
              <a:buSzPct val="85000"/>
              <a:buAutoNum type="arabicParenR"/>
            </a:pPr>
            <a:endParaRPr lang="en-US" sz="2400" b="1" dirty="0">
              <a:ln w="0" cap="rnd" cmpd="thickThin">
                <a:solidFill>
                  <a:prstClr val="black"/>
                </a:solidFill>
                <a:bevel/>
              </a:ln>
              <a:solidFill>
                <a:srgbClr val="1F497D"/>
              </a:solidFill>
              <a:latin typeface="Microsoft Sans Serif" pitchFamily="34" charset="0"/>
              <a:cs typeface="Microsoft Sans Serif" pitchFamily="34" charset="0"/>
            </a:endParaRPr>
          </a:p>
          <a:p>
            <a:pPr marL="457200" lvl="0" indent="-457200" algn="ctr" eaLnBrk="0" fontAlgn="base" hangingPunct="0">
              <a:spcBef>
                <a:spcPct val="20000"/>
              </a:spcBef>
              <a:spcAft>
                <a:spcPct val="0"/>
              </a:spcAft>
              <a:buClr>
                <a:schemeClr val="accent6">
                  <a:lumMod val="75000"/>
                </a:schemeClr>
              </a:buClr>
              <a:buSzPct val="85000"/>
              <a:buAutoNum type="arabicParenR"/>
            </a:pPr>
            <a:r>
              <a:rPr lang="en-US" sz="2400" b="1" dirty="0">
                <a:ln w="0" cap="rnd" cmpd="thickThin">
                  <a:solidFill>
                    <a:prstClr val="black"/>
                  </a:solidFill>
                  <a:bevel/>
                </a:ln>
                <a:solidFill>
                  <a:srgbClr val="1F497D"/>
                </a:solidFill>
                <a:latin typeface="Microsoft Sans Serif" pitchFamily="34" charset="0"/>
                <a:cs typeface="Microsoft Sans Serif" pitchFamily="34" charset="0"/>
              </a:rPr>
              <a:t>Switches can be connected using Point-to-Point links -&gt; we can build </a:t>
            </a:r>
            <a:r>
              <a:rPr lang="en-US" sz="2400" b="1" dirty="0">
                <a:ln w="0" cap="rnd" cmpd="thickThin">
                  <a:solidFill>
                    <a:prstClr val="black"/>
                  </a:solidFill>
                  <a:bevel/>
                </a:ln>
                <a:solidFill>
                  <a:srgbClr val="FF0000"/>
                </a:solidFill>
                <a:latin typeface="Microsoft Sans Serif" pitchFamily="34" charset="0"/>
                <a:cs typeface="Microsoft Sans Serif" pitchFamily="34" charset="0"/>
              </a:rPr>
              <a:t>geographically dispersed networks</a:t>
            </a:r>
          </a:p>
          <a:p>
            <a:pPr marL="457200" lvl="0" indent="-457200" algn="ctr" eaLnBrk="0" fontAlgn="base" hangingPunct="0">
              <a:spcBef>
                <a:spcPct val="20000"/>
              </a:spcBef>
              <a:spcAft>
                <a:spcPct val="0"/>
              </a:spcAft>
              <a:buClr>
                <a:schemeClr val="accent6">
                  <a:lumMod val="75000"/>
                </a:schemeClr>
              </a:buClr>
              <a:buSzPct val="85000"/>
              <a:buAutoNum type="arabicParenR"/>
            </a:pPr>
            <a:endParaRPr lang="en-US" sz="2400" b="1" dirty="0">
              <a:ln w="0" cap="rnd" cmpd="thickThin">
                <a:solidFill>
                  <a:prstClr val="black"/>
                </a:solidFill>
                <a:bevel/>
              </a:ln>
              <a:solidFill>
                <a:srgbClr val="1F497D"/>
              </a:solidFill>
              <a:latin typeface="Microsoft Sans Serif" pitchFamily="34" charset="0"/>
              <a:cs typeface="Microsoft Sans Serif" pitchFamily="34" charset="0"/>
            </a:endParaRPr>
          </a:p>
          <a:p>
            <a:pPr marL="457200" lvl="0" indent="-457200" algn="ctr" eaLnBrk="0" fontAlgn="base" hangingPunct="0">
              <a:spcBef>
                <a:spcPct val="20000"/>
              </a:spcBef>
              <a:spcAft>
                <a:spcPct val="0"/>
              </a:spcAft>
              <a:buClr>
                <a:schemeClr val="accent6">
                  <a:lumMod val="75000"/>
                </a:schemeClr>
              </a:buClr>
              <a:buSzPct val="85000"/>
              <a:buAutoNum type="arabicParenR"/>
            </a:pPr>
            <a:r>
              <a:rPr lang="en-US" sz="2400" b="1" dirty="0">
                <a:ln w="0" cap="rnd" cmpd="thickThin">
                  <a:solidFill>
                    <a:prstClr val="black"/>
                  </a:solidFill>
                  <a:bevel/>
                </a:ln>
                <a:solidFill>
                  <a:srgbClr val="1F497D"/>
                </a:solidFill>
                <a:latin typeface="Microsoft Sans Serif" pitchFamily="34" charset="0"/>
                <a:cs typeface="Microsoft Sans Serif" pitchFamily="34" charset="0"/>
              </a:rPr>
              <a:t>Adding a new host does not necessarily degrade the </a:t>
            </a:r>
            <a:r>
              <a:rPr lang="en-US" sz="2400" b="1" dirty="0">
                <a:ln w="0" cap="rnd" cmpd="thickThin">
                  <a:solidFill>
                    <a:prstClr val="black"/>
                  </a:solidFill>
                  <a:bevel/>
                </a:ln>
                <a:solidFill>
                  <a:srgbClr val="FF0000"/>
                </a:solidFill>
                <a:latin typeface="Microsoft Sans Serif" pitchFamily="34" charset="0"/>
                <a:cs typeface="Microsoft Sans Serif" pitchFamily="34" charset="0"/>
              </a:rPr>
              <a:t>network performance</a:t>
            </a:r>
            <a:r>
              <a:rPr lang="en-US" sz="2400" b="1" dirty="0">
                <a:ln w="0" cap="rnd" cmpd="thickThin">
                  <a:solidFill>
                    <a:prstClr val="black"/>
                  </a:solidFill>
                  <a:bevel/>
                </a:ln>
                <a:solidFill>
                  <a:srgbClr val="1F497D"/>
                </a:solidFill>
                <a:latin typeface="Microsoft Sans Serif" pitchFamily="34" charset="0"/>
                <a:cs typeface="Microsoft Sans Serif" pitchFamily="34" charset="0"/>
              </a:rPr>
              <a:t> of existing nodes</a:t>
            </a:r>
          </a:p>
          <a:p>
            <a:pPr marL="457200" lvl="0" indent="-457200" algn="ctr" eaLnBrk="0" fontAlgn="base" hangingPunct="0">
              <a:spcBef>
                <a:spcPct val="20000"/>
              </a:spcBef>
              <a:spcAft>
                <a:spcPct val="0"/>
              </a:spcAft>
              <a:buClr>
                <a:schemeClr val="accent6">
                  <a:lumMod val="75000"/>
                </a:schemeClr>
              </a:buClr>
              <a:buSzPct val="85000"/>
              <a:buAutoNum type="arabicParenR"/>
            </a:pPr>
            <a:endParaRPr lang="en-US" sz="2400" b="1" dirty="0">
              <a:ln w="0" cap="rnd" cmpd="thickThin">
                <a:solidFill>
                  <a:prstClr val="black"/>
                </a:solidFill>
                <a:bevel/>
              </a:ln>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10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a:ln>
                  <a:solidFill>
                    <a:prstClr val="black"/>
                  </a:solidFill>
                </a:ln>
                <a:solidFill>
                  <a:prstClr val="white"/>
                </a:solidFill>
                <a:latin typeface="Tahoma" pitchFamily="34" charset="0"/>
                <a:cs typeface="Tahoma" pitchFamily="34" charset="0"/>
              </a:rPr>
              <a:t>L3 Switching Approaches</a:t>
            </a:r>
            <a:endParaRPr lang="th-TH" sz="4300" b="1" dirty="0">
              <a:ln>
                <a:solidFill>
                  <a:prstClr val="black"/>
                </a:solidFill>
              </a:ln>
              <a:solidFill>
                <a:prstClr val="white"/>
              </a:solidFill>
              <a:latin typeface="Tahoma" pitchFamily="34" charset="0"/>
              <a:cs typeface="Tahoma" pitchFamily="34" charset="0"/>
            </a:endParaRPr>
          </a:p>
        </p:txBody>
      </p:sp>
      <p:sp>
        <p:nvSpPr>
          <p:cNvPr id="7" name="Rectangle 3"/>
          <p:cNvSpPr txBox="1">
            <a:spLocks noChangeArrowheads="1"/>
          </p:cNvSpPr>
          <p:nvPr/>
        </p:nvSpPr>
        <p:spPr bwMode="auto">
          <a:xfrm>
            <a:off x="-152400" y="2971800"/>
            <a:ext cx="9296400" cy="2438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indent="-514350" eaLnBrk="0" fontAlgn="base" hangingPunct="0">
              <a:lnSpc>
                <a:spcPct val="150000"/>
              </a:lnSpc>
              <a:spcBef>
                <a:spcPct val="20000"/>
              </a:spcBef>
              <a:spcAft>
                <a:spcPct val="0"/>
              </a:spcAft>
              <a:buClr>
                <a:srgbClr val="FF6600"/>
              </a:buClr>
              <a:buSzPct val="85000"/>
              <a:defRPr/>
            </a:pPr>
            <a:r>
              <a:rPr lang="en-US" sz="32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	Major packet-switching approaches are:</a:t>
            </a:r>
            <a:endParaRPr lang="en-US" sz="40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endParaRPr>
          </a:p>
          <a:p>
            <a:pPr marL="971550" lvl="1" indent="-514350" eaLnBrk="0" fontAlgn="base" hangingPunct="0">
              <a:lnSpc>
                <a:spcPct val="150000"/>
              </a:lnSpc>
              <a:spcBef>
                <a:spcPct val="20000"/>
              </a:spcBef>
              <a:spcAft>
                <a:spcPct val="0"/>
              </a:spcAft>
              <a:buClr>
                <a:srgbClr val="FF6600"/>
              </a:buClr>
              <a:buSzPct val="85000"/>
              <a:buFont typeface="+mj-lt"/>
              <a:buAutoNum type="arabicPeriod"/>
              <a:defRPr/>
            </a:pPr>
            <a:r>
              <a:rPr kumimoji="0" lang="en-US" sz="2800" b="1" i="0" u="none" strike="noStrike" kern="1200" cap="none" spc="0" normalizeH="0" baseline="0" noProof="0" dirty="0">
                <a:ln w="0" cap="rnd" cmpd="thickThin">
                  <a:solidFill>
                    <a:prstClr val="black"/>
                  </a:solidFill>
                  <a:bevel/>
                </a:ln>
                <a:solidFill>
                  <a:srgbClr val="C00000"/>
                </a:solidFill>
                <a:effectLst/>
                <a:uLnTx/>
                <a:uFillTx/>
                <a:latin typeface="Microsoft Sans Serif" pitchFamily="34" charset="0"/>
                <a:ea typeface="+mn-ea"/>
                <a:cs typeface="Microsoft Sans Serif" pitchFamily="34" charset="0"/>
              </a:rPr>
              <a:t>Datagram</a:t>
            </a: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 connectionless (CL) approach</a:t>
            </a:r>
          </a:p>
          <a:p>
            <a:pPr marL="971550" lvl="1" indent="-514350" eaLnBrk="0" fontAlgn="base" hangingPunct="0">
              <a:lnSpc>
                <a:spcPct val="150000"/>
              </a:lnSpc>
              <a:spcBef>
                <a:spcPct val="20000"/>
              </a:spcBef>
              <a:spcAft>
                <a:spcPct val="0"/>
              </a:spcAft>
              <a:buClr>
                <a:srgbClr val="FF6600"/>
              </a:buClr>
              <a:buSzPct val="85000"/>
              <a:buFont typeface="+mj-lt"/>
              <a:buAutoNum type="arabicPeriod"/>
              <a:defRPr/>
            </a:pPr>
            <a:r>
              <a:rPr kumimoji="0" lang="en-US" sz="2800" b="1" i="0" u="none" strike="noStrike" kern="1200" cap="none" spc="0" normalizeH="0" baseline="0" noProof="0" dirty="0">
                <a:ln w="0" cap="rnd" cmpd="thickThin">
                  <a:solidFill>
                    <a:prstClr val="black"/>
                  </a:solidFill>
                  <a:bevel/>
                </a:ln>
                <a:solidFill>
                  <a:srgbClr val="C00000"/>
                </a:solidFill>
                <a:effectLst/>
                <a:uLnTx/>
                <a:uFillTx/>
                <a:latin typeface="Microsoft Sans Serif" pitchFamily="34" charset="0"/>
                <a:ea typeface="+mn-ea"/>
                <a:cs typeface="Microsoft Sans Serif" pitchFamily="34" charset="0"/>
              </a:rPr>
              <a:t>Virtual</a:t>
            </a:r>
            <a:r>
              <a:rPr kumimoji="0" lang="en-US" sz="2800" b="1" i="0" u="none" strike="noStrike" kern="1200" cap="none" spc="0" normalizeH="0" noProof="0" dirty="0">
                <a:ln w="0" cap="rnd" cmpd="thickThin">
                  <a:solidFill>
                    <a:prstClr val="black"/>
                  </a:solidFill>
                  <a:bevel/>
                </a:ln>
                <a:solidFill>
                  <a:srgbClr val="C00000"/>
                </a:solidFill>
                <a:effectLst/>
                <a:uLnTx/>
                <a:uFillTx/>
                <a:latin typeface="Microsoft Sans Serif" pitchFamily="34" charset="0"/>
                <a:ea typeface="+mn-ea"/>
                <a:cs typeface="Microsoft Sans Serif" pitchFamily="34" charset="0"/>
              </a:rPr>
              <a:t> Circuit </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connection-oriented (CO) approach</a:t>
            </a:r>
          </a:p>
          <a:p>
            <a:pPr marL="971550" lvl="1" indent="-514350" eaLnBrk="0" fontAlgn="base" hangingPunct="0">
              <a:lnSpc>
                <a:spcPct val="150000"/>
              </a:lnSpc>
              <a:spcBef>
                <a:spcPct val="20000"/>
              </a:spcBef>
              <a:spcAft>
                <a:spcPct val="0"/>
              </a:spcAft>
              <a:buClr>
                <a:srgbClr val="FF6600"/>
              </a:buClr>
              <a:buSzPct val="85000"/>
              <a:buFont typeface="+mj-lt"/>
              <a:buAutoNum type="arabicPeriod"/>
              <a:defRPr/>
            </a:pPr>
            <a:r>
              <a:rPr kumimoji="0" lang="en-US" sz="2800" b="1" i="0" u="none" strike="noStrike" kern="1200" cap="none" spc="0" normalizeH="0" baseline="0" noProof="0" dirty="0">
                <a:ln w="0" cap="rnd" cmpd="thickThin">
                  <a:solidFill>
                    <a:prstClr val="black"/>
                  </a:solidFill>
                  <a:bevel/>
                </a:ln>
                <a:solidFill>
                  <a:srgbClr val="C00000"/>
                </a:solidFill>
                <a:effectLst/>
                <a:uLnTx/>
                <a:uFillTx/>
                <a:latin typeface="Microsoft Sans Serif" pitchFamily="34" charset="0"/>
                <a:ea typeface="+mn-ea"/>
                <a:cs typeface="Microsoft Sans Serif" pitchFamily="34" charset="0"/>
              </a:rPr>
              <a:t>Source</a:t>
            </a:r>
            <a:r>
              <a:rPr kumimoji="0" lang="en-US" sz="2800" b="1" i="0" u="none" strike="noStrike" kern="1200" cap="none" spc="0" normalizeH="0" noProof="0" dirty="0">
                <a:ln w="0" cap="rnd" cmpd="thickThin">
                  <a:solidFill>
                    <a:prstClr val="black"/>
                  </a:solidFill>
                  <a:bevel/>
                </a:ln>
                <a:solidFill>
                  <a:srgbClr val="C00000"/>
                </a:solidFill>
                <a:effectLst/>
                <a:uLnTx/>
                <a:uFillTx/>
                <a:latin typeface="Microsoft Sans Serif" pitchFamily="34" charset="0"/>
                <a:ea typeface="+mn-ea"/>
                <a:cs typeface="Microsoft Sans Serif" pitchFamily="34" charset="0"/>
              </a:rPr>
              <a:t> Routing</a:t>
            </a:r>
            <a:endParaRPr kumimoji="0" lang="en-US" sz="2800" b="1" i="0" u="none" strike="noStrike" kern="1200" cap="none" spc="0" normalizeH="0" baseline="0" noProof="0" dirty="0">
              <a:ln w="0" cap="rnd" cmpd="thickThin">
                <a:solidFill>
                  <a:prstClr val="black"/>
                </a:solidFill>
                <a:bevel/>
              </a:ln>
              <a:solidFill>
                <a:srgbClr val="C00000"/>
              </a:solidFill>
              <a:effectLst/>
              <a:uLnTx/>
              <a:uFillTx/>
              <a:latin typeface="Microsoft Sans Serif" pitchFamily="34" charset="0"/>
              <a:ea typeface="+mn-ea"/>
              <a:cs typeface="Microsoft Sans Serif" pitchFamily="34" charset="0"/>
            </a:endParaRPr>
          </a:p>
        </p:txBody>
      </p:sp>
      <p:sp>
        <p:nvSpPr>
          <p:cNvPr id="5" name="Rectangle 4"/>
          <p:cNvSpPr/>
          <p:nvPr/>
        </p:nvSpPr>
        <p:spPr>
          <a:xfrm>
            <a:off x="0" y="1066800"/>
            <a:ext cx="9144000" cy="1846659"/>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lnSpc>
                <a:spcPct val="150000"/>
              </a:lnSpc>
              <a:spcBef>
                <a:spcPct val="20000"/>
              </a:spcBef>
              <a:spcAft>
                <a:spcPct val="0"/>
              </a:spcAft>
              <a:buClr>
                <a:srgbClr val="3333CC"/>
              </a:buClr>
              <a:buSzPct val="85000"/>
            </a:pPr>
            <a:r>
              <a:rPr lang="en-US" sz="3600" b="1" dirty="0">
                <a:ln w="0" cap="rnd" cmpd="thickThin">
                  <a:solidFill>
                    <a:prstClr val="black"/>
                  </a:solidFill>
                  <a:bevel/>
                </a:ln>
                <a:solidFill>
                  <a:srgbClr val="C00000"/>
                </a:solidFill>
                <a:latin typeface="Microsoft Sans Serif" pitchFamily="34" charset="0"/>
                <a:cs typeface="Microsoft Sans Serif" pitchFamily="34" charset="0"/>
              </a:rPr>
              <a:t>L3 switching = routing </a:t>
            </a:r>
            <a:r>
              <a:rPr lang="en-US" sz="3600" b="1" dirty="0">
                <a:ln w="0" cap="rnd" cmpd="thickThin">
                  <a:solidFill>
                    <a:prstClr val="black"/>
                  </a:solidFill>
                  <a:bevel/>
                </a:ln>
                <a:latin typeface="Microsoft Sans Serif" pitchFamily="34" charset="0"/>
                <a:cs typeface="Microsoft Sans Serif" pitchFamily="34" charset="0"/>
              </a:rPr>
              <a:t>across different potentially heterogeneous networks;</a:t>
            </a:r>
          </a:p>
          <a:p>
            <a:pPr lvl="0" algn="ctr" eaLnBrk="0" fontAlgn="base" hangingPunct="0">
              <a:spcBef>
                <a:spcPct val="20000"/>
              </a:spcBef>
              <a:spcAft>
                <a:spcPct val="0"/>
              </a:spcAft>
              <a:buClr>
                <a:srgbClr val="3333CC"/>
              </a:buClr>
              <a:buSzPct val="85000"/>
            </a:pPr>
            <a:endParaRPr lang="en-US" sz="300" b="1" dirty="0">
              <a:ln w="0" cap="rnd" cmpd="thickThin">
                <a:solidFill>
                  <a:prstClr val="black"/>
                </a:solidFill>
                <a:bevel/>
              </a:ln>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uiExpand="1" build="p" bldLvl="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Datagram </a:t>
            </a:r>
            <a:r>
              <a:rPr lang="en-US" sz="4300" b="1" dirty="0">
                <a:ln>
                  <a:solidFill>
                    <a:srgbClr val="C00000"/>
                  </a:solidFill>
                </a:ln>
                <a:solidFill>
                  <a:schemeClr val="tx2">
                    <a:lumMod val="20000"/>
                    <a:lumOff val="80000"/>
                  </a:schemeClr>
                </a:solidFill>
                <a:latin typeface="Tahoma" pitchFamily="34" charset="0"/>
                <a:cs typeface="Tahoma" pitchFamily="34" charset="0"/>
              </a:rPr>
              <a:t>(CL) </a:t>
            </a:r>
            <a:r>
              <a:rPr lang="en-US" sz="4300" b="1" dirty="0">
                <a:ln>
                  <a:solidFill>
                    <a:prstClr val="black"/>
                  </a:solidFill>
                </a:ln>
                <a:solidFill>
                  <a:prstClr val="white"/>
                </a:solidFill>
                <a:latin typeface="Tahoma" pitchFamily="34" charset="0"/>
                <a:cs typeface="Tahoma" pitchFamily="34" charset="0"/>
              </a:rPr>
              <a:t>Approach</a:t>
            </a:r>
            <a:endParaRPr lang="th-TH" sz="43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a:srcRect/>
          <a:stretch>
            <a:fillRect/>
          </a:stretch>
        </p:blipFill>
        <p:spPr bwMode="auto">
          <a:xfrm>
            <a:off x="1447800" y="961218"/>
            <a:ext cx="6781800" cy="5744382"/>
          </a:xfrm>
          <a:prstGeom prst="rect">
            <a:avLst/>
          </a:prstGeom>
          <a:noFill/>
          <a:ln w="9525">
            <a:noFill/>
            <a:miter lim="800000"/>
            <a:headEnd/>
            <a:tailEnd/>
          </a:ln>
        </p:spPr>
      </p:pic>
      <p:grpSp>
        <p:nvGrpSpPr>
          <p:cNvPr id="15" name="Group 14"/>
          <p:cNvGrpSpPr/>
          <p:nvPr/>
        </p:nvGrpSpPr>
        <p:grpSpPr>
          <a:xfrm>
            <a:off x="5029200" y="2286000"/>
            <a:ext cx="1524000" cy="838200"/>
            <a:chOff x="5029200" y="2286000"/>
            <a:chExt cx="1524000" cy="838200"/>
          </a:xfrm>
        </p:grpSpPr>
        <p:sp>
          <p:nvSpPr>
            <p:cNvPr id="9" name="Rectangle 8"/>
            <p:cNvSpPr/>
            <p:nvPr/>
          </p:nvSpPr>
          <p:spPr>
            <a:xfrm>
              <a:off x="5029200" y="2743200"/>
              <a:ext cx="4572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4" name="Oval 13"/>
            <p:cNvSpPr/>
            <p:nvPr/>
          </p:nvSpPr>
          <p:spPr>
            <a:xfrm>
              <a:off x="5486400" y="2286000"/>
              <a:ext cx="1066800" cy="381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0" y="4063425"/>
            <a:ext cx="9144000" cy="584775"/>
          </a:xfrm>
          <a:prstGeom prst="rect">
            <a:avLst/>
          </a:prstGeom>
          <a:solidFill>
            <a:schemeClr val="accent6">
              <a:lumMod val="75000"/>
              <a:alpha val="89000"/>
            </a:schemeClr>
          </a:solidFill>
        </p:spPr>
        <p:txBody>
          <a:bodyPr wrap="square" rtlCol="0">
            <a:spAutoFit/>
          </a:bodyPr>
          <a:lstStyle/>
          <a:p>
            <a:pPr algn="ctr"/>
            <a:r>
              <a:rPr lang="en-US" sz="3200" dirty="0">
                <a:ln>
                  <a:solidFill>
                    <a:schemeClr val="bg1"/>
                  </a:solidFill>
                </a:ln>
                <a:solidFill>
                  <a:schemeClr val="bg1"/>
                </a:solidFill>
              </a:rPr>
              <a:t>What will be the forwarding table at Switch 2? </a:t>
            </a:r>
          </a:p>
        </p:txBody>
      </p:sp>
      <p:grpSp>
        <p:nvGrpSpPr>
          <p:cNvPr id="11" name="Group 10"/>
          <p:cNvGrpSpPr/>
          <p:nvPr/>
        </p:nvGrpSpPr>
        <p:grpSpPr>
          <a:xfrm>
            <a:off x="1447800" y="762000"/>
            <a:ext cx="7696200" cy="965775"/>
            <a:chOff x="1447800" y="762000"/>
            <a:chExt cx="7696200" cy="965775"/>
          </a:xfrm>
        </p:grpSpPr>
        <p:sp>
          <p:nvSpPr>
            <p:cNvPr id="8" name="TextBox 7"/>
            <p:cNvSpPr txBox="1"/>
            <p:nvPr/>
          </p:nvSpPr>
          <p:spPr>
            <a:xfrm>
              <a:off x="1447800" y="1143000"/>
              <a:ext cx="7696200" cy="584775"/>
            </a:xfrm>
            <a:prstGeom prst="rect">
              <a:avLst/>
            </a:prstGeom>
            <a:solidFill>
              <a:schemeClr val="accent6">
                <a:lumMod val="75000"/>
                <a:alpha val="89000"/>
              </a:schemeClr>
            </a:solidFill>
          </p:spPr>
          <p:txBody>
            <a:bodyPr wrap="square" rtlCol="0">
              <a:spAutoFit/>
            </a:bodyPr>
            <a:lstStyle/>
            <a:p>
              <a:pPr algn="ctr"/>
              <a:r>
                <a:rPr lang="en-US" sz="3200" dirty="0">
                  <a:ln>
                    <a:solidFill>
                      <a:schemeClr val="bg1"/>
                    </a:solidFill>
                  </a:ln>
                  <a:solidFill>
                    <a:schemeClr val="bg1"/>
                  </a:solidFill>
                </a:rPr>
                <a:t>Why is this approach called connection-less?</a:t>
              </a:r>
            </a:p>
          </p:txBody>
        </p:sp>
        <p:sp>
          <p:nvSpPr>
            <p:cNvPr id="10" name="Isosceles Triangle 9"/>
            <p:cNvSpPr/>
            <p:nvPr/>
          </p:nvSpPr>
          <p:spPr>
            <a:xfrm>
              <a:off x="4419600" y="762000"/>
              <a:ext cx="381000" cy="381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Datagram Approach</a:t>
            </a:r>
            <a:endParaRPr lang="th-TH" sz="43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a:srcRect/>
          <a:stretch>
            <a:fillRect/>
          </a:stretch>
        </p:blipFill>
        <p:spPr bwMode="auto">
          <a:xfrm>
            <a:off x="2915731" y="1037418"/>
            <a:ext cx="6152070" cy="5210982"/>
          </a:xfrm>
          <a:prstGeom prst="rect">
            <a:avLst/>
          </a:prstGeom>
          <a:noFill/>
          <a:ln w="9525">
            <a:noFill/>
            <a:miter lim="800000"/>
            <a:headEnd/>
            <a:tailEnd/>
          </a:ln>
        </p:spPr>
      </p:pic>
      <p:grpSp>
        <p:nvGrpSpPr>
          <p:cNvPr id="8" name="Group 7"/>
          <p:cNvGrpSpPr/>
          <p:nvPr/>
        </p:nvGrpSpPr>
        <p:grpSpPr>
          <a:xfrm>
            <a:off x="152400" y="1905000"/>
            <a:ext cx="4343400" cy="4638020"/>
            <a:chOff x="152400" y="1905000"/>
            <a:chExt cx="4343400" cy="4638020"/>
          </a:xfrm>
        </p:grpSpPr>
        <p:pic>
          <p:nvPicPr>
            <p:cNvPr id="2051" name="Picture 3"/>
            <p:cNvPicPr>
              <a:picLocks noChangeAspect="1" noChangeArrowheads="1"/>
            </p:cNvPicPr>
            <p:nvPr/>
          </p:nvPicPr>
          <p:blipFill>
            <a:blip r:embed="rId4"/>
            <a:srcRect l="4000" t="3356" r="6000" b="2666"/>
            <a:stretch>
              <a:fillRect/>
            </a:stretch>
          </p:blipFill>
          <p:spPr bwMode="auto">
            <a:xfrm>
              <a:off x="313523" y="1905000"/>
              <a:ext cx="2429677" cy="3886200"/>
            </a:xfrm>
            <a:prstGeom prst="rect">
              <a:avLst/>
            </a:prstGeom>
            <a:solidFill>
              <a:schemeClr val="accent1">
                <a:alpha val="87000"/>
              </a:schemeClr>
            </a:solidFill>
            <a:ln w="38100">
              <a:solidFill>
                <a:srgbClr val="FF6600"/>
              </a:solidFill>
              <a:miter lim="800000"/>
              <a:headEnd/>
              <a:tailEnd/>
            </a:ln>
          </p:spPr>
        </p:pic>
        <p:grpSp>
          <p:nvGrpSpPr>
            <p:cNvPr id="5" name="Group 4"/>
            <p:cNvGrpSpPr/>
            <p:nvPr/>
          </p:nvGrpSpPr>
          <p:grpSpPr>
            <a:xfrm>
              <a:off x="152400" y="5799038"/>
              <a:ext cx="4343400" cy="743982"/>
              <a:chOff x="1219200" y="5951438"/>
              <a:chExt cx="4343400" cy="743982"/>
            </a:xfrm>
          </p:grpSpPr>
          <p:sp>
            <p:nvSpPr>
              <p:cNvPr id="7" name="Isosceles Triangle 6"/>
              <p:cNvSpPr/>
              <p:nvPr/>
            </p:nvSpPr>
            <p:spPr>
              <a:xfrm rot="21415709">
                <a:off x="1988731" y="5951438"/>
                <a:ext cx="300309" cy="289124"/>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9200" y="6172200"/>
                <a:ext cx="4343400" cy="523220"/>
              </a:xfrm>
              <a:prstGeom prst="rect">
                <a:avLst/>
              </a:prstGeom>
              <a:solidFill>
                <a:schemeClr val="accent6">
                  <a:lumMod val="75000"/>
                  <a:alpha val="89000"/>
                </a:schemeClr>
              </a:solidFill>
            </p:spPr>
            <p:txBody>
              <a:bodyPr wrap="square" rtlCol="0">
                <a:spAutoFit/>
              </a:bodyPr>
              <a:lstStyle/>
              <a:p>
                <a:pPr algn="ctr"/>
                <a:r>
                  <a:rPr lang="en-US" sz="2800" dirty="0">
                    <a:ln>
                      <a:solidFill>
                        <a:schemeClr val="bg1"/>
                      </a:solidFill>
                    </a:ln>
                    <a:solidFill>
                      <a:schemeClr val="bg1"/>
                    </a:solidFill>
                  </a:rPr>
                  <a:t>Forwarding table at Switch 2</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a:ln>
                  <a:solidFill>
                    <a:prstClr val="black"/>
                  </a:solidFill>
                </a:ln>
                <a:solidFill>
                  <a:prstClr val="white"/>
                </a:solidFill>
                <a:latin typeface="Tahoma" pitchFamily="34" charset="0"/>
                <a:cs typeface="Tahoma" pitchFamily="34" charset="0"/>
              </a:rPr>
              <a:t>Virtual Circuit (VC) Approach</a:t>
            </a:r>
            <a:endParaRPr lang="th-TH" sz="4300" b="1" dirty="0">
              <a:ln>
                <a:solidFill>
                  <a:prstClr val="black"/>
                </a:solidFill>
              </a:ln>
              <a:solidFill>
                <a:prstClr val="white"/>
              </a:solidFill>
              <a:latin typeface="Tahoma" pitchFamily="34" charset="0"/>
              <a:cs typeface="Tahoma" pitchFamily="34" charset="0"/>
            </a:endParaRPr>
          </a:p>
        </p:txBody>
      </p:sp>
      <p:pic>
        <p:nvPicPr>
          <p:cNvPr id="3074" name="Picture 2"/>
          <p:cNvPicPr>
            <a:picLocks noChangeAspect="1" noChangeArrowheads="1"/>
          </p:cNvPicPr>
          <p:nvPr/>
        </p:nvPicPr>
        <p:blipFill>
          <a:blip r:embed="rId3"/>
          <a:srcRect/>
          <a:stretch>
            <a:fillRect/>
          </a:stretch>
        </p:blipFill>
        <p:spPr bwMode="auto">
          <a:xfrm>
            <a:off x="223838" y="1581150"/>
            <a:ext cx="8696325" cy="4438650"/>
          </a:xfrm>
          <a:prstGeom prst="rect">
            <a:avLst/>
          </a:prstGeom>
          <a:noFill/>
          <a:ln w="9525">
            <a:noFill/>
            <a:miter lim="800000"/>
            <a:headEnd/>
            <a:tailEnd/>
          </a:ln>
        </p:spPr>
      </p:pic>
      <p:grpSp>
        <p:nvGrpSpPr>
          <p:cNvPr id="10" name="Group 9"/>
          <p:cNvGrpSpPr/>
          <p:nvPr/>
        </p:nvGrpSpPr>
        <p:grpSpPr>
          <a:xfrm>
            <a:off x="152400" y="990600"/>
            <a:ext cx="6324600" cy="2424688"/>
            <a:chOff x="152400" y="1004312"/>
            <a:chExt cx="6324600" cy="2424688"/>
          </a:xfrm>
        </p:grpSpPr>
        <p:pic>
          <p:nvPicPr>
            <p:cNvPr id="6" name="Picture 3"/>
            <p:cNvPicPr>
              <a:picLocks noChangeAspect="1" noChangeArrowheads="1"/>
            </p:cNvPicPr>
            <p:nvPr/>
          </p:nvPicPr>
          <p:blipFill>
            <a:blip r:embed="rId4"/>
            <a:srcRect b="72403"/>
            <a:stretch>
              <a:fillRect/>
            </a:stretch>
          </p:blipFill>
          <p:spPr bwMode="auto">
            <a:xfrm>
              <a:off x="152400" y="1004312"/>
              <a:ext cx="6324600" cy="1510288"/>
            </a:xfrm>
            <a:prstGeom prst="rect">
              <a:avLst/>
            </a:prstGeom>
            <a:noFill/>
            <a:ln w="9525">
              <a:solidFill>
                <a:schemeClr val="accent6">
                  <a:lumMod val="75000"/>
                </a:schemeClr>
              </a:solidFill>
              <a:miter lim="800000"/>
              <a:headEnd/>
              <a:tailEnd/>
            </a:ln>
          </p:spPr>
        </p:pic>
        <p:grpSp>
          <p:nvGrpSpPr>
            <p:cNvPr id="7" name="Group 6"/>
            <p:cNvGrpSpPr/>
            <p:nvPr/>
          </p:nvGrpSpPr>
          <p:grpSpPr>
            <a:xfrm>
              <a:off x="609600" y="2667000"/>
              <a:ext cx="1600200" cy="762000"/>
              <a:chOff x="4953000" y="2743200"/>
              <a:chExt cx="1600200" cy="762000"/>
            </a:xfrm>
          </p:grpSpPr>
          <p:sp>
            <p:nvSpPr>
              <p:cNvPr id="8" name="Rectangle 7"/>
              <p:cNvSpPr/>
              <p:nvPr/>
            </p:nvSpPr>
            <p:spPr>
              <a:xfrm>
                <a:off x="4953000" y="2743200"/>
                <a:ext cx="533400" cy="457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 name="Oval 8"/>
              <p:cNvSpPr/>
              <p:nvPr/>
            </p:nvSpPr>
            <p:spPr>
              <a:xfrm>
                <a:off x="5486400" y="3124200"/>
                <a:ext cx="1066800" cy="381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 name="Group 18"/>
          <p:cNvGrpSpPr/>
          <p:nvPr/>
        </p:nvGrpSpPr>
        <p:grpSpPr>
          <a:xfrm>
            <a:off x="2667000" y="2743200"/>
            <a:ext cx="6324600" cy="2819400"/>
            <a:chOff x="2667000" y="2743200"/>
            <a:chExt cx="6324600" cy="2819400"/>
          </a:xfrm>
        </p:grpSpPr>
        <p:pic>
          <p:nvPicPr>
            <p:cNvPr id="5" name="Picture 3"/>
            <p:cNvPicPr>
              <a:picLocks noChangeAspect="1" noChangeArrowheads="1"/>
            </p:cNvPicPr>
            <p:nvPr/>
          </p:nvPicPr>
          <p:blipFill>
            <a:blip r:embed="rId4"/>
            <a:srcRect t="67976" b="4177"/>
            <a:stretch>
              <a:fillRect/>
            </a:stretch>
          </p:blipFill>
          <p:spPr bwMode="auto">
            <a:xfrm>
              <a:off x="2667000" y="2743200"/>
              <a:ext cx="6324600" cy="1524000"/>
            </a:xfrm>
            <a:prstGeom prst="rect">
              <a:avLst/>
            </a:prstGeom>
            <a:noFill/>
            <a:ln w="9525">
              <a:solidFill>
                <a:schemeClr val="accent6">
                  <a:lumMod val="75000"/>
                </a:schemeClr>
              </a:solidFill>
              <a:miter lim="800000"/>
              <a:headEnd/>
              <a:tailEnd/>
            </a:ln>
          </p:spPr>
        </p:pic>
        <p:grpSp>
          <p:nvGrpSpPr>
            <p:cNvPr id="16" name="Group 15"/>
            <p:cNvGrpSpPr/>
            <p:nvPr/>
          </p:nvGrpSpPr>
          <p:grpSpPr>
            <a:xfrm>
              <a:off x="5334000" y="4648200"/>
              <a:ext cx="1600200" cy="914400"/>
              <a:chOff x="4953000" y="2286000"/>
              <a:chExt cx="1600200" cy="914400"/>
            </a:xfrm>
          </p:grpSpPr>
          <p:sp>
            <p:nvSpPr>
              <p:cNvPr id="17" name="Rectangle 16"/>
              <p:cNvSpPr/>
              <p:nvPr/>
            </p:nvSpPr>
            <p:spPr>
              <a:xfrm>
                <a:off x="4953000" y="2743200"/>
                <a:ext cx="533400" cy="457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8" name="Oval 17"/>
              <p:cNvSpPr/>
              <p:nvPr/>
            </p:nvSpPr>
            <p:spPr>
              <a:xfrm>
                <a:off x="5486400" y="2286000"/>
                <a:ext cx="1066800" cy="381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p:cNvGrpSpPr/>
          <p:nvPr/>
        </p:nvGrpSpPr>
        <p:grpSpPr>
          <a:xfrm>
            <a:off x="2743200" y="2667000"/>
            <a:ext cx="6324600" cy="2286000"/>
            <a:chOff x="2743200" y="2667000"/>
            <a:chExt cx="6324600" cy="2286000"/>
          </a:xfrm>
        </p:grpSpPr>
        <p:pic>
          <p:nvPicPr>
            <p:cNvPr id="3075" name="Picture 3"/>
            <p:cNvPicPr>
              <a:picLocks noChangeAspect="1" noChangeArrowheads="1"/>
            </p:cNvPicPr>
            <p:nvPr/>
          </p:nvPicPr>
          <p:blipFill>
            <a:blip r:embed="rId4"/>
            <a:srcRect t="34559" b="38986"/>
            <a:stretch>
              <a:fillRect/>
            </a:stretch>
          </p:blipFill>
          <p:spPr bwMode="auto">
            <a:xfrm>
              <a:off x="2743200" y="3505200"/>
              <a:ext cx="6324600" cy="1447800"/>
            </a:xfrm>
            <a:prstGeom prst="rect">
              <a:avLst/>
            </a:prstGeom>
            <a:noFill/>
            <a:ln w="9525">
              <a:solidFill>
                <a:schemeClr val="accent6">
                  <a:lumMod val="75000"/>
                </a:schemeClr>
              </a:solidFill>
              <a:miter lim="800000"/>
              <a:headEnd/>
              <a:tailEnd/>
            </a:ln>
          </p:spPr>
        </p:pic>
        <p:grpSp>
          <p:nvGrpSpPr>
            <p:cNvPr id="11" name="Group 10"/>
            <p:cNvGrpSpPr/>
            <p:nvPr/>
          </p:nvGrpSpPr>
          <p:grpSpPr>
            <a:xfrm>
              <a:off x="3886200" y="2667000"/>
              <a:ext cx="1600200" cy="762000"/>
              <a:chOff x="4953000" y="2667000"/>
              <a:chExt cx="1600200" cy="762000"/>
            </a:xfrm>
          </p:grpSpPr>
          <p:sp>
            <p:nvSpPr>
              <p:cNvPr id="12" name="Rectangle 11"/>
              <p:cNvSpPr/>
              <p:nvPr/>
            </p:nvSpPr>
            <p:spPr>
              <a:xfrm>
                <a:off x="4953000" y="2667000"/>
                <a:ext cx="533400" cy="457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3" name="Oval 12"/>
              <p:cNvSpPr/>
              <p:nvPr/>
            </p:nvSpPr>
            <p:spPr>
              <a:xfrm>
                <a:off x="5486400" y="3048000"/>
                <a:ext cx="1066800" cy="381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p:cNvGrpSpPr/>
          <p:nvPr/>
        </p:nvGrpSpPr>
        <p:grpSpPr>
          <a:xfrm>
            <a:off x="0" y="990600"/>
            <a:ext cx="4800605" cy="5174402"/>
            <a:chOff x="0" y="990600"/>
            <a:chExt cx="4800605" cy="5174402"/>
          </a:xfrm>
        </p:grpSpPr>
        <p:sp>
          <p:nvSpPr>
            <p:cNvPr id="20" name="Oval 19"/>
            <p:cNvSpPr/>
            <p:nvPr/>
          </p:nvSpPr>
          <p:spPr>
            <a:xfrm>
              <a:off x="0" y="990600"/>
              <a:ext cx="3352800" cy="9906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16200000">
              <a:off x="956105" y="2320502"/>
              <a:ext cx="4183800" cy="3505200"/>
              <a:chOff x="3512406" y="3957932"/>
              <a:chExt cx="4183800" cy="3505200"/>
            </a:xfrm>
          </p:grpSpPr>
          <p:sp>
            <p:nvSpPr>
              <p:cNvPr id="22" name="Striped Right Arrow 21"/>
              <p:cNvSpPr/>
              <p:nvPr/>
            </p:nvSpPr>
            <p:spPr>
              <a:xfrm rot="10800000">
                <a:off x="4267205" y="4948527"/>
                <a:ext cx="3429001" cy="228600"/>
              </a:xfrm>
              <a:prstGeom prst="strip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rot="5400000">
                <a:off x="2175305" y="5295033"/>
                <a:ext cx="3505200" cy="830997"/>
              </a:xfrm>
              <a:prstGeom prst="rect">
                <a:avLst/>
              </a:prstGeom>
              <a:noFill/>
            </p:spPr>
            <p:txBody>
              <a:bodyPr wrap="square" rtlCol="0">
                <a:spAutoFit/>
              </a:bodyPr>
              <a:lstStyle/>
              <a:p>
                <a:r>
                  <a:rPr lang="en-US" sz="2400" b="1" dirty="0">
                    <a:ln>
                      <a:solidFill>
                        <a:schemeClr val="tx1"/>
                      </a:solidFill>
                    </a:ln>
                    <a:solidFill>
                      <a:schemeClr val="accent6">
                        <a:lumMod val="75000"/>
                      </a:schemeClr>
                    </a:solidFill>
                  </a:rPr>
                  <a:t>Multiple VCs can be defined for an interface</a:t>
                </a:r>
              </a:p>
            </p:txBody>
          </p:sp>
        </p:grpSp>
      </p:grpSp>
      <p:grpSp>
        <p:nvGrpSpPr>
          <p:cNvPr id="25" name="Group 24"/>
          <p:cNvGrpSpPr/>
          <p:nvPr/>
        </p:nvGrpSpPr>
        <p:grpSpPr>
          <a:xfrm>
            <a:off x="1371601" y="1066800"/>
            <a:ext cx="5257800" cy="5098197"/>
            <a:chOff x="-304794" y="914400"/>
            <a:chExt cx="5257800" cy="5098197"/>
          </a:xfrm>
        </p:grpSpPr>
        <p:sp>
          <p:nvSpPr>
            <p:cNvPr id="26" name="Oval 25"/>
            <p:cNvSpPr/>
            <p:nvPr/>
          </p:nvSpPr>
          <p:spPr>
            <a:xfrm>
              <a:off x="-228595" y="914400"/>
              <a:ext cx="5029199" cy="9906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rot="16200000">
              <a:off x="100379" y="1159971"/>
              <a:ext cx="4447453" cy="5257800"/>
              <a:chOff x="3664816" y="2357728"/>
              <a:chExt cx="4447453" cy="5257800"/>
            </a:xfrm>
          </p:grpSpPr>
          <p:sp>
            <p:nvSpPr>
              <p:cNvPr id="28" name="Striped Right Arrow 27"/>
              <p:cNvSpPr/>
              <p:nvPr/>
            </p:nvSpPr>
            <p:spPr>
              <a:xfrm rot="13044010">
                <a:off x="4093313" y="4622844"/>
                <a:ext cx="4018956" cy="215937"/>
              </a:xfrm>
              <a:prstGeom prst="strip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5400000">
                <a:off x="1451415" y="4571129"/>
                <a:ext cx="5257800" cy="830997"/>
              </a:xfrm>
              <a:prstGeom prst="rect">
                <a:avLst/>
              </a:prstGeom>
              <a:noFill/>
            </p:spPr>
            <p:txBody>
              <a:bodyPr wrap="square" rtlCol="0">
                <a:spAutoFit/>
              </a:bodyPr>
              <a:lstStyle/>
              <a:p>
                <a:r>
                  <a:rPr lang="en-US" sz="2400" b="1" dirty="0">
                    <a:ln>
                      <a:solidFill>
                        <a:schemeClr val="tx1"/>
                      </a:solidFill>
                    </a:ln>
                    <a:solidFill>
                      <a:schemeClr val="accent6">
                        <a:lumMod val="75000"/>
                      </a:schemeClr>
                    </a:solidFill>
                  </a:rPr>
                  <a:t>Different VCI identify the same circuit; VCI is significant only locally </a:t>
                </a:r>
              </a:p>
            </p:txBody>
          </p:sp>
        </p:grpSp>
      </p:grpSp>
      <p:sp>
        <p:nvSpPr>
          <p:cNvPr id="30" name="TextBox 29"/>
          <p:cNvSpPr txBox="1"/>
          <p:nvPr/>
        </p:nvSpPr>
        <p:spPr>
          <a:xfrm>
            <a:off x="0" y="2362200"/>
            <a:ext cx="9144000" cy="2123658"/>
          </a:xfrm>
          <a:prstGeom prst="rect">
            <a:avLst/>
          </a:prstGeom>
          <a:solidFill>
            <a:schemeClr val="accent6">
              <a:lumMod val="75000"/>
              <a:alpha val="89000"/>
            </a:schemeClr>
          </a:solidFill>
        </p:spPr>
        <p:txBody>
          <a:bodyPr wrap="square" rtlCol="0">
            <a:spAutoFit/>
          </a:bodyPr>
          <a:lstStyle/>
          <a:p>
            <a:pPr marL="0" lvl="1" algn="ctr"/>
            <a:r>
              <a:rPr lang="en-US" sz="2800" dirty="0">
                <a:ln>
                  <a:solidFill>
                    <a:schemeClr val="tx1"/>
                  </a:solidFill>
                </a:ln>
              </a:rPr>
              <a:t>Virtual Circuits are:</a:t>
            </a:r>
          </a:p>
          <a:p>
            <a:pPr marL="0" lvl="1" algn="ctr"/>
            <a:r>
              <a:rPr lang="en-US" sz="2800" dirty="0">
                <a:ln>
                  <a:solidFill>
                    <a:schemeClr val="bg1"/>
                  </a:solidFill>
                </a:ln>
                <a:solidFill>
                  <a:schemeClr val="bg1"/>
                </a:solidFill>
              </a:rPr>
              <a:t> </a:t>
            </a:r>
            <a:r>
              <a:rPr lang="en-US" sz="2400" dirty="0">
                <a:ln>
                  <a:solidFill>
                    <a:schemeClr val="bg1"/>
                  </a:solidFill>
                </a:ln>
                <a:solidFill>
                  <a:schemeClr val="bg1"/>
                </a:solidFill>
              </a:rPr>
              <a:t>like</a:t>
            </a:r>
            <a:r>
              <a:rPr lang="en-US" sz="2400" dirty="0">
                <a:ln>
                  <a:solidFill>
                    <a:schemeClr val="bg1">
                      <a:lumMod val="75000"/>
                    </a:schemeClr>
                  </a:solidFill>
                </a:ln>
                <a:solidFill>
                  <a:schemeClr val="bg2"/>
                </a:solidFill>
              </a:rPr>
              <a:t> </a:t>
            </a:r>
            <a:r>
              <a:rPr lang="en-US" sz="2400" dirty="0">
                <a:ln>
                  <a:solidFill>
                    <a:schemeClr val="tx1"/>
                  </a:solidFill>
                </a:ln>
                <a:solidFill>
                  <a:srgbClr val="FF0000"/>
                </a:solidFill>
              </a:rPr>
              <a:t>circuit</a:t>
            </a:r>
            <a:r>
              <a:rPr lang="en-US" sz="2400" dirty="0">
                <a:ln>
                  <a:solidFill>
                    <a:schemeClr val="tx1"/>
                  </a:solidFill>
                </a:ln>
              </a:rPr>
              <a:t> </a:t>
            </a:r>
            <a:r>
              <a:rPr lang="en-US" sz="2400" dirty="0">
                <a:ln>
                  <a:solidFill>
                    <a:schemeClr val="tx1"/>
                  </a:solidFill>
                </a:ln>
                <a:solidFill>
                  <a:srgbClr val="FF0000"/>
                </a:solidFill>
              </a:rPr>
              <a:t>switching</a:t>
            </a:r>
            <a:r>
              <a:rPr lang="en-US" sz="2400" dirty="0">
                <a:ln>
                  <a:solidFill>
                    <a:schemeClr val="tx1"/>
                  </a:solidFill>
                </a:ln>
              </a:rPr>
              <a:t> </a:t>
            </a:r>
            <a:r>
              <a:rPr lang="en-US" sz="2400" dirty="0">
                <a:ln>
                  <a:solidFill>
                    <a:schemeClr val="bg1"/>
                  </a:solidFill>
                </a:ln>
                <a:solidFill>
                  <a:schemeClr val="bg1"/>
                </a:solidFill>
              </a:rPr>
              <a:t>since end-to-end path is established/ torn down </a:t>
            </a:r>
            <a:endParaRPr lang="en-US" sz="2800" dirty="0">
              <a:ln>
                <a:solidFill>
                  <a:schemeClr val="bg1"/>
                </a:solidFill>
              </a:ln>
              <a:solidFill>
                <a:schemeClr val="bg1"/>
              </a:solidFill>
            </a:endParaRPr>
          </a:p>
          <a:p>
            <a:pPr marL="0" lvl="1" algn="ctr"/>
            <a:r>
              <a:rPr lang="en-US" sz="2400" dirty="0">
                <a:ln>
                  <a:solidFill>
                    <a:schemeClr val="bg1"/>
                  </a:solidFill>
                </a:ln>
                <a:solidFill>
                  <a:schemeClr val="bg1"/>
                </a:solidFill>
              </a:rPr>
              <a:t>like </a:t>
            </a:r>
            <a:r>
              <a:rPr lang="en-US" sz="2400" dirty="0">
                <a:ln>
                  <a:solidFill>
                    <a:schemeClr val="tx1"/>
                  </a:solidFill>
                </a:ln>
                <a:solidFill>
                  <a:srgbClr val="FF0000"/>
                </a:solidFill>
              </a:rPr>
              <a:t>packet switching  </a:t>
            </a:r>
            <a:r>
              <a:rPr lang="en-US" sz="2400" dirty="0">
                <a:ln>
                  <a:solidFill>
                    <a:schemeClr val="bg1"/>
                  </a:solidFill>
                </a:ln>
                <a:solidFill>
                  <a:schemeClr val="bg1"/>
                </a:solidFill>
              </a:rPr>
              <a:t>since data divided into packets with identifiers</a:t>
            </a:r>
          </a:p>
          <a:p>
            <a:pPr marL="0" lvl="1" algn="ctr"/>
            <a:endParaRPr lang="en-US" sz="2400" dirty="0">
              <a:ln>
                <a:solidFill>
                  <a:schemeClr val="bg1"/>
                </a:solidFill>
              </a:ln>
              <a:solidFill>
                <a:schemeClr val="bg1"/>
              </a:solidFill>
            </a:endParaRPr>
          </a:p>
          <a:p>
            <a:pPr marL="0" lvl="1" algn="ctr"/>
            <a:r>
              <a:rPr lang="en-US" sz="2400" dirty="0">
                <a:ln>
                  <a:solidFill>
                    <a:schemeClr val="tx1"/>
                  </a:solidFill>
                </a:ln>
                <a:solidFill>
                  <a:schemeClr val="tx2"/>
                </a:solidFill>
              </a:rPr>
              <a:t>VC state information </a:t>
            </a:r>
            <a:r>
              <a:rPr lang="en-US" sz="2400" dirty="0">
                <a:ln>
                  <a:solidFill>
                    <a:schemeClr val="bg1"/>
                  </a:solidFill>
                </a:ln>
                <a:solidFill>
                  <a:schemeClr val="bg1"/>
                </a:solidFill>
              </a:rPr>
              <a:t>is kept at each switch</a:t>
            </a:r>
            <a:endParaRPr lang="en-US" sz="2800" dirty="0">
              <a:ln>
                <a:solidFill>
                  <a:schemeClr val="bg1"/>
                </a:solidFill>
              </a:ln>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20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Virtual Circuit Approaches</a:t>
            </a:r>
            <a:endParaRPr lang="th-TH" sz="4300" b="1" dirty="0">
              <a:ln>
                <a:solidFill>
                  <a:prstClr val="black"/>
                </a:solidFill>
              </a:ln>
              <a:solidFill>
                <a:prstClr val="white"/>
              </a:solidFill>
              <a:latin typeface="Tahoma" pitchFamily="34" charset="0"/>
              <a:cs typeface="Tahoma" pitchFamily="34" charset="0"/>
            </a:endParaRPr>
          </a:p>
        </p:txBody>
      </p:sp>
      <p:sp>
        <p:nvSpPr>
          <p:cNvPr id="19" name="Rectangle 18"/>
          <p:cNvSpPr/>
          <p:nvPr/>
        </p:nvSpPr>
        <p:spPr>
          <a:xfrm>
            <a:off x="609600" y="1371600"/>
            <a:ext cx="7467600" cy="584775"/>
          </a:xfrm>
          <a:prstGeom prst="rect">
            <a:avLst/>
          </a:prstGeom>
          <a:solidFill>
            <a:schemeClr val="accent6">
              <a:lumMod val="75000"/>
              <a:alpha val="48000"/>
            </a:schemeClr>
          </a:solidFill>
        </p:spPr>
        <p:txBody>
          <a:bodyPr wrap="square">
            <a:spAutoFit/>
          </a:bodyPr>
          <a:lstStyle/>
          <a:p>
            <a:pPr marL="514350" lvl="0" indent="-514350" algn="ctr" eaLnBrk="0" fontAlgn="base" hangingPunct="0">
              <a:spcBef>
                <a:spcPct val="20000"/>
              </a:spcBef>
              <a:spcAft>
                <a:spcPct val="0"/>
              </a:spcAft>
              <a:buClr>
                <a:srgbClr val="FF6600"/>
              </a:buClr>
              <a:buSzPct val="85000"/>
            </a:pPr>
            <a:r>
              <a:rPr lang="en-US" sz="3200" b="1" dirty="0">
                <a:ln w="0" cap="rnd" cmpd="thickThin">
                  <a:solidFill>
                    <a:prstClr val="black"/>
                  </a:solidFill>
                  <a:bevel/>
                </a:ln>
                <a:solidFill>
                  <a:srgbClr val="FF0000"/>
                </a:solidFill>
                <a:latin typeface="Microsoft Sans Serif" pitchFamily="34" charset="0"/>
                <a:cs typeface="Microsoft Sans Serif" pitchFamily="34" charset="0"/>
              </a:rPr>
              <a:t>1)  </a:t>
            </a:r>
            <a:r>
              <a:rPr lang="en-US" sz="3200" b="1" dirty="0">
                <a:ln w="0" cap="rnd" cmpd="thickThin">
                  <a:solidFill>
                    <a:prstClr val="black"/>
                  </a:solidFill>
                  <a:bevel/>
                </a:ln>
                <a:solidFill>
                  <a:srgbClr val="3333CC"/>
                </a:solidFill>
                <a:latin typeface="Microsoft Sans Serif" pitchFamily="34" charset="0"/>
                <a:cs typeface="Microsoft Sans Serif" pitchFamily="34" charset="0"/>
              </a:rPr>
              <a:t>Permanent Virtual Circuit (PVC)</a:t>
            </a:r>
          </a:p>
        </p:txBody>
      </p:sp>
      <p:sp>
        <p:nvSpPr>
          <p:cNvPr id="20" name="Rectangle 19"/>
          <p:cNvSpPr/>
          <p:nvPr/>
        </p:nvSpPr>
        <p:spPr>
          <a:xfrm>
            <a:off x="1676400" y="2219099"/>
            <a:ext cx="7162800" cy="3342453"/>
          </a:xfrm>
          <a:prstGeom prst="rect">
            <a:avLst/>
          </a:prstGeom>
        </p:spPr>
        <p:txBody>
          <a:bodyPr wrap="square">
            <a:spAutoFit/>
          </a:bodyPr>
          <a:lstStyle/>
          <a:p>
            <a:pPr marL="339725" indent="-339725"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latin typeface="Microsoft Sans Serif" pitchFamily="34" charset="0"/>
                <a:cs typeface="Microsoft Sans Serif" pitchFamily="34" charset="0"/>
              </a:rPr>
              <a:t>Connection state entered manually</a:t>
            </a:r>
          </a:p>
          <a:p>
            <a:pPr marL="339725" indent="-339725"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solidFill>
                  <a:schemeClr val="tx2"/>
                </a:solidFill>
                <a:latin typeface="Microsoft Sans Serif" pitchFamily="34" charset="0"/>
                <a:cs typeface="Microsoft Sans Serif" pitchFamily="34" charset="0"/>
              </a:rPr>
              <a:t>Administrator</a:t>
            </a:r>
            <a:r>
              <a:rPr lang="en-US" sz="3200" b="1" dirty="0">
                <a:ln w="0" cap="rnd" cmpd="thickThin">
                  <a:solidFill>
                    <a:prstClr val="black"/>
                  </a:solidFill>
                  <a:bevel/>
                </a:ln>
                <a:latin typeface="Microsoft Sans Serif" pitchFamily="34" charset="0"/>
                <a:cs typeface="Microsoft Sans Serif" pitchFamily="34" charset="0"/>
              </a:rPr>
              <a:t> maintained</a:t>
            </a:r>
          </a:p>
          <a:p>
            <a:pPr marL="339725" indent="-339725"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latin typeface="Microsoft Sans Serif" pitchFamily="34" charset="0"/>
                <a:cs typeface="Microsoft Sans Serif" pitchFamily="34" charset="0"/>
              </a:rPr>
              <a:t>Survives reboot</a:t>
            </a:r>
          </a:p>
          <a:p>
            <a:pPr marL="339725" indent="-339725"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latin typeface="Microsoft Sans Serif" pitchFamily="34" charset="0"/>
                <a:cs typeface="Microsoft Sans Serif" pitchFamily="34" charset="0"/>
              </a:rPr>
              <a:t>Usually persists for months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Virtual Circuit Approach</a:t>
            </a:r>
            <a:endParaRPr lang="th-TH" sz="43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609600" y="1371600"/>
            <a:ext cx="7467600" cy="584775"/>
          </a:xfrm>
          <a:prstGeom prst="rect">
            <a:avLst/>
          </a:prstGeom>
          <a:solidFill>
            <a:schemeClr val="accent6">
              <a:lumMod val="75000"/>
              <a:alpha val="48000"/>
            </a:schemeClr>
          </a:solidFill>
        </p:spPr>
        <p:txBody>
          <a:bodyPr wrap="square">
            <a:spAutoFit/>
          </a:bodyPr>
          <a:lstStyle/>
          <a:p>
            <a:pPr marL="514350" lvl="0" indent="-514350" algn="ctr" eaLnBrk="0" fontAlgn="base" hangingPunct="0">
              <a:spcBef>
                <a:spcPct val="20000"/>
              </a:spcBef>
              <a:spcAft>
                <a:spcPct val="0"/>
              </a:spcAft>
              <a:buClr>
                <a:srgbClr val="FF6600"/>
              </a:buClr>
              <a:buSzPct val="85000"/>
            </a:pPr>
            <a:r>
              <a:rPr lang="en-US" sz="3200" b="1" dirty="0">
                <a:ln w="0" cap="rnd" cmpd="thickThin">
                  <a:solidFill>
                    <a:prstClr val="black"/>
                  </a:solidFill>
                  <a:bevel/>
                </a:ln>
                <a:solidFill>
                  <a:srgbClr val="FF0000"/>
                </a:solidFill>
                <a:latin typeface="Microsoft Sans Serif" pitchFamily="34" charset="0"/>
                <a:cs typeface="Microsoft Sans Serif" pitchFamily="34" charset="0"/>
              </a:rPr>
              <a:t>2)  </a:t>
            </a:r>
            <a:r>
              <a:rPr lang="en-US" sz="3200" b="1" dirty="0">
                <a:ln w="0" cap="rnd" cmpd="thickThin">
                  <a:solidFill>
                    <a:prstClr val="black"/>
                  </a:solidFill>
                  <a:bevel/>
                </a:ln>
                <a:solidFill>
                  <a:srgbClr val="3333CC"/>
                </a:solidFill>
                <a:latin typeface="Microsoft Sans Serif" pitchFamily="34" charset="0"/>
                <a:cs typeface="Microsoft Sans Serif" pitchFamily="34" charset="0"/>
              </a:rPr>
              <a:t>Switched Virtual Circuit (SVC)</a:t>
            </a:r>
          </a:p>
        </p:txBody>
      </p:sp>
      <p:sp>
        <p:nvSpPr>
          <p:cNvPr id="6" name="Rectangle 5"/>
          <p:cNvSpPr/>
          <p:nvPr/>
        </p:nvSpPr>
        <p:spPr>
          <a:xfrm>
            <a:off x="1905000" y="2219099"/>
            <a:ext cx="6934200" cy="2505301"/>
          </a:xfrm>
          <a:prstGeom prst="rect">
            <a:avLst/>
          </a:prstGeom>
        </p:spPr>
        <p:txBody>
          <a:bodyPr wrap="square">
            <a:spAutoFit/>
          </a:bodyPr>
          <a:lstStyle/>
          <a:p>
            <a:pPr marL="287338" indent="-287338"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latin typeface="Microsoft Sans Serif" pitchFamily="34" charset="0"/>
                <a:cs typeface="Microsoft Sans Serif" pitchFamily="34" charset="0"/>
              </a:rPr>
              <a:t>Requested dynamically</a:t>
            </a:r>
          </a:p>
          <a:p>
            <a:pPr marL="287338" indent="-287338"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solidFill>
                  <a:schemeClr val="tx2"/>
                </a:solidFill>
                <a:latin typeface="Microsoft Sans Serif" pitchFamily="34" charset="0"/>
                <a:cs typeface="Microsoft Sans Serif" pitchFamily="34" charset="0"/>
              </a:rPr>
              <a:t>Application</a:t>
            </a:r>
            <a:r>
              <a:rPr lang="en-US" sz="3200" b="1" dirty="0">
                <a:ln w="0" cap="rnd" cmpd="thickThin">
                  <a:solidFill>
                    <a:prstClr val="black"/>
                  </a:solidFill>
                  <a:bevel/>
                </a:ln>
                <a:latin typeface="Microsoft Sans Serif" pitchFamily="34" charset="0"/>
                <a:cs typeface="Microsoft Sans Serif" pitchFamily="34" charset="0"/>
              </a:rPr>
              <a:t> initiated</a:t>
            </a:r>
          </a:p>
          <a:p>
            <a:pPr marL="287338" indent="-287338"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latin typeface="Microsoft Sans Serif" pitchFamily="34" charset="0"/>
                <a:cs typeface="Microsoft Sans Serif" pitchFamily="34" charset="0"/>
              </a:rPr>
              <a:t>Terminated when application exits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Multiple VCs share physical circuit</a:t>
            </a:r>
            <a:endParaRPr lang="th-TH" sz="4000" b="1" dirty="0">
              <a:ln>
                <a:solidFill>
                  <a:prstClr val="black"/>
                </a:solidFill>
              </a:ln>
              <a:solidFill>
                <a:prstClr val="white"/>
              </a:solidFill>
              <a:latin typeface="Tahoma" pitchFamily="34" charset="0"/>
              <a:cs typeface="Tahoma" pitchFamily="34" charset="0"/>
            </a:endParaRPr>
          </a:p>
        </p:txBody>
      </p:sp>
      <p:pic>
        <p:nvPicPr>
          <p:cNvPr id="30" name="Picture 10"/>
          <p:cNvPicPr>
            <a:picLocks noChangeAspect="1" noChangeArrowheads="1"/>
          </p:cNvPicPr>
          <p:nvPr/>
        </p:nvPicPr>
        <p:blipFill>
          <a:blip r:embed="rId3"/>
          <a:srcRect/>
          <a:stretch>
            <a:fillRect/>
          </a:stretch>
        </p:blipFill>
        <p:spPr bwMode="auto">
          <a:xfrm>
            <a:off x="574786" y="1182068"/>
            <a:ext cx="7883414" cy="5066332"/>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Virtual Circuit vs. Leased Lines</a:t>
            </a:r>
            <a:endParaRPr lang="th-TH" sz="4300" b="1" dirty="0">
              <a:ln>
                <a:solidFill>
                  <a:prstClr val="black"/>
                </a:solidFill>
              </a:ln>
              <a:solidFill>
                <a:prstClr val="white"/>
              </a:solidFill>
              <a:latin typeface="Tahoma" pitchFamily="34" charset="0"/>
              <a:cs typeface="Tahoma" pitchFamily="34" charset="0"/>
            </a:endParaRPr>
          </a:p>
        </p:txBody>
      </p:sp>
      <p:sp>
        <p:nvSpPr>
          <p:cNvPr id="3" name="Rectangle 2"/>
          <p:cNvSpPr/>
          <p:nvPr/>
        </p:nvSpPr>
        <p:spPr>
          <a:xfrm>
            <a:off x="-533400" y="1143000"/>
            <a:ext cx="9601200" cy="4918269"/>
          </a:xfrm>
          <a:prstGeom prst="rect">
            <a:avLst/>
          </a:prstGeom>
        </p:spPr>
        <p:txBody>
          <a:bodyPr wrap="square">
            <a:spAutoFit/>
          </a:bodyPr>
          <a:lstStyle/>
          <a:p>
            <a:pPr marL="1376363" lvl="0" indent="-742950" eaLnBrk="0" fontAlgn="base" hangingPunct="0">
              <a:spcBef>
                <a:spcPct val="20000"/>
              </a:spcBef>
              <a:spcAft>
                <a:spcPct val="0"/>
              </a:spcAft>
              <a:buClr>
                <a:schemeClr val="accent6">
                  <a:lumMod val="75000"/>
                </a:schemeClr>
              </a:buClr>
              <a:buSzPct val="100000"/>
              <a:buFont typeface="+mj-lt"/>
              <a:buAutoNum type="arabicPeriod"/>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Leased line, even when idle, remains dedicated </a:t>
            </a:r>
            <a:r>
              <a:rPr lang="en-US" sz="2800" b="1" dirty="0">
                <a:ln w="0" cap="rnd" cmpd="thickThin">
                  <a:solidFill>
                    <a:prstClr val="black"/>
                  </a:solidFill>
                  <a:bevel/>
                </a:ln>
                <a:latin typeface="Microsoft Sans Serif" pitchFamily="34" charset="0"/>
                <a:cs typeface="Microsoft Sans Serif" pitchFamily="34" charset="0"/>
              </a:rPr>
              <a:t>unlike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VCs</a:t>
            </a:r>
            <a:r>
              <a:rPr lang="en-US" sz="2800" b="1" dirty="0">
                <a:ln w="0" cap="rnd" cmpd="thickThin">
                  <a:solidFill>
                    <a:prstClr val="black"/>
                  </a:solidFill>
                  <a:bevel/>
                </a:ln>
                <a:latin typeface="Microsoft Sans Serif" pitchFamily="34" charset="0"/>
                <a:cs typeface="Microsoft Sans Serif" pitchFamily="34" charset="0"/>
              </a:rPr>
              <a:t> in which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statistical multiplexing </a:t>
            </a:r>
            <a:r>
              <a:rPr lang="en-US" sz="2800" b="1" dirty="0">
                <a:ln w="0" cap="rnd" cmpd="thickThin">
                  <a:solidFill>
                    <a:prstClr val="black"/>
                  </a:solidFill>
                  <a:bevel/>
                </a:ln>
                <a:latin typeface="Microsoft Sans Serif" pitchFamily="34" charset="0"/>
                <a:cs typeface="Microsoft Sans Serif" pitchFamily="34" charset="0"/>
              </a:rPr>
              <a:t>is used</a:t>
            </a:r>
          </a:p>
          <a:p>
            <a:pPr marL="1376363" lvl="0" indent="-742950" eaLnBrk="0" fontAlgn="base" hangingPunct="0">
              <a:spcBef>
                <a:spcPct val="20000"/>
              </a:spcBef>
              <a:spcAft>
                <a:spcPct val="0"/>
              </a:spcAft>
              <a:buClr>
                <a:schemeClr val="accent6">
                  <a:lumMod val="75000"/>
                </a:schemeClr>
              </a:buClr>
              <a:buSzPct val="100000"/>
            </a:pPr>
            <a:endParaRPr lang="en-US" sz="2800" b="1" dirty="0">
              <a:ln w="0" cap="rnd" cmpd="thickThin">
                <a:solidFill>
                  <a:prstClr val="black"/>
                </a:solidFill>
                <a:bevel/>
              </a:ln>
              <a:latin typeface="Microsoft Sans Serif" pitchFamily="34" charset="0"/>
              <a:cs typeface="Microsoft Sans Serif" pitchFamily="34" charset="0"/>
            </a:endParaRPr>
          </a:p>
          <a:p>
            <a:pPr marL="1376363" lvl="0" indent="-742950" eaLnBrk="0" fontAlgn="base" hangingPunct="0">
              <a:spcBef>
                <a:spcPct val="20000"/>
              </a:spcBef>
              <a:spcAft>
                <a:spcPct val="0"/>
              </a:spcAft>
              <a:buClr>
                <a:schemeClr val="accent6">
                  <a:lumMod val="75000"/>
                </a:schemeClr>
              </a:buClr>
              <a:buSzPct val="100000"/>
              <a:buFont typeface="+mj-lt"/>
              <a:buAutoNum type="arabicPeriod" startAt="2"/>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Bit delay is constant on a leased line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but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variable on virtual circuits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(due to queuing delays)</a:t>
            </a:r>
          </a:p>
          <a:p>
            <a:pPr marL="1376363" lvl="0" indent="-742950" eaLnBrk="0" fontAlgn="base" hangingPunct="0">
              <a:spcBef>
                <a:spcPct val="20000"/>
              </a:spcBef>
              <a:spcAft>
                <a:spcPct val="0"/>
              </a:spcAft>
              <a:buClr>
                <a:schemeClr val="accent6">
                  <a:lumMod val="75000"/>
                </a:schemeClr>
              </a:buClr>
              <a:buSzPct val="100000"/>
            </a:pPr>
            <a:endParaRPr lang="en-US" sz="2800" b="1" dirty="0">
              <a:ln w="0" cap="rnd" cmpd="thickThin">
                <a:solidFill>
                  <a:prstClr val="black"/>
                </a:solidFill>
                <a:bevel/>
              </a:ln>
              <a:solidFill>
                <a:schemeClr val="tx2"/>
              </a:solidFill>
              <a:latin typeface="Microsoft Sans Serif" pitchFamily="34" charset="0"/>
              <a:cs typeface="Microsoft Sans Serif" pitchFamily="34" charset="0"/>
            </a:endParaRPr>
          </a:p>
          <a:p>
            <a:pPr marL="1376363" lvl="0" indent="-742950" eaLnBrk="0" fontAlgn="base" hangingPunct="0">
              <a:spcBef>
                <a:spcPct val="20000"/>
              </a:spcBef>
              <a:spcAft>
                <a:spcPct val="0"/>
              </a:spcAft>
              <a:buClr>
                <a:schemeClr val="accent6">
                  <a:lumMod val="75000"/>
                </a:schemeClr>
              </a:buClr>
              <a:buSzPct val="100000"/>
              <a:buFont typeface="+mj-lt"/>
              <a:buAutoNum type="arabicPeriod" startAt="3"/>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Leased lines are circuit switched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whereas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virtual circuits are packet switched</a:t>
            </a:r>
          </a:p>
          <a:p>
            <a:pPr marL="1376363" lvl="0" indent="-742950" eaLnBrk="0" fontAlgn="base" hangingPunct="0">
              <a:spcBef>
                <a:spcPct val="20000"/>
              </a:spcBef>
              <a:spcAft>
                <a:spcPct val="0"/>
              </a:spcAft>
              <a:buClr>
                <a:schemeClr val="accent6">
                  <a:lumMod val="75000"/>
                </a:schemeClr>
              </a:buClr>
              <a:buSzPct val="100000"/>
            </a:pPr>
            <a:endParaRPr lang="en-US" sz="2800" b="1" dirty="0">
              <a:ln w="0" cap="rnd" cmpd="thickThin">
                <a:solidFill>
                  <a:prstClr val="black"/>
                </a:solidFill>
                <a:bevel/>
              </a:ln>
              <a:solidFill>
                <a:srgbClr val="C00000"/>
              </a:solidFill>
              <a:latin typeface="Microsoft Sans Serif" pitchFamily="34" charset="0"/>
              <a:cs typeface="Microsoft Sans Serif" pitchFamily="34" charset="0"/>
            </a:endParaRPr>
          </a:p>
          <a:p>
            <a:pPr marL="1376363" lvl="0" indent="-742950" eaLnBrk="0" fontAlgn="base" hangingPunct="0">
              <a:spcBef>
                <a:spcPct val="20000"/>
              </a:spcBef>
              <a:spcAft>
                <a:spcPct val="0"/>
              </a:spcAft>
              <a:buClr>
                <a:schemeClr val="accent6">
                  <a:lumMod val="75000"/>
                </a:schemeClr>
              </a:buClr>
              <a:buSzPct val="100000"/>
              <a:buFont typeface="+mj-lt"/>
              <a:buAutoNum type="arabicPeriod" startAt="4"/>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Leased lines are usually more expensive than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VCs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2076895" y="1226403"/>
            <a:ext cx="5009705" cy="830997"/>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a:ln w="0" cap="rnd" cmpd="thickThin">
                  <a:solidFill>
                    <a:prstClr val="black"/>
                  </a:solidFill>
                  <a:bevel/>
                </a:ln>
                <a:solidFill>
                  <a:srgbClr val="3333CC"/>
                </a:solidFill>
                <a:latin typeface="Microsoft Sans Serif" pitchFamily="34" charset="0"/>
                <a:cs typeface="Microsoft Sans Serif" pitchFamily="34" charset="0"/>
              </a:rPr>
              <a:t>To find out the answers to:</a:t>
            </a:r>
          </a:p>
        </p:txBody>
      </p:sp>
      <p:sp>
        <p:nvSpPr>
          <p:cNvPr id="9" name="Rectangle 8"/>
          <p:cNvSpPr/>
          <p:nvPr/>
        </p:nvSpPr>
        <p:spPr>
          <a:xfrm>
            <a:off x="0" y="2843698"/>
            <a:ext cx="9144000" cy="73770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rgbClr val="FF6600"/>
                </a:solidFill>
                <a:latin typeface="Microsoft Sans Serif" pitchFamily="34" charset="0"/>
                <a:cs typeface="Microsoft Sans Serif" pitchFamily="34" charset="0"/>
              </a:rPr>
              <a:t>2 –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What different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packet switching techniques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exist</a:t>
            </a:r>
            <a:r>
              <a:rPr lang="en-US" sz="2800" b="1" dirty="0">
                <a:ln w="0" cap="rnd" cmpd="thickThin">
                  <a:solidFill>
                    <a:prstClr val="black"/>
                  </a:solidFill>
                  <a:bevel/>
                </a:ln>
                <a:solidFill>
                  <a:srgbClr val="FF6600"/>
                </a:solidFill>
                <a:latin typeface="Microsoft Sans Serif" pitchFamily="34" charset="0"/>
                <a:cs typeface="Microsoft Sans Serif" pitchFamily="34" charset="0"/>
              </a:rPr>
              <a:t>?</a:t>
            </a:r>
          </a:p>
        </p:txBody>
      </p:sp>
      <p:sp>
        <p:nvSpPr>
          <p:cNvPr id="10" name="Rectangle 9"/>
          <p:cNvSpPr/>
          <p:nvPr/>
        </p:nvSpPr>
        <p:spPr>
          <a:xfrm>
            <a:off x="-228600" y="2057400"/>
            <a:ext cx="9677400" cy="73770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rgbClr val="FF6600"/>
                </a:solidFill>
                <a:latin typeface="Microsoft Sans Serif" pitchFamily="34" charset="0"/>
                <a:cs typeface="Microsoft Sans Serif" pitchFamily="34" charset="0"/>
              </a:rPr>
              <a:t>1 –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How to connect nodes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not directly connected</a:t>
            </a:r>
            <a:r>
              <a:rPr lang="en-US" sz="2800" b="1" dirty="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a:ln w="0" cap="rnd" cmpd="thickThin">
                  <a:solidFill>
                    <a:prstClr val="black"/>
                  </a:solidFill>
                  <a:bevel/>
                </a:ln>
                <a:solidFill>
                  <a:srgbClr val="FFFFFF"/>
                </a:solidFill>
                <a:latin typeface="Microsoft Sans Serif" pitchFamily="34" charset="0"/>
                <a:cs typeface="Microsoft Sans Serif" pitchFamily="34" charset="0"/>
              </a:rPr>
              <a:t> </a:t>
            </a:r>
            <a:endParaRPr lang="en-US" sz="3200" b="1" dirty="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Frame relay – </a:t>
            </a:r>
            <a:r>
              <a:rPr lang="en-US" sz="3200" b="1" dirty="0">
                <a:ln>
                  <a:solidFill>
                    <a:prstClr val="black"/>
                  </a:solidFill>
                </a:ln>
                <a:solidFill>
                  <a:prstClr val="white"/>
                </a:solidFill>
                <a:latin typeface="Tahoma" pitchFamily="34" charset="0"/>
                <a:cs typeface="Tahoma" pitchFamily="34" charset="0"/>
              </a:rPr>
              <a:t>Example VC technology</a:t>
            </a:r>
            <a:endParaRPr lang="th-TH" sz="43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1371600" y="1066800"/>
            <a:ext cx="6096000" cy="4658861"/>
          </a:xfrm>
          <a:prstGeom prst="rect">
            <a:avLst/>
          </a:prstGeom>
          <a:noFill/>
          <a:ln w="9525">
            <a:noFill/>
            <a:miter lim="800000"/>
            <a:headEnd/>
            <a:tailEnd/>
          </a:ln>
        </p:spPr>
      </p:pic>
      <p:sp>
        <p:nvSpPr>
          <p:cNvPr id="20" name="Rectangle 19"/>
          <p:cNvSpPr/>
          <p:nvPr/>
        </p:nvSpPr>
        <p:spPr>
          <a:xfrm>
            <a:off x="3733800" y="3048000"/>
            <a:ext cx="1524000" cy="457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1" name="TextBox 20"/>
          <p:cNvSpPr txBox="1"/>
          <p:nvPr/>
        </p:nvSpPr>
        <p:spPr>
          <a:xfrm>
            <a:off x="0" y="5892225"/>
            <a:ext cx="9144000" cy="584775"/>
          </a:xfrm>
          <a:prstGeom prst="rect">
            <a:avLst/>
          </a:prstGeom>
          <a:solidFill>
            <a:schemeClr val="accent6">
              <a:lumMod val="75000"/>
              <a:alpha val="89000"/>
            </a:schemeClr>
          </a:solidFill>
        </p:spPr>
        <p:txBody>
          <a:bodyPr wrap="square" rtlCol="0">
            <a:spAutoFit/>
          </a:bodyPr>
          <a:lstStyle/>
          <a:p>
            <a:pPr algn="ctr"/>
            <a:r>
              <a:rPr lang="en-US" sz="3200" dirty="0">
                <a:ln>
                  <a:solidFill>
                    <a:schemeClr val="bg1"/>
                  </a:solidFill>
                </a:ln>
                <a:solidFill>
                  <a:schemeClr val="bg1"/>
                </a:solidFill>
              </a:rPr>
              <a:t>Other approaches include X.25 and ATM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a:ln>
                  <a:solidFill>
                    <a:prstClr val="black"/>
                  </a:solidFill>
                </a:ln>
                <a:solidFill>
                  <a:prstClr val="white"/>
                </a:solidFill>
                <a:latin typeface="Tahoma" pitchFamily="34" charset="0"/>
                <a:cs typeface="Tahoma" pitchFamily="34" charset="0"/>
              </a:rPr>
              <a:t>Source Routing Approach</a:t>
            </a:r>
            <a:endParaRPr lang="th-TH" sz="4300" b="1" dirty="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628650" y="1200150"/>
            <a:ext cx="7886700" cy="5200650"/>
          </a:xfrm>
          <a:prstGeom prst="rect">
            <a:avLst/>
          </a:prstGeom>
          <a:noFill/>
          <a:ln w="9525">
            <a:noFill/>
            <a:miter lim="800000"/>
            <a:headEnd/>
            <a:tailEnd/>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Source Routing Approach</a:t>
            </a:r>
            <a:endParaRPr lang="th-TH" sz="4300" b="1" dirty="0">
              <a:ln>
                <a:solidFill>
                  <a:prstClr val="black"/>
                </a:solidFill>
              </a:ln>
              <a:solidFill>
                <a:prstClr val="white"/>
              </a:solidFill>
              <a:latin typeface="Tahoma" pitchFamily="34" charset="0"/>
              <a:cs typeface="Tahoma" pitchFamily="34" charset="0"/>
            </a:endParaRPr>
          </a:p>
        </p:txBody>
      </p:sp>
      <p:grpSp>
        <p:nvGrpSpPr>
          <p:cNvPr id="8" name="Group 7"/>
          <p:cNvGrpSpPr/>
          <p:nvPr/>
        </p:nvGrpSpPr>
        <p:grpSpPr>
          <a:xfrm>
            <a:off x="118529" y="2133600"/>
            <a:ext cx="8415871" cy="2903019"/>
            <a:chOff x="118529" y="1905000"/>
            <a:chExt cx="8873071" cy="3131852"/>
          </a:xfrm>
        </p:grpSpPr>
        <p:pic>
          <p:nvPicPr>
            <p:cNvPr id="8194" name="Picture 2"/>
            <p:cNvPicPr>
              <a:picLocks noChangeAspect="1" noChangeArrowheads="1"/>
            </p:cNvPicPr>
            <p:nvPr/>
          </p:nvPicPr>
          <p:blipFill>
            <a:blip r:embed="rId3"/>
            <a:srcRect/>
            <a:stretch>
              <a:fillRect/>
            </a:stretch>
          </p:blipFill>
          <p:spPr bwMode="auto">
            <a:xfrm>
              <a:off x="118529" y="1905000"/>
              <a:ext cx="8873071" cy="2633663"/>
            </a:xfrm>
            <a:prstGeom prst="rect">
              <a:avLst/>
            </a:prstGeom>
            <a:noFill/>
            <a:ln w="9525">
              <a:noFill/>
              <a:miter lim="800000"/>
              <a:headEnd/>
              <a:tailEnd/>
            </a:ln>
          </p:spPr>
        </p:pic>
        <p:sp>
          <p:nvSpPr>
            <p:cNvPr id="5" name="TextBox 4"/>
            <p:cNvSpPr txBox="1"/>
            <p:nvPr/>
          </p:nvSpPr>
          <p:spPr>
            <a:xfrm>
              <a:off x="2362200" y="4572000"/>
              <a:ext cx="1600200" cy="464852"/>
            </a:xfrm>
            <a:prstGeom prst="rect">
              <a:avLst/>
            </a:prstGeom>
            <a:noFill/>
          </p:spPr>
          <p:txBody>
            <a:bodyPr wrap="square" rtlCol="0">
              <a:spAutoFit/>
            </a:bodyPr>
            <a:lstStyle/>
            <a:p>
              <a:pPr algn="ctr"/>
              <a:r>
                <a:rPr lang="en-US" sz="2200" b="1" dirty="0"/>
                <a:t>Rotation</a:t>
              </a:r>
            </a:p>
          </p:txBody>
        </p:sp>
        <p:sp>
          <p:nvSpPr>
            <p:cNvPr id="6" name="TextBox 5"/>
            <p:cNvSpPr txBox="1"/>
            <p:nvPr/>
          </p:nvSpPr>
          <p:spPr>
            <a:xfrm>
              <a:off x="4495800" y="4572000"/>
              <a:ext cx="1676400" cy="461665"/>
            </a:xfrm>
            <a:prstGeom prst="rect">
              <a:avLst/>
            </a:prstGeom>
            <a:noFill/>
          </p:spPr>
          <p:txBody>
            <a:bodyPr wrap="square" rtlCol="0">
              <a:spAutoFit/>
            </a:bodyPr>
            <a:lstStyle/>
            <a:p>
              <a:pPr algn="ctr"/>
              <a:r>
                <a:rPr lang="en-US" sz="2200" b="1" dirty="0"/>
                <a:t>Stripping</a:t>
              </a:r>
            </a:p>
          </p:txBody>
        </p:sp>
        <p:sp>
          <p:nvSpPr>
            <p:cNvPr id="7" name="TextBox 6"/>
            <p:cNvSpPr txBox="1"/>
            <p:nvPr/>
          </p:nvSpPr>
          <p:spPr>
            <a:xfrm>
              <a:off x="6858000" y="4572000"/>
              <a:ext cx="1676400" cy="461665"/>
            </a:xfrm>
            <a:prstGeom prst="rect">
              <a:avLst/>
            </a:prstGeom>
            <a:noFill/>
          </p:spPr>
          <p:txBody>
            <a:bodyPr wrap="square" rtlCol="0">
              <a:spAutoFit/>
            </a:bodyPr>
            <a:lstStyle/>
            <a:p>
              <a:pPr algn="ctr"/>
              <a:r>
                <a:rPr lang="en-US" sz="2200" b="1" dirty="0"/>
                <a:t>Pointer</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226403"/>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Loop free bridging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8" name="Picture 2"/>
          <p:cNvPicPr>
            <a:picLocks noChangeAspect="1" noChangeArrowheads="1"/>
          </p:cNvPicPr>
          <p:nvPr/>
        </p:nvPicPr>
        <p:blipFill>
          <a:blip r:embed="rId3"/>
          <a:srcRect/>
          <a:stretch>
            <a:fillRect/>
          </a:stretch>
        </p:blipFill>
        <p:spPr bwMode="auto">
          <a:xfrm>
            <a:off x="2362200" y="2514424"/>
            <a:ext cx="4419600" cy="4086401"/>
          </a:xfrm>
          <a:prstGeom prst="rect">
            <a:avLst/>
          </a:prstGeom>
          <a:noFill/>
          <a:ln w="9525">
            <a:noFill/>
            <a:miter lim="800000"/>
            <a:headEnd/>
            <a:tailEnd/>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a:ln>
                  <a:solidFill>
                    <a:prstClr val="black"/>
                  </a:solidFill>
                </a:ln>
                <a:solidFill>
                  <a:prstClr val="white"/>
                </a:solidFill>
                <a:latin typeface="Tahoma" pitchFamily="34" charset="0"/>
                <a:cs typeface="Tahoma" pitchFamily="34" charset="0"/>
              </a:rPr>
              <a:t>Cyclic graph/ spanning tree</a:t>
            </a:r>
            <a:endParaRPr lang="th-TH" sz="4300" b="1" dirty="0">
              <a:ln>
                <a:solidFill>
                  <a:prstClr val="black"/>
                </a:solidFill>
              </a:ln>
              <a:solidFill>
                <a:prstClr val="white"/>
              </a:solidFill>
              <a:latin typeface="Tahoma" pitchFamily="34" charset="0"/>
              <a:cs typeface="Tahoma" pitchFamily="34" charset="0"/>
            </a:endParaRPr>
          </a:p>
        </p:txBody>
      </p:sp>
      <p:pic>
        <p:nvPicPr>
          <p:cNvPr id="7170" name="Picture 2"/>
          <p:cNvPicPr>
            <a:picLocks noChangeAspect="1" noChangeArrowheads="1"/>
          </p:cNvPicPr>
          <p:nvPr/>
        </p:nvPicPr>
        <p:blipFill>
          <a:blip r:embed="rId3"/>
          <a:srcRect/>
          <a:stretch>
            <a:fillRect/>
          </a:stretch>
        </p:blipFill>
        <p:spPr bwMode="auto">
          <a:xfrm>
            <a:off x="422886" y="1066800"/>
            <a:ext cx="8263914" cy="3371850"/>
          </a:xfrm>
          <a:prstGeom prst="rect">
            <a:avLst/>
          </a:prstGeom>
          <a:noFill/>
          <a:ln w="9525">
            <a:noFill/>
            <a:miter lim="800000"/>
            <a:headEnd/>
            <a:tailEnd/>
          </a:ln>
          <a:effectLst/>
        </p:spPr>
      </p:pic>
      <p:grpSp>
        <p:nvGrpSpPr>
          <p:cNvPr id="8" name="Group 7"/>
          <p:cNvGrpSpPr/>
          <p:nvPr/>
        </p:nvGrpSpPr>
        <p:grpSpPr>
          <a:xfrm>
            <a:off x="91440" y="3505200"/>
            <a:ext cx="8915400" cy="3124200"/>
            <a:chOff x="91440" y="3505200"/>
            <a:chExt cx="8915400" cy="3124200"/>
          </a:xfrm>
        </p:grpSpPr>
        <p:sp>
          <p:nvSpPr>
            <p:cNvPr id="7" name="Down Arrow 6"/>
            <p:cNvSpPr/>
            <p:nvPr/>
          </p:nvSpPr>
          <p:spPr>
            <a:xfrm rot="10800000">
              <a:off x="2402749" y="3505200"/>
              <a:ext cx="498455" cy="1793990"/>
            </a:xfrm>
            <a:prstGeom prst="downArrow">
              <a:avLst>
                <a:gd name="adj1" fmla="val 50000"/>
                <a:gd name="adj2" fmla="val 16006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 y="5293713"/>
              <a:ext cx="8915400" cy="1335687"/>
            </a:xfrm>
            <a:prstGeom prst="rect">
              <a:avLst/>
            </a:prstGeom>
            <a:ln w="38100">
              <a:solidFill>
                <a:schemeClr val="accent6">
                  <a:lumMod val="75000"/>
                </a:schemeClr>
              </a:solidFill>
            </a:ln>
          </p:spPr>
          <p:txBody>
            <a:bodyPr wrap="square">
              <a:spAutoFit/>
            </a:bodyPr>
            <a:lstStyle/>
            <a:p>
              <a:pPr marL="514350" lvl="0" indent="-514350" eaLnBrk="0" fontAlgn="base" hangingPunct="0">
                <a:spcBef>
                  <a:spcPct val="20000"/>
                </a:spcBef>
                <a:spcAft>
                  <a:spcPct val="0"/>
                </a:spcAft>
                <a:buClr>
                  <a:srgbClr val="FF6600"/>
                </a:buClr>
                <a:buSzPct val="85000"/>
                <a:buFont typeface="+mj-lt"/>
                <a:buAutoNum type="arabicPeriod"/>
                <a:defRPr/>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How will bridges in such networks correctly learn?</a:t>
              </a:r>
            </a:p>
            <a:p>
              <a:pPr marL="514350" lvl="0" indent="-514350" eaLnBrk="0" fontAlgn="base" hangingPunct="0">
                <a:lnSpc>
                  <a:spcPct val="200000"/>
                </a:lnSpc>
                <a:spcBef>
                  <a:spcPct val="20000"/>
                </a:spcBef>
                <a:spcAft>
                  <a:spcPct val="0"/>
                </a:spcAft>
                <a:buClr>
                  <a:srgbClr val="FF6600"/>
                </a:buClr>
                <a:buSzPct val="85000"/>
                <a:buFont typeface="+mj-lt"/>
                <a:buAutoNum type="arabicPeriod"/>
                <a:defRPr/>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How will such networks handle broadcast?</a:t>
              </a:r>
            </a:p>
          </p:txBody>
        </p:sp>
      </p:grpSp>
      <p:sp>
        <p:nvSpPr>
          <p:cNvPr id="9" name="Down Arrow 8"/>
          <p:cNvSpPr/>
          <p:nvPr/>
        </p:nvSpPr>
        <p:spPr>
          <a:xfrm rot="16200000">
            <a:off x="4437072" y="2074873"/>
            <a:ext cx="498455" cy="1295398"/>
          </a:xfrm>
          <a:prstGeom prst="downArrow">
            <a:avLst>
              <a:gd name="adj1" fmla="val 50000"/>
              <a:gd name="adj2" fmla="val 86689"/>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9" presetClass="entr" presetSubtype="0" accel="10000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0" name="Rectangle 4"/>
          <p:cNvSpPr>
            <a:spLocks noChangeArrowheads="1"/>
          </p:cNvSpPr>
          <p:nvPr/>
        </p:nvSpPr>
        <p:spPr bwMode="auto">
          <a:xfrm>
            <a:off x="2209800" y="1029355"/>
            <a:ext cx="5105400" cy="5447645"/>
          </a:xfrm>
          <a:prstGeom prst="rect">
            <a:avLst/>
          </a:prstGeom>
          <a:noFill/>
          <a:ln w="12700">
            <a:noFill/>
            <a:miter lim="800000"/>
            <a:headEnd type="none" w="sm" len="sm"/>
            <a:tailEnd type="none" w="sm" len="sm"/>
          </a:ln>
          <a:effectLst/>
        </p:spPr>
        <p:txBody>
          <a:bodyPr wrap="square">
            <a:spAutoFit/>
          </a:bodyPr>
          <a:lstStyle/>
          <a:p>
            <a:pPr algn="l" rtl="0" eaLnBrk="0" fontAlgn="base" hangingPunct="0">
              <a:spcBef>
                <a:spcPct val="50000"/>
              </a:spcBef>
              <a:spcAft>
                <a:spcPct val="0"/>
              </a:spcAft>
            </a:pPr>
            <a:r>
              <a:rPr lang="en-US" sz="2400" i="1" kern="1200" dirty="0">
                <a:ln>
                  <a:solidFill>
                    <a:sysClr val="windowText" lastClr="000000"/>
                  </a:solidFill>
                </a:ln>
                <a:solidFill>
                  <a:srgbClr val="FF0000"/>
                </a:solidFill>
                <a:latin typeface="Times New Roman" pitchFamily="18" charset="0"/>
                <a:ea typeface="+mn-ea"/>
                <a:cs typeface="+mn-cs"/>
              </a:rPr>
              <a:t>I think that I shall never see</a:t>
            </a:r>
            <a:br>
              <a:rPr lang="en-US" sz="2400" i="1" kern="1200" dirty="0">
                <a:ln>
                  <a:solidFill>
                    <a:sysClr val="windowText" lastClr="000000"/>
                  </a:solidFill>
                </a:ln>
                <a:solidFill>
                  <a:srgbClr val="FF0000"/>
                </a:solidFill>
                <a:latin typeface="Times New Roman" pitchFamily="18" charset="0"/>
                <a:ea typeface="+mn-ea"/>
                <a:cs typeface="+mn-cs"/>
              </a:rPr>
            </a:br>
            <a:r>
              <a:rPr lang="en-US" sz="2400" i="1" kern="1200" dirty="0">
                <a:ln>
                  <a:solidFill>
                    <a:sysClr val="windowText" lastClr="000000"/>
                  </a:solidFill>
                </a:ln>
                <a:solidFill>
                  <a:srgbClr val="FF0000"/>
                </a:solidFill>
                <a:latin typeface="Times New Roman" pitchFamily="18" charset="0"/>
                <a:ea typeface="+mn-ea"/>
                <a:cs typeface="+mn-cs"/>
              </a:rPr>
              <a:t>A graph more lovely than a tree.</a:t>
            </a:r>
          </a:p>
          <a:p>
            <a:pPr algn="l" rtl="0" eaLnBrk="0" fontAlgn="base" hangingPunct="0">
              <a:spcBef>
                <a:spcPct val="50000"/>
              </a:spcBef>
              <a:spcAft>
                <a:spcPct val="0"/>
              </a:spcAft>
            </a:pPr>
            <a:r>
              <a:rPr lang="en-US" sz="2400" i="1" kern="1200" dirty="0">
                <a:ln>
                  <a:solidFill>
                    <a:sysClr val="windowText" lastClr="000000"/>
                  </a:solidFill>
                </a:ln>
                <a:solidFill>
                  <a:srgbClr val="FF0000"/>
                </a:solidFill>
                <a:latin typeface="Times New Roman" pitchFamily="18" charset="0"/>
                <a:ea typeface="+mn-ea"/>
                <a:cs typeface="+mn-cs"/>
              </a:rPr>
              <a:t>A tree whose crucial property </a:t>
            </a:r>
            <a:br>
              <a:rPr lang="en-US" sz="2400" i="1" kern="1200" dirty="0">
                <a:ln>
                  <a:solidFill>
                    <a:sysClr val="windowText" lastClr="000000"/>
                  </a:solidFill>
                </a:ln>
                <a:solidFill>
                  <a:srgbClr val="FF0000"/>
                </a:solidFill>
                <a:latin typeface="Times New Roman" pitchFamily="18" charset="0"/>
                <a:ea typeface="+mn-ea"/>
                <a:cs typeface="+mn-cs"/>
              </a:rPr>
            </a:br>
            <a:r>
              <a:rPr lang="en-US" sz="2400" i="1" kern="1200" dirty="0">
                <a:ln>
                  <a:solidFill>
                    <a:sysClr val="windowText" lastClr="000000"/>
                  </a:solidFill>
                </a:ln>
                <a:solidFill>
                  <a:srgbClr val="FF0000"/>
                </a:solidFill>
                <a:latin typeface="Times New Roman" pitchFamily="18" charset="0"/>
                <a:ea typeface="+mn-ea"/>
                <a:cs typeface="+mn-cs"/>
              </a:rPr>
              <a:t>Is loop-free connectivity</a:t>
            </a:r>
          </a:p>
          <a:p>
            <a:pPr algn="l" rtl="0" eaLnBrk="0" fontAlgn="base" hangingPunct="0">
              <a:spcBef>
                <a:spcPct val="50000"/>
              </a:spcBef>
              <a:spcAft>
                <a:spcPct val="0"/>
              </a:spcAft>
            </a:pPr>
            <a:r>
              <a:rPr lang="en-US" sz="2400" i="1" kern="1200" dirty="0">
                <a:ln>
                  <a:solidFill>
                    <a:sysClr val="windowText" lastClr="000000"/>
                  </a:solidFill>
                </a:ln>
                <a:solidFill>
                  <a:srgbClr val="FF0000"/>
                </a:solidFill>
                <a:latin typeface="Times New Roman" pitchFamily="18" charset="0"/>
                <a:ea typeface="+mn-ea"/>
                <a:cs typeface="+mn-cs"/>
              </a:rPr>
              <a:t>A tree which must be sure to span, </a:t>
            </a:r>
            <a:br>
              <a:rPr lang="en-US" sz="2400" i="1" kern="1200" dirty="0">
                <a:ln>
                  <a:solidFill>
                    <a:sysClr val="windowText" lastClr="000000"/>
                  </a:solidFill>
                </a:ln>
                <a:solidFill>
                  <a:srgbClr val="FF0000"/>
                </a:solidFill>
                <a:latin typeface="Times New Roman" pitchFamily="18" charset="0"/>
                <a:ea typeface="+mn-ea"/>
                <a:cs typeface="+mn-cs"/>
              </a:rPr>
            </a:br>
            <a:r>
              <a:rPr lang="en-US" sz="2400" i="1" kern="1200" dirty="0">
                <a:ln>
                  <a:solidFill>
                    <a:sysClr val="windowText" lastClr="000000"/>
                  </a:solidFill>
                </a:ln>
                <a:solidFill>
                  <a:srgbClr val="FF0000"/>
                </a:solidFill>
                <a:latin typeface="Times New Roman" pitchFamily="18" charset="0"/>
                <a:ea typeface="+mn-ea"/>
                <a:cs typeface="+mn-cs"/>
              </a:rPr>
              <a:t>So packets can reach every LAN.</a:t>
            </a:r>
          </a:p>
          <a:p>
            <a:pPr algn="l" rtl="0" eaLnBrk="0" fontAlgn="base" hangingPunct="0">
              <a:spcBef>
                <a:spcPct val="50000"/>
              </a:spcBef>
              <a:spcAft>
                <a:spcPct val="0"/>
              </a:spcAft>
            </a:pPr>
            <a:r>
              <a:rPr lang="en-US" sz="2400" i="1" kern="1200" dirty="0">
                <a:ln>
                  <a:solidFill>
                    <a:sysClr val="windowText" lastClr="000000"/>
                  </a:solidFill>
                </a:ln>
                <a:solidFill>
                  <a:srgbClr val="FF0000"/>
                </a:solidFill>
                <a:latin typeface="Times New Roman" pitchFamily="18" charset="0"/>
                <a:ea typeface="+mn-ea"/>
                <a:cs typeface="+mn-cs"/>
              </a:rPr>
              <a:t>First the Root must be selected.</a:t>
            </a:r>
            <a:br>
              <a:rPr lang="en-US" sz="2400" i="1" kern="1200" dirty="0">
                <a:ln>
                  <a:solidFill>
                    <a:sysClr val="windowText" lastClr="000000"/>
                  </a:solidFill>
                </a:ln>
                <a:solidFill>
                  <a:srgbClr val="FF0000"/>
                </a:solidFill>
                <a:latin typeface="Times New Roman" pitchFamily="18" charset="0"/>
                <a:ea typeface="+mn-ea"/>
                <a:cs typeface="+mn-cs"/>
              </a:rPr>
            </a:br>
            <a:r>
              <a:rPr lang="en-US" sz="2400" i="1" kern="1200" dirty="0">
                <a:ln>
                  <a:solidFill>
                    <a:sysClr val="windowText" lastClr="000000"/>
                  </a:solidFill>
                </a:ln>
                <a:solidFill>
                  <a:srgbClr val="FF0000"/>
                </a:solidFill>
                <a:latin typeface="Times New Roman" pitchFamily="18" charset="0"/>
                <a:ea typeface="+mn-ea"/>
                <a:cs typeface="+mn-cs"/>
              </a:rPr>
              <a:t>By ID it is elected.</a:t>
            </a:r>
          </a:p>
          <a:p>
            <a:pPr algn="l" rtl="0" eaLnBrk="0" fontAlgn="base" hangingPunct="0">
              <a:spcBef>
                <a:spcPct val="50000"/>
              </a:spcBef>
              <a:spcAft>
                <a:spcPct val="0"/>
              </a:spcAft>
            </a:pPr>
            <a:r>
              <a:rPr lang="en-US" sz="2400" i="1" kern="1200" dirty="0">
                <a:ln>
                  <a:solidFill>
                    <a:sysClr val="windowText" lastClr="000000"/>
                  </a:solidFill>
                </a:ln>
                <a:solidFill>
                  <a:srgbClr val="FF0000"/>
                </a:solidFill>
                <a:latin typeface="Times New Roman" pitchFamily="18" charset="0"/>
                <a:ea typeface="+mn-ea"/>
                <a:cs typeface="+mn-cs"/>
              </a:rPr>
              <a:t>Least-cost paths from Root are traced.</a:t>
            </a:r>
            <a:br>
              <a:rPr lang="en-US" sz="2400" i="1" kern="1200" dirty="0">
                <a:ln>
                  <a:solidFill>
                    <a:sysClr val="windowText" lastClr="000000"/>
                  </a:solidFill>
                </a:ln>
                <a:solidFill>
                  <a:srgbClr val="FF0000"/>
                </a:solidFill>
                <a:latin typeface="Times New Roman" pitchFamily="18" charset="0"/>
                <a:ea typeface="+mn-ea"/>
                <a:cs typeface="+mn-cs"/>
              </a:rPr>
            </a:br>
            <a:r>
              <a:rPr lang="en-US" sz="2400" i="1" kern="1200" dirty="0">
                <a:ln>
                  <a:solidFill>
                    <a:sysClr val="windowText" lastClr="000000"/>
                  </a:solidFill>
                </a:ln>
                <a:solidFill>
                  <a:srgbClr val="FF0000"/>
                </a:solidFill>
                <a:latin typeface="Times New Roman" pitchFamily="18" charset="0"/>
                <a:ea typeface="+mn-ea"/>
                <a:cs typeface="+mn-cs"/>
              </a:rPr>
              <a:t>In the tree these paths are placed.</a:t>
            </a:r>
          </a:p>
          <a:p>
            <a:pPr algn="l" rtl="0" eaLnBrk="0" fontAlgn="base" hangingPunct="0">
              <a:spcBef>
                <a:spcPct val="50000"/>
              </a:spcBef>
              <a:spcAft>
                <a:spcPct val="0"/>
              </a:spcAft>
            </a:pPr>
            <a:r>
              <a:rPr lang="en-US" sz="2400" i="1" kern="1200" dirty="0">
                <a:ln>
                  <a:solidFill>
                    <a:sysClr val="windowText" lastClr="000000"/>
                  </a:solidFill>
                </a:ln>
                <a:solidFill>
                  <a:srgbClr val="FF0000"/>
                </a:solidFill>
                <a:latin typeface="Times New Roman" pitchFamily="18" charset="0"/>
                <a:ea typeface="+mn-ea"/>
                <a:cs typeface="+mn-cs"/>
              </a:rPr>
              <a:t>A mesh is made by folks like me.</a:t>
            </a:r>
            <a:br>
              <a:rPr lang="en-US" sz="2400" i="1" kern="1200" dirty="0">
                <a:ln>
                  <a:solidFill>
                    <a:sysClr val="windowText" lastClr="000000"/>
                  </a:solidFill>
                </a:ln>
                <a:solidFill>
                  <a:srgbClr val="FF0000"/>
                </a:solidFill>
                <a:latin typeface="Times New Roman" pitchFamily="18" charset="0"/>
                <a:ea typeface="+mn-ea"/>
                <a:cs typeface="+mn-cs"/>
              </a:rPr>
            </a:br>
            <a:r>
              <a:rPr lang="en-US" sz="2400" i="1" kern="1200" dirty="0">
                <a:ln>
                  <a:solidFill>
                    <a:sysClr val="windowText" lastClr="000000"/>
                  </a:solidFill>
                </a:ln>
                <a:solidFill>
                  <a:srgbClr val="FF0000"/>
                </a:solidFill>
                <a:latin typeface="Times New Roman" pitchFamily="18" charset="0"/>
                <a:ea typeface="+mn-ea"/>
                <a:cs typeface="+mn-cs"/>
              </a:rPr>
              <a:t>Then bridges find a spanning tree.</a:t>
            </a:r>
          </a:p>
        </p:txBody>
      </p:sp>
      <p:sp>
        <p:nvSpPr>
          <p:cNvPr id="6" name="TextBox 5"/>
          <p:cNvSpPr txBox="1"/>
          <p:nvPr/>
        </p:nvSpPr>
        <p:spPr>
          <a:xfrm>
            <a:off x="0" y="0"/>
            <a:ext cx="9144000" cy="754053"/>
          </a:xfrm>
          <a:prstGeom prst="rect">
            <a:avLst/>
          </a:prstGeom>
          <a:solidFill>
            <a:srgbClr val="F79646">
              <a:lumMod val="75000"/>
            </a:srgbClr>
          </a:solidFill>
        </p:spPr>
        <p:txBody>
          <a:bodyPr wrap="square" rtlCol="0">
            <a:spAutoFit/>
          </a:bodyPr>
          <a:lstStyle/>
          <a:p>
            <a:pPr algn="ctr" rtl="0">
              <a:defRPr/>
            </a:pPr>
            <a:r>
              <a:rPr lang="en-US" sz="4300" b="1" i="1" kern="1200" dirty="0" err="1">
                <a:ln>
                  <a:solidFill>
                    <a:prstClr val="black"/>
                  </a:solidFill>
                </a:ln>
                <a:solidFill>
                  <a:prstClr val="white"/>
                </a:solidFill>
                <a:latin typeface="Tahoma" pitchFamily="34" charset="0"/>
                <a:ea typeface="+mn-ea"/>
                <a:cs typeface="Tahoma" pitchFamily="34" charset="0"/>
              </a:rPr>
              <a:t>Algorhyme</a:t>
            </a:r>
            <a:r>
              <a:rPr lang="en-US" sz="4300" b="1" kern="1200" dirty="0">
                <a:ln>
                  <a:solidFill>
                    <a:prstClr val="black"/>
                  </a:solidFill>
                </a:ln>
                <a:solidFill>
                  <a:prstClr val="white"/>
                </a:solidFill>
                <a:latin typeface="Tahoma" pitchFamily="34" charset="0"/>
                <a:ea typeface="+mn-ea"/>
                <a:cs typeface="Tahoma" pitchFamily="34" charset="0"/>
              </a:rPr>
              <a:t> – </a:t>
            </a:r>
            <a:r>
              <a:rPr lang="en-US" sz="4300" b="1" kern="1200" dirty="0" err="1">
                <a:ln>
                  <a:solidFill>
                    <a:prstClr val="black"/>
                  </a:solidFill>
                </a:ln>
                <a:solidFill>
                  <a:prstClr val="white"/>
                </a:solidFill>
                <a:latin typeface="Tahoma" pitchFamily="34" charset="0"/>
                <a:ea typeface="+mn-ea"/>
                <a:cs typeface="Tahoma" pitchFamily="34" charset="0"/>
              </a:rPr>
              <a:t>Radia</a:t>
            </a:r>
            <a:r>
              <a:rPr lang="en-US" sz="4300" b="1" kern="1200" dirty="0">
                <a:ln>
                  <a:solidFill>
                    <a:prstClr val="black"/>
                  </a:solidFill>
                </a:ln>
                <a:solidFill>
                  <a:prstClr val="white"/>
                </a:solidFill>
                <a:latin typeface="Tahoma" pitchFamily="34" charset="0"/>
                <a:ea typeface="+mn-ea"/>
                <a:cs typeface="Tahoma" pitchFamily="34" charset="0"/>
              </a:rPr>
              <a:t> Perlman</a:t>
            </a:r>
            <a:endParaRPr lang="th-TH" sz="43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from: Peterson/ Davie: “Computer Networks – A Systems Approach”</a:t>
            </a:r>
          </a:p>
        </p:txBody>
      </p:sp>
      <p:sp>
        <p:nvSpPr>
          <p:cNvPr id="5" name="TextBox 4"/>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a:ln>
                  <a:solidFill>
                    <a:prstClr val="black"/>
                  </a:solidFill>
                </a:ln>
                <a:solidFill>
                  <a:prstClr val="white"/>
                </a:solidFill>
                <a:latin typeface="Tahoma" pitchFamily="34" charset="0"/>
                <a:cs typeface="Tahoma" pitchFamily="34" charset="0"/>
              </a:rPr>
              <a:t>Spanning Tree Protocol</a:t>
            </a:r>
            <a:endParaRPr lang="th-TH" sz="4300" b="1" dirty="0">
              <a:ln>
                <a:solidFill>
                  <a:prstClr val="black"/>
                </a:solidFill>
              </a:ln>
              <a:solidFill>
                <a:prstClr val="white"/>
              </a:solidFill>
              <a:latin typeface="Tahoma" pitchFamily="34" charset="0"/>
              <a:cs typeface="Tahoma" pitchFamily="34" charset="0"/>
            </a:endParaRPr>
          </a:p>
        </p:txBody>
      </p:sp>
      <p:pic>
        <p:nvPicPr>
          <p:cNvPr id="5122" name="Picture 2"/>
          <p:cNvPicPr>
            <a:picLocks noChangeAspect="1" noChangeArrowheads="1"/>
          </p:cNvPicPr>
          <p:nvPr/>
        </p:nvPicPr>
        <p:blipFill>
          <a:blip r:embed="rId3"/>
          <a:srcRect/>
          <a:stretch>
            <a:fillRect/>
          </a:stretch>
        </p:blipFill>
        <p:spPr bwMode="auto">
          <a:xfrm>
            <a:off x="1376363" y="1066800"/>
            <a:ext cx="5738021" cy="5305425"/>
          </a:xfrm>
          <a:prstGeom prst="rect">
            <a:avLst/>
          </a:prstGeom>
          <a:noFill/>
          <a:ln w="9525">
            <a:noFill/>
            <a:miter lim="800000"/>
            <a:headEnd/>
            <a:tailEnd/>
          </a:ln>
        </p:spPr>
      </p:pic>
      <p:grpSp>
        <p:nvGrpSpPr>
          <p:cNvPr id="59" name="Group 58"/>
          <p:cNvGrpSpPr/>
          <p:nvPr/>
        </p:nvGrpSpPr>
        <p:grpSpPr>
          <a:xfrm>
            <a:off x="2971800" y="1372394"/>
            <a:ext cx="2971800" cy="4570412"/>
            <a:chOff x="2971800" y="1372394"/>
            <a:chExt cx="2971800" cy="4570412"/>
          </a:xfrm>
        </p:grpSpPr>
        <p:cxnSp>
          <p:nvCxnSpPr>
            <p:cNvPr id="7" name="Straight Connector 6"/>
            <p:cNvCxnSpPr/>
            <p:nvPr/>
          </p:nvCxnSpPr>
          <p:spPr>
            <a:xfrm rot="5400000">
              <a:off x="2858294" y="1485900"/>
              <a:ext cx="227806" cy="794"/>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858294" y="2247900"/>
              <a:ext cx="227806" cy="794"/>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934494" y="5143500"/>
              <a:ext cx="227806" cy="794"/>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934494" y="5828506"/>
              <a:ext cx="227806" cy="794"/>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600700" y="2247106"/>
              <a:ext cx="685006" cy="794"/>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2819400" y="1371600"/>
            <a:ext cx="3276600" cy="4648200"/>
            <a:chOff x="2819400" y="1371600"/>
            <a:chExt cx="3276600" cy="4648200"/>
          </a:xfrm>
        </p:grpSpPr>
        <p:sp>
          <p:nvSpPr>
            <p:cNvPr id="64" name="Multiply 63"/>
            <p:cNvSpPr/>
            <p:nvPr/>
          </p:nvSpPr>
          <p:spPr>
            <a:xfrm>
              <a:off x="2819400" y="1371600"/>
              <a:ext cx="304800" cy="304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2819400" y="2133600"/>
              <a:ext cx="304800" cy="304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y 65"/>
            <p:cNvSpPr/>
            <p:nvPr/>
          </p:nvSpPr>
          <p:spPr>
            <a:xfrm>
              <a:off x="2895600" y="4953000"/>
              <a:ext cx="304800" cy="304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y 66"/>
            <p:cNvSpPr/>
            <p:nvPr/>
          </p:nvSpPr>
          <p:spPr>
            <a:xfrm>
              <a:off x="2895600" y="5715000"/>
              <a:ext cx="304800" cy="304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y 67"/>
            <p:cNvSpPr/>
            <p:nvPr/>
          </p:nvSpPr>
          <p:spPr>
            <a:xfrm>
              <a:off x="5791200" y="2057400"/>
              <a:ext cx="304800" cy="304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436812" y="1371600"/>
            <a:ext cx="4421188" cy="4648198"/>
            <a:chOff x="2437606" y="1371600"/>
            <a:chExt cx="4421188" cy="4648198"/>
          </a:xfrm>
        </p:grpSpPr>
        <p:grpSp>
          <p:nvGrpSpPr>
            <p:cNvPr id="72" name="Group 71"/>
            <p:cNvGrpSpPr/>
            <p:nvPr/>
          </p:nvGrpSpPr>
          <p:grpSpPr>
            <a:xfrm>
              <a:off x="2438400" y="1371600"/>
              <a:ext cx="4420394" cy="4648198"/>
              <a:chOff x="2437606" y="1371600"/>
              <a:chExt cx="4420394" cy="4648198"/>
            </a:xfrm>
          </p:grpSpPr>
          <p:cxnSp>
            <p:nvCxnSpPr>
              <p:cNvPr id="16" name="Straight Connector 15"/>
              <p:cNvCxnSpPr/>
              <p:nvPr/>
            </p:nvCxnSpPr>
            <p:spPr>
              <a:xfrm rot="16200000" flipH="1">
                <a:off x="3734197" y="1600597"/>
                <a:ext cx="762000" cy="304006"/>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00400" y="3581400"/>
                <a:ext cx="762000" cy="533400"/>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343400" y="4343400"/>
                <a:ext cx="762000" cy="609600"/>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343400" y="3581400"/>
                <a:ext cx="838200" cy="533400"/>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276600" y="4343400"/>
                <a:ext cx="731520" cy="533400"/>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4572000" y="1828800"/>
                <a:ext cx="609600" cy="381000"/>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182394" y="5180807"/>
                <a:ext cx="304801" cy="1588"/>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5219702" y="5905499"/>
                <a:ext cx="228597" cy="1"/>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62600" y="5638800"/>
                <a:ext cx="685800" cy="2"/>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172200" y="2895600"/>
                <a:ext cx="685800" cy="2"/>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733005" y="3505200"/>
                <a:ext cx="914400" cy="1588"/>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4153694" y="2781300"/>
                <a:ext cx="380206" cy="794"/>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2286000" y="3352800"/>
                <a:ext cx="304006" cy="794"/>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5715794" y="3352800"/>
                <a:ext cx="456406" cy="794"/>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grpSp>
        <p:cxnSp>
          <p:nvCxnSpPr>
            <p:cNvPr id="70" name="Straight Connector 69"/>
            <p:cNvCxnSpPr/>
            <p:nvPr/>
          </p:nvCxnSpPr>
          <p:spPr>
            <a:xfrm rot="5400000" flipH="1" flipV="1">
              <a:off x="2286000" y="2590006"/>
              <a:ext cx="304006" cy="794"/>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4571999" y="3957935"/>
            <a:ext cx="2590801" cy="461665"/>
            <a:chOff x="4571999" y="3957935"/>
            <a:chExt cx="2590801" cy="461665"/>
          </a:xfrm>
        </p:grpSpPr>
        <p:sp>
          <p:nvSpPr>
            <p:cNvPr id="74" name="Striped Right Arrow 73"/>
            <p:cNvSpPr/>
            <p:nvPr/>
          </p:nvSpPr>
          <p:spPr>
            <a:xfrm rot="10800000">
              <a:off x="4571999" y="4038600"/>
              <a:ext cx="761999" cy="304800"/>
            </a:xfrm>
            <a:prstGeom prst="strip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334000" y="3957935"/>
              <a:ext cx="1828800" cy="461665"/>
            </a:xfrm>
            <a:prstGeom prst="rect">
              <a:avLst/>
            </a:prstGeom>
            <a:noFill/>
          </p:spPr>
          <p:txBody>
            <a:bodyPr wrap="square" rtlCol="0">
              <a:spAutoFit/>
            </a:bodyPr>
            <a:lstStyle/>
            <a:p>
              <a:r>
                <a:rPr lang="en-US" sz="2400" b="1" dirty="0">
                  <a:ln>
                    <a:solidFill>
                      <a:schemeClr val="tx1"/>
                    </a:solidFill>
                  </a:ln>
                  <a:solidFill>
                    <a:schemeClr val="accent6">
                      <a:lumMod val="75000"/>
                    </a:schemeClr>
                  </a:solidFill>
                </a:rPr>
                <a:t>Root Bridge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From: Peterson/ Davie: “Computer Networks – A Systems Approach”</a:t>
            </a:r>
          </a:p>
        </p:txBody>
      </p:sp>
      <p:sp>
        <p:nvSpPr>
          <p:cNvPr id="5" name="TextBox 4"/>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Broadcast/ Multicast</a:t>
            </a:r>
            <a:endParaRPr lang="th-TH" sz="4300" b="1" dirty="0">
              <a:ln>
                <a:solidFill>
                  <a:prstClr val="black"/>
                </a:solidFill>
              </a:ln>
              <a:solidFill>
                <a:prstClr val="white"/>
              </a:solidFill>
              <a:latin typeface="Tahoma" pitchFamily="34" charset="0"/>
              <a:cs typeface="Tahoma" pitchFamily="34" charset="0"/>
            </a:endParaRPr>
          </a:p>
        </p:txBody>
      </p:sp>
      <p:pic>
        <p:nvPicPr>
          <p:cNvPr id="7170" name="Picture 2"/>
          <p:cNvPicPr>
            <a:picLocks noChangeAspect="1" noChangeArrowheads="1"/>
          </p:cNvPicPr>
          <p:nvPr/>
        </p:nvPicPr>
        <p:blipFill>
          <a:blip r:embed="rId3"/>
          <a:srcRect/>
          <a:stretch>
            <a:fillRect/>
          </a:stretch>
        </p:blipFill>
        <p:spPr bwMode="auto">
          <a:xfrm>
            <a:off x="1695675" y="990600"/>
            <a:ext cx="5479750" cy="5353050"/>
          </a:xfrm>
          <a:prstGeom prst="rect">
            <a:avLst/>
          </a:prstGeom>
          <a:noFill/>
          <a:ln w="9525">
            <a:noFill/>
            <a:miter lim="800000"/>
            <a:headEnd/>
            <a:tailEnd/>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8360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Problems with </a:t>
            </a:r>
            <a:r>
              <a:rPr lang="en-US" sz="4800" b="1" dirty="0">
                <a:ln>
                  <a:solidFill>
                    <a:prstClr val="white"/>
                  </a:solidFill>
                </a:ln>
                <a:solidFill>
                  <a:prstClr val="black"/>
                </a:solidFill>
                <a:latin typeface="Tahoma" pitchFamily="34" charset="0"/>
                <a:cs typeface="Tahoma" pitchFamily="34" charset="0"/>
              </a:rPr>
              <a:t>L2 Switching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p:nvPr/>
        </p:nvSpPr>
        <p:spPr>
          <a:xfrm>
            <a:off x="533400" y="2971800"/>
            <a:ext cx="8458200" cy="1668149"/>
          </a:xfrm>
          <a:prstGeom prst="rect">
            <a:avLst/>
          </a:prstGeom>
        </p:spPr>
        <p:txBody>
          <a:bodyPr wrap="square">
            <a:spAutoFit/>
          </a:bodyPr>
          <a:lstStyle/>
          <a:p>
            <a:pPr marL="287338" indent="-287338"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solidFill>
                  <a:schemeClr val="accent1"/>
                </a:solidFill>
                <a:latin typeface="Microsoft Sans Serif" pitchFamily="34" charset="0"/>
                <a:cs typeface="Microsoft Sans Serif" pitchFamily="34" charset="0"/>
              </a:rPr>
              <a:t>Scaling</a:t>
            </a:r>
            <a:r>
              <a:rPr lang="en-US" sz="3200" b="1" dirty="0">
                <a:ln w="0" cap="rnd" cmpd="thickThin">
                  <a:solidFill>
                    <a:prstClr val="black"/>
                  </a:solidFill>
                  <a:bevel/>
                </a:ln>
                <a:latin typeface="Microsoft Sans Serif" pitchFamily="34" charset="0"/>
                <a:cs typeface="Microsoft Sans Serif" pitchFamily="34" charset="0"/>
              </a:rPr>
              <a:t> </a:t>
            </a:r>
            <a:r>
              <a:rPr lang="en-US" sz="3200" dirty="0">
                <a:ln w="0" cap="rnd" cmpd="thickThin">
                  <a:solidFill>
                    <a:prstClr val="black"/>
                  </a:solidFill>
                  <a:bevel/>
                </a:ln>
                <a:latin typeface="Microsoft Sans Serif" pitchFamily="34" charset="0"/>
                <a:cs typeface="Microsoft Sans Serif" pitchFamily="34" charset="0"/>
              </a:rPr>
              <a:t>and</a:t>
            </a:r>
            <a:r>
              <a:rPr lang="en-US" sz="3200" b="1" dirty="0">
                <a:ln w="0" cap="rnd" cmpd="thickThin">
                  <a:solidFill>
                    <a:prstClr val="black"/>
                  </a:solidFill>
                  <a:bevel/>
                </a:ln>
                <a:latin typeface="Microsoft Sans Serif" pitchFamily="34" charset="0"/>
                <a:cs typeface="Microsoft Sans Serif" pitchFamily="34" charset="0"/>
              </a:rPr>
              <a:t> </a:t>
            </a:r>
            <a:r>
              <a:rPr lang="en-US" sz="3200" b="1" dirty="0">
                <a:ln w="0" cap="rnd" cmpd="thickThin">
                  <a:solidFill>
                    <a:prstClr val="black"/>
                  </a:solidFill>
                  <a:bevel/>
                </a:ln>
                <a:solidFill>
                  <a:schemeClr val="accent1"/>
                </a:solidFill>
                <a:latin typeface="Microsoft Sans Serif" pitchFamily="34" charset="0"/>
                <a:cs typeface="Microsoft Sans Serif" pitchFamily="34" charset="0"/>
              </a:rPr>
              <a:t>heterogeneity</a:t>
            </a:r>
            <a:r>
              <a:rPr lang="en-US" sz="3200" b="1" dirty="0">
                <a:ln w="0" cap="rnd" cmpd="thickThin">
                  <a:solidFill>
                    <a:prstClr val="black"/>
                  </a:solidFill>
                  <a:bevel/>
                </a:ln>
                <a:latin typeface="Microsoft Sans Serif" pitchFamily="34" charset="0"/>
                <a:cs typeface="Microsoft Sans Serif" pitchFamily="34" charset="0"/>
              </a:rPr>
              <a:t> </a:t>
            </a:r>
            <a:r>
              <a:rPr lang="en-US" sz="3200" dirty="0">
                <a:ln w="0" cap="rnd" cmpd="thickThin">
                  <a:solidFill>
                    <a:prstClr val="black"/>
                  </a:solidFill>
                  <a:bevel/>
                </a:ln>
                <a:latin typeface="Microsoft Sans Serif" pitchFamily="34" charset="0"/>
                <a:cs typeface="Microsoft Sans Serif" pitchFamily="34" charset="0"/>
              </a:rPr>
              <a:t>issues</a:t>
            </a:r>
          </a:p>
          <a:p>
            <a:pPr marL="287338" indent="-287338"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solidFill>
                  <a:schemeClr val="accent1"/>
                </a:solidFill>
                <a:latin typeface="Microsoft Sans Serif" pitchFamily="34" charset="0"/>
                <a:cs typeface="Microsoft Sans Serif" pitchFamily="34" charset="0"/>
              </a:rPr>
              <a:t>Broadcast storms </a:t>
            </a:r>
            <a:r>
              <a:rPr lang="en-US" sz="3200" dirty="0">
                <a:ln w="0" cap="rnd" cmpd="thickThin">
                  <a:solidFill>
                    <a:prstClr val="black"/>
                  </a:solidFill>
                  <a:bevel/>
                </a:ln>
                <a:latin typeface="Microsoft Sans Serif" pitchFamily="34" charset="0"/>
                <a:cs typeface="Microsoft Sans Serif" pitchFamily="34" charset="0"/>
              </a:rPr>
              <a:t>(single broadcast domain)</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a:ln>
                  <a:solidFill>
                    <a:prstClr val="black"/>
                  </a:solidFill>
                </a:ln>
                <a:solidFill>
                  <a:prstClr val="white"/>
                </a:solidFill>
                <a:latin typeface="Tahoma" pitchFamily="34" charset="0"/>
                <a:cs typeface="Tahoma" pitchFamily="34" charset="0"/>
              </a:rPr>
              <a:t>Virtual LAN</a:t>
            </a:r>
            <a:endParaRPr lang="th-TH" sz="4300" b="1" dirty="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a:srcRect/>
          <a:stretch>
            <a:fillRect/>
          </a:stretch>
        </p:blipFill>
        <p:spPr bwMode="auto">
          <a:xfrm>
            <a:off x="707560" y="1066800"/>
            <a:ext cx="8055440" cy="5307012"/>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5312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Connecting Devices</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5" name="Picture 12"/>
          <p:cNvPicPr>
            <a:picLocks noChangeAspect="1" noChangeArrowheads="1"/>
          </p:cNvPicPr>
          <p:nvPr/>
        </p:nvPicPr>
        <p:blipFill>
          <a:blip r:embed="rId3"/>
          <a:srcRect/>
          <a:stretch>
            <a:fillRect/>
          </a:stretch>
        </p:blipFill>
        <p:spPr bwMode="auto">
          <a:xfrm>
            <a:off x="76200" y="2895600"/>
            <a:ext cx="8991600" cy="1752600"/>
          </a:xfrm>
          <a:prstGeom prst="rect">
            <a:avLst/>
          </a:prstGeom>
          <a:noFill/>
          <a:ln w="9525">
            <a:noFill/>
            <a:miter lim="800000"/>
            <a:headEnd/>
            <a:tailEnd/>
          </a:ln>
          <a:effectLst/>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37160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Assignment </a:t>
            </a:r>
            <a:r>
              <a:rPr lang="en-US" sz="3200" b="1" kern="1200" dirty="0">
                <a:ln>
                  <a:solidFill>
                    <a:prstClr val="white"/>
                  </a:solidFill>
                </a:ln>
                <a:solidFill>
                  <a:prstClr val="black"/>
                </a:solidFill>
                <a:latin typeface="Tahoma" pitchFamily="34" charset="0"/>
                <a:ea typeface="+mn-ea"/>
                <a:cs typeface="Tahoma" pitchFamily="34" charset="0"/>
              </a:rPr>
              <a:t>(Non-Prog</a:t>
            </a:r>
            <a:r>
              <a:rPr lang="en-US" sz="3200" b="1" dirty="0">
                <a:ln>
                  <a:solidFill>
                    <a:prstClr val="white"/>
                  </a:solidFill>
                </a:ln>
                <a:solidFill>
                  <a:prstClr val="black"/>
                </a:solidFill>
                <a:latin typeface="Tahoma" pitchFamily="34" charset="0"/>
                <a:cs typeface="Tahoma" pitchFamily="34" charset="0"/>
              </a:rPr>
              <a:t>ramming)</a:t>
            </a:r>
            <a:r>
              <a:rPr lang="en-US" sz="4800" b="1" kern="1200" dirty="0">
                <a:ln>
                  <a:solidFill>
                    <a:prstClr val="white"/>
                  </a:solidFill>
                </a:ln>
                <a:solidFill>
                  <a:prstClr val="black"/>
                </a:solidFill>
                <a:latin typeface="Tahoma" pitchFamily="34" charset="0"/>
                <a:ea typeface="+mn-ea"/>
                <a:cs typeface="Tahoma" pitchFamily="34" charset="0"/>
              </a:rPr>
              <a:t> 2</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p:nvPr/>
        </p:nvSpPr>
        <p:spPr>
          <a:xfrm>
            <a:off x="457200" y="2819400"/>
            <a:ext cx="8458200" cy="2337050"/>
          </a:xfrm>
          <a:prstGeom prst="rect">
            <a:avLst/>
          </a:prstGeom>
        </p:spPr>
        <p:txBody>
          <a:bodyPr wrap="square">
            <a:spAutoFit/>
          </a:bodyPr>
          <a:lstStyle/>
          <a:p>
            <a:pPr marL="287338" indent="-287338" eaLnBrk="0" fontAlgn="base" hangingPunct="0">
              <a:lnSpc>
                <a:spcPts val="3840"/>
              </a:lnSpc>
              <a:spcBef>
                <a:spcPct val="20000"/>
              </a:spcBef>
              <a:spcAft>
                <a:spcPct val="0"/>
              </a:spcAft>
              <a:buClr>
                <a:schemeClr val="accent6">
                  <a:lumMod val="75000"/>
                </a:schemeClr>
              </a:buClr>
              <a:buSzPct val="85000"/>
              <a:buFont typeface="Wingdings" pitchFamily="2" charset="2"/>
              <a:buChar char="§"/>
            </a:pPr>
            <a:r>
              <a:rPr lang="en-US" sz="3200" dirty="0">
                <a:ln w="0" cap="rnd" cmpd="thickThin">
                  <a:solidFill>
                    <a:prstClr val="black"/>
                  </a:solidFill>
                  <a:bevel/>
                </a:ln>
                <a:latin typeface="Microsoft Sans Serif" pitchFamily="34" charset="0"/>
                <a:cs typeface="Microsoft Sans Serif" pitchFamily="34" charset="0"/>
              </a:rPr>
              <a:t>Reading/ summarizing </a:t>
            </a:r>
            <a:r>
              <a:rPr lang="en-US" sz="3200" dirty="0">
                <a:ln w="0" cap="rnd" cmpd="thickThin">
                  <a:solidFill>
                    <a:prstClr val="black"/>
                  </a:solidFill>
                  <a:bevel/>
                </a:ln>
                <a:solidFill>
                  <a:schemeClr val="accent1"/>
                </a:solidFill>
                <a:latin typeface="Microsoft Sans Serif" pitchFamily="34" charset="0"/>
                <a:cs typeface="Microsoft Sans Serif" pitchFamily="34" charset="0"/>
              </a:rPr>
              <a:t>Cell Switching (ATM)</a:t>
            </a:r>
          </a:p>
          <a:p>
            <a:pPr marL="287338" indent="-287338" eaLnBrk="0" fontAlgn="base" hangingPunct="0">
              <a:lnSpc>
                <a:spcPts val="3840"/>
              </a:lnSpc>
              <a:spcBef>
                <a:spcPct val="20000"/>
              </a:spcBef>
              <a:spcAft>
                <a:spcPct val="0"/>
              </a:spcAft>
              <a:buClr>
                <a:schemeClr val="accent6">
                  <a:lumMod val="75000"/>
                </a:schemeClr>
              </a:buClr>
              <a:buSzPct val="85000"/>
              <a:buFont typeface="Wingdings" pitchFamily="2" charset="2"/>
              <a:buChar char="§"/>
            </a:pPr>
            <a:r>
              <a:rPr lang="en-US" sz="3200" dirty="0">
                <a:ln w="0" cap="rnd" cmpd="thickThin">
                  <a:solidFill>
                    <a:prstClr val="black"/>
                  </a:solidFill>
                  <a:bevel/>
                </a:ln>
                <a:latin typeface="Microsoft Sans Serif" pitchFamily="34" charset="0"/>
                <a:cs typeface="Microsoft Sans Serif" pitchFamily="34" charset="0"/>
              </a:rPr>
              <a:t>Some textbook questions on </a:t>
            </a:r>
            <a:r>
              <a:rPr lang="en-US" sz="3200" dirty="0">
                <a:ln w="0" cap="rnd" cmpd="thickThin">
                  <a:solidFill>
                    <a:prstClr val="black"/>
                  </a:solidFill>
                  <a:bevel/>
                </a:ln>
                <a:solidFill>
                  <a:schemeClr val="accent1"/>
                </a:solidFill>
                <a:latin typeface="Microsoft Sans Serif" pitchFamily="34" charset="0"/>
                <a:cs typeface="Microsoft Sans Serif" pitchFamily="34" charset="0"/>
              </a:rPr>
              <a:t>STP, bridging</a:t>
            </a:r>
          </a:p>
          <a:p>
            <a:pPr marL="287338" indent="-287338" eaLnBrk="0" fontAlgn="base" hangingPunct="0">
              <a:lnSpc>
                <a:spcPts val="3840"/>
              </a:lnSpc>
              <a:spcBef>
                <a:spcPct val="20000"/>
              </a:spcBef>
              <a:spcAft>
                <a:spcPct val="0"/>
              </a:spcAft>
              <a:buClr>
                <a:schemeClr val="accent6">
                  <a:lumMod val="75000"/>
                </a:schemeClr>
              </a:buClr>
              <a:buSzPct val="85000"/>
              <a:buFont typeface="Wingdings" pitchFamily="2" charset="2"/>
              <a:buChar char="§"/>
            </a:pPr>
            <a:r>
              <a:rPr lang="en-US" sz="3200" dirty="0">
                <a:ln w="0" cap="rnd" cmpd="thickThin">
                  <a:solidFill>
                    <a:prstClr val="black"/>
                  </a:solidFill>
                  <a:bevel/>
                </a:ln>
                <a:latin typeface="Microsoft Sans Serif" pitchFamily="34" charset="0"/>
                <a:cs typeface="Microsoft Sans Serif" pitchFamily="34" charset="0"/>
              </a:rPr>
              <a:t>Assignment document to be uploaded</a:t>
            </a:r>
          </a:p>
          <a:p>
            <a:pPr marL="287338" indent="-287338" eaLnBrk="0" fontAlgn="base" hangingPunct="0">
              <a:lnSpc>
                <a:spcPts val="3840"/>
              </a:lnSpc>
              <a:spcBef>
                <a:spcPct val="20000"/>
              </a:spcBef>
              <a:spcAft>
                <a:spcPct val="0"/>
              </a:spcAft>
              <a:buClr>
                <a:schemeClr val="accent6">
                  <a:lumMod val="75000"/>
                </a:schemeClr>
              </a:buClr>
              <a:buSzPct val="85000"/>
              <a:buFont typeface="Wingdings" pitchFamily="2" charset="2"/>
              <a:buChar char="§"/>
            </a:pPr>
            <a:r>
              <a:rPr lang="en-US" sz="3200" dirty="0">
                <a:ln w="0" cap="rnd" cmpd="thickThin">
                  <a:solidFill>
                    <a:prstClr val="black"/>
                  </a:solidFill>
                  <a:bevel/>
                </a:ln>
                <a:solidFill>
                  <a:srgbClr val="FF0000"/>
                </a:solidFill>
                <a:latin typeface="Microsoft Sans Serif" pitchFamily="34" charset="0"/>
                <a:cs typeface="Microsoft Sans Serif" pitchFamily="34" charset="0"/>
              </a:rPr>
              <a:t>Deadline</a:t>
            </a:r>
            <a:r>
              <a:rPr lang="en-US" sz="3200" dirty="0">
                <a:ln w="0" cap="rnd" cmpd="thickThin">
                  <a:solidFill>
                    <a:prstClr val="black"/>
                  </a:solidFill>
                  <a:bevel/>
                </a:ln>
                <a:latin typeface="Microsoft Sans Serif" pitchFamily="34" charset="0"/>
                <a:cs typeface="Microsoft Sans Serif" pitchFamily="34" charset="0"/>
              </a:rPr>
              <a:t> </a:t>
            </a:r>
            <a:r>
              <a:rPr lang="en-US" sz="3200">
                <a:ln w="0" cap="rnd" cmpd="thickThin">
                  <a:solidFill>
                    <a:prstClr val="black"/>
                  </a:solidFill>
                  <a:bevel/>
                </a:ln>
                <a:latin typeface="Microsoft Sans Serif" pitchFamily="34" charset="0"/>
                <a:cs typeface="Microsoft Sans Serif" pitchFamily="34" charset="0"/>
              </a:rPr>
              <a:t>is </a:t>
            </a:r>
            <a:r>
              <a:rPr lang="en-US" sz="3200" smtClean="0">
                <a:ln w="0" cap="rnd" cmpd="thickThin">
                  <a:solidFill>
                    <a:prstClr val="black"/>
                  </a:solidFill>
                  <a:bevel/>
                </a:ln>
                <a:latin typeface="Microsoft Sans Serif" pitchFamily="34" charset="0"/>
                <a:cs typeface="Microsoft Sans Serif" pitchFamily="34" charset="0"/>
              </a:rPr>
              <a:t>15December</a:t>
            </a:r>
            <a:r>
              <a:rPr lang="en-US" sz="3200" smtClean="0">
                <a:ln w="0" cap="rnd" cmpd="thickThin">
                  <a:solidFill>
                    <a:prstClr val="black"/>
                  </a:solidFill>
                  <a:bevel/>
                </a:ln>
                <a:latin typeface="Microsoft Sans Serif" pitchFamily="34" charset="0"/>
                <a:cs typeface="Microsoft Sans Serif" pitchFamily="34" charset="0"/>
              </a:rPr>
              <a:t> </a:t>
            </a:r>
            <a:r>
              <a:rPr lang="en-US" sz="3200">
                <a:ln w="0" cap="rnd" cmpd="thickThin">
                  <a:solidFill>
                    <a:prstClr val="black"/>
                  </a:solidFill>
                  <a:bevel/>
                </a:ln>
                <a:latin typeface="Microsoft Sans Serif" pitchFamily="34" charset="0"/>
                <a:cs typeface="Microsoft Sans Serif" pitchFamily="34" charset="0"/>
              </a:rPr>
              <a:t>2021</a:t>
            </a:r>
            <a:endParaRPr lang="en-US" sz="3200" dirty="0">
              <a:ln w="0" cap="rnd" cmpd="thickThin">
                <a:solidFill>
                  <a:prstClr val="black"/>
                </a:solidFill>
                <a:bevel/>
              </a:ln>
              <a:solidFill>
                <a:srgbClr val="FF0000"/>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450">
                                          <p:stCondLst>
                                            <p:cond delay="0"/>
                                          </p:stCondLst>
                                        </p:cTn>
                                        <p:tgtEl>
                                          <p:spTgt spid="7"/>
                                        </p:tgtEl>
                                      </p:cBhvr>
                                    </p:animEffect>
                                    <p:anim calcmode="lin" valueType="num">
                                      <p:cBhvr>
                                        <p:cTn id="8"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11"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12"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13" dur="65">
                                          <p:stCondLst>
                                            <p:cond delay="1625"/>
                                          </p:stCondLst>
                                        </p:cTn>
                                        <p:tgtEl>
                                          <p:spTgt spid="7"/>
                                        </p:tgtEl>
                                      </p:cBhvr>
                                      <p:to x="100000" y="60000"/>
                                    </p:animScale>
                                    <p:animScale>
                                      <p:cBhvr>
                                        <p:cTn id="14" dur="415" decel="50000">
                                          <p:stCondLst>
                                            <p:cond delay="1690"/>
                                          </p:stCondLst>
                                        </p:cTn>
                                        <p:tgtEl>
                                          <p:spTgt spid="7"/>
                                        </p:tgtEl>
                                      </p:cBhvr>
                                      <p:to x="100000" y="100000"/>
                                    </p:animScale>
                                    <p:animScale>
                                      <p:cBhvr>
                                        <p:cTn id="15" dur="65">
                                          <p:stCondLst>
                                            <p:cond delay="3280"/>
                                          </p:stCondLst>
                                        </p:cTn>
                                        <p:tgtEl>
                                          <p:spTgt spid="7"/>
                                        </p:tgtEl>
                                      </p:cBhvr>
                                      <p:to x="100000" y="80000"/>
                                    </p:animScale>
                                    <p:animScale>
                                      <p:cBhvr>
                                        <p:cTn id="16" dur="415" decel="50000">
                                          <p:stCondLst>
                                            <p:cond delay="3345"/>
                                          </p:stCondLst>
                                        </p:cTn>
                                        <p:tgtEl>
                                          <p:spTgt spid="7"/>
                                        </p:tgtEl>
                                      </p:cBhvr>
                                      <p:to x="100000" y="100000"/>
                                    </p:animScale>
                                    <p:animScale>
                                      <p:cBhvr>
                                        <p:cTn id="17" dur="65">
                                          <p:stCondLst>
                                            <p:cond delay="4105"/>
                                          </p:stCondLst>
                                        </p:cTn>
                                        <p:tgtEl>
                                          <p:spTgt spid="7"/>
                                        </p:tgtEl>
                                      </p:cBhvr>
                                      <p:to x="100000" y="90000"/>
                                    </p:animScale>
                                    <p:animScale>
                                      <p:cBhvr>
                                        <p:cTn id="18" dur="415" decel="50000">
                                          <p:stCondLst>
                                            <p:cond delay="4170"/>
                                          </p:stCondLst>
                                        </p:cTn>
                                        <p:tgtEl>
                                          <p:spTgt spid="7"/>
                                        </p:tgtEl>
                                      </p:cBhvr>
                                      <p:to x="100000" y="100000"/>
                                    </p:animScale>
                                    <p:animScale>
                                      <p:cBhvr>
                                        <p:cTn id="19" dur="65">
                                          <p:stCondLst>
                                            <p:cond delay="4520"/>
                                          </p:stCondLst>
                                        </p:cTn>
                                        <p:tgtEl>
                                          <p:spTgt spid="7"/>
                                        </p:tgtEl>
                                      </p:cBhvr>
                                      <p:to x="100000" y="95000"/>
                                    </p:animScale>
                                    <p:animScale>
                                      <p:cBhvr>
                                        <p:cTn id="20" dur="415" decel="50000">
                                          <p:stCondLst>
                                            <p:cond delay="4585"/>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657600" y="2286000"/>
            <a:ext cx="5181600" cy="2123658"/>
          </a:xfrm>
          <a:prstGeom prst="rect">
            <a:avLst/>
          </a:prstGeom>
          <a:noFill/>
          <a:ln>
            <a:noFill/>
          </a:ln>
        </p:spPr>
        <p:txBody>
          <a:bodyPr wrap="square" rtlCol="0">
            <a:spAutoFit/>
          </a:bodyPr>
          <a:lstStyle/>
          <a:p>
            <a:r>
              <a:rPr lang="en-US" sz="4400" b="1" dirty="0">
                <a:solidFill>
                  <a:schemeClr val="tx2">
                    <a:lumMod val="90000"/>
                  </a:schemeClr>
                </a:solidFill>
                <a:latin typeface="Consolas" pitchFamily="49" charset="0"/>
              </a:rPr>
              <a:t>Chapter 3:</a:t>
            </a:r>
          </a:p>
          <a:p>
            <a:r>
              <a:rPr lang="en-US" sz="4400" b="1" kern="1200" dirty="0">
                <a:solidFill>
                  <a:prstClr val="white"/>
                </a:solidFill>
                <a:latin typeface="Consolas" pitchFamily="49" charset="0"/>
                <a:ea typeface="+mn-ea"/>
                <a:cs typeface="+mn-cs"/>
              </a:rPr>
              <a:t>Packet Switching </a:t>
            </a:r>
            <a:r>
              <a:rPr lang="en-US" sz="4400" b="1" dirty="0">
                <a:solidFill>
                  <a:srgbClr val="C00000"/>
                </a:solidFill>
                <a:latin typeface="Consolas" pitchFamily="49" charset="0"/>
              </a:rPr>
              <a:t>[</a:t>
            </a:r>
            <a:r>
              <a:rPr lang="en-US" sz="4400" b="1" dirty="0">
                <a:solidFill>
                  <a:srgbClr val="FF6600"/>
                </a:solidFill>
                <a:latin typeface="Consolas" pitchFamily="49" charset="0"/>
              </a:rPr>
              <a:t>P&amp;D</a:t>
            </a:r>
            <a:r>
              <a:rPr lang="en-US" sz="4400" b="1" dirty="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solidFill>
                    <a:prstClr val="black"/>
                  </a:solidFill>
                </a:ln>
                <a:solidFill>
                  <a:prstClr val="white"/>
                </a:solidFill>
                <a:effectLst/>
                <a:uLnTx/>
                <a:uFillTx/>
                <a:latin typeface="Tahoma" pitchFamily="34" charset="0"/>
                <a:ea typeface="+mn-ea"/>
                <a:cs typeface="Tahoma" pitchFamily="34" charset="0"/>
              </a:rPr>
              <a:t>References</a:t>
            </a:r>
            <a:endParaRPr kumimoji="0" lang="th-TH" sz="3600" b="1" i="0" u="none" strike="noStrike" kern="1200" cap="none" spc="0" normalizeH="0" baseline="0" noProof="0" dirty="0">
              <a:ln>
                <a:solidFill>
                  <a:prstClr val="black"/>
                </a:solidFill>
              </a:ln>
              <a:solidFill>
                <a:srgbClr val="1F497D"/>
              </a:solidFill>
              <a:effectLst/>
              <a:uLnTx/>
              <a:uFillTx/>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457200" y="1371600"/>
            <a:ext cx="2995574" cy="3962400"/>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pic>
        <p:nvPicPr>
          <p:cNvPr id="14"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a:xfrm>
            <a:off x="7086600" y="533400"/>
            <a:ext cx="1600200" cy="160020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Connecting Devices - Repeaters</a:t>
            </a:r>
            <a:endParaRPr lang="th-TH" sz="4300" b="1" dirty="0">
              <a:ln>
                <a:solidFill>
                  <a:prstClr val="black"/>
                </a:solidFill>
              </a:ln>
              <a:solidFill>
                <a:prstClr val="white"/>
              </a:solidFill>
              <a:latin typeface="Tahoma" pitchFamily="34" charset="0"/>
              <a:cs typeface="Tahoma" pitchFamily="34" charset="0"/>
            </a:endParaRPr>
          </a:p>
        </p:txBody>
      </p:sp>
      <p:pic>
        <p:nvPicPr>
          <p:cNvPr id="7" name="Picture 10"/>
          <p:cNvPicPr>
            <a:picLocks noChangeAspect="1" noChangeArrowheads="1"/>
          </p:cNvPicPr>
          <p:nvPr/>
        </p:nvPicPr>
        <p:blipFill>
          <a:blip r:embed="rId2"/>
          <a:srcRect/>
          <a:stretch>
            <a:fillRect/>
          </a:stretch>
        </p:blipFill>
        <p:spPr bwMode="auto">
          <a:xfrm>
            <a:off x="152400" y="1784350"/>
            <a:ext cx="8785225" cy="3397250"/>
          </a:xfrm>
          <a:prstGeom prst="rect">
            <a:avLst/>
          </a:prstGeom>
          <a:noFill/>
          <a:ln w="9525">
            <a:noFill/>
            <a:miter lim="800000"/>
            <a:headEnd/>
            <a:tailEnd/>
          </a:ln>
          <a:effectLst/>
        </p:spPr>
      </p:pic>
      <p:grpSp>
        <p:nvGrpSpPr>
          <p:cNvPr id="11" name="Group 10"/>
          <p:cNvGrpSpPr/>
          <p:nvPr/>
        </p:nvGrpSpPr>
        <p:grpSpPr>
          <a:xfrm>
            <a:off x="152400" y="990600"/>
            <a:ext cx="8839200" cy="5257800"/>
            <a:chOff x="304800" y="990600"/>
            <a:chExt cx="8839200" cy="5257800"/>
          </a:xfrm>
        </p:grpSpPr>
        <p:sp>
          <p:nvSpPr>
            <p:cNvPr id="12" name="Oval 11"/>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13" name="TextBox 12"/>
            <p:cNvSpPr txBox="1"/>
            <p:nvPr/>
          </p:nvSpPr>
          <p:spPr>
            <a:xfrm>
              <a:off x="2667000" y="5572780"/>
              <a:ext cx="4419600" cy="523220"/>
            </a:xfrm>
            <a:prstGeom prst="rect">
              <a:avLst/>
            </a:prstGeom>
            <a:noFill/>
            <a:ln>
              <a:noFill/>
            </a:ln>
          </p:spPr>
          <p:txBody>
            <a:bodyPr wrap="square" rtlCol="0">
              <a:spAutoFit/>
            </a:bodyPr>
            <a:lstStyle/>
            <a:p>
              <a:pPr algn="ctr"/>
              <a:r>
                <a:rPr lang="en-US" sz="2800" b="1" dirty="0">
                  <a:ln>
                    <a:solidFill>
                      <a:schemeClr val="tx1"/>
                    </a:solidFill>
                  </a:ln>
                  <a:solidFill>
                    <a:srgbClr val="FF6600"/>
                  </a:solidFill>
                  <a:latin typeface="Calibri" pitchFamily="34" charset="0"/>
                </a:rPr>
                <a:t>Single collision domain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Connecting Devices - Hubs</a:t>
            </a:r>
            <a:endParaRPr lang="th-TH" sz="4300" b="1" dirty="0">
              <a:ln>
                <a:solidFill>
                  <a:prstClr val="black"/>
                </a:solidFill>
              </a:ln>
              <a:solidFill>
                <a:prstClr val="white"/>
              </a:solidFill>
              <a:latin typeface="Tahoma" pitchFamily="34" charset="0"/>
              <a:cs typeface="Tahoma" pitchFamily="34" charset="0"/>
            </a:endParaRPr>
          </a:p>
        </p:txBody>
      </p:sp>
      <p:pic>
        <p:nvPicPr>
          <p:cNvPr id="5" name="Picture 10"/>
          <p:cNvPicPr>
            <a:picLocks noChangeAspect="1" noChangeArrowheads="1"/>
          </p:cNvPicPr>
          <p:nvPr/>
        </p:nvPicPr>
        <p:blipFill>
          <a:blip r:embed="rId2"/>
          <a:srcRect/>
          <a:stretch>
            <a:fillRect/>
          </a:stretch>
        </p:blipFill>
        <p:spPr bwMode="auto">
          <a:xfrm>
            <a:off x="381000" y="1600200"/>
            <a:ext cx="8449940" cy="3200400"/>
          </a:xfrm>
          <a:prstGeom prst="rect">
            <a:avLst/>
          </a:prstGeom>
          <a:noFill/>
          <a:ln w="9525">
            <a:noFill/>
            <a:miter lim="800000"/>
            <a:headEnd/>
            <a:tailEnd/>
          </a:ln>
          <a:effectLst/>
        </p:spPr>
      </p:pic>
      <p:grpSp>
        <p:nvGrpSpPr>
          <p:cNvPr id="6" name="Group 5"/>
          <p:cNvGrpSpPr/>
          <p:nvPr/>
        </p:nvGrpSpPr>
        <p:grpSpPr>
          <a:xfrm>
            <a:off x="152400" y="1066800"/>
            <a:ext cx="8839200" cy="5257800"/>
            <a:chOff x="304800" y="990600"/>
            <a:chExt cx="8839200" cy="5257800"/>
          </a:xfrm>
        </p:grpSpPr>
        <p:sp>
          <p:nvSpPr>
            <p:cNvPr id="8" name="Oval 7"/>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9" name="TextBox 8"/>
            <p:cNvSpPr txBox="1"/>
            <p:nvPr/>
          </p:nvSpPr>
          <p:spPr>
            <a:xfrm>
              <a:off x="2667000" y="5572780"/>
              <a:ext cx="4419600" cy="523220"/>
            </a:xfrm>
            <a:prstGeom prst="rect">
              <a:avLst/>
            </a:prstGeom>
            <a:noFill/>
            <a:ln>
              <a:noFill/>
            </a:ln>
          </p:spPr>
          <p:txBody>
            <a:bodyPr wrap="square" rtlCol="0">
              <a:spAutoFit/>
            </a:bodyPr>
            <a:lstStyle/>
            <a:p>
              <a:pPr algn="ctr"/>
              <a:r>
                <a:rPr lang="en-US" sz="2800" b="1" dirty="0">
                  <a:ln>
                    <a:solidFill>
                      <a:schemeClr val="tx1"/>
                    </a:solidFill>
                  </a:ln>
                  <a:solidFill>
                    <a:srgbClr val="FF6600"/>
                  </a:solidFill>
                  <a:latin typeface="Calibri" pitchFamily="34" charset="0"/>
                </a:rPr>
                <a:t>Single collision domain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Connecting Devices - Bridge</a:t>
            </a:r>
            <a:endParaRPr lang="th-TH" sz="4400" b="1" dirty="0" err="1">
              <a:ln>
                <a:solidFill>
                  <a:prstClr val="black"/>
                </a:solidFill>
              </a:ln>
              <a:solidFill>
                <a:prstClr val="white"/>
              </a:solidFill>
              <a:latin typeface="Tahoma" pitchFamily="34" charset="0"/>
              <a:cs typeface="Tahoma" pitchFamily="34" charset="0"/>
            </a:endParaRPr>
          </a:p>
        </p:txBody>
      </p:sp>
      <p:pic>
        <p:nvPicPr>
          <p:cNvPr id="5122" name="Picture 2"/>
          <p:cNvPicPr>
            <a:picLocks noChangeAspect="1" noChangeArrowheads="1"/>
          </p:cNvPicPr>
          <p:nvPr/>
        </p:nvPicPr>
        <p:blipFill>
          <a:blip r:embed="rId3"/>
          <a:srcRect/>
          <a:stretch>
            <a:fillRect/>
          </a:stretch>
        </p:blipFill>
        <p:spPr bwMode="auto">
          <a:xfrm>
            <a:off x="685800" y="1600200"/>
            <a:ext cx="7958417" cy="3376613"/>
          </a:xfrm>
          <a:prstGeom prst="rect">
            <a:avLst/>
          </a:prstGeom>
          <a:noFill/>
          <a:ln w="9525">
            <a:noFill/>
            <a:miter lim="800000"/>
            <a:headEnd/>
            <a:tailEnd/>
          </a:ln>
          <a:effectLst/>
        </p:spPr>
      </p:pic>
      <p:pic>
        <p:nvPicPr>
          <p:cNvPr id="9" name="Picture 2"/>
          <p:cNvPicPr>
            <a:picLocks noChangeAspect="1" noChangeArrowheads="1"/>
          </p:cNvPicPr>
          <p:nvPr/>
        </p:nvPicPr>
        <p:blipFill>
          <a:blip r:embed="rId4">
            <a:clrChange>
              <a:clrFrom>
                <a:srgbClr val="FFFFFF"/>
              </a:clrFrom>
              <a:clrTo>
                <a:srgbClr val="FFFFFF">
                  <a:alpha val="0"/>
                </a:srgbClr>
              </a:clrTo>
            </a:clrChange>
          </a:blip>
          <a:srcRect r="5000"/>
          <a:stretch>
            <a:fillRect/>
          </a:stretch>
        </p:blipFill>
        <p:spPr bwMode="auto">
          <a:xfrm>
            <a:off x="3962400" y="3048000"/>
            <a:ext cx="1447800" cy="862641"/>
          </a:xfrm>
          <a:prstGeom prst="rect">
            <a:avLst/>
          </a:prstGeom>
          <a:ln w="9525">
            <a:noFill/>
            <a:miter lim="800000"/>
            <a:headEnd/>
            <a:tailEnd/>
          </a:ln>
          <a:effectLst/>
        </p:spPr>
      </p:pic>
      <p:sp>
        <p:nvSpPr>
          <p:cNvPr id="11" name="TextBox 10"/>
          <p:cNvSpPr txBox="1"/>
          <p:nvPr/>
        </p:nvSpPr>
        <p:spPr>
          <a:xfrm>
            <a:off x="3124200" y="3972580"/>
            <a:ext cx="2971800" cy="461665"/>
          </a:xfrm>
          <a:prstGeom prst="rect">
            <a:avLst/>
          </a:prstGeom>
          <a:noFill/>
        </p:spPr>
        <p:txBody>
          <a:bodyPr wrap="square" rtlCol="0">
            <a:spAutoFit/>
          </a:bodyPr>
          <a:lstStyle/>
          <a:p>
            <a:pPr algn="ctr"/>
            <a:r>
              <a:rPr lang="en-US" sz="2400" b="1" dirty="0">
                <a:latin typeface="Book Antiqua" pitchFamily="18" charset="0"/>
                <a:cs typeface="Times New Roman" pitchFamily="18" charset="0"/>
              </a:rPr>
              <a:t>Bridge</a:t>
            </a:r>
          </a:p>
        </p:txBody>
      </p:sp>
      <p:grpSp>
        <p:nvGrpSpPr>
          <p:cNvPr id="2" name="Group 6"/>
          <p:cNvGrpSpPr/>
          <p:nvPr/>
        </p:nvGrpSpPr>
        <p:grpSpPr>
          <a:xfrm>
            <a:off x="-76200" y="1219200"/>
            <a:ext cx="3810000" cy="3962400"/>
            <a:chOff x="304800" y="990600"/>
            <a:chExt cx="8839200" cy="5257800"/>
          </a:xfrm>
        </p:grpSpPr>
        <p:sp>
          <p:nvSpPr>
            <p:cNvPr id="8" name="Oval 7"/>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10" name="TextBox 9"/>
            <p:cNvSpPr txBox="1"/>
            <p:nvPr/>
          </p:nvSpPr>
          <p:spPr>
            <a:xfrm>
              <a:off x="4194048" y="1659654"/>
              <a:ext cx="4419600" cy="940477"/>
            </a:xfrm>
            <a:prstGeom prst="rect">
              <a:avLst/>
            </a:prstGeom>
            <a:noFill/>
            <a:ln>
              <a:noFill/>
            </a:ln>
          </p:spPr>
          <p:txBody>
            <a:bodyPr wrap="square" rtlCol="0">
              <a:spAutoFit/>
            </a:bodyPr>
            <a:lstStyle/>
            <a:p>
              <a:pPr algn="ctr"/>
              <a:r>
                <a:rPr lang="en-US" sz="2800" b="1" dirty="0">
                  <a:ln>
                    <a:solidFill>
                      <a:schemeClr val="tx1"/>
                    </a:solidFill>
                  </a:ln>
                  <a:solidFill>
                    <a:srgbClr val="FF6600"/>
                  </a:solidFill>
                  <a:latin typeface="Calibri" pitchFamily="34" charset="0"/>
                </a:rPr>
                <a:t>Collision domain</a:t>
              </a:r>
            </a:p>
          </p:txBody>
        </p:sp>
      </p:grpSp>
      <p:grpSp>
        <p:nvGrpSpPr>
          <p:cNvPr id="3" name="Group 13"/>
          <p:cNvGrpSpPr/>
          <p:nvPr/>
        </p:nvGrpSpPr>
        <p:grpSpPr>
          <a:xfrm>
            <a:off x="5410200" y="1143000"/>
            <a:ext cx="3810000" cy="4114800"/>
            <a:chOff x="304800" y="990600"/>
            <a:chExt cx="8839200" cy="5257800"/>
          </a:xfrm>
        </p:grpSpPr>
        <p:sp>
          <p:nvSpPr>
            <p:cNvPr id="16" name="Oval 15"/>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17" name="TextBox 16"/>
            <p:cNvSpPr txBox="1"/>
            <p:nvPr/>
          </p:nvSpPr>
          <p:spPr>
            <a:xfrm>
              <a:off x="1365504" y="1402129"/>
              <a:ext cx="4419600" cy="940477"/>
            </a:xfrm>
            <a:prstGeom prst="rect">
              <a:avLst/>
            </a:prstGeom>
            <a:noFill/>
            <a:ln>
              <a:noFill/>
            </a:ln>
          </p:spPr>
          <p:txBody>
            <a:bodyPr wrap="square" rtlCol="0">
              <a:spAutoFit/>
            </a:bodyPr>
            <a:lstStyle/>
            <a:p>
              <a:pPr algn="ctr"/>
              <a:r>
                <a:rPr lang="en-US" sz="2800" b="1" dirty="0">
                  <a:ln>
                    <a:solidFill>
                      <a:schemeClr val="tx1"/>
                    </a:solidFill>
                  </a:ln>
                  <a:solidFill>
                    <a:srgbClr val="FF6600"/>
                  </a:solidFill>
                  <a:latin typeface="Calibri" pitchFamily="34" charset="0"/>
                </a:rPr>
                <a:t>Collision domain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8600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Switches (L2 and L3)</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4" name="Picture 2"/>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3124200" y="3594427"/>
            <a:ext cx="2962275" cy="2958773"/>
          </a:xfrm>
          <a:prstGeom prst="rect">
            <a:avLst/>
          </a:prstGeom>
          <a:noFill/>
          <a:ln w="9525">
            <a:noFill/>
            <a:miter lim="800000"/>
            <a:headEnd/>
            <a:tailEnd/>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t="22974" b="26154"/>
          <a:stretch>
            <a:fillRect/>
          </a:stretch>
        </p:blipFill>
        <p:spPr bwMode="auto">
          <a:xfrm>
            <a:off x="457200" y="1981200"/>
            <a:ext cx="8371155" cy="2819400"/>
          </a:xfrm>
          <a:prstGeom prst="rect">
            <a:avLst/>
          </a:prstGeom>
          <a:noFill/>
          <a:ln w="9525">
            <a:noFill/>
            <a:miter lim="800000"/>
            <a:headEnd/>
            <a:tailEnd/>
          </a:ln>
        </p:spPr>
      </p:pic>
      <p:sp>
        <p:nvSpPr>
          <p:cNvPr id="4" name="TextBox 3"/>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kern="1200" dirty="0">
                <a:ln>
                  <a:solidFill>
                    <a:prstClr val="white"/>
                  </a:solidFill>
                </a:ln>
                <a:solidFill>
                  <a:schemeClr val="bg1"/>
                </a:solidFill>
                <a:latin typeface="Tahoma" pitchFamily="34" charset="0"/>
                <a:ea typeface="+mn-ea"/>
                <a:cs typeface="Tahoma" pitchFamily="34" charset="0"/>
              </a:rPr>
              <a:t>Switch </a:t>
            </a:r>
            <a:r>
              <a:rPr lang="en-US" sz="4400" b="1" dirty="0">
                <a:ln>
                  <a:solidFill>
                    <a:prstClr val="white"/>
                  </a:solidFill>
                </a:ln>
                <a:solidFill>
                  <a:prstClr val="black"/>
                </a:solidFill>
                <a:latin typeface="Tahoma" pitchFamily="34" charset="0"/>
                <a:cs typeface="Tahoma" pitchFamily="34" charset="0"/>
              </a:rPr>
              <a:t>= </a:t>
            </a:r>
            <a:r>
              <a:rPr lang="en-US" sz="4300" b="1" dirty="0">
                <a:ln>
                  <a:solidFill>
                    <a:prstClr val="black"/>
                  </a:solidFill>
                </a:ln>
                <a:solidFill>
                  <a:prstClr val="white"/>
                </a:solidFill>
                <a:latin typeface="Tahoma" pitchFamily="34" charset="0"/>
                <a:cs typeface="Tahoma" pitchFamily="34" charset="0"/>
              </a:rPr>
              <a:t>multi-port bridge</a:t>
            </a:r>
            <a:endParaRPr lang="th-TH" sz="4300" b="1" dirty="0">
              <a:ln>
                <a:solidFill>
                  <a:prstClr val="black"/>
                </a:solidFill>
              </a:ln>
              <a:solidFill>
                <a:prstClr val="white"/>
              </a:solidFill>
              <a:latin typeface="Tahoma" pitchFamily="34" charset="0"/>
              <a:cs typeface="Tahoma" pitchFamily="34" charset="0"/>
            </a:endParaRPr>
          </a:p>
        </p:txBody>
      </p:sp>
      <p:sp>
        <p:nvSpPr>
          <p:cNvPr id="10" name="Rectangle 9"/>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Cisco Systems Catalyst Switch; Image Credit: Cisco Systems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From: Peterson/ Davie: “Computer Networks – A Systems Approach”</a:t>
            </a:r>
          </a:p>
        </p:txBody>
      </p:sp>
      <p:sp>
        <p:nvSpPr>
          <p:cNvPr id="5" name="TextBox 4"/>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prstClr val="black"/>
                  </a:solidFill>
                </a:ln>
                <a:solidFill>
                  <a:prstClr val="white"/>
                </a:solidFill>
                <a:latin typeface="Tahoma" pitchFamily="34" charset="0"/>
                <a:cs typeface="Tahoma" pitchFamily="34" charset="0"/>
              </a:rPr>
              <a:t>How bridges/ L2 switches self-learn?</a:t>
            </a:r>
            <a:endParaRPr lang="th-TH" sz="3600" b="1" dirty="0">
              <a:ln>
                <a:solidFill>
                  <a:prstClr val="black"/>
                </a:solidFill>
              </a:ln>
              <a:solidFill>
                <a:prstClr val="white"/>
              </a:solidFill>
              <a:latin typeface="Tahoma" pitchFamily="34" charset="0"/>
              <a:cs typeface="Tahoma" pitchFamily="34" charset="0"/>
            </a:endParaRPr>
          </a:p>
        </p:txBody>
      </p:sp>
      <p:pic>
        <p:nvPicPr>
          <p:cNvPr id="2051" name="Picture 3"/>
          <p:cNvPicPr>
            <a:picLocks noChangeAspect="1" noChangeArrowheads="1"/>
          </p:cNvPicPr>
          <p:nvPr/>
        </p:nvPicPr>
        <p:blipFill>
          <a:blip r:embed="rId3"/>
          <a:srcRect/>
          <a:stretch>
            <a:fillRect/>
          </a:stretch>
        </p:blipFill>
        <p:spPr bwMode="auto">
          <a:xfrm>
            <a:off x="152400" y="1681162"/>
            <a:ext cx="7889172" cy="441483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934200" y="1219200"/>
            <a:ext cx="1828800" cy="3168989"/>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5182</TotalTime>
  <Words>10584</Words>
  <Application>Microsoft Office PowerPoint</Application>
  <PresentationFormat>On-screen Show (4:3)</PresentationFormat>
  <Paragraphs>441</Paragraphs>
  <Slides>32</Slides>
  <Notes>29</Notes>
  <HiddenSlides>1</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32</vt:i4>
      </vt:variant>
    </vt:vector>
  </HeadingPairs>
  <TitlesOfParts>
    <vt:vector size="49" baseType="lpstr">
      <vt:lpstr>Arial</vt:lpstr>
      <vt:lpstr>Book Antiqua</vt:lpstr>
      <vt:lpstr>Calibri</vt:lpstr>
      <vt:lpstr>Comic Sans MS</vt:lpstr>
      <vt:lpstr>Consolas</vt:lpstr>
      <vt:lpstr>Cordia New</vt:lpstr>
      <vt:lpstr>Courier New</vt:lpstr>
      <vt:lpstr>Microsoft Sans Serif</vt:lpstr>
      <vt:lpstr>Tahoma</vt:lpstr>
      <vt:lpstr>Times New Roman</vt:lpstr>
      <vt:lpstr>Wingdings</vt:lpstr>
      <vt:lpstr>Wingdings 2</vt:lpstr>
      <vt:lpstr>ZapfDingbats</vt:lpstr>
      <vt:lpstr>3_Office Theme</vt:lpstr>
      <vt:lpstr>Default Theme</vt:lpstr>
      <vt:lpstr>Default Design</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DR Sheraz</cp:lastModifiedBy>
  <cp:revision>1418</cp:revision>
  <dcterms:created xsi:type="dcterms:W3CDTF">2009-04-08T07:28:20Z</dcterms:created>
  <dcterms:modified xsi:type="dcterms:W3CDTF">2021-12-06T07:12:49Z</dcterms:modified>
</cp:coreProperties>
</file>