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701" r:id="rId3"/>
  </p:sldMasterIdLst>
  <p:notesMasterIdLst>
    <p:notesMasterId r:id="rId35"/>
  </p:notesMasterIdLst>
  <p:sldIdLst>
    <p:sldId id="273" r:id="rId4"/>
    <p:sldId id="333" r:id="rId5"/>
    <p:sldId id="350" r:id="rId6"/>
    <p:sldId id="425" r:id="rId7"/>
    <p:sldId id="372" r:id="rId8"/>
    <p:sldId id="401" r:id="rId9"/>
    <p:sldId id="404" r:id="rId10"/>
    <p:sldId id="405" r:id="rId11"/>
    <p:sldId id="427" r:id="rId12"/>
    <p:sldId id="426" r:id="rId13"/>
    <p:sldId id="351" r:id="rId14"/>
    <p:sldId id="418" r:id="rId15"/>
    <p:sldId id="430" r:id="rId16"/>
    <p:sldId id="431" r:id="rId17"/>
    <p:sldId id="432" r:id="rId18"/>
    <p:sldId id="407" r:id="rId19"/>
    <p:sldId id="408" r:id="rId20"/>
    <p:sldId id="409" r:id="rId21"/>
    <p:sldId id="410" r:id="rId22"/>
    <p:sldId id="412" r:id="rId23"/>
    <p:sldId id="413" r:id="rId24"/>
    <p:sldId id="414" r:id="rId25"/>
    <p:sldId id="417" r:id="rId26"/>
    <p:sldId id="415" r:id="rId27"/>
    <p:sldId id="421" r:id="rId28"/>
    <p:sldId id="423" r:id="rId29"/>
    <p:sldId id="433" r:id="rId30"/>
    <p:sldId id="422" r:id="rId31"/>
    <p:sldId id="434" r:id="rId32"/>
    <p:sldId id="424" r:id="rId33"/>
    <p:sldId id="42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DF79"/>
    <a:srgbClr val="E8F0F8"/>
    <a:srgbClr val="F0F5FA"/>
    <a:srgbClr val="F6F9FC"/>
    <a:srgbClr val="E3EB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7" autoAdjust="0"/>
    <p:restoredTop sz="81855" autoAdjust="0"/>
  </p:normalViewPr>
  <p:slideViewPr>
    <p:cSldViewPr>
      <p:cViewPr varScale="1">
        <p:scale>
          <a:sx n="65" d="100"/>
          <a:sy n="65" d="100"/>
        </p:scale>
        <p:origin x="1958"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6/2/2021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3" Type="http://schemas.openxmlformats.org/officeDocument/2006/relationships/hyperlink" Target="http://en.wikipedia.org/wiki/Regional_Internet_Registry#cite_note-ripe-1" TargetMode="External"/><Relationship Id="rId18" Type="http://schemas.openxmlformats.org/officeDocument/2006/relationships/hyperlink" Target="http://en.wikipedia.org/wiki/Regional_Internet_Registry#cite_note-apnic-2" TargetMode="External"/><Relationship Id="rId26" Type="http://schemas.openxmlformats.org/officeDocument/2006/relationships/hyperlink" Target="http://en.wikipedia.org/wiki/Regional_Internet_Registry#cite_note-afrinic-4" TargetMode="External"/><Relationship Id="rId3" Type="http://schemas.openxmlformats.org/officeDocument/2006/relationships/hyperlink" Target="http://en.wikipedia.org/wiki/Internet_number" TargetMode="External"/><Relationship Id="rId21" Type="http://schemas.openxmlformats.org/officeDocument/2006/relationships/hyperlink" Target="http://en.wikipedia.org/wiki/Latin_American_and_Caribbean_Internet_Addresses_Registry" TargetMode="External"/><Relationship Id="rId34" Type="http://schemas.openxmlformats.org/officeDocument/2006/relationships/hyperlink" Target="http://en.wikipedia.org/w/index.php?title=Address_Supporting_Organisation&amp;action=edit&amp;redlink=1" TargetMode="External"/><Relationship Id="rId7" Type="http://schemas.openxmlformats.org/officeDocument/2006/relationships/hyperlink" Target="http://en.wikipedia.org/wiki/Autonomous_system_%28Internet%29" TargetMode="External"/><Relationship Id="rId12" Type="http://schemas.openxmlformats.org/officeDocument/2006/relationships/hyperlink" Target="http://en.wikipedia.org/wiki/RIPE_NCC" TargetMode="External"/><Relationship Id="rId17" Type="http://schemas.openxmlformats.org/officeDocument/2006/relationships/hyperlink" Target="http://en.wikipedia.org/wiki/Asia-Pacific_Network_Information_Centre" TargetMode="External"/><Relationship Id="rId25" Type="http://schemas.openxmlformats.org/officeDocument/2006/relationships/hyperlink" Target="http://en.wikipedia.org/wiki/AfriNIC" TargetMode="External"/><Relationship Id="rId33" Type="http://schemas.openxmlformats.org/officeDocument/2006/relationships/hyperlink" Target="http://en.wikipedia.org/wiki/ICANN" TargetMode="External"/><Relationship Id="rId2" Type="http://schemas.openxmlformats.org/officeDocument/2006/relationships/slide" Target="../slides/slide29.xml"/><Relationship Id="rId16" Type="http://schemas.openxmlformats.org/officeDocument/2006/relationships/hyperlink" Target="http://en.wikipedia.org/wiki/Central_Asia" TargetMode="External"/><Relationship Id="rId20" Type="http://schemas.openxmlformats.org/officeDocument/2006/relationships/hyperlink" Target="http://en.wikipedia.org/wiki/Pacific" TargetMode="External"/><Relationship Id="rId29" Type="http://schemas.openxmlformats.org/officeDocument/2006/relationships/hyperlink" Target="http://en.wikipedia.org/wiki/Internet_Assigned_Numbers_Authority" TargetMode="External"/><Relationship Id="rId1" Type="http://schemas.openxmlformats.org/officeDocument/2006/relationships/notesMaster" Target="../notesMasters/notesMaster1.xml"/><Relationship Id="rId6" Type="http://schemas.openxmlformats.org/officeDocument/2006/relationships/hyperlink" Target="http://en.wikipedia.org/wiki/IPv6" TargetMode="External"/><Relationship Id="rId11" Type="http://schemas.openxmlformats.org/officeDocument/2006/relationships/hyperlink" Target="http://en.wikipedia.org/wiki/Regional_Internet_Registry#cite_note-arin-0" TargetMode="External"/><Relationship Id="rId24" Type="http://schemas.openxmlformats.org/officeDocument/2006/relationships/hyperlink" Target="http://en.wikipedia.org/wiki/Caribbean" TargetMode="External"/><Relationship Id="rId32" Type="http://schemas.openxmlformats.org/officeDocument/2006/relationships/hyperlink" Target="http://en.wikipedia.org/wiki/Regional_Internet_Registry#cite_note-nro-5" TargetMode="External"/><Relationship Id="rId5" Type="http://schemas.openxmlformats.org/officeDocument/2006/relationships/hyperlink" Target="http://en.wikipedia.org/wiki/IPv4" TargetMode="External"/><Relationship Id="rId15" Type="http://schemas.openxmlformats.org/officeDocument/2006/relationships/hyperlink" Target="http://en.wikipedia.org/wiki/Middle_East" TargetMode="External"/><Relationship Id="rId23" Type="http://schemas.openxmlformats.org/officeDocument/2006/relationships/hyperlink" Target="http://en.wikipedia.org/wiki/Latin_America" TargetMode="External"/><Relationship Id="rId28" Type="http://schemas.openxmlformats.org/officeDocument/2006/relationships/hyperlink" Target="http://en.wikipedia.org/w/index.php?title=Regional_Internet_registry&amp;action=edit&amp;section=1" TargetMode="External"/><Relationship Id="rId10" Type="http://schemas.openxmlformats.org/officeDocument/2006/relationships/hyperlink" Target="http://en.wikipedia.org/wiki/American_Registry_for_Internet_Numbers" TargetMode="External"/><Relationship Id="rId19" Type="http://schemas.openxmlformats.org/officeDocument/2006/relationships/hyperlink" Target="http://en.wikipedia.org/wiki/Asia" TargetMode="External"/><Relationship Id="rId31" Type="http://schemas.openxmlformats.org/officeDocument/2006/relationships/hyperlink" Target="http://en.wikipedia.org/wiki/Number_Resource_Organization" TargetMode="External"/><Relationship Id="rId4" Type="http://schemas.openxmlformats.org/officeDocument/2006/relationships/hyperlink" Target="http://en.wikipedia.org/wiki/IP_address" TargetMode="External"/><Relationship Id="rId9" Type="http://schemas.openxmlformats.org/officeDocument/2006/relationships/hyperlink" Target="http://en.wikipedia.org/wiki/Routing" TargetMode="External"/><Relationship Id="rId14" Type="http://schemas.openxmlformats.org/officeDocument/2006/relationships/hyperlink" Target="http://en.wikipedia.org/wiki/Europe" TargetMode="External"/><Relationship Id="rId22" Type="http://schemas.openxmlformats.org/officeDocument/2006/relationships/hyperlink" Target="http://en.wikipedia.org/wiki/Regional_Internet_Registry#cite_note-lacnic-3" TargetMode="External"/><Relationship Id="rId27" Type="http://schemas.openxmlformats.org/officeDocument/2006/relationships/hyperlink" Target="http://en.wikipedia.org/wiki/Africa" TargetMode="External"/><Relationship Id="rId30" Type="http://schemas.openxmlformats.org/officeDocument/2006/relationships/hyperlink" Target="http://en.wikipedia.org/wiki/Internet_service_provider" TargetMode="External"/><Relationship Id="rId35" Type="http://schemas.openxmlformats.org/officeDocument/2006/relationships/hyperlink" Target="http://en.wikipedia.org/wiki/Regional_Internet_Registry#cite_note-aso-6" TargetMode="External"/><Relationship Id="rId8" Type="http://schemas.openxmlformats.org/officeDocument/2006/relationships/hyperlink" Target="http://en.wikipedia.org/wiki/BGP"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have now seen how to build a single network using point-to-point links, shared media, and switches. The problem is that lots of people have built networks with these various technologies and they all want to be able to communicate with each other, not just with the other users of a single network. This topic is about the problem of interconnecting different networks.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11</a:t>
            </a:fld>
            <a:endParaRPr lang="en-US" sz="1200" kern="1200" dirty="0">
              <a:solidFill>
                <a:prstClr val="black"/>
              </a:solidFill>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Clearly, a key part of the IP service model is the type of packets that can be carried. The IP datagram, like most packets, consists of a header followed by a number of bytes of data. </a:t>
            </a:r>
          </a:p>
          <a:p>
            <a:endParaRPr lang="en-US" sz="1200" b="0" i="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Version field specifies the version of IP. The current version of IP is 4, and it is sometimes called IPv4. Observe that putting this field right at the start of the datagram makes it easy for everything else in the packet format to be redefined in subsequent versions; the header processing software starts off by looking at the version and then branches off to process the rest of the packet according to the appropriate format. The next field, </a:t>
            </a:r>
            <a:r>
              <a:rPr lang="en-US" sz="1200" kern="1200" baseline="0" dirty="0" err="1">
                <a:solidFill>
                  <a:schemeClr val="tx1"/>
                </a:solidFill>
                <a:latin typeface="+mn-lt"/>
                <a:ea typeface="+mn-ea"/>
                <a:cs typeface="+mn-cs"/>
              </a:rPr>
              <a:t>HLen</a:t>
            </a:r>
            <a:r>
              <a:rPr lang="en-US" sz="1200" kern="1200" baseline="0" dirty="0">
                <a:solidFill>
                  <a:schemeClr val="tx1"/>
                </a:solidFill>
                <a:latin typeface="+mn-lt"/>
                <a:ea typeface="+mn-ea"/>
                <a:cs typeface="+mn-cs"/>
              </a:rPr>
              <a:t>, specifies the length of the header in 32-bit words. When there are no options, which is most of the time, the header is 5 words (</a:t>
            </a:r>
            <a:r>
              <a:rPr lang="en-US" sz="1200" b="1" kern="1200" baseline="0" dirty="0">
                <a:solidFill>
                  <a:schemeClr val="tx1"/>
                </a:solidFill>
                <a:latin typeface="+mn-lt"/>
                <a:ea typeface="+mn-ea"/>
                <a:cs typeface="+mn-cs"/>
              </a:rPr>
              <a:t>20 bytes</a:t>
            </a:r>
            <a:r>
              <a:rPr lang="en-US" sz="1200" kern="1200" baseline="0" dirty="0">
                <a:solidFill>
                  <a:schemeClr val="tx1"/>
                </a:solidFill>
                <a:latin typeface="+mn-lt"/>
                <a:ea typeface="+mn-ea"/>
                <a:cs typeface="+mn-cs"/>
              </a:rPr>
              <a:t>) long. The 8-bit TOS (type of service) field has had a number of different definitions over the years, but its basic function is to allow packets to be treated differently based on application needs. For example, the TOS value might determine whether or not a packet should be placed in a special queue that receives low delay.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next 16 bits of the header contain the Length of the datagram, including the header. Unlike the </a:t>
            </a:r>
            <a:r>
              <a:rPr lang="en-US" sz="1200" kern="1200" baseline="0" dirty="0" err="1">
                <a:solidFill>
                  <a:schemeClr val="tx1"/>
                </a:solidFill>
                <a:latin typeface="+mn-lt"/>
                <a:ea typeface="+mn-ea"/>
                <a:cs typeface="+mn-cs"/>
              </a:rPr>
              <a:t>HLen</a:t>
            </a:r>
            <a:r>
              <a:rPr lang="en-US" sz="1200" kern="1200" baseline="0" dirty="0">
                <a:solidFill>
                  <a:schemeClr val="tx1"/>
                </a:solidFill>
                <a:latin typeface="+mn-lt"/>
                <a:ea typeface="+mn-ea"/>
                <a:cs typeface="+mn-cs"/>
              </a:rPr>
              <a:t> field, the Length field counts bytes rather than words. Thus, the maximum size of an IP datagram is </a:t>
            </a:r>
            <a:r>
              <a:rPr lang="en-US" sz="1200" b="1" i="0" kern="1200" baseline="0" dirty="0">
                <a:solidFill>
                  <a:schemeClr val="tx1"/>
                </a:solidFill>
                <a:latin typeface="+mn-lt"/>
                <a:ea typeface="+mn-ea"/>
                <a:cs typeface="+mn-cs"/>
              </a:rPr>
              <a:t>65,535 bytes</a:t>
            </a:r>
            <a:r>
              <a:rPr lang="en-US" sz="1200" kern="1200" baseline="0" dirty="0">
                <a:solidFill>
                  <a:schemeClr val="tx1"/>
                </a:solidFill>
                <a:latin typeface="+mn-lt"/>
                <a:ea typeface="+mn-ea"/>
                <a:cs typeface="+mn-cs"/>
              </a:rPr>
              <a:t>. The physical network over which IP is running, however, may not support such long packets. For this reason, IP supports a fragmentation and reassembly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Moving on to the third word of the header, the next byte is the TTL (time to live) field. Its name reflects its historical meaning rather than the way it is commonly used today. The intent of the field is to catch packets that have been going around in routing loops and discard them, rather than let them consume resources indefinitely. Originally, TTL was set to a specific number of seconds that the packet would be allowed to live, and routers along the path would decrement this field until it reached 0. However, since it was rare for a packet to sit for as long as 1 second in a router, and routers did not all have access to a common clock, most routers just decremented the TTL by 1 as they forwarded the packet.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Protocol field is simply a </a:t>
            </a:r>
            <a:r>
              <a:rPr lang="en-US" sz="1200" kern="1200" baseline="0" dirty="0" err="1">
                <a:solidFill>
                  <a:schemeClr val="tx1"/>
                </a:solidFill>
                <a:latin typeface="+mn-lt"/>
                <a:ea typeface="+mn-ea"/>
                <a:cs typeface="+mn-cs"/>
              </a:rPr>
              <a:t>demultiplexing</a:t>
            </a:r>
            <a:r>
              <a:rPr lang="en-US" sz="1200" kern="1200" baseline="0" dirty="0">
                <a:solidFill>
                  <a:schemeClr val="tx1"/>
                </a:solidFill>
                <a:latin typeface="+mn-lt"/>
                <a:ea typeface="+mn-ea"/>
                <a:cs typeface="+mn-cs"/>
              </a:rPr>
              <a:t> key that identifies the higher-level protocol to which this IP packet should be passed. There are values defined for TCP (6), UDP (17), and many other protocols that may sit above IP in the protocol graph.</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Checksum is calculated by considering the entire IP header as a sequence of 16-bit words, adding them up using ones complement arithmetic, and taking the ones complement of the result. This is the IP checksum algorithm described in Section 2.4.</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if any bit in the header is corrupted in transit, the checksum will not contain the correct value upon receipt of the packet. Since a corrupted header may contain an error in the destination address—and, as a result, may have been </a:t>
            </a:r>
            <a:r>
              <a:rPr lang="en-US" sz="1200" kern="1200" baseline="0" dirty="0" err="1">
                <a:solidFill>
                  <a:schemeClr val="tx1"/>
                </a:solidFill>
                <a:latin typeface="+mn-lt"/>
                <a:ea typeface="+mn-ea"/>
                <a:cs typeface="+mn-cs"/>
              </a:rPr>
              <a:t>misdelivered</a:t>
            </a:r>
            <a:r>
              <a:rPr lang="en-US" sz="1200" kern="1200" baseline="0" dirty="0">
                <a:solidFill>
                  <a:schemeClr val="tx1"/>
                </a:solidFill>
                <a:latin typeface="+mn-lt"/>
                <a:ea typeface="+mn-ea"/>
                <a:cs typeface="+mn-cs"/>
              </a:rPr>
              <a:t>—it makes sense to discard any packet that fails the checksum. It should be noted that this type of checksum does not have the same strong error detection properties as a CRC, but it is much easier to calculate in software.</a:t>
            </a:r>
          </a:p>
          <a:p>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12</a:t>
            </a:fld>
            <a:endParaRPr lang="en-US" sz="1200" kern="1200" dirty="0">
              <a:solidFill>
                <a:prstClr val="black"/>
              </a:solidFill>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One of the problems of providing a uniform host-to-host service model over a heterogeneous collection of networks is that each network technology tends to have its own idea of how large a packet can be. For example, an Ethernet can accept packets up to 1500 bytes long, while FDDI packets may be 4500 bytes long. This leaves two choices for the IP service model: make sure that all IP </a:t>
            </a:r>
            <a:r>
              <a:rPr lang="en-US" sz="1200" kern="1200" baseline="0" dirty="0" err="1">
                <a:solidFill>
                  <a:schemeClr val="tx1"/>
                </a:solidFill>
                <a:latin typeface="+mn-lt"/>
                <a:ea typeface="+mn-ea"/>
                <a:cs typeface="+mn-cs"/>
              </a:rPr>
              <a:t>datagrams</a:t>
            </a:r>
            <a:r>
              <a:rPr lang="en-US" sz="1200" kern="1200" baseline="0" dirty="0">
                <a:solidFill>
                  <a:schemeClr val="tx1"/>
                </a:solidFill>
                <a:latin typeface="+mn-lt"/>
                <a:ea typeface="+mn-ea"/>
                <a:cs typeface="+mn-cs"/>
              </a:rPr>
              <a:t> are small enough to fit inside one packet on any network technology, or provide a means by which packets can be fragmented and reassembled when they are too big to go over a given network technology. The latter turns out to be a good choice, specially when you consider the fact that new network technologies are always turning up, and IP needs to run over all of them; this would make it hard to pick a suitably small bound on datagram size. This also means that a host will not send needlessly small packets, which wastes bandwidth and consumes processing resources by requiring more headers per byte of data sent. For example, two hosts connected to FDDI networks that are interconnected by a point-to-point link would not need to send packets small enough to fit on an Ethernet. </a:t>
            </a:r>
          </a:p>
          <a:p>
            <a:endParaRPr lang="en-US" b="0" i="0" baseline="0" dirty="0"/>
          </a:p>
          <a:p>
            <a:r>
              <a:rPr lang="en-US" sz="1200" kern="1200" baseline="0" dirty="0">
                <a:solidFill>
                  <a:schemeClr val="tx1"/>
                </a:solidFill>
                <a:latin typeface="+mn-lt"/>
                <a:ea typeface="+mn-ea"/>
                <a:cs typeface="+mn-cs"/>
              </a:rPr>
              <a:t>The central idea here is that every network type has a </a:t>
            </a:r>
            <a:r>
              <a:rPr lang="en-US" sz="1200" i="1" kern="1200" baseline="0" dirty="0">
                <a:solidFill>
                  <a:schemeClr val="tx1"/>
                </a:solidFill>
                <a:latin typeface="+mn-lt"/>
                <a:ea typeface="+mn-ea"/>
                <a:cs typeface="+mn-cs"/>
              </a:rPr>
              <a:t>maximum transmission unit (MTU), which is the largest IP datagram that it can carry in a frame. Note that this </a:t>
            </a:r>
            <a:r>
              <a:rPr lang="en-US" sz="1200" kern="1200" baseline="0" dirty="0">
                <a:solidFill>
                  <a:schemeClr val="tx1"/>
                </a:solidFill>
                <a:latin typeface="+mn-lt"/>
                <a:ea typeface="+mn-ea"/>
                <a:cs typeface="+mn-cs"/>
              </a:rPr>
              <a:t>value is smaller than the largest packet size on that network because the IP datagram needs to fit in the </a:t>
            </a:r>
            <a:r>
              <a:rPr lang="en-US" sz="1200" i="1" kern="1200" baseline="0" dirty="0">
                <a:solidFill>
                  <a:schemeClr val="tx1"/>
                </a:solidFill>
                <a:latin typeface="+mn-lt"/>
                <a:ea typeface="+mn-ea"/>
                <a:cs typeface="+mn-cs"/>
              </a:rPr>
              <a:t>payload of the link-layer frame. Also, note that in ATM networks, </a:t>
            </a:r>
            <a:r>
              <a:rPr lang="en-US" sz="1200" kern="1200" baseline="0" dirty="0">
                <a:solidFill>
                  <a:schemeClr val="tx1"/>
                </a:solidFill>
                <a:latin typeface="+mn-lt"/>
                <a:ea typeface="+mn-ea"/>
                <a:cs typeface="+mn-cs"/>
              </a:rPr>
              <a:t>the “frame” is the CS-PDU, not the ATM cell; the fact that CS-PDUs get segmented into cells is not visible to IP.</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When a host sends an IP datagram, therefore, it can choose any size that it wants. A reasonable choice is the MTU of the network to which the host is directly attached. Then fragmentation will only be necessary if the path to the destination includes a network with a smaller MTU. Should the transport protocol that sits on top of IP give IP a packet larger than the local MTU, however, then the source host must fragment it.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Fragmentation typically occurs in a router when it receives a datagram that it wants to forward over a network that has an MTU that is smaller than the received datagram. To enable these fragments to be reassembled at the receiving host, they all carry the same identifier in the </a:t>
            </a:r>
            <a:r>
              <a:rPr lang="en-US" sz="1200" kern="1200" baseline="0" dirty="0" err="1">
                <a:solidFill>
                  <a:schemeClr val="tx1"/>
                </a:solidFill>
                <a:latin typeface="+mn-lt"/>
                <a:ea typeface="+mn-ea"/>
                <a:cs typeface="+mn-cs"/>
              </a:rPr>
              <a:t>Ident</a:t>
            </a:r>
            <a:r>
              <a:rPr lang="en-US" sz="1200" kern="1200" baseline="0" dirty="0">
                <a:solidFill>
                  <a:schemeClr val="tx1"/>
                </a:solidFill>
                <a:latin typeface="+mn-lt"/>
                <a:ea typeface="+mn-ea"/>
                <a:cs typeface="+mn-cs"/>
              </a:rPr>
              <a:t> field. This identifier is chosen by the sending host and is intended to be unique among all the </a:t>
            </a:r>
            <a:r>
              <a:rPr lang="en-US" sz="1200" kern="1200" baseline="0" dirty="0" err="1">
                <a:solidFill>
                  <a:schemeClr val="tx1"/>
                </a:solidFill>
                <a:latin typeface="+mn-lt"/>
                <a:ea typeface="+mn-ea"/>
                <a:cs typeface="+mn-cs"/>
              </a:rPr>
              <a:t>datagrams</a:t>
            </a:r>
            <a:r>
              <a:rPr lang="en-US" sz="1200" kern="1200" baseline="0" dirty="0">
                <a:solidFill>
                  <a:schemeClr val="tx1"/>
                </a:solidFill>
                <a:latin typeface="+mn-lt"/>
                <a:ea typeface="+mn-ea"/>
                <a:cs typeface="+mn-cs"/>
              </a:rPr>
              <a:t> that  might arrive at the destination from this source over some reasonable time period. Since all fragments of the original datagram contain this identifier, the reassembling host will be able to recognize those fragments that go together. Should all the fragments not arrive at the receiving host, the host gives up on the reassembly process and discards the fragments that did arrive. IP does not attempt to recover from missing fragments.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see what this all means, consider what happens when host H1 sends a datagram to host H8 in the example internet shown in Figure 4.1. Assuming that the MTU is 1500 bytes for the two Ethernets, 4500 bytes for the FDDI network, and 532 bytes for the point-to-point network, then a 1420-byte datagram (20-byte IP header plus 1400 bytes of data) sent from H1 makes it across the first Ethernet and the FDDI network without fragmentation but must be fragmented into three </a:t>
            </a:r>
            <a:r>
              <a:rPr lang="en-US" sz="1200" kern="1200" baseline="0" dirty="0" err="1">
                <a:solidFill>
                  <a:schemeClr val="tx1"/>
                </a:solidFill>
                <a:latin typeface="+mn-lt"/>
                <a:ea typeface="+mn-ea"/>
                <a:cs typeface="+mn-cs"/>
              </a:rPr>
              <a:t>datagrams</a:t>
            </a:r>
            <a:r>
              <a:rPr lang="en-US" sz="1200" kern="1200" baseline="0" dirty="0">
                <a:solidFill>
                  <a:schemeClr val="tx1"/>
                </a:solidFill>
                <a:latin typeface="+mn-lt"/>
                <a:ea typeface="+mn-ea"/>
                <a:cs typeface="+mn-cs"/>
              </a:rPr>
              <a:t> at router R2. These three fragments are then forwarded by router R3 across the second Ethernet to the destination host. This situation is illustrated in Figure 4.4. This figure also serves to reinforce two important points:</a:t>
            </a:r>
          </a:p>
          <a:p>
            <a:endParaRPr lang="en-US" sz="1200" kern="1200" baseline="0" dirty="0">
              <a:solidFill>
                <a:schemeClr val="tx1"/>
              </a:solidFill>
              <a:latin typeface="+mn-lt"/>
              <a:ea typeface="+mn-ea"/>
              <a:cs typeface="+mn-cs"/>
            </a:endParaRPr>
          </a:p>
          <a:p>
            <a:pPr marL="228600" indent="-228600">
              <a:buAutoNum type="arabicPeriod"/>
            </a:pPr>
            <a:r>
              <a:rPr lang="en-US" sz="1200" kern="1200" baseline="0" dirty="0">
                <a:solidFill>
                  <a:schemeClr val="tx1"/>
                </a:solidFill>
                <a:latin typeface="+mn-lt"/>
                <a:ea typeface="+mn-ea"/>
                <a:cs typeface="+mn-cs"/>
              </a:rPr>
              <a:t>Each fragment is itself a self-contained IP datagram that is transmitted over a sequence of physical networks, independent of the other fragments. </a:t>
            </a:r>
          </a:p>
          <a:p>
            <a:pPr marL="228600" indent="-228600">
              <a:buAutoNum type="arabicPeriod"/>
            </a:pPr>
            <a:r>
              <a:rPr lang="en-US" sz="1200" kern="1200" baseline="0" dirty="0">
                <a:solidFill>
                  <a:schemeClr val="tx1"/>
                </a:solidFill>
                <a:latin typeface="+mn-lt"/>
                <a:ea typeface="+mn-ea"/>
                <a:cs typeface="+mn-cs"/>
              </a:rPr>
              <a:t>Each IP datagram is </a:t>
            </a:r>
            <a:r>
              <a:rPr lang="en-US" sz="1200" kern="1200" baseline="0" dirty="0" err="1">
                <a:solidFill>
                  <a:schemeClr val="tx1"/>
                </a:solidFill>
                <a:latin typeface="+mn-lt"/>
                <a:ea typeface="+mn-ea"/>
                <a:cs typeface="+mn-cs"/>
              </a:rPr>
              <a:t>reencapsulated</a:t>
            </a:r>
            <a:r>
              <a:rPr lang="en-US" sz="1200" kern="1200" baseline="0" dirty="0">
                <a:solidFill>
                  <a:schemeClr val="tx1"/>
                </a:solidFill>
                <a:latin typeface="+mn-lt"/>
                <a:ea typeface="+mn-ea"/>
                <a:cs typeface="+mn-cs"/>
              </a:rPr>
              <a:t> for each physical network over which it travels.</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13</a:t>
            </a:fld>
            <a:endParaRPr lang="en-US" sz="1200" kern="1200" dirty="0">
              <a:solidFill>
                <a:prstClr val="black"/>
              </a:solidFill>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fragmentation process can be understood in detail by looking at the header fields of each datagram, as is done in Figure 4.5. The </a:t>
            </a:r>
            <a:r>
              <a:rPr lang="en-US" sz="1200" kern="1200" baseline="0" dirty="0" err="1">
                <a:solidFill>
                  <a:schemeClr val="tx1"/>
                </a:solidFill>
                <a:latin typeface="+mn-lt"/>
                <a:ea typeface="+mn-ea"/>
                <a:cs typeface="+mn-cs"/>
              </a:rPr>
              <a:t>unfragmented</a:t>
            </a:r>
            <a:r>
              <a:rPr lang="en-US" sz="1200" kern="1200" baseline="0" dirty="0">
                <a:solidFill>
                  <a:schemeClr val="tx1"/>
                </a:solidFill>
                <a:latin typeface="+mn-lt"/>
                <a:ea typeface="+mn-ea"/>
                <a:cs typeface="+mn-cs"/>
              </a:rPr>
              <a:t> packet, shown at the top, has 1400 bytes of data and a 20-byte IP header. When the packet arrives at router R2, which has an MTU of 532 bytes, it has to be fragmented. A 532-byte MTU leaves 512 bytes for data after the 20-byte IP header, so the first fragment contains 512 bytes of data. The router sets the </a:t>
            </a:r>
            <a:r>
              <a:rPr lang="en-US" sz="1200" kern="1200" baseline="0" dirty="0" err="1">
                <a:solidFill>
                  <a:schemeClr val="tx1"/>
                </a:solidFill>
                <a:latin typeface="+mn-lt"/>
                <a:ea typeface="+mn-ea"/>
                <a:cs typeface="+mn-cs"/>
              </a:rPr>
              <a:t>Mbit</a:t>
            </a:r>
            <a:r>
              <a:rPr lang="en-US" sz="1200" kern="1200" baseline="0" dirty="0">
                <a:solidFill>
                  <a:schemeClr val="tx1"/>
                </a:solidFill>
                <a:latin typeface="+mn-lt"/>
                <a:ea typeface="+mn-ea"/>
                <a:cs typeface="+mn-cs"/>
              </a:rPr>
              <a:t> in the Flags field (see Figure 4.3), meaning that there are more fragments to follow, and it sets the Offset to 0, since this fragment contains the first part of the original datagram. The data carried in the second fragment starts with the 513th byte of the original data, so the Offset field in this header is set to 64, which is 512 ÷ 8. Why the division by 8? Because the designers of IP decided that fragmentation should always happen on 8-byte boundaries, which means that the Offset field counts 8-byte chunks, not bytes. (The IPv4 header allocates only 13 bits to the Offset field, but a packet’s length can be up to 216 − 1. In order to support fragmentation of a maximum-sized packet, we must count offsets in multiples of 216−13 = 23 bytes.) The third fragment contains the last 376 bytes of data, and the offset is now 2 × 512 ÷ 8 = 128. Since this is the last fragment, the M bit is not set.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Observe that the fragmentation process is done in such a way that it could be repeated if a fragment arrived at another network with an even smaller MTU. Fragmentation produces smaller, valid IP </a:t>
            </a:r>
            <a:r>
              <a:rPr lang="en-US" sz="1200" kern="1200" baseline="0" dirty="0" err="1">
                <a:solidFill>
                  <a:schemeClr val="tx1"/>
                </a:solidFill>
                <a:latin typeface="+mn-lt"/>
                <a:ea typeface="+mn-ea"/>
                <a:cs typeface="+mn-cs"/>
              </a:rPr>
              <a:t>datagrams</a:t>
            </a:r>
            <a:r>
              <a:rPr lang="en-US" sz="1200" kern="1200" baseline="0" dirty="0">
                <a:solidFill>
                  <a:schemeClr val="tx1"/>
                </a:solidFill>
                <a:latin typeface="+mn-lt"/>
                <a:ea typeface="+mn-ea"/>
                <a:cs typeface="+mn-cs"/>
              </a:rPr>
              <a:t> that can be readily reassembled</a:t>
            </a:r>
          </a:p>
          <a:p>
            <a:endParaRPr lang="en-US" sz="1200"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14</a:t>
            </a:fld>
            <a:endParaRPr lang="en-US" sz="1200" kern="1200" dirty="0">
              <a:solidFill>
                <a:prstClr val="black"/>
              </a:solidFill>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15</a:t>
            </a:fld>
            <a:endParaRPr lang="en-US" sz="1200" kern="1200" dirty="0">
              <a:solidFill>
                <a:prstClr val="black"/>
              </a:solidFill>
              <a:latin typeface="Calibri"/>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Internet Protocol (IP) comes in two main versions: IPv4 and IPv6.</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an IPv4 address, that comprises of 32 bits, there are two parts by design. The first part is called the network part, and the second part is called the host part.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designers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16</a:t>
            </a:fld>
            <a:endParaRPr lang="en-US" sz="1200" kern="1200" dirty="0">
              <a:solidFill>
                <a:prstClr val="black"/>
              </a:solidFill>
              <a:latin typeface="Calibri"/>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Internet Protocol (IP) comes in two main versions: IPv4 and IPv6.</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an IPv4 address, that comprises of 32 bits, there are two parts by design. The first part is called the network part, and the second part is called the host part.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17</a:t>
            </a:fld>
            <a:endParaRPr lang="en-US" sz="1200" kern="1200" dirty="0">
              <a:solidFill>
                <a:prstClr val="black"/>
              </a:solidFill>
              <a:latin typeface="Calibri"/>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Internet Protocol (IP) comes in two main versions: IPv4 and IPv6.</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an IPv4 address, that comprises of 32 bits, there are two parts by design. The first part is called the network part, and the second part is called the host part.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designers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18</a:t>
            </a:fld>
            <a:endParaRPr lang="en-US" sz="1200" kern="1200" dirty="0">
              <a:solidFill>
                <a:prstClr val="black"/>
              </a:solidFill>
              <a:latin typeface="Calibri"/>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Internet Protocol (IP) comes in two main versions: IPv4 and IPv6.</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an IPv4 address, that comprises of 32 bits, there are two parts by design. The first part is called the network part, and the second part is called the host part.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19</a:t>
            </a:fld>
            <a:endParaRPr lang="en-US" sz="1200" kern="1200" dirty="0">
              <a:solidFill>
                <a:prstClr val="black"/>
              </a:solidFill>
              <a:latin typeface="Calibri"/>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Internet Protocol (IP) comes in two main versions: IPv4 and IPv6.</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an IPv4 address, that comprises of 32 bits, there are two parts by design. The first part is called the network part, and the second part is called the host part.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20</a:t>
            </a:fld>
            <a:endParaRPr lang="en-US" sz="1200" kern="1200" dirty="0">
              <a:solidFill>
                <a:prstClr val="black"/>
              </a:solidFill>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a:t>
            </a:fld>
            <a:endParaRPr lang="en-US" sz="1200" kern="1200" dirty="0">
              <a:solidFill>
                <a:prstClr val="black"/>
              </a:solidFill>
              <a:latin typeface="Calibri"/>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Internet Protocol (IP) comes in two main versions: IPv4 and IPv6.</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an IPv4 address, that comprises of 32 bits, there are two parts by design. The first part is called the network part, and the second part is called the host part.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21</a:t>
            </a:fld>
            <a:endParaRPr lang="en-US" sz="1200" kern="1200" dirty="0">
              <a:solidFill>
                <a:prstClr val="black"/>
              </a:solidFill>
              <a:latin typeface="Calibri"/>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Internet Protocol (IP) comes in two main versions: IPv4 and IPv6.</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an IPv4 address, that comprises of 32 bits, there are two parts by design. The first part is called the network part, and the second part is called the host part.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22</a:t>
            </a:fld>
            <a:endParaRPr lang="en-US" sz="1200" kern="1200" dirty="0">
              <a:solidFill>
                <a:prstClr val="black"/>
              </a:solidFill>
              <a:latin typeface="Calibri"/>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restate an important distinction, which is often neglected, between </a:t>
            </a:r>
            <a:r>
              <a:rPr lang="en-US" sz="1200" i="1" kern="1200" baseline="0" dirty="0">
                <a:solidFill>
                  <a:schemeClr val="tx1"/>
                </a:solidFill>
                <a:latin typeface="+mn-lt"/>
                <a:ea typeface="+mn-ea"/>
                <a:cs typeface="+mn-cs"/>
              </a:rPr>
              <a:t>forwarding and routing. Forwarding consists of taking a packet, looking at its destination  </a:t>
            </a:r>
            <a:r>
              <a:rPr lang="en-US" sz="1200" kern="1200" baseline="0" dirty="0">
                <a:solidFill>
                  <a:schemeClr val="tx1"/>
                </a:solidFill>
                <a:latin typeface="+mn-lt"/>
                <a:ea typeface="+mn-ea"/>
                <a:cs typeface="+mn-cs"/>
              </a:rPr>
              <a:t>address, consulting a table, and sending the packet in a direction determined by that table. We saw several examples of forwarding in the preceding section. Routing is the process by which forwarding tables are built. We also note that forwarding is a relatively simple and well-defined process performed locally at a node, whereas routing depends on complex distributed algorithms that have continued to evolve throughout the history of networking.</a:t>
            </a:r>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23</a:t>
            </a:fld>
            <a:endParaRPr lang="en-US" sz="1200" kern="1200" dirty="0">
              <a:solidFill>
                <a:prstClr val="black"/>
              </a:solidFill>
              <a:latin typeface="Calibri"/>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Internet Protocol (IP) comes in two main versions: IPv4 and IPv6.</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an IPv4 address, that comprises of 32 bits, there are two parts by design. The first part is called the network part, and the second part is called the host part.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24</a:t>
            </a:fld>
            <a:endParaRPr lang="en-US" sz="1200" kern="1200" dirty="0">
              <a:solidFill>
                <a:prstClr val="black"/>
              </a:solidFill>
              <a:latin typeface="Calibri"/>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restate an important distinction, which is often neglected, between </a:t>
            </a:r>
            <a:r>
              <a:rPr lang="en-US" sz="1200" i="1" kern="1200" baseline="0" dirty="0">
                <a:solidFill>
                  <a:schemeClr val="tx1"/>
                </a:solidFill>
                <a:latin typeface="+mn-lt"/>
                <a:ea typeface="+mn-ea"/>
                <a:cs typeface="+mn-cs"/>
              </a:rPr>
              <a:t>forwarding and routing. Forwarding consists of taking a packet, looking at its destination  </a:t>
            </a:r>
            <a:r>
              <a:rPr lang="en-US" sz="1200" kern="1200" baseline="0" dirty="0">
                <a:solidFill>
                  <a:schemeClr val="tx1"/>
                </a:solidFill>
                <a:latin typeface="+mn-lt"/>
                <a:ea typeface="+mn-ea"/>
                <a:cs typeface="+mn-cs"/>
              </a:rPr>
              <a:t>address, consulting a table, and sending the packet in a direction determined by that table. We saw several examples of forwarding in the preceding section. Routing is the process by which forwarding tables are built. We also note that forwarding is a relatively simple and well-defined process performed locally at a node, whereas routing depends on complex distributed algorithms that have continued to evolve throughout</a:t>
            </a:r>
          </a:p>
          <a:p>
            <a:r>
              <a:rPr lang="en-US" sz="1200" kern="1200" baseline="0" dirty="0">
                <a:solidFill>
                  <a:schemeClr val="tx1"/>
                </a:solidFill>
                <a:latin typeface="+mn-lt"/>
                <a:ea typeface="+mn-ea"/>
                <a:cs typeface="+mn-cs"/>
              </a:rPr>
              <a:t>the history of networking.</a:t>
            </a:r>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25</a:t>
            </a:fld>
            <a:endParaRPr lang="en-US" sz="1200" kern="1200" dirty="0">
              <a:solidFill>
                <a:prstClr val="black"/>
              </a:solidFill>
              <a:latin typeface="Calibri"/>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restate an important distinction, which is often neglected, between </a:t>
            </a:r>
            <a:r>
              <a:rPr lang="en-US" sz="1200" i="1" kern="1200" baseline="0" dirty="0">
                <a:solidFill>
                  <a:schemeClr val="tx1"/>
                </a:solidFill>
                <a:latin typeface="+mn-lt"/>
                <a:ea typeface="+mn-ea"/>
                <a:cs typeface="+mn-cs"/>
              </a:rPr>
              <a:t>forwarding and routing. Forwarding consists of taking a packet, looking at its destination  </a:t>
            </a:r>
            <a:r>
              <a:rPr lang="en-US" sz="1200" kern="1200" baseline="0" dirty="0">
                <a:solidFill>
                  <a:schemeClr val="tx1"/>
                </a:solidFill>
                <a:latin typeface="+mn-lt"/>
                <a:ea typeface="+mn-ea"/>
                <a:cs typeface="+mn-cs"/>
              </a:rPr>
              <a:t>address, consulting a table, and sending the packet in a direction determined by that table. We saw several examples of forwarding in the preceding section. Routing is the process by which forwarding tables are built. We also note that forwarding is a relatively simple and well-defined process performed locally at a node, whereas routing depends on complex distributed algorithms that have continued to evolve throughout the history of networking.</a:t>
            </a:r>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26</a:t>
            </a:fld>
            <a:endParaRPr lang="en-US" sz="1200" kern="1200" dirty="0">
              <a:solidFill>
                <a:prstClr val="black"/>
              </a:solidFill>
              <a:latin typeface="Calibri"/>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restate an important distinction, which is often neglected, between </a:t>
            </a:r>
            <a:r>
              <a:rPr lang="en-US" sz="1200" i="1" kern="1200" baseline="0" dirty="0">
                <a:solidFill>
                  <a:schemeClr val="tx1"/>
                </a:solidFill>
                <a:latin typeface="+mn-lt"/>
                <a:ea typeface="+mn-ea"/>
                <a:cs typeface="+mn-cs"/>
              </a:rPr>
              <a:t>forwarding and routing. Forwarding consists of taking a packet, looking at its destination  </a:t>
            </a:r>
            <a:r>
              <a:rPr lang="en-US" sz="1200" kern="1200" baseline="0" dirty="0">
                <a:solidFill>
                  <a:schemeClr val="tx1"/>
                </a:solidFill>
                <a:latin typeface="+mn-lt"/>
                <a:ea typeface="+mn-ea"/>
                <a:cs typeface="+mn-cs"/>
              </a:rPr>
              <a:t>address, consulting a table, and sending the packet in a direction determined by that table. We saw several examples of forwarding in the preceding section. Routing is the process by which forwarding tables are built. We also note that forwarding is a relatively simple and well-defined process performed locally at a node, whereas routing depends on complex distributed algorithms that have continued to evolve throughout the history of networking.</a:t>
            </a:r>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27</a:t>
            </a:fld>
            <a:endParaRPr lang="en-US" sz="1200" kern="1200" dirty="0">
              <a:solidFill>
                <a:prstClr val="black"/>
              </a:solidFill>
              <a:latin typeface="Calibri"/>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Internet Protocol (IP) comes in two main versions: IPv4 and IPv6.</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an IPv4 address, that comprises of 32 bits, there are two parts by design. The first part is called the network part, and the second part is called the host part.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designers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28</a:t>
            </a:fld>
            <a:endParaRPr lang="en-US" sz="1200" kern="1200" dirty="0">
              <a:solidFill>
                <a:prstClr val="black"/>
              </a:solidFill>
              <a:latin typeface="Calibri"/>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b="1" dirty="0"/>
              <a:t>regional Internet registry</a:t>
            </a:r>
            <a:r>
              <a:rPr lang="en-US" dirty="0"/>
              <a:t> (</a:t>
            </a:r>
            <a:r>
              <a:rPr lang="en-US" b="1" dirty="0"/>
              <a:t>RIR</a:t>
            </a:r>
            <a:r>
              <a:rPr lang="en-US" dirty="0"/>
              <a:t>) is an organization overseeing the allocation and registration of </a:t>
            </a:r>
            <a:r>
              <a:rPr lang="en-US" dirty="0">
                <a:hlinkClick r:id="rId3" tooltip="Internet number"/>
              </a:rPr>
              <a:t>Internet number</a:t>
            </a:r>
            <a:r>
              <a:rPr lang="en-US" dirty="0"/>
              <a:t> resources within a particular region of the world. Resources include </a:t>
            </a:r>
            <a:r>
              <a:rPr lang="en-US" dirty="0">
                <a:hlinkClick r:id="rId4" tooltip="IP address"/>
              </a:rPr>
              <a:t>IP addresses</a:t>
            </a:r>
            <a:r>
              <a:rPr lang="en-US" dirty="0"/>
              <a:t> (both </a:t>
            </a:r>
            <a:r>
              <a:rPr lang="en-US" dirty="0">
                <a:hlinkClick r:id="rId5" tooltip="IPv4"/>
              </a:rPr>
              <a:t>IPv4</a:t>
            </a:r>
            <a:r>
              <a:rPr lang="en-US" dirty="0"/>
              <a:t> and </a:t>
            </a:r>
            <a:r>
              <a:rPr lang="en-US" dirty="0">
                <a:hlinkClick r:id="rId6" tooltip="IPv6"/>
              </a:rPr>
              <a:t>IPv6</a:t>
            </a:r>
            <a:r>
              <a:rPr lang="en-US" dirty="0"/>
              <a:t>) and </a:t>
            </a:r>
            <a:r>
              <a:rPr lang="en-US" dirty="0">
                <a:hlinkClick r:id="rId7" tooltip="Autonomous system (Internet)"/>
              </a:rPr>
              <a:t>autonomous system</a:t>
            </a:r>
            <a:r>
              <a:rPr lang="en-US" dirty="0"/>
              <a:t> numbers (for use in </a:t>
            </a:r>
            <a:r>
              <a:rPr lang="en-US" dirty="0">
                <a:hlinkClick r:id="rId8" tooltip="BGP"/>
              </a:rPr>
              <a:t>BGP</a:t>
            </a:r>
            <a:r>
              <a:rPr lang="en-US" dirty="0"/>
              <a:t> </a:t>
            </a:r>
            <a:r>
              <a:rPr lang="en-US" dirty="0">
                <a:hlinkClick r:id="rId9" tooltip="Routing"/>
              </a:rPr>
              <a:t>routing</a:t>
            </a:r>
            <a:r>
              <a:rPr lang="en-US" dirty="0"/>
              <a:t>).</a:t>
            </a:r>
          </a:p>
          <a:p>
            <a:r>
              <a:rPr lang="en-US" dirty="0"/>
              <a:t>Regional Internet Registries</a:t>
            </a:r>
          </a:p>
          <a:p>
            <a:r>
              <a:rPr lang="en-US" dirty="0"/>
              <a:t>There are currently five RIRs in operation:</a:t>
            </a:r>
          </a:p>
          <a:p>
            <a:r>
              <a:rPr lang="en-US" dirty="0">
                <a:hlinkClick r:id="rId10" tooltip="American Registry for Internet Numbers"/>
              </a:rPr>
              <a:t>American Registry for Internet Numbers</a:t>
            </a:r>
            <a:r>
              <a:rPr lang="en-US" dirty="0"/>
              <a:t> (ARIN) </a:t>
            </a:r>
            <a:r>
              <a:rPr lang="en-US" baseline="30000" dirty="0">
                <a:hlinkClick r:id="rId11"/>
              </a:rPr>
              <a:t>[1]</a:t>
            </a:r>
            <a:r>
              <a:rPr lang="en-US" dirty="0"/>
              <a:t> for North America and parts of the Caribbean</a:t>
            </a:r>
          </a:p>
          <a:p>
            <a:r>
              <a:rPr lang="en-US" dirty="0">
                <a:hlinkClick r:id="rId12" tooltip="RIPE NCC"/>
              </a:rPr>
              <a:t>RIPE Network Coordination Centre</a:t>
            </a:r>
            <a:r>
              <a:rPr lang="en-US" dirty="0"/>
              <a:t> (RIPE NCC) </a:t>
            </a:r>
            <a:r>
              <a:rPr lang="en-US" baseline="30000" dirty="0">
                <a:hlinkClick r:id="rId13"/>
              </a:rPr>
              <a:t>[2]</a:t>
            </a:r>
            <a:r>
              <a:rPr lang="en-US" dirty="0"/>
              <a:t> for </a:t>
            </a:r>
            <a:r>
              <a:rPr lang="en-US" dirty="0">
                <a:hlinkClick r:id="rId14" tooltip="Europe"/>
              </a:rPr>
              <a:t>Europe</a:t>
            </a:r>
            <a:r>
              <a:rPr lang="en-US" dirty="0"/>
              <a:t>, the </a:t>
            </a:r>
            <a:r>
              <a:rPr lang="en-US" dirty="0">
                <a:hlinkClick r:id="rId15" tooltip="Middle East"/>
              </a:rPr>
              <a:t>Middle East</a:t>
            </a:r>
            <a:r>
              <a:rPr lang="en-US" dirty="0"/>
              <a:t> and </a:t>
            </a:r>
            <a:r>
              <a:rPr lang="en-US" dirty="0">
                <a:hlinkClick r:id="rId16" tooltip="Central Asia"/>
              </a:rPr>
              <a:t>Central Asia</a:t>
            </a:r>
            <a:endParaRPr lang="en-US" dirty="0"/>
          </a:p>
          <a:p>
            <a:r>
              <a:rPr lang="en-US" dirty="0">
                <a:hlinkClick r:id="rId17" tooltip="Asia-Pacific Network Information Centre"/>
              </a:rPr>
              <a:t>Asia-Pacific Network Information Centre</a:t>
            </a:r>
            <a:r>
              <a:rPr lang="en-US" dirty="0"/>
              <a:t> (APNIC) </a:t>
            </a:r>
            <a:r>
              <a:rPr lang="en-US" baseline="30000" dirty="0">
                <a:hlinkClick r:id="rId18"/>
              </a:rPr>
              <a:t>[3]</a:t>
            </a:r>
            <a:r>
              <a:rPr lang="en-US" dirty="0"/>
              <a:t> for </a:t>
            </a:r>
            <a:r>
              <a:rPr lang="en-US" dirty="0">
                <a:hlinkClick r:id="rId19" tooltip="Asia"/>
              </a:rPr>
              <a:t>Asia</a:t>
            </a:r>
            <a:r>
              <a:rPr lang="en-US" dirty="0"/>
              <a:t> and the </a:t>
            </a:r>
            <a:r>
              <a:rPr lang="en-US" dirty="0">
                <a:hlinkClick r:id="rId20" tooltip="Pacific"/>
              </a:rPr>
              <a:t>Pacific region</a:t>
            </a:r>
            <a:endParaRPr lang="en-US" dirty="0"/>
          </a:p>
          <a:p>
            <a:r>
              <a:rPr lang="en-US" dirty="0">
                <a:hlinkClick r:id="rId21" tooltip="Latin American and Caribbean Internet Addresses Registry"/>
              </a:rPr>
              <a:t>Latin American and Caribbean Internet Addresses Registry</a:t>
            </a:r>
            <a:r>
              <a:rPr lang="en-US" dirty="0"/>
              <a:t> (LACNIC) </a:t>
            </a:r>
            <a:r>
              <a:rPr lang="en-US" baseline="30000" dirty="0">
                <a:hlinkClick r:id="rId22"/>
              </a:rPr>
              <a:t>[4]</a:t>
            </a:r>
            <a:r>
              <a:rPr lang="en-US" dirty="0"/>
              <a:t> for </a:t>
            </a:r>
            <a:r>
              <a:rPr lang="en-US" dirty="0">
                <a:hlinkClick r:id="rId23" tooltip="Latin America"/>
              </a:rPr>
              <a:t>Latin America</a:t>
            </a:r>
            <a:r>
              <a:rPr lang="en-US" dirty="0"/>
              <a:t> and parts of the </a:t>
            </a:r>
            <a:r>
              <a:rPr lang="en-US" dirty="0">
                <a:hlinkClick r:id="rId24" tooltip="Caribbean"/>
              </a:rPr>
              <a:t>Caribbean region</a:t>
            </a:r>
            <a:endParaRPr lang="en-US" dirty="0"/>
          </a:p>
          <a:p>
            <a:r>
              <a:rPr lang="en-US" dirty="0">
                <a:hlinkClick r:id="rId25" tooltip="AfriNIC"/>
              </a:rPr>
              <a:t>African Network Information Centre</a:t>
            </a:r>
            <a:r>
              <a:rPr lang="en-US" dirty="0"/>
              <a:t> (</a:t>
            </a:r>
            <a:r>
              <a:rPr lang="en-US" dirty="0" err="1"/>
              <a:t>AfriNIC</a:t>
            </a:r>
            <a:r>
              <a:rPr lang="en-US" dirty="0"/>
              <a:t>) </a:t>
            </a:r>
            <a:r>
              <a:rPr lang="en-US" baseline="30000" dirty="0">
                <a:hlinkClick r:id="rId26"/>
              </a:rPr>
              <a:t>[5]</a:t>
            </a:r>
            <a:r>
              <a:rPr lang="en-US" dirty="0"/>
              <a:t> for </a:t>
            </a:r>
            <a:r>
              <a:rPr lang="en-US" dirty="0">
                <a:hlinkClick r:id="rId27" tooltip="Africa"/>
              </a:rPr>
              <a:t>Africa</a:t>
            </a:r>
            <a:endParaRPr lang="en-US" dirty="0"/>
          </a:p>
          <a:p>
            <a:r>
              <a:rPr lang="en-US" b="1" dirty="0"/>
              <a:t>[</a:t>
            </a:r>
            <a:r>
              <a:rPr lang="en-US" b="1" dirty="0">
                <a:hlinkClick r:id="rId28" tooltip="Edit section: The relationship between RIRs and IANA"/>
              </a:rPr>
              <a:t>edit</a:t>
            </a:r>
            <a:r>
              <a:rPr lang="en-US" b="1" dirty="0"/>
              <a:t>] The relationship between RIRs and IANA</a:t>
            </a:r>
          </a:p>
          <a:p>
            <a:r>
              <a:rPr lang="en-US" dirty="0"/>
              <a:t>The </a:t>
            </a:r>
            <a:r>
              <a:rPr lang="en-US" dirty="0">
                <a:hlinkClick r:id="rId29" tooltip="Internet Assigned Numbers Authority"/>
              </a:rPr>
              <a:t>Internet Assigned Numbers Authority</a:t>
            </a:r>
            <a:r>
              <a:rPr lang="en-US" dirty="0"/>
              <a:t> (IANA) delegates Internet resources to the RIRs who, in turn, follow their regional policies to delegate resources to their customers, which include </a:t>
            </a:r>
            <a:r>
              <a:rPr lang="en-US" dirty="0">
                <a:hlinkClick r:id="rId30" tooltip="Internet service provider"/>
              </a:rPr>
              <a:t>Internet service providers</a:t>
            </a:r>
            <a:r>
              <a:rPr lang="en-US" dirty="0"/>
              <a:t> and end-user organizations. Collectively, the RIRs participate in the </a:t>
            </a:r>
            <a:r>
              <a:rPr lang="en-US" dirty="0">
                <a:hlinkClick r:id="rId31" tooltip="Number Resource Organization"/>
              </a:rPr>
              <a:t>Number Resource Organization</a:t>
            </a:r>
            <a:r>
              <a:rPr lang="en-US" dirty="0"/>
              <a:t> (NRO),</a:t>
            </a:r>
            <a:r>
              <a:rPr lang="en-US" baseline="30000" dirty="0">
                <a:hlinkClick r:id="rId32"/>
              </a:rPr>
              <a:t>[6]</a:t>
            </a:r>
            <a:r>
              <a:rPr lang="en-US" dirty="0"/>
              <a:t> formed as a body to represent their collective interests, undertake joint activities, and coordinate their activities globally. The NRO has entered into an agreement with </a:t>
            </a:r>
            <a:r>
              <a:rPr lang="en-US" dirty="0">
                <a:hlinkClick r:id="rId33" tooltip="ICANN"/>
              </a:rPr>
              <a:t>ICANN</a:t>
            </a:r>
            <a:r>
              <a:rPr lang="en-US" dirty="0"/>
              <a:t> for the establishment of the </a:t>
            </a:r>
            <a:r>
              <a:rPr lang="en-US" dirty="0">
                <a:hlinkClick r:id="rId34" tooltip="Address Supporting Organisation (page does not exist)"/>
              </a:rPr>
              <a:t>Address Supporting </a:t>
            </a:r>
            <a:r>
              <a:rPr lang="en-US" dirty="0" err="1">
                <a:hlinkClick r:id="rId34" tooltip="Address Supporting Organisation (page does not exist)"/>
              </a:rPr>
              <a:t>Organisation</a:t>
            </a:r>
            <a:r>
              <a:rPr lang="en-US" dirty="0"/>
              <a:t> (ASO),</a:t>
            </a:r>
            <a:r>
              <a:rPr lang="en-US" baseline="30000" dirty="0">
                <a:hlinkClick r:id="rId35"/>
              </a:rPr>
              <a:t>[7]</a:t>
            </a:r>
            <a:r>
              <a:rPr lang="en-US" dirty="0"/>
              <a:t> which undertakes coordination of global IP addressing policies within the ICANN framework.</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29</a:t>
            </a:fld>
            <a:endParaRPr lang="en-US" sz="1200" kern="1200" dirty="0">
              <a:solidFill>
                <a:prstClr val="black"/>
              </a:solidFill>
              <a:latin typeface="Calibri"/>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Courtesy:     www.layertwo.net</a:t>
            </a:r>
          </a:p>
          <a:p>
            <a:r>
              <a:rPr lang="en-US" baseline="0" dirty="0"/>
              <a:t>	www.tcpipguide.com</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30</a:t>
            </a:fld>
            <a:endParaRPr lang="en-US" sz="1200" kern="1200" dirty="0">
              <a:solidFill>
                <a:prstClr val="black"/>
              </a:solidFill>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the previous chapter, we saw that it was possible to build reasonably large LANs using bridges and LAN switches, but that such approaches were limited in their ability to scale and to handle heterogeneity. In this chapter, we explore some ways to go beyond the limitations of bridged networks, enabling us to build large, highly heterogeneous networks with reasonably efficient routing. We refer to such networks as </a:t>
            </a:r>
            <a:r>
              <a:rPr lang="en-US" sz="1200" i="1" kern="1200" baseline="0" dirty="0">
                <a:solidFill>
                  <a:schemeClr val="tx1"/>
                </a:solidFill>
                <a:latin typeface="+mn-lt"/>
                <a:ea typeface="+mn-ea"/>
                <a:cs typeface="+mn-cs"/>
              </a:rPr>
              <a:t>internetworks.</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a:t>
            </a:fld>
            <a:endParaRPr lang="en-US" sz="1200" kern="1200" dirty="0">
              <a:solidFill>
                <a:prstClr val="black"/>
              </a:solidFill>
              <a:latin typeface="Calibri"/>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31</a:t>
            </a:fld>
            <a:endParaRPr lang="en-US" sz="1200" kern="1200" dirty="0">
              <a:solidFill>
                <a:prstClr val="black"/>
              </a:solidFill>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From Douglas Comer’s book: (Free chapter on Internetworking from: http://www.netbook.cs.purdue.edu/PDFdocuments/ch20.pdf)</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Each network technology is designed to fit a specific set of constraints. For example, LAN technologies are designed to provide high-speed communication across short distances, while WAN technologies are designed to provide communication across large areas. Consequently,</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No single networking technology is best for all needs.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large organization with diverse networking requirements needs multiple physical networks. More important, if the organization chooses the type of network that is best for each task, the organization will have several types of networks. For example, a LAN technology like Ethernet might be the best solution for connecting computers at a given site, but a leased data circuit might be used to interconnect a site in one city with a site in another.</a:t>
            </a:r>
          </a:p>
          <a:p>
            <a:endParaRPr lang="en-US" sz="1200" kern="1200" baseline="0" dirty="0">
              <a:solidFill>
                <a:schemeClr val="tx1"/>
              </a:solidFill>
              <a:latin typeface="+mn-lt"/>
              <a:ea typeface="+mn-ea"/>
              <a:cs typeface="+mn-cs"/>
            </a:endParaRPr>
          </a:p>
          <a:p>
            <a:r>
              <a:rPr lang="en-US" b="1" i="1" baseline="0" dirty="0"/>
              <a:t>Concept of Universal Service:</a:t>
            </a:r>
          </a:p>
          <a:p>
            <a:endParaRPr lang="en-US" b="1" i="1" baseline="0" dirty="0"/>
          </a:p>
          <a:p>
            <a:r>
              <a:rPr lang="en-US" sz="1200" kern="1200" baseline="0" dirty="0">
                <a:solidFill>
                  <a:schemeClr val="tx1"/>
                </a:solidFill>
                <a:latin typeface="+mn-lt"/>
                <a:ea typeface="+mn-ea"/>
                <a:cs typeface="+mn-cs"/>
              </a:rPr>
              <a:t>The chief problem with multiple networks should be obvious: a computer attached to a given network can only communicate with other computers attached to the same network. The problem became evident in the 1970s as large organizations began to acquire multiple networks. Each network in the organization formed an island. In many early installations, each computer attached to a single network, and employees had to choose a computer appropriate for each task. That is, an employee was given access to multiple screens and keyboards, and the employee was forced to move from one computer to another to send a message across the appropriate network.</a:t>
            </a:r>
          </a:p>
          <a:p>
            <a:endParaRPr lang="en-US" b="1" i="1" baseline="0" dirty="0"/>
          </a:p>
          <a:p>
            <a:r>
              <a:rPr lang="en-US" sz="1200" kern="1200" baseline="0" dirty="0">
                <a:solidFill>
                  <a:schemeClr val="tx1"/>
                </a:solidFill>
                <a:latin typeface="+mn-lt"/>
                <a:ea typeface="+mn-ea"/>
                <a:cs typeface="+mn-cs"/>
              </a:rPr>
              <a:t>Users are neither satisfied nor productive when they must use a separate computer for each network. Consequently, most modern computer communication systems allow communication between any two computers analogous to the way a telephone system provides communication between any two telephones. Known as </a:t>
            </a:r>
            <a:r>
              <a:rPr lang="en-US" sz="1200" i="1" kern="1200" baseline="0" dirty="0">
                <a:solidFill>
                  <a:schemeClr val="tx1"/>
                </a:solidFill>
                <a:latin typeface="+mn-lt"/>
                <a:ea typeface="+mn-ea"/>
                <a:cs typeface="+mn-cs"/>
              </a:rPr>
              <a:t>universal service, the </a:t>
            </a:r>
            <a:r>
              <a:rPr lang="en-US" sz="1200" kern="1200" baseline="0" dirty="0">
                <a:solidFill>
                  <a:schemeClr val="tx1"/>
                </a:solidFill>
                <a:latin typeface="+mn-lt"/>
                <a:ea typeface="+mn-ea"/>
                <a:cs typeface="+mn-cs"/>
              </a:rPr>
              <a:t>concept is a fundamental part of networking. With universal service, a user on any computer in any organization can send messages or data to any other user. Furthermore, a user does not need to change computer systems when changing tasks — all information is available to all computers. As a result, users are more productive.</a:t>
            </a:r>
          </a:p>
          <a:p>
            <a:endParaRPr lang="en-US" b="1" i="1" baseline="0" dirty="0"/>
          </a:p>
          <a:p>
            <a:r>
              <a:rPr lang="en-US" sz="1200" b="1" i="1" kern="1200" baseline="0" dirty="0">
                <a:solidFill>
                  <a:schemeClr val="tx1"/>
                </a:solidFill>
                <a:latin typeface="+mn-lt"/>
                <a:ea typeface="+mn-ea"/>
                <a:cs typeface="+mn-cs"/>
              </a:rPr>
              <a:t>A communication system that supplies universal service allows arbitrary pairs of computers to communicate.</a:t>
            </a:r>
          </a:p>
          <a:p>
            <a:endParaRPr lang="en-US" sz="1200" b="1" i="1" kern="1200" baseline="0" dirty="0">
              <a:solidFill>
                <a:schemeClr val="tx1"/>
              </a:solidFill>
              <a:latin typeface="+mn-lt"/>
              <a:ea typeface="+mn-ea"/>
              <a:cs typeface="+mn-cs"/>
            </a:endParaRPr>
          </a:p>
          <a:p>
            <a:r>
              <a:rPr lang="en-US" sz="1200" i="1" kern="1200" baseline="0" dirty="0">
                <a:solidFill>
                  <a:schemeClr val="tx1"/>
                </a:solidFill>
                <a:latin typeface="+mn-lt"/>
                <a:ea typeface="+mn-ea"/>
                <a:cs typeface="+mn-cs"/>
              </a:rPr>
              <a:t>Although universal service is highly desirable, incompatibilities among network hardware, frames, and addresses prevent a bridged network from including arbitrary technologies.</a:t>
            </a:r>
          </a:p>
          <a:p>
            <a:endParaRPr lang="en-US" sz="1200" i="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Internetworking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Despite the incompatibilities among network technologies, researchers have devised a scheme that provides universal service among heterogeneous networks. Called </a:t>
            </a:r>
            <a:r>
              <a:rPr lang="en-US" sz="1200" i="1" kern="1200" baseline="0" dirty="0">
                <a:solidFill>
                  <a:schemeClr val="tx1"/>
                </a:solidFill>
                <a:latin typeface="+mn-lt"/>
                <a:ea typeface="+mn-ea"/>
                <a:cs typeface="+mn-cs"/>
              </a:rPr>
              <a:t>internetworking, the scheme uses both hardware and software. Additional hardware </a:t>
            </a:r>
            <a:r>
              <a:rPr lang="en-US" sz="1200" kern="1200" baseline="0" dirty="0">
                <a:solidFill>
                  <a:schemeClr val="tx1"/>
                </a:solidFill>
                <a:latin typeface="+mn-lt"/>
                <a:ea typeface="+mn-ea"/>
                <a:cs typeface="+mn-cs"/>
              </a:rPr>
              <a:t>systems are used to interconnect a set of physical networks. Software on the attached computers then provides universal service. The resulting system of connected physical networks is known as an </a:t>
            </a:r>
            <a:r>
              <a:rPr lang="en-US" sz="1200" i="1" kern="1200" baseline="0" dirty="0">
                <a:solidFill>
                  <a:schemeClr val="tx1"/>
                </a:solidFill>
                <a:latin typeface="+mn-lt"/>
                <a:ea typeface="+mn-ea"/>
                <a:cs typeface="+mn-cs"/>
              </a:rPr>
              <a:t>internetwork or internet.</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basic hardware component used to connect heterogeneous networks is a </a:t>
            </a:r>
            <a:r>
              <a:rPr lang="en-US" sz="1200" i="1" kern="1200" baseline="0" dirty="0">
                <a:solidFill>
                  <a:schemeClr val="tx1"/>
                </a:solidFill>
                <a:latin typeface="+mn-lt"/>
                <a:ea typeface="+mn-ea"/>
                <a:cs typeface="+mn-cs"/>
              </a:rPr>
              <a:t>router. Physically, a router is an independent hardware system dedicated to the task of </a:t>
            </a:r>
            <a:r>
              <a:rPr lang="en-US" sz="1200" kern="1200" baseline="0" dirty="0">
                <a:solidFill>
                  <a:schemeClr val="tx1"/>
                </a:solidFill>
                <a:latin typeface="+mn-lt"/>
                <a:ea typeface="+mn-ea"/>
                <a:cs typeface="+mn-cs"/>
              </a:rPr>
              <a:t>interconnecting networks. Like a bridge, a router contains a processor and memory as well as a separate I/O interface for each network to which it connects. The network treats a connection to a router the same as a connection to any other computer.</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figure uses a cloud to depict each network because router connections are not restricted to a particular network technology. A router can connect two LANs, a LAN and a WAN, or two WANs. Furthermore, when a router connects two networks in the same general category, the networks do not need to use the same technology. For example, a router can connect an Ethernet to a Wi-Fi network. Thus, each cloud represents an arbitrary network technology.</a:t>
            </a:r>
          </a:p>
          <a:p>
            <a:endParaRPr lang="en-US" sz="1200" b="0" i="1" kern="1200" baseline="0" dirty="0">
              <a:solidFill>
                <a:schemeClr val="tx1"/>
              </a:solidFill>
              <a:latin typeface="+mn-lt"/>
              <a:ea typeface="+mn-ea"/>
              <a:cs typeface="+mn-cs"/>
            </a:endParaRPr>
          </a:p>
          <a:p>
            <a:r>
              <a:rPr lang="en-US" sz="1200" b="0" i="1" kern="1200" baseline="0" dirty="0">
                <a:solidFill>
                  <a:schemeClr val="tx1"/>
                </a:solidFill>
                <a:latin typeface="+mn-lt"/>
                <a:ea typeface="+mn-ea"/>
                <a:cs typeface="+mn-cs"/>
              </a:rPr>
              <a:t>An Internet router is a special-purpose hardware system dedicated to the task of interconnecting networks. A router can interconnect networks that use different technologies, including different media, physical addressing schemes, or frame formats.</a:t>
            </a:r>
          </a:p>
          <a:p>
            <a:endParaRPr lang="en-US" b="1" i="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goal of internetworking is universal service across heterogeneous networks.</a:t>
            </a:r>
          </a:p>
          <a:p>
            <a:endParaRPr lang="en-US" b="1" i="1"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a:t>
            </a:fld>
            <a:endParaRPr lang="en-US" sz="1200" kern="1200" dirty="0">
              <a:solidFill>
                <a:prstClr val="black"/>
              </a:solidFill>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general, Internet software provides the appearance of a single, seamless communication system to which many computers attach. The system offers universal service: each computer is assigned an address, and any computer can send a packet to any other computer. Furthermore, Internet protocol software hides the details of physical network connections, physical addresses, and routing information — neither users nor application programs are aware of the underlying physical networks or the routers that connect them.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say that an internet is a </a:t>
            </a:r>
            <a:r>
              <a:rPr lang="en-US" sz="1200" i="1" kern="1200" baseline="0" dirty="0">
                <a:solidFill>
                  <a:schemeClr val="tx1"/>
                </a:solidFill>
                <a:latin typeface="+mn-lt"/>
                <a:ea typeface="+mn-ea"/>
                <a:cs typeface="+mn-cs"/>
              </a:rPr>
              <a:t>virtual network system because the communication </a:t>
            </a:r>
            <a:r>
              <a:rPr lang="en-US" sz="1200" kern="1200" baseline="0" dirty="0">
                <a:solidFill>
                  <a:schemeClr val="tx1"/>
                </a:solidFill>
                <a:latin typeface="+mn-lt"/>
                <a:ea typeface="+mn-ea"/>
                <a:cs typeface="+mn-cs"/>
              </a:rPr>
              <a:t>system is an abstraction. That is, although a combination of hardware and software provides the illusion of a uniform network system, no such network exists. Figure 20.3 illustrates the virtual network concept as well as a corresponding physical structure.</a:t>
            </a:r>
          </a:p>
          <a:p>
            <a:endParaRPr lang="en-US" b="1" i="1"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6</a:t>
            </a:fld>
            <a:endParaRPr lang="en-US" sz="1200" kern="1200" dirty="0">
              <a:solidFill>
                <a:prstClr val="black"/>
              </a:solidFill>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crystallize the theory we’ve learn up till now with this example.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source and destination nodes both use Ethernet technology; however, they are on different LANs. The route from the source to the destination goes through networks other than Ethernet (FDDI and PPP). Network 3 and Network 4 cannot understand Ethernet packets. Therefore, the router R1 should send the Ethernet frame as a FDDI frame on network 3 and R2 should send the Ethernet frame as a PPP frame on Network 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Network 1 can understand Ethernet frame.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sz="1200" kern="1200" baseline="0" dirty="0">
                <a:solidFill>
                  <a:schemeClr val="tx1"/>
                </a:solidFill>
                <a:latin typeface="+mn-lt"/>
                <a:ea typeface="+mn-ea"/>
                <a:cs typeface="+mn-cs"/>
              </a:rPr>
              <a:t>From Douglas Comer’s book: (Free chapter on Internetworking from: http://www.netbook.cs.purdue.edu/PDFdocuments/ch20.pdf)</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Each network technology is designed to fit a specific set of constraints. For example, LAN technologies are designed to provide high-speed communication across short distances, while WAN technologies are designed to provide communication across large areas. Consequently,</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No single networking technology is best for all needs.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large organization with diverse networking requirements needs multiple physical networks. More important, if the organization chooses the type of network that is best for each task, the organization will have several types of networks. For example, a LAN technology like Ethernet might be the best solution for connecting computers at a given site, but a leased data circuit might be used to interconnect a site in one city with a site in another.</a:t>
            </a:r>
          </a:p>
          <a:p>
            <a:endParaRPr lang="en-US" sz="1200" kern="1200" baseline="0" dirty="0">
              <a:solidFill>
                <a:schemeClr val="tx1"/>
              </a:solidFill>
              <a:latin typeface="+mn-lt"/>
              <a:ea typeface="+mn-ea"/>
              <a:cs typeface="+mn-cs"/>
            </a:endParaRPr>
          </a:p>
          <a:p>
            <a:r>
              <a:rPr lang="en-US" b="1" i="1" baseline="0" dirty="0"/>
              <a:t>Concept of Universal Service:</a:t>
            </a:r>
          </a:p>
          <a:p>
            <a:endParaRPr lang="en-US" b="1" i="1" baseline="0" dirty="0"/>
          </a:p>
          <a:p>
            <a:r>
              <a:rPr lang="en-US" sz="1200" kern="1200" baseline="0" dirty="0">
                <a:solidFill>
                  <a:schemeClr val="tx1"/>
                </a:solidFill>
                <a:latin typeface="+mn-lt"/>
                <a:ea typeface="+mn-ea"/>
                <a:cs typeface="+mn-cs"/>
              </a:rPr>
              <a:t>The chief problem with multiple networks should be obvious: a computer attached to a given network can only communicate with other computers attached to the same network. The problem became evident in the 1970s as large organizations began to acquire multiple networks. Each network in the organization formed an island. In many early installations, each computer attached to a single network, and employees had to choose a computer appropriate for each task. That is, an employee was given access to multiple screens and keyboards, and the employee was forced to move from one computer to another to send a message across the appropriate network.</a:t>
            </a:r>
          </a:p>
          <a:p>
            <a:endParaRPr lang="en-US" b="1" i="1" baseline="0" dirty="0"/>
          </a:p>
          <a:p>
            <a:r>
              <a:rPr lang="en-US" sz="1200" kern="1200" baseline="0" dirty="0">
                <a:solidFill>
                  <a:schemeClr val="tx1"/>
                </a:solidFill>
                <a:latin typeface="+mn-lt"/>
                <a:ea typeface="+mn-ea"/>
                <a:cs typeface="+mn-cs"/>
              </a:rPr>
              <a:t>Users are neither satisfied nor productive when they must use a separate computer for each network. Consequently, most modern computer communication systems allow communication between any two computers analogous to the way a telephone system provides communication between any two telephones. Known as </a:t>
            </a:r>
            <a:r>
              <a:rPr lang="en-US" sz="1200" i="1" kern="1200" baseline="0" dirty="0">
                <a:solidFill>
                  <a:schemeClr val="tx1"/>
                </a:solidFill>
                <a:latin typeface="+mn-lt"/>
                <a:ea typeface="+mn-ea"/>
                <a:cs typeface="+mn-cs"/>
              </a:rPr>
              <a:t>universal service, the </a:t>
            </a:r>
            <a:r>
              <a:rPr lang="en-US" sz="1200" kern="1200" baseline="0" dirty="0">
                <a:solidFill>
                  <a:schemeClr val="tx1"/>
                </a:solidFill>
                <a:latin typeface="+mn-lt"/>
                <a:ea typeface="+mn-ea"/>
                <a:cs typeface="+mn-cs"/>
              </a:rPr>
              <a:t>concept is a fundamental part of networking. With universal service, a user on any computer in any organization can send messages or data to any other user. Furthermore, a user does not need to change computer systems when changing tasks — all information is available to all computers. As a result, users are more productive.</a:t>
            </a:r>
          </a:p>
          <a:p>
            <a:endParaRPr lang="en-US" b="1" i="1" baseline="0" dirty="0"/>
          </a:p>
          <a:p>
            <a:r>
              <a:rPr lang="en-US" sz="1200" b="1" i="1" kern="1200" baseline="0" dirty="0">
                <a:solidFill>
                  <a:schemeClr val="tx1"/>
                </a:solidFill>
                <a:latin typeface="+mn-lt"/>
                <a:ea typeface="+mn-ea"/>
                <a:cs typeface="+mn-cs"/>
              </a:rPr>
              <a:t>A communication system that supplies universal service allows arbitrary pairs of computers to communicate.</a:t>
            </a:r>
          </a:p>
          <a:p>
            <a:endParaRPr lang="en-US" sz="1200" b="1" i="1" kern="1200" baseline="0" dirty="0">
              <a:solidFill>
                <a:schemeClr val="tx1"/>
              </a:solidFill>
              <a:latin typeface="+mn-lt"/>
              <a:ea typeface="+mn-ea"/>
              <a:cs typeface="+mn-cs"/>
            </a:endParaRPr>
          </a:p>
          <a:p>
            <a:r>
              <a:rPr lang="en-US" sz="1200" i="1" kern="1200" baseline="0" dirty="0">
                <a:solidFill>
                  <a:schemeClr val="tx1"/>
                </a:solidFill>
                <a:latin typeface="+mn-lt"/>
                <a:ea typeface="+mn-ea"/>
                <a:cs typeface="+mn-cs"/>
              </a:rPr>
              <a:t>Although universal service is highly desirable, incompatibilities among network hardware, frames, and addresses prevent a bridged network from including arbitrary technologies.</a:t>
            </a:r>
          </a:p>
          <a:p>
            <a:endParaRPr lang="en-US" sz="1200" i="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Internetworking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Despite the incompatibilities among network technologies, researchers have devised a scheme that provides universal service among heterogeneous networks. Called </a:t>
            </a:r>
            <a:r>
              <a:rPr lang="en-US" sz="1200" i="1" kern="1200" baseline="0" dirty="0">
                <a:solidFill>
                  <a:schemeClr val="tx1"/>
                </a:solidFill>
                <a:latin typeface="+mn-lt"/>
                <a:ea typeface="+mn-ea"/>
                <a:cs typeface="+mn-cs"/>
              </a:rPr>
              <a:t>internetworking, the scheme uses both hardware and software. Additional hardware </a:t>
            </a:r>
            <a:r>
              <a:rPr lang="en-US" sz="1200" kern="1200" baseline="0" dirty="0">
                <a:solidFill>
                  <a:schemeClr val="tx1"/>
                </a:solidFill>
                <a:latin typeface="+mn-lt"/>
                <a:ea typeface="+mn-ea"/>
                <a:cs typeface="+mn-cs"/>
              </a:rPr>
              <a:t>systems are used to interconnect a set of physical networks. Software on the attached computers then provides universal service. The resulting system of connected physical networks is known as an </a:t>
            </a:r>
            <a:r>
              <a:rPr lang="en-US" sz="1200" i="1" kern="1200" baseline="0" dirty="0">
                <a:solidFill>
                  <a:schemeClr val="tx1"/>
                </a:solidFill>
                <a:latin typeface="+mn-lt"/>
                <a:ea typeface="+mn-ea"/>
                <a:cs typeface="+mn-cs"/>
              </a:rPr>
              <a:t>internetwork or internet.</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basic hardware component used to connect heterogeneous networks is a </a:t>
            </a:r>
            <a:r>
              <a:rPr lang="en-US" sz="1200" i="1" kern="1200" baseline="0" dirty="0">
                <a:solidFill>
                  <a:schemeClr val="tx1"/>
                </a:solidFill>
                <a:latin typeface="+mn-lt"/>
                <a:ea typeface="+mn-ea"/>
                <a:cs typeface="+mn-cs"/>
              </a:rPr>
              <a:t>router. Physically, a router is an independent hardware system dedicated to the task of </a:t>
            </a:r>
            <a:r>
              <a:rPr lang="en-US" sz="1200" kern="1200" baseline="0" dirty="0">
                <a:solidFill>
                  <a:schemeClr val="tx1"/>
                </a:solidFill>
                <a:latin typeface="+mn-lt"/>
                <a:ea typeface="+mn-ea"/>
                <a:cs typeface="+mn-cs"/>
              </a:rPr>
              <a:t>interconnecting networks. Like a bridge, a router contains a processor and memory as well as a separate I/O interface for each network to which it connects. The network treats a connection to a router the same as a connection to any other computer.</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figure uses a cloud to depict each network because router connections are not restricted to a particular network technology. A router can connect two LANs, a LAN and a WAN, or two WANs. Furthermore, when a router connects two networks in the same general category, the networks do not need to use the same technology. For example, a router can connect an Ethernet to a Wi-Fi network. Thus, each cloud represents an arbitrary network technology.</a:t>
            </a:r>
          </a:p>
          <a:p>
            <a:endParaRPr lang="en-US" sz="1200" b="0" i="1" kern="1200" baseline="0" dirty="0">
              <a:solidFill>
                <a:schemeClr val="tx1"/>
              </a:solidFill>
              <a:latin typeface="+mn-lt"/>
              <a:ea typeface="+mn-ea"/>
              <a:cs typeface="+mn-cs"/>
            </a:endParaRPr>
          </a:p>
          <a:p>
            <a:r>
              <a:rPr lang="en-US" sz="1200" b="0" i="1" kern="1200" baseline="0" dirty="0">
                <a:solidFill>
                  <a:schemeClr val="tx1"/>
                </a:solidFill>
                <a:latin typeface="+mn-lt"/>
                <a:ea typeface="+mn-ea"/>
                <a:cs typeface="+mn-cs"/>
              </a:rPr>
              <a:t>An Internet router is a special-purpose hardware system dedicated to the task of interconnecting networks. A router can interconnect networks that use different technologies, including different media, physical addressing schemes, or frame formats.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7</a:t>
            </a:fld>
            <a:endParaRPr lang="en-US" sz="1200" kern="1200" dirty="0">
              <a:solidFill>
                <a:prstClr val="black"/>
              </a:solidFill>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Another problem sometimes arises, sometimes network place an upper limit on the size of packet they can deliver. This is ~1500 bytes for Ethernet and around 600 bytes for PPP. Thus packets will have to be fragmented, these fragmented packets have to be routed to the destination and reassembled at the destination.</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8</a:t>
            </a:fld>
            <a:endParaRPr lang="en-US" sz="1200" kern="1200" dirty="0">
              <a:solidFill>
                <a:prstClr val="black"/>
              </a:solidFill>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9</a:t>
            </a:fld>
            <a:endParaRPr lang="en-US" sz="1200" kern="1200" dirty="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IP service model can be thought of as having two parts: an addressing scheme, which provides a way to identify all hosts in the internetwork, and a datagram (connectionless) model of data delivery. This service model is sometimes called </a:t>
            </a:r>
            <a:r>
              <a:rPr lang="en-US" sz="1200" i="1" kern="1200" baseline="0" dirty="0">
                <a:solidFill>
                  <a:schemeClr val="tx1"/>
                </a:solidFill>
                <a:latin typeface="+mn-lt"/>
                <a:ea typeface="+mn-ea"/>
                <a:cs typeface="+mn-cs"/>
              </a:rPr>
              <a:t>best effort </a:t>
            </a:r>
            <a:r>
              <a:rPr lang="en-US" sz="1200" kern="1200" baseline="0" dirty="0">
                <a:solidFill>
                  <a:schemeClr val="tx1"/>
                </a:solidFill>
                <a:latin typeface="+mn-lt"/>
                <a:ea typeface="+mn-ea"/>
                <a:cs typeface="+mn-cs"/>
              </a:rPr>
              <a:t>because, although IP makes every effort to deliver </a:t>
            </a:r>
            <a:r>
              <a:rPr lang="en-US" sz="1200" kern="1200" baseline="0" dirty="0" err="1">
                <a:solidFill>
                  <a:schemeClr val="tx1"/>
                </a:solidFill>
                <a:latin typeface="+mn-lt"/>
                <a:ea typeface="+mn-ea"/>
                <a:cs typeface="+mn-cs"/>
              </a:rPr>
              <a:t>datagrams</a:t>
            </a:r>
            <a:r>
              <a:rPr lang="en-US" sz="1200" kern="1200" baseline="0" dirty="0">
                <a:solidFill>
                  <a:schemeClr val="tx1"/>
                </a:solidFill>
                <a:latin typeface="+mn-lt"/>
                <a:ea typeface="+mn-ea"/>
                <a:cs typeface="+mn-cs"/>
              </a:rPr>
              <a:t>, it makes no guarantees.</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Connectionless (datagram) networks have the following characteristics: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host can send a packet anywhere at any time, since any packet that turns up at a switch can be immediately forwarded  (assuming a correctly populated forwarding table). As we will see, this contrasts with most connection-oriented networks, in which some “connection state” needs to be established before the first data packet is sent.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When a host sends a packet, it has no way of knowing if the network is capable of delivering it or if the destination host is even up and running.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Each packet is forwarded independently of previous packets that might have been sent to the same destination. Thus, two successive packets from host A to host B may follow completely different paths (perhaps because of a change in the forwarding table at some switch in the network).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switch or link failure might not have any serious effect on communication if it is possible to find an alternate route around the failure and to update the forwarding table accordingly.</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10</a:t>
            </a:fld>
            <a:endParaRPr lang="en-US" sz="1200" kern="1200" dirty="0">
              <a:solidFill>
                <a:prstClr val="black"/>
              </a:solidFill>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6/2/2021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6/2/2021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6/2/2021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77F41EA-4E9E-4748-85C3-4EFCFDCC2890}"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E29E3B3-AD41-4BA2-8349-982E3A8CB97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29A22CE-6630-436E-9F81-7ED116946D13}"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328A5AEE-1311-41D1-8F67-9F75DAF9F4C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8" name="Footer Placeholder 7"/>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9" name="Slide Number Placeholder 8"/>
          <p:cNvSpPr>
            <a:spLocks noGrp="1"/>
          </p:cNvSpPr>
          <p:nvPr>
            <p:ph type="sldNum" sz="quarter" idx="12"/>
          </p:nvPr>
        </p:nvSpPr>
        <p:spPr/>
        <p:txBody>
          <a:bodyPr/>
          <a:lstStyle>
            <a:lvl1pPr>
              <a:defRPr/>
            </a:lvl1pPr>
          </a:lstStyle>
          <a:p>
            <a:pPr algn="r" rtl="0" eaLnBrk="0" fontAlgn="base" hangingPunct="0">
              <a:spcBef>
                <a:spcPct val="0"/>
              </a:spcBef>
              <a:spcAft>
                <a:spcPct val="0"/>
              </a:spcAft>
            </a:pPr>
            <a:fld id="{8E4E89A9-6194-49B6-8F8A-B1324964186B}"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4" name="Footer Placeholder 3"/>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917FEAB-ADF7-49E0-9D0B-B4CB3C4F22B5}"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3" name="Footer Placeholder 2"/>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4" name="Slide Number Placeholder 3"/>
          <p:cNvSpPr>
            <a:spLocks noGrp="1"/>
          </p:cNvSpPr>
          <p:nvPr>
            <p:ph type="sldNum" sz="quarter" idx="12"/>
          </p:nvPr>
        </p:nvSpPr>
        <p:spPr/>
        <p:txBody>
          <a:bodyPr/>
          <a:lstStyle>
            <a:lvl1pPr>
              <a:defRPr/>
            </a:lvl1pPr>
          </a:lstStyle>
          <a:p>
            <a:pPr algn="r" rtl="0" eaLnBrk="0" fontAlgn="base" hangingPunct="0">
              <a:spcBef>
                <a:spcPct val="0"/>
              </a:spcBef>
              <a:spcAft>
                <a:spcPct val="0"/>
              </a:spcAft>
            </a:pPr>
            <a:fld id="{EB631620-8334-4551-91CF-A5AB6CD00ABC}"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BC33F8D3-9165-4C0D-8AD2-A419B821193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6/2/2021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88ECF90-20FC-447D-877C-85E650B253F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59680C9-1C30-4958-9601-462A96CC58EE}"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525A90D7-6446-4C32-93E3-45F763A3DA9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C726EDF-E73B-4653-8CA3-901FDACFA9A4}"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E64D242-45AE-466E-935B-D5A07B1E6A3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4CB3038-7DB3-4A34-98C0-4A18AECFF9D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3400" y="40005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7FF0141-824D-40CF-8FA6-E341E6479C4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6/2/2021</a:t>
            </a:fld>
            <a:endParaRPr lang="en-US" sz="1200" kern="1200">
              <a:solidFill>
                <a:srgbClr val="C9C2D1">
                  <a:shade val="90000"/>
                </a:srgbClr>
              </a:solidFill>
              <a:latin typeface="Calibri"/>
              <a:ea typeface="+mn-ea"/>
              <a:cs typeface="+mn-cs"/>
            </a:endParaRPr>
          </a:p>
        </p:txBody>
      </p:sp>
      <p:sp>
        <p:nvSpPr>
          <p:cNvPr id="19" name="Footer Placeholder 18"/>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27" name="Slide Number Placeholder 26"/>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6/2/2021</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6/2/2021</a:t>
            </a:fld>
            <a:endParaRPr lang="en-US" sz="1200" kern="1200">
              <a:solidFill>
                <a:srgbClr val="C9C2D1">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6/2/2021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6/2/2021</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6/2/2021</a:t>
            </a:fld>
            <a:endParaRPr lang="en-US" sz="1200" kern="1200">
              <a:solidFill>
                <a:srgbClr val="69676D">
                  <a:shade val="90000"/>
                </a:srgbClr>
              </a:solidFill>
              <a:latin typeface="Calibri"/>
              <a:ea typeface="+mn-ea"/>
              <a:cs typeface="+mn-cs"/>
            </a:endParaRPr>
          </a:p>
        </p:txBody>
      </p:sp>
      <p:sp>
        <p:nvSpPr>
          <p:cNvPr id="8" name="Footer Placeholder 7"/>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6/2/2021</a:t>
            </a:fld>
            <a:endParaRPr lang="en-US" sz="1200" kern="1200">
              <a:solidFill>
                <a:srgbClr val="69676D">
                  <a:shade val="90000"/>
                </a:srgbClr>
              </a:solidFill>
              <a:latin typeface="Calibri"/>
              <a:ea typeface="+mn-ea"/>
              <a:cs typeface="+mn-cs"/>
            </a:endParaRPr>
          </a:p>
        </p:txBody>
      </p:sp>
      <p:sp>
        <p:nvSpPr>
          <p:cNvPr id="4" name="Footer Placeholder 3"/>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6/2/2021</a:t>
            </a:fld>
            <a:endParaRPr lang="en-US" sz="1200" kern="1200">
              <a:solidFill>
                <a:srgbClr val="69676D">
                  <a:shade val="90000"/>
                </a:srgbClr>
              </a:solidFill>
              <a:latin typeface="Calibri"/>
              <a:ea typeface="+mn-ea"/>
              <a:cs typeface="+mn-cs"/>
            </a:endParaRPr>
          </a:p>
        </p:txBody>
      </p:sp>
      <p:sp>
        <p:nvSpPr>
          <p:cNvPr id="3" name="Footer Placeholder 2"/>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6/2/2021</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6/2/2021</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6/2/2021</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6/2/2021</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6/2/2021</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6/2/2021</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6/2/2021</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6/2/2021</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6/2/2021</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6/2/2021</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6/2/2021</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latin typeface="Times New Roman" pitchFamily="18" charset="0"/>
              </a:defRPr>
            </a:lvl1pPr>
          </a:lstStyle>
          <a:p>
            <a:pPr algn="l" rtl="0" eaLnBrk="0" fontAlgn="base" hangingPunct="0">
              <a:spcAft>
                <a:spcPct val="0"/>
              </a:spcAft>
            </a:pPr>
            <a:endParaRPr lang="en-US" kern="1200">
              <a:solidFill>
                <a:srgbClr val="000000"/>
              </a:solidFill>
              <a:ea typeface="+mn-ea"/>
              <a:cs typeface="+mn-cs"/>
            </a:endParaRPr>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vl1pPr>
          </a:lstStyle>
          <a:p>
            <a:pPr rtl="0" eaLnBrk="0" fontAlgn="base" hangingPunct="0">
              <a:spcAft>
                <a:spcPct val="0"/>
              </a:spcAft>
            </a:pPr>
            <a:r>
              <a:rPr lang="en-US" kern="1200">
                <a:solidFill>
                  <a:srgbClr val="000000"/>
                </a:solidFill>
                <a:latin typeface="Comic Sans MS" pitchFamily="66" charset="0"/>
                <a:ea typeface="+mn-ea"/>
                <a:cs typeface="+mn-cs"/>
              </a:rPr>
              <a:t>2: Application Layer</a:t>
            </a:r>
            <a:endParaRPr lang="en-US" kern="1200">
              <a:solidFill>
                <a:srgbClr val="000000"/>
              </a:solidFill>
              <a:latin typeface="Times New Roman" pitchFamily="18" charset="0"/>
              <a:ea typeface="+mn-ea"/>
              <a:cs typeface="+mn-cs"/>
            </a:endParaRPr>
          </a:p>
        </p:txBody>
      </p:sp>
      <p:sp>
        <p:nvSpPr>
          <p:cNvPr id="103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atin typeface="Times New Roman" pitchFamily="18" charset="0"/>
              </a:defRPr>
            </a:lvl1pPr>
          </a:lstStyle>
          <a:p>
            <a:pPr rtl="0" eaLnBrk="0" fontAlgn="base" hangingPunct="0">
              <a:spcAft>
                <a:spcPct val="0"/>
              </a:spcAft>
            </a:pPr>
            <a:fld id="{2B13FDBE-2CC5-44C0-B4E2-7F19561BBC93}" type="slidenum">
              <a:rPr lang="en-US" kern="1200">
                <a:solidFill>
                  <a:srgbClr val="000000"/>
                </a:solidFill>
                <a:ea typeface="+mn-ea"/>
                <a:cs typeface="+mn-cs"/>
              </a:rPr>
              <a:pPr rtl="0" eaLnBrk="0" fontAlgn="base" hangingPunct="0">
                <a:spcAft>
                  <a:spcPct val="0"/>
                </a:spcAft>
              </a:pPr>
              <a:t>‹#›</a:t>
            </a:fld>
            <a:endParaRPr lang="en-US" kern="1200">
              <a:solidFill>
                <a:srgbClr val="000000"/>
              </a:solidFill>
              <a:ea typeface="+mn-ea"/>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fld id="{0B3C0AEA-CD41-4F3C-B390-ED135E50998F}" type="datetimeFigureOut">
              <a:rPr lang="en-US" kern="1200" smtClean="0">
                <a:solidFill>
                  <a:srgbClr val="69676D">
                    <a:shade val="90000"/>
                  </a:srgbClr>
                </a:solidFill>
                <a:latin typeface="Calibri"/>
                <a:ea typeface="+mn-ea"/>
                <a:cs typeface="+mn-cs"/>
              </a:rPr>
              <a:pPr rtl="0"/>
              <a:t>6/2/2021</a:t>
            </a:fld>
            <a:endParaRPr lang="en-US" kern="1200" dirty="0">
              <a:solidFill>
                <a:srgbClr val="69676D">
                  <a:shade val="90000"/>
                </a:srgbClr>
              </a:solidFill>
              <a:latin typeface="Calibri"/>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endParaRPr lang="en-US" kern="1200" dirty="0">
              <a:solidFill>
                <a:srgbClr val="69676D">
                  <a:shade val="90000"/>
                </a:srgbClr>
              </a:solidFill>
              <a:latin typeface="Calibri"/>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rtl="0"/>
            <a:fld id="{206E2B85-19E5-46B6-96E8-D48D86305B43}" type="slidenum">
              <a:rPr lang="en-US" kern="1200" smtClean="0">
                <a:solidFill>
                  <a:srgbClr val="69676D">
                    <a:shade val="90000"/>
                  </a:srgbClr>
                </a:solidFill>
                <a:latin typeface="Calibri"/>
                <a:ea typeface="+mn-ea"/>
                <a:cs typeface="+mn-cs"/>
              </a:rPr>
              <a:pPr rtl="0"/>
              <a:t>‹#›</a:t>
            </a:fld>
            <a:endParaRPr lang="en-US" kern="1200" dirty="0">
              <a:solidFill>
                <a:srgbClr val="69676D">
                  <a:shade val="90000"/>
                </a:srgbClr>
              </a:solidFill>
              <a:latin typeface="Calibri"/>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gr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hyperlink" Target="http://www.subnet-calculator.com/cidr.php"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hyperlink" Target="http://www.subnet-calculator.com/cidr.php"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schemeClr val="tx1"/>
                  </a:solidFill>
                </a:ln>
                <a:solidFill>
                  <a:schemeClr val="bg1"/>
                </a:solidFill>
                <a:latin typeface="Tahoma" pitchFamily="34" charset="0"/>
                <a:cs typeface="Tahoma" pitchFamily="34" charset="0"/>
              </a:rPr>
              <a:t>Topic 4: Internetworking</a:t>
            </a:r>
            <a:endParaRPr lang="th-TH" sz="4000" b="1" kern="1200" dirty="0">
              <a:ln>
                <a:solidFill>
                  <a:schemeClr val="tx1"/>
                </a:solidFill>
              </a:ln>
              <a:solidFill>
                <a:schemeClr val="bg1"/>
              </a:solidFill>
              <a:latin typeface="Tahoma" pitchFamily="34" charset="0"/>
              <a:cs typeface="Tahoma" pitchFamily="34" charset="0"/>
            </a:endParaRPr>
          </a:p>
        </p:txBody>
      </p:sp>
      <p:pic>
        <p:nvPicPr>
          <p:cNvPr id="9" name="Picture 3"/>
          <p:cNvPicPr>
            <a:picLocks noChangeAspect="1" noChangeArrowheads="1"/>
          </p:cNvPicPr>
          <p:nvPr/>
        </p:nvPicPr>
        <p:blipFill>
          <a:blip r:embed="rId3"/>
          <a:srcRect/>
          <a:stretch>
            <a:fillRect/>
          </a:stretch>
        </p:blipFill>
        <p:spPr bwMode="auto">
          <a:xfrm>
            <a:off x="914400" y="2612584"/>
            <a:ext cx="7162800" cy="4016816"/>
          </a:xfrm>
          <a:prstGeom prst="rect">
            <a:avLst/>
          </a:prstGeom>
          <a:noFill/>
          <a:ln w="9525">
            <a:noFill/>
            <a:miter lim="800000"/>
            <a:headEnd/>
            <a:tailEnd/>
          </a:ln>
          <a:effectLst/>
        </p:spPr>
      </p:pic>
      <p:grpSp>
        <p:nvGrpSpPr>
          <p:cNvPr id="11" name="Group 10"/>
          <p:cNvGrpSpPr/>
          <p:nvPr/>
        </p:nvGrpSpPr>
        <p:grpSpPr>
          <a:xfrm>
            <a:off x="76200" y="1210270"/>
            <a:ext cx="9067800" cy="1462683"/>
            <a:chOff x="0" y="896540"/>
            <a:chExt cx="9067800" cy="1462683"/>
          </a:xfrm>
        </p:grpSpPr>
        <p:sp>
          <p:nvSpPr>
            <p:cNvPr id="12" name="Rectangle 11"/>
            <p:cNvSpPr/>
            <p:nvPr/>
          </p:nvSpPr>
          <p:spPr>
            <a:xfrm>
              <a:off x="0" y="1743670"/>
              <a:ext cx="9067800" cy="615553"/>
            </a:xfrm>
            <a:prstGeom prst="rect">
              <a:avLst/>
            </a:prstGeom>
          </p:spPr>
          <p:txBody>
            <a:bodyPr wrap="square">
              <a:spAutoFit/>
            </a:bodyPr>
            <a:lstStyle/>
            <a:p>
              <a:pPr algn="ctr" rtl="0"/>
              <a:r>
                <a:rPr lang="en-US" sz="3400" b="1" dirty="0">
                  <a:ln>
                    <a:solidFill>
                      <a:schemeClr val="accent6">
                        <a:lumMod val="75000"/>
                      </a:schemeClr>
                    </a:solidFill>
                  </a:ln>
                  <a:solidFill>
                    <a:schemeClr val="bg1"/>
                  </a:solidFill>
                  <a:effectLst>
                    <a:outerShdw dir="5040000" algn="tl">
                      <a:srgbClr val="1F497D">
                        <a:lumMod val="75000"/>
                      </a:srgbClr>
                    </a:outerShdw>
                  </a:effectLst>
                  <a:cs typeface="Tahoma" pitchFamily="34" charset="0"/>
                </a:rPr>
                <a:t>How to build scalable heterogeneous internets?</a:t>
              </a:r>
            </a:p>
          </p:txBody>
        </p:sp>
        <p:sp>
          <p:nvSpPr>
            <p:cNvPr id="13" name="TextBox 12"/>
            <p:cNvSpPr txBox="1"/>
            <p:nvPr/>
          </p:nvSpPr>
          <p:spPr>
            <a:xfrm>
              <a:off x="0" y="896540"/>
              <a:ext cx="9067800" cy="923330"/>
            </a:xfrm>
            <a:prstGeom prst="rect">
              <a:avLst/>
            </a:prstGeom>
            <a:noFill/>
          </p:spPr>
          <p:style>
            <a:lnRef idx="0">
              <a:scrgbClr r="0" g="0" b="0"/>
            </a:lnRef>
            <a:fillRef idx="1002">
              <a:schemeClr val="dk2"/>
            </a:fillRef>
            <a:effectRef idx="0">
              <a:scrgbClr r="0" g="0" b="0"/>
            </a:effectRef>
            <a:fontRef idx="major"/>
          </p:style>
          <p:txBody>
            <a:bodyPr wrap="square" rtlCol="0">
              <a:spAutoFit/>
            </a:bodyPr>
            <a:lstStyle/>
            <a:p>
              <a:pPr algn="ctr" rtl="0"/>
              <a:r>
                <a:rPr lang="en-US" sz="5400" b="1" kern="1200" dirty="0">
                  <a:solidFill>
                    <a:schemeClr val="accent6">
                      <a:lumMod val="75000"/>
                    </a:schemeClr>
                  </a:solidFill>
                  <a:effectLst>
                    <a:outerShdw blurRad="38100" dist="38100" dir="2700000" algn="tl">
                      <a:srgbClr val="000000">
                        <a:alpha val="43137"/>
                      </a:srgbClr>
                    </a:outerShdw>
                  </a:effectLst>
                  <a:latin typeface="Calibri"/>
                  <a:ea typeface="+mj-ea"/>
                  <a:cs typeface="+mj-cs"/>
                </a:rPr>
                <a:t>Problem Statement:</a:t>
              </a:r>
              <a:endParaRPr lang="en-US" sz="3200" kern="1200" dirty="0">
                <a:solidFill>
                  <a:schemeClr val="accent6">
                    <a:lumMod val="75000"/>
                  </a:schemeClr>
                </a:solidFill>
                <a:effectLst>
                  <a:outerShdw blurRad="38100" dist="38100" dir="2700000" algn="tl">
                    <a:srgbClr val="000000">
                      <a:alpha val="43137"/>
                    </a:srgbClr>
                  </a:outerShdw>
                </a:effectLst>
                <a:latin typeface="Calibri"/>
                <a:ea typeface="+mj-ea"/>
                <a:cs typeface="+mj-cs"/>
              </a:endParaRPr>
            </a:p>
          </p:txBody>
        </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a:ln>
                  <a:solidFill>
                    <a:prstClr val="black"/>
                  </a:solidFill>
                </a:ln>
                <a:solidFill>
                  <a:prstClr val="white"/>
                </a:solidFill>
                <a:latin typeface="Tahoma" pitchFamily="34" charset="0"/>
                <a:cs typeface="Tahoma" pitchFamily="34" charset="0"/>
              </a:rPr>
              <a:t>Datagram Approach</a:t>
            </a:r>
            <a:endParaRPr lang="th-TH" sz="4800" b="1" dirty="0">
              <a:ln>
                <a:solidFill>
                  <a:prstClr val="black"/>
                </a:solidFill>
              </a:ln>
              <a:solidFill>
                <a:prstClr val="white"/>
              </a:solidFill>
              <a:latin typeface="Tahoma" pitchFamily="34" charset="0"/>
              <a:cs typeface="Tahoma" pitchFamily="34" charset="0"/>
            </a:endParaRPr>
          </a:p>
        </p:txBody>
      </p:sp>
      <p:pic>
        <p:nvPicPr>
          <p:cNvPr id="2050" name="Picture 2"/>
          <p:cNvPicPr>
            <a:picLocks noChangeAspect="1" noChangeArrowheads="1"/>
          </p:cNvPicPr>
          <p:nvPr/>
        </p:nvPicPr>
        <p:blipFill>
          <a:blip r:embed="rId3"/>
          <a:srcRect/>
          <a:stretch>
            <a:fillRect/>
          </a:stretch>
        </p:blipFill>
        <p:spPr bwMode="auto">
          <a:xfrm>
            <a:off x="2915731" y="1037418"/>
            <a:ext cx="6152070" cy="5210982"/>
          </a:xfrm>
          <a:prstGeom prst="rect">
            <a:avLst/>
          </a:prstGeom>
          <a:noFill/>
          <a:ln w="9525">
            <a:noFill/>
            <a:miter lim="800000"/>
            <a:headEnd/>
            <a:tailEnd/>
          </a:ln>
        </p:spPr>
      </p:pic>
      <p:grpSp>
        <p:nvGrpSpPr>
          <p:cNvPr id="2" name="Group 7"/>
          <p:cNvGrpSpPr/>
          <p:nvPr/>
        </p:nvGrpSpPr>
        <p:grpSpPr>
          <a:xfrm>
            <a:off x="152400" y="1905000"/>
            <a:ext cx="4343400" cy="4638020"/>
            <a:chOff x="152400" y="1905000"/>
            <a:chExt cx="4343400" cy="4638020"/>
          </a:xfrm>
        </p:grpSpPr>
        <p:pic>
          <p:nvPicPr>
            <p:cNvPr id="2051" name="Picture 3"/>
            <p:cNvPicPr>
              <a:picLocks noChangeAspect="1" noChangeArrowheads="1"/>
            </p:cNvPicPr>
            <p:nvPr/>
          </p:nvPicPr>
          <p:blipFill>
            <a:blip r:embed="rId4"/>
            <a:srcRect l="4000" t="3356" r="6000" b="2666"/>
            <a:stretch>
              <a:fillRect/>
            </a:stretch>
          </p:blipFill>
          <p:spPr bwMode="auto">
            <a:xfrm>
              <a:off x="313523" y="1905000"/>
              <a:ext cx="2429677" cy="3886200"/>
            </a:xfrm>
            <a:prstGeom prst="rect">
              <a:avLst/>
            </a:prstGeom>
            <a:solidFill>
              <a:schemeClr val="accent1">
                <a:alpha val="87000"/>
              </a:schemeClr>
            </a:solidFill>
            <a:ln w="38100">
              <a:solidFill>
                <a:srgbClr val="FF6600"/>
              </a:solidFill>
              <a:miter lim="800000"/>
              <a:headEnd/>
              <a:tailEnd/>
            </a:ln>
          </p:spPr>
        </p:pic>
        <p:grpSp>
          <p:nvGrpSpPr>
            <p:cNvPr id="3" name="Group 4"/>
            <p:cNvGrpSpPr/>
            <p:nvPr/>
          </p:nvGrpSpPr>
          <p:grpSpPr>
            <a:xfrm>
              <a:off x="152400" y="5799038"/>
              <a:ext cx="4343400" cy="743982"/>
              <a:chOff x="1219200" y="5951438"/>
              <a:chExt cx="4343400" cy="743982"/>
            </a:xfrm>
          </p:grpSpPr>
          <p:sp>
            <p:nvSpPr>
              <p:cNvPr id="7" name="Isosceles Triangle 6"/>
              <p:cNvSpPr/>
              <p:nvPr/>
            </p:nvSpPr>
            <p:spPr>
              <a:xfrm rot="21415709">
                <a:off x="1988731" y="5951438"/>
                <a:ext cx="300309" cy="289124"/>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219200" y="6172200"/>
                <a:ext cx="4343400" cy="523220"/>
              </a:xfrm>
              <a:prstGeom prst="rect">
                <a:avLst/>
              </a:prstGeom>
              <a:solidFill>
                <a:schemeClr val="accent6">
                  <a:lumMod val="75000"/>
                  <a:alpha val="89000"/>
                </a:schemeClr>
              </a:solidFill>
            </p:spPr>
            <p:txBody>
              <a:bodyPr wrap="square" rtlCol="0">
                <a:spAutoFit/>
              </a:bodyPr>
              <a:lstStyle/>
              <a:p>
                <a:pPr algn="ctr"/>
                <a:r>
                  <a:rPr lang="en-US" sz="2800" dirty="0">
                    <a:ln>
                      <a:solidFill>
                        <a:schemeClr val="bg1"/>
                      </a:solidFill>
                    </a:ln>
                    <a:solidFill>
                      <a:schemeClr val="bg1"/>
                    </a:solidFill>
                  </a:rPr>
                  <a:t>Forwarding table at Switch 2</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40803"/>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Format of IP addresses</a:t>
            </a:r>
            <a:endParaRPr lang="th-TH" sz="3800" b="1" kern="1200" dirty="0">
              <a:ln>
                <a:solidFill>
                  <a:prstClr val="black"/>
                </a:solidFill>
              </a:ln>
              <a:solidFill>
                <a:srgbClr val="1F497D"/>
              </a:solidFill>
              <a:latin typeface="Tahoma" pitchFamily="34" charset="0"/>
              <a:ea typeface="+mn-ea"/>
              <a:cs typeface="Tahoma" pitchFamily="34" charset="0"/>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a:ln>
                  <a:solidFill>
                    <a:prstClr val="black"/>
                  </a:solidFill>
                </a:ln>
                <a:solidFill>
                  <a:prstClr val="white"/>
                </a:solidFill>
                <a:latin typeface="Tahoma" pitchFamily="34" charset="0"/>
                <a:cs typeface="Tahoma" pitchFamily="34" charset="0"/>
              </a:rPr>
              <a:t>IP Packet Format</a:t>
            </a:r>
            <a:endParaRPr lang="th-TH" sz="4800" b="1" dirty="0">
              <a:ln>
                <a:solidFill>
                  <a:prstClr val="black"/>
                </a:solidFill>
              </a:ln>
              <a:solidFill>
                <a:prstClr val="white"/>
              </a:solidFill>
              <a:latin typeface="Tahoma" pitchFamily="34" charset="0"/>
              <a:cs typeface="Tahoma" pitchFamily="34" charset="0"/>
            </a:endParaRPr>
          </a:p>
        </p:txBody>
      </p:sp>
      <p:pic>
        <p:nvPicPr>
          <p:cNvPr id="3074" name="Picture 2"/>
          <p:cNvPicPr>
            <a:picLocks noChangeAspect="1" noChangeArrowheads="1"/>
          </p:cNvPicPr>
          <p:nvPr/>
        </p:nvPicPr>
        <p:blipFill>
          <a:blip r:embed="rId3"/>
          <a:srcRect/>
          <a:stretch>
            <a:fillRect/>
          </a:stretch>
        </p:blipFill>
        <p:spPr bwMode="auto">
          <a:xfrm>
            <a:off x="1095375" y="1295400"/>
            <a:ext cx="6600825" cy="5226250"/>
          </a:xfrm>
          <a:prstGeom prst="rect">
            <a:avLst/>
          </a:prstGeom>
          <a:noFill/>
          <a:ln w="9525">
            <a:noFill/>
            <a:miter lim="800000"/>
            <a:headEnd/>
            <a:tailEnd/>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69441"/>
          </a:xfrm>
          <a:prstGeom prst="rect">
            <a:avLst/>
          </a:prstGeom>
          <a:solidFill>
            <a:schemeClr val="accent6">
              <a:lumMod val="75000"/>
            </a:schemeClr>
          </a:solidFill>
        </p:spPr>
        <p:txBody>
          <a:bodyPr wrap="square" rtlCol="0">
            <a:spAutoFit/>
          </a:bodyPr>
          <a:lstStyle/>
          <a:p>
            <a:pPr algn="ctr"/>
            <a:r>
              <a:rPr lang="en-US" sz="4400" b="1" dirty="0">
                <a:ln>
                  <a:solidFill>
                    <a:prstClr val="black"/>
                  </a:solidFill>
                </a:ln>
                <a:solidFill>
                  <a:prstClr val="white"/>
                </a:solidFill>
                <a:latin typeface="Tahoma" pitchFamily="34" charset="0"/>
                <a:cs typeface="Tahoma" pitchFamily="34" charset="0"/>
              </a:rPr>
              <a:t>Fragmentation &amp; Reassembly</a:t>
            </a:r>
            <a:endParaRPr lang="th-TH" sz="4400" b="1" dirty="0">
              <a:ln>
                <a:solidFill>
                  <a:prstClr val="black"/>
                </a:solidFill>
              </a:ln>
              <a:solidFill>
                <a:prstClr val="white"/>
              </a:solidFill>
              <a:latin typeface="Tahoma" pitchFamily="34" charset="0"/>
              <a:cs typeface="Tahoma" pitchFamily="34" charset="0"/>
            </a:endParaRPr>
          </a:p>
        </p:txBody>
      </p:sp>
      <p:pic>
        <p:nvPicPr>
          <p:cNvPr id="4098" name="Picture 2"/>
          <p:cNvPicPr>
            <a:picLocks noChangeAspect="1" noChangeArrowheads="1"/>
          </p:cNvPicPr>
          <p:nvPr/>
        </p:nvPicPr>
        <p:blipFill>
          <a:blip r:embed="rId3"/>
          <a:srcRect/>
          <a:stretch>
            <a:fillRect/>
          </a:stretch>
        </p:blipFill>
        <p:spPr bwMode="auto">
          <a:xfrm>
            <a:off x="295275" y="1747838"/>
            <a:ext cx="8553450" cy="3362325"/>
          </a:xfrm>
          <a:prstGeom prst="rect">
            <a:avLst/>
          </a:prstGeom>
          <a:noFill/>
          <a:ln w="9525">
            <a:noFill/>
            <a:miter lim="800000"/>
            <a:headEnd/>
            <a:tailEnd/>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76200" y="2209800"/>
            <a:ext cx="4476750" cy="2543175"/>
          </a:xfrm>
          <a:prstGeom prst="rect">
            <a:avLst/>
          </a:prstGeom>
          <a:noFill/>
          <a:ln w="9525">
            <a:noFill/>
            <a:miter lim="800000"/>
            <a:headEnd/>
            <a:tailEnd/>
          </a:ln>
        </p:spPr>
      </p:pic>
      <p:pic>
        <p:nvPicPr>
          <p:cNvPr id="5123" name="Picture 3"/>
          <p:cNvPicPr>
            <a:picLocks noChangeAspect="1" noChangeArrowheads="1"/>
          </p:cNvPicPr>
          <p:nvPr/>
        </p:nvPicPr>
        <p:blipFill>
          <a:blip r:embed="rId4"/>
          <a:srcRect/>
          <a:stretch>
            <a:fillRect/>
          </a:stretch>
        </p:blipFill>
        <p:spPr bwMode="auto">
          <a:xfrm>
            <a:off x="5617400" y="1143000"/>
            <a:ext cx="3069400" cy="5472113"/>
          </a:xfrm>
          <a:prstGeom prst="rect">
            <a:avLst/>
          </a:prstGeom>
          <a:noFill/>
          <a:ln w="9525">
            <a:noFill/>
            <a:miter lim="800000"/>
            <a:headEnd/>
            <a:tailEnd/>
          </a:ln>
        </p:spPr>
      </p:pic>
      <p:sp>
        <p:nvSpPr>
          <p:cNvPr id="6" name="Striped Right Arrow 5"/>
          <p:cNvSpPr/>
          <p:nvPr/>
        </p:nvSpPr>
        <p:spPr>
          <a:xfrm>
            <a:off x="4572000" y="3733800"/>
            <a:ext cx="533400" cy="381000"/>
          </a:xfrm>
          <a:prstGeom prst="striped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Brace 7"/>
          <p:cNvSpPr/>
          <p:nvPr/>
        </p:nvSpPr>
        <p:spPr>
          <a:xfrm>
            <a:off x="5181600" y="1143000"/>
            <a:ext cx="381000" cy="5486400"/>
          </a:xfrm>
          <a:prstGeom prst="leftBrace">
            <a:avLst>
              <a:gd name="adj1" fmla="val 148905"/>
              <a:gd name="adj2" fmla="val 50241"/>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0" y="0"/>
            <a:ext cx="9144000" cy="769441"/>
          </a:xfrm>
          <a:prstGeom prst="rect">
            <a:avLst/>
          </a:prstGeom>
          <a:solidFill>
            <a:schemeClr val="accent6">
              <a:lumMod val="75000"/>
            </a:schemeClr>
          </a:solidFill>
        </p:spPr>
        <p:txBody>
          <a:bodyPr wrap="square" rtlCol="0">
            <a:spAutoFit/>
          </a:bodyPr>
          <a:lstStyle/>
          <a:p>
            <a:pPr algn="ctr"/>
            <a:r>
              <a:rPr lang="en-US" sz="4400" b="1" dirty="0">
                <a:ln>
                  <a:solidFill>
                    <a:prstClr val="black"/>
                  </a:solidFill>
                </a:ln>
                <a:solidFill>
                  <a:prstClr val="white"/>
                </a:solidFill>
                <a:latin typeface="Tahoma" pitchFamily="34" charset="0"/>
                <a:cs typeface="Tahoma" pitchFamily="34" charset="0"/>
              </a:rPr>
              <a:t>Fragmentation &amp; Reassembly</a:t>
            </a:r>
            <a:endParaRPr lang="th-TH" sz="4400" b="1" dirty="0">
              <a:ln>
                <a:solidFill>
                  <a:prstClr val="black"/>
                </a:solidFill>
              </a:ln>
              <a:solidFill>
                <a:prstClr val="white"/>
              </a:solidFill>
              <a:latin typeface="Tahoma" pitchFamily="34" charset="0"/>
              <a:cs typeface="Tahoma"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752600"/>
            <a:ext cx="9144000" cy="707886"/>
          </a:xfrm>
          <a:prstGeom prst="rect">
            <a:avLst/>
          </a:prstGeom>
          <a:solidFill>
            <a:schemeClr val="accent6">
              <a:lumMod val="75000"/>
            </a:schemeClr>
          </a:solidFill>
        </p:spPr>
        <p:txBody>
          <a:bodyPr wrap="square" rtlCol="0">
            <a:spAutoFit/>
          </a:bodyPr>
          <a:lstStyle/>
          <a:p>
            <a:pPr algn="ctr" rtl="0"/>
            <a:r>
              <a:rPr lang="en-US" sz="4000" b="1" kern="1200" dirty="0" err="1">
                <a:ln>
                  <a:solidFill>
                    <a:prstClr val="white"/>
                  </a:solidFill>
                </a:ln>
                <a:solidFill>
                  <a:prstClr val="black"/>
                </a:solidFill>
                <a:latin typeface="Tahoma" pitchFamily="34" charset="0"/>
                <a:ea typeface="+mn-ea"/>
                <a:cs typeface="Tahoma" pitchFamily="34" charset="0"/>
              </a:rPr>
              <a:t>Classful</a:t>
            </a:r>
            <a:r>
              <a:rPr lang="en-US" sz="4000" b="1" dirty="0">
                <a:ln>
                  <a:solidFill>
                    <a:prstClr val="white"/>
                  </a:solidFill>
                </a:ln>
                <a:solidFill>
                  <a:prstClr val="black"/>
                </a:solidFill>
                <a:latin typeface="Tahoma" pitchFamily="34" charset="0"/>
                <a:cs typeface="Tahoma" pitchFamily="34" charset="0"/>
              </a:rPr>
              <a:t>/ Classless IP addressing</a:t>
            </a:r>
            <a:endParaRPr lang="th-TH" sz="3200" b="1" kern="1200" dirty="0">
              <a:ln>
                <a:solidFill>
                  <a:prstClr val="black"/>
                </a:solidFill>
              </a:ln>
              <a:solidFill>
                <a:srgbClr val="1F497D"/>
              </a:solidFill>
              <a:latin typeface="Tahoma" pitchFamily="34" charset="0"/>
              <a:ea typeface="+mn-ea"/>
              <a:cs typeface="Tahoma" pitchFamily="34" charset="0"/>
            </a:endParaRPr>
          </a:p>
        </p:txBody>
      </p:sp>
      <p:grpSp>
        <p:nvGrpSpPr>
          <p:cNvPr id="31" name="Group 30"/>
          <p:cNvGrpSpPr/>
          <p:nvPr/>
        </p:nvGrpSpPr>
        <p:grpSpPr>
          <a:xfrm>
            <a:off x="2801788" y="2972331"/>
            <a:ext cx="3370412" cy="3200397"/>
            <a:chOff x="2584388" y="2972331"/>
            <a:chExt cx="3370412" cy="3200397"/>
          </a:xfrm>
          <a:solidFill>
            <a:schemeClr val="bg1">
              <a:lumMod val="95000"/>
              <a:alpha val="63000"/>
            </a:schemeClr>
          </a:solidFill>
        </p:grpSpPr>
        <p:sp>
          <p:nvSpPr>
            <p:cNvPr id="4" name="Line 2"/>
            <p:cNvSpPr>
              <a:spLocks noChangeShapeType="1"/>
            </p:cNvSpPr>
            <p:nvPr/>
          </p:nvSpPr>
          <p:spPr bwMode="auto">
            <a:xfrm flipV="1">
              <a:off x="4509805" y="4173712"/>
              <a:ext cx="298707" cy="177800"/>
            </a:xfrm>
            <a:prstGeom prst="line">
              <a:avLst/>
            </a:prstGeom>
            <a:grpFill/>
            <a:ln w="25400">
              <a:solidFill>
                <a:schemeClr val="accent6">
                  <a:lumMod val="75000"/>
                </a:schemeClr>
              </a:solidFill>
              <a:round/>
              <a:headEnd/>
              <a:tailEnd/>
            </a:ln>
            <a:effectLst/>
          </p:spPr>
          <p:txBody>
            <a:bodyPr anchor="ctr">
              <a:spAutoFit/>
            </a:bodyPr>
            <a:lstStyle/>
            <a:p>
              <a:endParaRPr lang="en-US"/>
            </a:p>
          </p:txBody>
        </p:sp>
        <p:sp>
          <p:nvSpPr>
            <p:cNvPr id="5" name="Line 3"/>
            <p:cNvSpPr>
              <a:spLocks noChangeShapeType="1"/>
            </p:cNvSpPr>
            <p:nvPr/>
          </p:nvSpPr>
          <p:spPr bwMode="auto">
            <a:xfrm>
              <a:off x="4569546" y="4766378"/>
              <a:ext cx="358449" cy="296333"/>
            </a:xfrm>
            <a:prstGeom prst="line">
              <a:avLst/>
            </a:prstGeom>
            <a:grpFill/>
            <a:ln w="25400">
              <a:solidFill>
                <a:schemeClr val="accent6">
                  <a:lumMod val="75000"/>
                </a:schemeClr>
              </a:solidFill>
              <a:round/>
              <a:headEnd/>
              <a:tailEnd/>
            </a:ln>
            <a:effectLst/>
          </p:spPr>
          <p:txBody>
            <a:bodyPr anchor="ctr">
              <a:spAutoFit/>
            </a:bodyPr>
            <a:lstStyle/>
            <a:p>
              <a:endParaRPr lang="en-US"/>
            </a:p>
          </p:txBody>
        </p:sp>
        <p:sp>
          <p:nvSpPr>
            <p:cNvPr id="6" name="Line 4"/>
            <p:cNvSpPr>
              <a:spLocks noChangeShapeType="1"/>
            </p:cNvSpPr>
            <p:nvPr/>
          </p:nvSpPr>
          <p:spPr bwMode="auto">
            <a:xfrm>
              <a:off x="5047478" y="4292245"/>
              <a:ext cx="119483" cy="651933"/>
            </a:xfrm>
            <a:prstGeom prst="line">
              <a:avLst/>
            </a:prstGeom>
            <a:grpFill/>
            <a:ln w="25400">
              <a:solidFill>
                <a:schemeClr val="accent6">
                  <a:lumMod val="75000"/>
                </a:schemeClr>
              </a:solidFill>
              <a:round/>
              <a:headEnd/>
              <a:tailEnd/>
            </a:ln>
            <a:effectLst/>
          </p:spPr>
          <p:txBody>
            <a:bodyPr anchor="ctr">
              <a:spAutoFit/>
            </a:bodyPr>
            <a:lstStyle/>
            <a:p>
              <a:endParaRPr lang="en-US"/>
            </a:p>
          </p:txBody>
        </p:sp>
        <p:sp>
          <p:nvSpPr>
            <p:cNvPr id="8" name="Line 5"/>
            <p:cNvSpPr>
              <a:spLocks noChangeShapeType="1"/>
            </p:cNvSpPr>
            <p:nvPr/>
          </p:nvSpPr>
          <p:spPr bwMode="auto">
            <a:xfrm>
              <a:off x="3852649" y="3818112"/>
              <a:ext cx="896122" cy="59267"/>
            </a:xfrm>
            <a:prstGeom prst="line">
              <a:avLst/>
            </a:prstGeom>
            <a:grpFill/>
            <a:ln w="25400">
              <a:solidFill>
                <a:schemeClr val="accent6">
                  <a:lumMod val="75000"/>
                </a:schemeClr>
              </a:solidFill>
              <a:round/>
              <a:headEnd/>
              <a:tailEnd/>
            </a:ln>
            <a:effectLst/>
          </p:spPr>
          <p:txBody>
            <a:bodyPr anchor="ctr">
              <a:spAutoFit/>
            </a:bodyPr>
            <a:lstStyle/>
            <a:p>
              <a:endParaRPr lang="en-US"/>
            </a:p>
          </p:txBody>
        </p:sp>
        <p:sp>
          <p:nvSpPr>
            <p:cNvPr id="9" name="Line 6"/>
            <p:cNvSpPr>
              <a:spLocks noChangeShapeType="1"/>
            </p:cNvSpPr>
            <p:nvPr/>
          </p:nvSpPr>
          <p:spPr bwMode="auto">
            <a:xfrm>
              <a:off x="3673425" y="3995912"/>
              <a:ext cx="358449" cy="355600"/>
            </a:xfrm>
            <a:prstGeom prst="line">
              <a:avLst/>
            </a:prstGeom>
            <a:grpFill/>
            <a:ln w="25400">
              <a:solidFill>
                <a:schemeClr val="accent6">
                  <a:lumMod val="75000"/>
                </a:schemeClr>
              </a:solidFill>
              <a:round/>
              <a:headEnd/>
              <a:tailEnd/>
            </a:ln>
            <a:effectLst/>
          </p:spPr>
          <p:txBody>
            <a:bodyPr anchor="ctr">
              <a:spAutoFit/>
            </a:bodyPr>
            <a:lstStyle/>
            <a:p>
              <a:endParaRPr lang="en-US"/>
            </a:p>
          </p:txBody>
        </p:sp>
        <p:sp>
          <p:nvSpPr>
            <p:cNvPr id="10" name="Line 7"/>
            <p:cNvSpPr>
              <a:spLocks noChangeShapeType="1"/>
            </p:cNvSpPr>
            <p:nvPr/>
          </p:nvSpPr>
          <p:spPr bwMode="auto">
            <a:xfrm>
              <a:off x="3494200" y="4173712"/>
              <a:ext cx="238966" cy="888999"/>
            </a:xfrm>
            <a:prstGeom prst="line">
              <a:avLst/>
            </a:prstGeom>
            <a:grpFill/>
            <a:ln w="25400">
              <a:solidFill>
                <a:schemeClr val="accent6">
                  <a:lumMod val="75000"/>
                </a:schemeClr>
              </a:solidFill>
              <a:round/>
              <a:headEnd/>
              <a:tailEnd/>
            </a:ln>
            <a:effectLst/>
          </p:spPr>
          <p:txBody>
            <a:bodyPr anchor="ctr">
              <a:spAutoFit/>
            </a:bodyPr>
            <a:lstStyle/>
            <a:p>
              <a:endParaRPr lang="en-US"/>
            </a:p>
          </p:txBody>
        </p:sp>
        <p:sp>
          <p:nvSpPr>
            <p:cNvPr id="11" name="Line 8"/>
            <p:cNvSpPr>
              <a:spLocks noChangeShapeType="1"/>
            </p:cNvSpPr>
            <p:nvPr/>
          </p:nvSpPr>
          <p:spPr bwMode="auto">
            <a:xfrm flipH="1">
              <a:off x="4091615" y="5359045"/>
              <a:ext cx="716897" cy="59267"/>
            </a:xfrm>
            <a:prstGeom prst="line">
              <a:avLst/>
            </a:prstGeom>
            <a:grpFill/>
            <a:ln w="25400">
              <a:solidFill>
                <a:schemeClr val="accent6">
                  <a:lumMod val="75000"/>
                </a:schemeClr>
              </a:solidFill>
              <a:round/>
              <a:headEnd/>
              <a:tailEnd/>
            </a:ln>
            <a:effectLst/>
          </p:spPr>
          <p:txBody>
            <a:bodyPr anchor="ctr">
              <a:spAutoFit/>
            </a:bodyPr>
            <a:lstStyle/>
            <a:p>
              <a:endParaRPr lang="en-US"/>
            </a:p>
          </p:txBody>
        </p:sp>
        <p:grpSp>
          <p:nvGrpSpPr>
            <p:cNvPr id="12" name="Group 10"/>
            <p:cNvGrpSpPr>
              <a:grpSpLocks/>
            </p:cNvGrpSpPr>
            <p:nvPr/>
          </p:nvGrpSpPr>
          <p:grpSpPr bwMode="auto">
            <a:xfrm>
              <a:off x="3792908" y="4173712"/>
              <a:ext cx="836380" cy="770466"/>
              <a:chOff x="2304" y="1824"/>
              <a:chExt cx="672" cy="624"/>
            </a:xfrm>
            <a:grpFill/>
          </p:grpSpPr>
          <p:sp>
            <p:nvSpPr>
              <p:cNvPr id="29" name="Oval 11"/>
              <p:cNvSpPr>
                <a:spLocks noChangeArrowheads="1"/>
              </p:cNvSpPr>
              <p:nvPr/>
            </p:nvSpPr>
            <p:spPr bwMode="auto">
              <a:xfrm>
                <a:off x="2352" y="1824"/>
                <a:ext cx="624" cy="624"/>
              </a:xfrm>
              <a:prstGeom prst="ellipse">
                <a:avLst/>
              </a:prstGeom>
              <a:grpFill/>
              <a:ln w="25400">
                <a:solidFill>
                  <a:schemeClr val="accent6">
                    <a:lumMod val="75000"/>
                  </a:schemeClr>
                </a:solidFill>
                <a:round/>
                <a:headEnd/>
                <a:tailEnd/>
              </a:ln>
              <a:effectLst/>
            </p:spPr>
            <p:txBody>
              <a:bodyPr wrap="none" anchor="ctr">
                <a:spAutoFit/>
              </a:bodyPr>
              <a:lstStyle/>
              <a:p>
                <a:endParaRPr lang="en-US"/>
              </a:p>
            </p:txBody>
          </p:sp>
          <p:sp>
            <p:nvSpPr>
              <p:cNvPr id="30" name="Text Box 12"/>
              <p:cNvSpPr txBox="1">
                <a:spLocks noChangeArrowheads="1"/>
              </p:cNvSpPr>
              <p:nvPr/>
            </p:nvSpPr>
            <p:spPr bwMode="auto">
              <a:xfrm>
                <a:off x="2304" y="1968"/>
                <a:ext cx="672" cy="431"/>
              </a:xfrm>
              <a:prstGeom prst="rect">
                <a:avLst/>
              </a:prstGeom>
              <a:grpFill/>
              <a:ln w="9525">
                <a:noFill/>
                <a:miter lim="800000"/>
                <a:headEnd/>
                <a:tailEnd/>
              </a:ln>
              <a:effectLst/>
            </p:spPr>
            <p:txBody>
              <a:bodyPr lIns="100776" tIns="50388" rIns="100776" bIns="50388">
                <a:spAutoFit/>
              </a:bodyPr>
              <a:lstStyle/>
              <a:p>
                <a:pPr>
                  <a:spcBef>
                    <a:spcPct val="50000"/>
                  </a:spcBef>
                </a:pPr>
                <a:r>
                  <a:rPr lang="en-US" sz="2800" b="1" dirty="0">
                    <a:latin typeface="Helvetica" pitchFamily="112" charset="0"/>
                  </a:rPr>
                  <a:t>/27</a:t>
                </a:r>
                <a:endParaRPr lang="en-US" sz="2800" b="1" dirty="0"/>
              </a:p>
            </p:txBody>
          </p:sp>
        </p:grpSp>
        <p:grpSp>
          <p:nvGrpSpPr>
            <p:cNvPr id="13" name="Group 13"/>
            <p:cNvGrpSpPr>
              <a:grpSpLocks/>
            </p:cNvGrpSpPr>
            <p:nvPr/>
          </p:nvGrpSpPr>
          <p:grpSpPr bwMode="auto">
            <a:xfrm>
              <a:off x="3255235" y="5003445"/>
              <a:ext cx="836380" cy="770466"/>
              <a:chOff x="2304" y="1824"/>
              <a:chExt cx="672" cy="624"/>
            </a:xfrm>
            <a:grpFill/>
          </p:grpSpPr>
          <p:sp>
            <p:nvSpPr>
              <p:cNvPr id="27" name="Oval 14"/>
              <p:cNvSpPr>
                <a:spLocks noChangeArrowheads="1"/>
              </p:cNvSpPr>
              <p:nvPr/>
            </p:nvSpPr>
            <p:spPr bwMode="auto">
              <a:xfrm>
                <a:off x="2352" y="1824"/>
                <a:ext cx="624" cy="624"/>
              </a:xfrm>
              <a:prstGeom prst="ellipse">
                <a:avLst/>
              </a:prstGeom>
              <a:grpFill/>
              <a:ln w="25400">
                <a:solidFill>
                  <a:schemeClr val="accent6">
                    <a:lumMod val="75000"/>
                  </a:schemeClr>
                </a:solidFill>
                <a:round/>
                <a:headEnd/>
                <a:tailEnd/>
              </a:ln>
              <a:effectLst/>
            </p:spPr>
            <p:txBody>
              <a:bodyPr wrap="none" anchor="ctr">
                <a:spAutoFit/>
              </a:bodyPr>
              <a:lstStyle/>
              <a:p>
                <a:endParaRPr lang="en-US"/>
              </a:p>
            </p:txBody>
          </p:sp>
          <p:sp>
            <p:nvSpPr>
              <p:cNvPr id="28" name="Text Box 15"/>
              <p:cNvSpPr txBox="1">
                <a:spLocks noChangeArrowheads="1"/>
              </p:cNvSpPr>
              <p:nvPr/>
            </p:nvSpPr>
            <p:spPr bwMode="auto">
              <a:xfrm>
                <a:off x="2304" y="1968"/>
                <a:ext cx="672" cy="431"/>
              </a:xfrm>
              <a:prstGeom prst="rect">
                <a:avLst/>
              </a:prstGeom>
              <a:grpFill/>
              <a:ln w="9525">
                <a:noFill/>
                <a:miter lim="800000"/>
                <a:headEnd/>
                <a:tailEnd/>
              </a:ln>
              <a:effectLst/>
            </p:spPr>
            <p:txBody>
              <a:bodyPr lIns="100776" tIns="50388" rIns="100776" bIns="50388">
                <a:spAutoFit/>
              </a:bodyPr>
              <a:lstStyle/>
              <a:p>
                <a:pPr>
                  <a:spcBef>
                    <a:spcPct val="50000"/>
                  </a:spcBef>
                </a:pPr>
                <a:r>
                  <a:rPr lang="en-US" sz="2800" b="1" dirty="0">
                    <a:latin typeface="Helvetica" pitchFamily="112" charset="0"/>
                  </a:rPr>
                  <a:t>/26</a:t>
                </a:r>
                <a:endParaRPr lang="en-US" sz="2800" b="1" dirty="0"/>
              </a:p>
            </p:txBody>
          </p:sp>
        </p:grpSp>
        <p:grpSp>
          <p:nvGrpSpPr>
            <p:cNvPr id="14" name="Group 16"/>
            <p:cNvGrpSpPr>
              <a:grpSpLocks/>
            </p:cNvGrpSpPr>
            <p:nvPr/>
          </p:nvGrpSpPr>
          <p:grpSpPr bwMode="auto">
            <a:xfrm>
              <a:off x="3135752" y="3462513"/>
              <a:ext cx="836380" cy="770466"/>
              <a:chOff x="2304" y="1824"/>
              <a:chExt cx="672" cy="624"/>
            </a:xfrm>
            <a:grpFill/>
          </p:grpSpPr>
          <p:sp>
            <p:nvSpPr>
              <p:cNvPr id="25" name="Oval 17"/>
              <p:cNvSpPr>
                <a:spLocks noChangeArrowheads="1"/>
              </p:cNvSpPr>
              <p:nvPr/>
            </p:nvSpPr>
            <p:spPr bwMode="auto">
              <a:xfrm>
                <a:off x="2352" y="1824"/>
                <a:ext cx="624" cy="624"/>
              </a:xfrm>
              <a:prstGeom prst="ellipse">
                <a:avLst/>
              </a:prstGeom>
              <a:grpFill/>
              <a:ln w="25400">
                <a:solidFill>
                  <a:schemeClr val="accent6">
                    <a:lumMod val="75000"/>
                  </a:schemeClr>
                </a:solidFill>
                <a:round/>
                <a:headEnd/>
                <a:tailEnd/>
              </a:ln>
              <a:effectLst/>
            </p:spPr>
            <p:txBody>
              <a:bodyPr wrap="none" anchor="ctr">
                <a:spAutoFit/>
              </a:bodyPr>
              <a:lstStyle/>
              <a:p>
                <a:endParaRPr lang="en-US"/>
              </a:p>
            </p:txBody>
          </p:sp>
          <p:sp>
            <p:nvSpPr>
              <p:cNvPr id="26" name="Text Box 18"/>
              <p:cNvSpPr txBox="1">
                <a:spLocks noChangeArrowheads="1"/>
              </p:cNvSpPr>
              <p:nvPr/>
            </p:nvSpPr>
            <p:spPr bwMode="auto">
              <a:xfrm>
                <a:off x="2304" y="1968"/>
                <a:ext cx="672" cy="431"/>
              </a:xfrm>
              <a:prstGeom prst="rect">
                <a:avLst/>
              </a:prstGeom>
              <a:grpFill/>
              <a:ln w="9525">
                <a:noFill/>
                <a:miter lim="800000"/>
                <a:headEnd/>
                <a:tailEnd/>
              </a:ln>
              <a:effectLst/>
            </p:spPr>
            <p:txBody>
              <a:bodyPr lIns="100776" tIns="50388" rIns="100776" bIns="50388">
                <a:spAutoFit/>
              </a:bodyPr>
              <a:lstStyle/>
              <a:p>
                <a:pPr>
                  <a:spcBef>
                    <a:spcPct val="50000"/>
                  </a:spcBef>
                </a:pPr>
                <a:r>
                  <a:rPr lang="en-US" sz="2800" b="1" dirty="0">
                    <a:latin typeface="Helvetica" pitchFamily="112" charset="0"/>
                  </a:rPr>
                  <a:t>/25</a:t>
                </a:r>
                <a:endParaRPr lang="en-US" sz="2800" b="1" dirty="0"/>
              </a:p>
            </p:txBody>
          </p:sp>
        </p:grpSp>
        <p:grpSp>
          <p:nvGrpSpPr>
            <p:cNvPr id="15" name="Group 14"/>
            <p:cNvGrpSpPr>
              <a:grpSpLocks/>
            </p:cNvGrpSpPr>
            <p:nvPr/>
          </p:nvGrpSpPr>
          <p:grpSpPr bwMode="auto">
            <a:xfrm>
              <a:off x="4748771" y="4944178"/>
              <a:ext cx="836380" cy="770466"/>
              <a:chOff x="2304" y="1824"/>
              <a:chExt cx="672" cy="624"/>
            </a:xfrm>
            <a:grpFill/>
          </p:grpSpPr>
          <p:sp>
            <p:nvSpPr>
              <p:cNvPr id="23" name="Oval 20"/>
              <p:cNvSpPr>
                <a:spLocks noChangeArrowheads="1"/>
              </p:cNvSpPr>
              <p:nvPr/>
            </p:nvSpPr>
            <p:spPr bwMode="auto">
              <a:xfrm>
                <a:off x="2352" y="1824"/>
                <a:ext cx="624" cy="624"/>
              </a:xfrm>
              <a:prstGeom prst="ellipse">
                <a:avLst/>
              </a:prstGeom>
              <a:grpFill/>
              <a:ln w="25400">
                <a:solidFill>
                  <a:schemeClr val="accent6">
                    <a:lumMod val="75000"/>
                  </a:schemeClr>
                </a:solidFill>
                <a:round/>
                <a:headEnd/>
                <a:tailEnd/>
              </a:ln>
              <a:effectLst/>
            </p:spPr>
            <p:txBody>
              <a:bodyPr wrap="none" anchor="ctr">
                <a:spAutoFit/>
              </a:bodyPr>
              <a:lstStyle/>
              <a:p>
                <a:endParaRPr lang="en-US"/>
              </a:p>
            </p:txBody>
          </p:sp>
          <p:sp>
            <p:nvSpPr>
              <p:cNvPr id="24" name="Text Box 21"/>
              <p:cNvSpPr txBox="1">
                <a:spLocks noChangeArrowheads="1"/>
              </p:cNvSpPr>
              <p:nvPr/>
            </p:nvSpPr>
            <p:spPr bwMode="auto">
              <a:xfrm>
                <a:off x="2304" y="1968"/>
                <a:ext cx="672" cy="431"/>
              </a:xfrm>
              <a:prstGeom prst="rect">
                <a:avLst/>
              </a:prstGeom>
              <a:grpFill/>
              <a:ln w="9525">
                <a:noFill/>
                <a:miter lim="800000"/>
                <a:headEnd/>
                <a:tailEnd/>
              </a:ln>
              <a:effectLst/>
            </p:spPr>
            <p:txBody>
              <a:bodyPr lIns="100776" tIns="50388" rIns="100776" bIns="50388">
                <a:spAutoFit/>
              </a:bodyPr>
              <a:lstStyle/>
              <a:p>
                <a:pPr>
                  <a:spcBef>
                    <a:spcPct val="50000"/>
                  </a:spcBef>
                </a:pPr>
                <a:r>
                  <a:rPr lang="en-US" sz="2800" b="1" dirty="0">
                    <a:latin typeface="Helvetica" pitchFamily="112" charset="0"/>
                  </a:rPr>
                  <a:t>/28</a:t>
                </a:r>
                <a:endParaRPr lang="en-US" sz="2800" b="1" dirty="0"/>
              </a:p>
            </p:txBody>
          </p:sp>
        </p:grpSp>
        <p:grpSp>
          <p:nvGrpSpPr>
            <p:cNvPr id="16" name="Group 22"/>
            <p:cNvGrpSpPr>
              <a:grpSpLocks/>
            </p:cNvGrpSpPr>
            <p:nvPr/>
          </p:nvGrpSpPr>
          <p:grpSpPr bwMode="auto">
            <a:xfrm>
              <a:off x="4629288" y="3581046"/>
              <a:ext cx="836380" cy="770466"/>
              <a:chOff x="2304" y="1824"/>
              <a:chExt cx="672" cy="624"/>
            </a:xfrm>
            <a:grpFill/>
          </p:grpSpPr>
          <p:sp>
            <p:nvSpPr>
              <p:cNvPr id="21" name="Oval 23"/>
              <p:cNvSpPr>
                <a:spLocks noChangeArrowheads="1"/>
              </p:cNvSpPr>
              <p:nvPr/>
            </p:nvSpPr>
            <p:spPr bwMode="auto">
              <a:xfrm>
                <a:off x="2352" y="1824"/>
                <a:ext cx="624" cy="624"/>
              </a:xfrm>
              <a:prstGeom prst="ellipse">
                <a:avLst/>
              </a:prstGeom>
              <a:grpFill/>
              <a:ln w="25400">
                <a:solidFill>
                  <a:schemeClr val="accent6">
                    <a:lumMod val="75000"/>
                  </a:schemeClr>
                </a:solidFill>
                <a:round/>
                <a:headEnd/>
                <a:tailEnd/>
              </a:ln>
              <a:effectLst/>
            </p:spPr>
            <p:txBody>
              <a:bodyPr wrap="none" anchor="ctr">
                <a:spAutoFit/>
              </a:bodyPr>
              <a:lstStyle/>
              <a:p>
                <a:endParaRPr lang="en-US"/>
              </a:p>
            </p:txBody>
          </p:sp>
          <p:sp>
            <p:nvSpPr>
              <p:cNvPr id="22" name="Text Box 24"/>
              <p:cNvSpPr txBox="1">
                <a:spLocks noChangeArrowheads="1"/>
              </p:cNvSpPr>
              <p:nvPr/>
            </p:nvSpPr>
            <p:spPr bwMode="auto">
              <a:xfrm>
                <a:off x="2304" y="1968"/>
                <a:ext cx="672" cy="431"/>
              </a:xfrm>
              <a:prstGeom prst="rect">
                <a:avLst/>
              </a:prstGeom>
              <a:grpFill/>
              <a:ln w="9525">
                <a:noFill/>
                <a:miter lim="800000"/>
                <a:headEnd/>
                <a:tailEnd/>
              </a:ln>
              <a:effectLst/>
            </p:spPr>
            <p:txBody>
              <a:bodyPr lIns="100776" tIns="50388" rIns="100776" bIns="50388">
                <a:spAutoFit/>
              </a:bodyPr>
              <a:lstStyle/>
              <a:p>
                <a:pPr>
                  <a:spcBef>
                    <a:spcPct val="50000"/>
                  </a:spcBef>
                </a:pPr>
                <a:r>
                  <a:rPr lang="en-US" sz="2800" b="1" dirty="0">
                    <a:latin typeface="Helvetica" pitchFamily="112" charset="0"/>
                  </a:rPr>
                  <a:t>/28</a:t>
                </a:r>
                <a:endParaRPr lang="en-US" sz="2800" b="1" dirty="0"/>
              </a:p>
            </p:txBody>
          </p:sp>
        </p:grpSp>
        <p:grpSp>
          <p:nvGrpSpPr>
            <p:cNvPr id="18" name="Group 25"/>
            <p:cNvGrpSpPr>
              <a:grpSpLocks/>
            </p:cNvGrpSpPr>
            <p:nvPr/>
          </p:nvGrpSpPr>
          <p:grpSpPr bwMode="auto">
            <a:xfrm>
              <a:off x="2584388" y="2972331"/>
              <a:ext cx="3370412" cy="3200397"/>
              <a:chOff x="1429" y="851"/>
              <a:chExt cx="2708" cy="2592"/>
            </a:xfrm>
            <a:grpFill/>
          </p:grpSpPr>
          <p:sp>
            <p:nvSpPr>
              <p:cNvPr id="19" name="Oval 26"/>
              <p:cNvSpPr>
                <a:spLocks noChangeArrowheads="1"/>
              </p:cNvSpPr>
              <p:nvPr/>
            </p:nvSpPr>
            <p:spPr bwMode="auto">
              <a:xfrm>
                <a:off x="1545" y="851"/>
                <a:ext cx="2592" cy="2592"/>
              </a:xfrm>
              <a:prstGeom prst="ellipse">
                <a:avLst/>
              </a:prstGeom>
              <a:grpFill/>
              <a:ln w="25400">
                <a:solidFill>
                  <a:schemeClr val="accent6">
                    <a:lumMod val="75000"/>
                  </a:schemeClr>
                </a:solidFill>
                <a:round/>
                <a:headEnd/>
                <a:tailEnd/>
              </a:ln>
              <a:effectLst/>
            </p:spPr>
            <p:txBody>
              <a:bodyPr anchor="ctr">
                <a:spAutoFit/>
              </a:bodyPr>
              <a:lstStyle/>
              <a:p>
                <a:endParaRPr lang="en-US"/>
              </a:p>
            </p:txBody>
          </p:sp>
          <p:sp>
            <p:nvSpPr>
              <p:cNvPr id="20" name="Text Box 27"/>
              <p:cNvSpPr txBox="1">
                <a:spLocks noChangeArrowheads="1"/>
              </p:cNvSpPr>
              <p:nvPr/>
            </p:nvSpPr>
            <p:spPr bwMode="auto">
              <a:xfrm>
                <a:off x="1429" y="1529"/>
                <a:ext cx="2688" cy="1179"/>
              </a:xfrm>
              <a:prstGeom prst="rect">
                <a:avLst/>
              </a:prstGeom>
              <a:grpFill/>
              <a:ln w="9525">
                <a:solidFill>
                  <a:schemeClr val="accent6">
                    <a:lumMod val="75000"/>
                  </a:schemeClr>
                </a:solidFill>
                <a:miter lim="800000"/>
                <a:headEnd/>
                <a:tailEnd/>
              </a:ln>
              <a:effectLst/>
            </p:spPr>
            <p:txBody>
              <a:bodyPr lIns="100776" tIns="50388" rIns="100776" bIns="50388">
                <a:spAutoFit/>
              </a:bodyPr>
              <a:lstStyle/>
              <a:p>
                <a:pPr algn="ctr">
                  <a:spcBef>
                    <a:spcPct val="50000"/>
                  </a:spcBef>
                </a:pPr>
                <a:r>
                  <a:rPr lang="en-US" sz="8800" dirty="0">
                    <a:ln>
                      <a:solidFill>
                        <a:sysClr val="windowText" lastClr="000000"/>
                      </a:solidFill>
                    </a:ln>
                    <a:solidFill>
                      <a:schemeClr val="accent6">
                        <a:lumMod val="75000"/>
                      </a:schemeClr>
                    </a:solidFill>
                    <a:latin typeface="Helvetica" pitchFamily="112" charset="0"/>
                  </a:rPr>
                  <a:t>/24</a:t>
                </a:r>
                <a:endParaRPr lang="en-US" sz="8800" dirty="0">
                  <a:ln>
                    <a:solidFill>
                      <a:sysClr val="windowText" lastClr="000000"/>
                    </a:solidFill>
                  </a:ln>
                  <a:solidFill>
                    <a:schemeClr val="accent6">
                      <a:lumMod val="75000"/>
                    </a:schemeClr>
                  </a:solidFill>
                </a:endParaRPr>
              </a:p>
            </p:txBody>
          </p:sp>
        </p:grpSp>
      </p:gr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black"/>
                  </a:solidFill>
                </a:ln>
                <a:solidFill>
                  <a:prstClr val="white"/>
                </a:solidFill>
                <a:latin typeface="Tahoma" pitchFamily="34" charset="0"/>
                <a:ea typeface="+mn-ea"/>
                <a:cs typeface="Tahoma" pitchFamily="34" charset="0"/>
              </a:rPr>
              <a:t>Internet Protocol</a:t>
            </a:r>
            <a:endParaRPr lang="th-TH" sz="4000" b="1" kern="1200" dirty="0">
              <a:ln>
                <a:solidFill>
                  <a:prstClr val="black"/>
                </a:solidFill>
              </a:ln>
              <a:solidFill>
                <a:prstClr val="white"/>
              </a:solidFill>
              <a:latin typeface="Tahoma" pitchFamily="34" charset="0"/>
              <a:ea typeface="+mn-ea"/>
              <a:cs typeface="Tahoma" pitchFamily="34" charset="0"/>
            </a:endParaRPr>
          </a:p>
        </p:txBody>
      </p:sp>
      <p:pic>
        <p:nvPicPr>
          <p:cNvPr id="7" name="Picture 11"/>
          <p:cNvPicPr>
            <a:picLocks noChangeAspect="1" noChangeArrowheads="1"/>
          </p:cNvPicPr>
          <p:nvPr/>
        </p:nvPicPr>
        <p:blipFill>
          <a:blip r:embed="rId3"/>
          <a:srcRect/>
          <a:stretch>
            <a:fillRect/>
          </a:stretch>
        </p:blipFill>
        <p:spPr bwMode="auto">
          <a:xfrm>
            <a:off x="539750" y="1371600"/>
            <a:ext cx="8070850" cy="1612900"/>
          </a:xfrm>
          <a:prstGeom prst="rect">
            <a:avLst/>
          </a:prstGeom>
          <a:noFill/>
          <a:ln w="38100">
            <a:solidFill>
              <a:schemeClr val="accent6">
                <a:lumMod val="75000"/>
              </a:schemeClr>
            </a:solidFill>
            <a:miter lim="800000"/>
            <a:headEnd/>
            <a:tailEnd/>
          </a:ln>
          <a:effectLst/>
        </p:spPr>
      </p:pic>
      <p:grpSp>
        <p:nvGrpSpPr>
          <p:cNvPr id="4" name="Group 3"/>
          <p:cNvGrpSpPr/>
          <p:nvPr/>
        </p:nvGrpSpPr>
        <p:grpSpPr>
          <a:xfrm>
            <a:off x="533400" y="3352800"/>
            <a:ext cx="8839200" cy="2749629"/>
            <a:chOff x="533400" y="1132582"/>
            <a:chExt cx="8839200" cy="2749629"/>
          </a:xfrm>
        </p:grpSpPr>
        <p:sp>
          <p:nvSpPr>
            <p:cNvPr id="5" name="TextBox 4"/>
            <p:cNvSpPr txBox="1"/>
            <p:nvPr/>
          </p:nvSpPr>
          <p:spPr>
            <a:xfrm>
              <a:off x="533400" y="1143000"/>
              <a:ext cx="8839200" cy="2739211"/>
            </a:xfrm>
            <a:prstGeom prst="rect">
              <a:avLst/>
            </a:prstGeom>
            <a:noFill/>
          </p:spPr>
          <p:txBody>
            <a:bodyPr wrap="square" rtlCol="0">
              <a:spAutoFit/>
            </a:bodyPr>
            <a:lstStyle/>
            <a:p>
              <a:pPr algn="l" rtl="0"/>
              <a:r>
                <a:rPr lang="en-US" sz="3200" b="1" kern="1200" dirty="0">
                  <a:solidFill>
                    <a:srgbClr val="1F497D"/>
                  </a:solidFill>
                  <a:latin typeface="Calibri"/>
                  <a:ea typeface="+mn-ea"/>
                  <a:cs typeface="+mn-cs"/>
                </a:rPr>
                <a:t>IP Version </a:t>
              </a:r>
              <a:r>
                <a:rPr lang="en-US" sz="3600" b="1" kern="1200" dirty="0">
                  <a:solidFill>
                    <a:srgbClr val="F79646">
                      <a:lumMod val="50000"/>
                    </a:srgbClr>
                  </a:solidFill>
                  <a:latin typeface="Calibri"/>
                  <a:ea typeface="+mn-ea"/>
                  <a:cs typeface="+mn-cs"/>
                </a:rPr>
                <a:t>4; </a:t>
              </a:r>
              <a:r>
                <a:rPr lang="en-US" sz="3200" b="1" kern="1200" dirty="0">
                  <a:solidFill>
                    <a:srgbClr val="1F497D"/>
                  </a:solidFill>
                  <a:latin typeface="Calibri"/>
                  <a:ea typeface="+mn-ea"/>
                  <a:cs typeface="+mn-cs"/>
                </a:rPr>
                <a:t>Address: </a:t>
              </a:r>
              <a:r>
                <a:rPr lang="en-US" sz="3600" b="1" kern="1200" dirty="0">
                  <a:solidFill>
                    <a:srgbClr val="F79646">
                      <a:lumMod val="50000"/>
                    </a:srgbClr>
                  </a:solidFill>
                  <a:latin typeface="Calibri"/>
                  <a:ea typeface="+mn-ea"/>
                  <a:cs typeface="+mn-cs"/>
                </a:rPr>
                <a:t>32</a:t>
              </a:r>
              <a:r>
                <a:rPr lang="en-US" sz="3200" b="1" kern="1200" dirty="0">
                  <a:solidFill>
                    <a:srgbClr val="1F497D"/>
                  </a:solidFill>
                  <a:latin typeface="Calibri"/>
                  <a:ea typeface="+mn-ea"/>
                  <a:cs typeface="+mn-cs"/>
                </a:rPr>
                <a:t> bits</a:t>
              </a:r>
            </a:p>
            <a:p>
              <a:pPr algn="l" rtl="0"/>
              <a:endParaRPr lang="en-US" sz="100" b="1" kern="1200" dirty="0">
                <a:solidFill>
                  <a:srgbClr val="1F497D"/>
                </a:solidFill>
                <a:latin typeface="Calibri"/>
                <a:ea typeface="+mn-ea"/>
                <a:cs typeface="+mn-cs"/>
              </a:endParaRPr>
            </a:p>
            <a:p>
              <a:pPr algn="l" rtl="0"/>
              <a:r>
                <a:rPr lang="en-US" sz="3200" b="1" kern="1200" dirty="0">
                  <a:solidFill>
                    <a:srgbClr val="1F497D"/>
                  </a:solidFill>
                  <a:latin typeface="Calibri"/>
                  <a:ea typeface="+mn-ea"/>
                  <a:cs typeface="+mn-cs"/>
                </a:rPr>
                <a:t>IP Version </a:t>
              </a:r>
              <a:r>
                <a:rPr lang="en-US" sz="3600" b="1" kern="1200" dirty="0">
                  <a:solidFill>
                    <a:srgbClr val="F79646">
                      <a:lumMod val="50000"/>
                    </a:srgbClr>
                  </a:solidFill>
                  <a:latin typeface="Calibri"/>
                  <a:ea typeface="+mn-ea"/>
                  <a:cs typeface="+mn-cs"/>
                </a:rPr>
                <a:t>6; </a:t>
              </a:r>
              <a:r>
                <a:rPr lang="en-US" sz="3200" b="1" kern="1200" dirty="0">
                  <a:solidFill>
                    <a:srgbClr val="1F497D"/>
                  </a:solidFill>
                  <a:latin typeface="Calibri"/>
                  <a:ea typeface="+mn-ea"/>
                  <a:cs typeface="+mn-cs"/>
                </a:rPr>
                <a:t>Address: </a:t>
              </a:r>
              <a:r>
                <a:rPr lang="en-US" sz="3600" b="1" kern="1200" dirty="0">
                  <a:solidFill>
                    <a:srgbClr val="F79646">
                      <a:lumMod val="50000"/>
                    </a:srgbClr>
                  </a:solidFill>
                  <a:latin typeface="Calibri"/>
                  <a:ea typeface="+mn-ea"/>
                  <a:cs typeface="+mn-cs"/>
                </a:rPr>
                <a:t>128</a:t>
              </a:r>
              <a:r>
                <a:rPr lang="en-US" sz="3200" b="1" kern="1200" dirty="0">
                  <a:solidFill>
                    <a:srgbClr val="1F497D"/>
                  </a:solidFill>
                  <a:latin typeface="Calibri"/>
                  <a:ea typeface="+mn-ea"/>
                  <a:cs typeface="+mn-cs"/>
                </a:rPr>
                <a:t> bits</a:t>
              </a:r>
            </a:p>
            <a:p>
              <a:pPr algn="l" rtl="0"/>
              <a:endParaRPr lang="en-US" sz="1200" b="1" kern="1200" dirty="0">
                <a:solidFill>
                  <a:prstClr val="black"/>
                </a:solidFill>
                <a:latin typeface="Calibri"/>
                <a:ea typeface="+mn-ea"/>
                <a:cs typeface="+mn-cs"/>
              </a:endParaRPr>
            </a:p>
            <a:p>
              <a:pPr algn="l" rtl="0"/>
              <a:endParaRPr lang="en-US" b="1" i="1" kern="1200" dirty="0">
                <a:solidFill>
                  <a:prstClr val="black"/>
                </a:solidFill>
                <a:latin typeface="Calibri"/>
                <a:ea typeface="+mn-ea"/>
                <a:cs typeface="+mn-cs"/>
              </a:endParaRPr>
            </a:p>
            <a:p>
              <a:pPr algn="ctr" rtl="0"/>
              <a:r>
                <a:rPr lang="en-US" sz="3200" b="1" i="1" kern="1200" dirty="0">
                  <a:ln>
                    <a:solidFill>
                      <a:schemeClr val="tx1"/>
                    </a:solidFill>
                  </a:ln>
                  <a:solidFill>
                    <a:schemeClr val="accent6">
                      <a:lumMod val="75000"/>
                    </a:schemeClr>
                  </a:solidFill>
                  <a:latin typeface="Calibri"/>
                  <a:ea typeface="+mn-ea"/>
                  <a:cs typeface="+mn-cs"/>
                </a:rPr>
                <a:t>Hierarchical addressing</a:t>
              </a:r>
            </a:p>
            <a:p>
              <a:pPr algn="l" rtl="0"/>
              <a:endParaRPr lang="en-US" sz="100" b="1" kern="1200" dirty="0">
                <a:solidFill>
                  <a:srgbClr val="1F497D"/>
                </a:solidFill>
                <a:latin typeface="Calibri"/>
                <a:ea typeface="+mn-ea"/>
                <a:cs typeface="+mn-cs"/>
              </a:endParaRPr>
            </a:p>
            <a:p>
              <a:r>
                <a:rPr lang="en-US" sz="3600" b="1" kern="1200" dirty="0">
                  <a:solidFill>
                    <a:srgbClr val="F79646">
                      <a:lumMod val="50000"/>
                    </a:srgbClr>
                  </a:solidFill>
                  <a:latin typeface="Calibri"/>
                  <a:ea typeface="+mn-ea"/>
                  <a:cs typeface="+mn-cs"/>
                </a:rPr>
                <a:t>2</a:t>
              </a:r>
              <a:r>
                <a:rPr lang="en-US" sz="3200" b="1" kern="1200" dirty="0">
                  <a:solidFill>
                    <a:srgbClr val="1F497D"/>
                  </a:solidFill>
                  <a:latin typeface="Calibri"/>
                  <a:ea typeface="+mn-ea"/>
                  <a:cs typeface="+mn-cs"/>
                </a:rPr>
                <a:t> parts: </a:t>
              </a:r>
              <a:r>
                <a:rPr lang="en-US" sz="3200" b="1" kern="1200" dirty="0">
                  <a:solidFill>
                    <a:srgbClr val="FF0000"/>
                  </a:solidFill>
                  <a:latin typeface="Calibri"/>
                  <a:ea typeface="+mn-ea"/>
                  <a:cs typeface="+mn-cs"/>
                </a:rPr>
                <a:t>network</a:t>
              </a:r>
              <a:r>
                <a:rPr lang="en-US" sz="3200" b="1" kern="1200" dirty="0">
                  <a:solidFill>
                    <a:prstClr val="black"/>
                  </a:solidFill>
                  <a:latin typeface="Calibri"/>
                  <a:ea typeface="+mn-ea"/>
                  <a:cs typeface="+mn-cs"/>
                </a:rPr>
                <a:t>, host</a:t>
              </a:r>
              <a:r>
                <a:rPr lang="en-US" sz="3200" b="1" dirty="0">
                  <a:solidFill>
                    <a:srgbClr val="1F497D"/>
                  </a:solidFill>
                  <a:latin typeface="Calibri"/>
                </a:rPr>
                <a:t> </a:t>
              </a:r>
            </a:p>
          </p:txBody>
        </p:sp>
        <p:sp>
          <p:nvSpPr>
            <p:cNvPr id="6" name="Rectangle 5"/>
            <p:cNvSpPr/>
            <p:nvPr/>
          </p:nvSpPr>
          <p:spPr>
            <a:xfrm>
              <a:off x="6019800" y="1132582"/>
              <a:ext cx="3124200" cy="1015663"/>
            </a:xfrm>
            <a:prstGeom prst="rect">
              <a:avLst/>
            </a:prstGeom>
          </p:spPr>
          <p:txBody>
            <a:bodyPr wrap="square">
              <a:spAutoFit/>
            </a:bodyPr>
            <a:lstStyle/>
            <a:p>
              <a:pPr algn="ctr" rtl="0"/>
              <a:r>
                <a:rPr lang="en-US" sz="3600" kern="1200" dirty="0">
                  <a:solidFill>
                    <a:srgbClr val="C00000"/>
                  </a:solidFill>
                  <a:latin typeface="Calibri"/>
                  <a:ea typeface="+mn-ea"/>
                  <a:cs typeface="+mn-cs"/>
                </a:rPr>
                <a:t>4,294,967,296</a:t>
              </a:r>
              <a:r>
                <a:rPr lang="en-US" sz="4000" kern="1200" dirty="0">
                  <a:solidFill>
                    <a:srgbClr val="C00000"/>
                  </a:solidFill>
                  <a:latin typeface="Calibri"/>
                  <a:ea typeface="+mn-ea"/>
                  <a:cs typeface="+mn-cs"/>
                </a:rPr>
                <a:t> </a:t>
              </a:r>
            </a:p>
            <a:p>
              <a:pPr algn="ctr" rtl="0"/>
              <a:r>
                <a:rPr lang="en-US" sz="2000" kern="1200" dirty="0">
                  <a:solidFill>
                    <a:prstClr val="black"/>
                  </a:solidFill>
                  <a:latin typeface="Calibri"/>
                  <a:ea typeface="+mn-ea"/>
                  <a:cs typeface="+mn-cs"/>
                </a:rPr>
                <a:t>possible addresses = 2</a:t>
              </a:r>
              <a:r>
                <a:rPr lang="en-US" sz="2000" kern="1200" baseline="30000" dirty="0">
                  <a:solidFill>
                    <a:prstClr val="black"/>
                  </a:solidFill>
                  <a:latin typeface="Calibri"/>
                  <a:ea typeface="+mn-ea"/>
                  <a:cs typeface="+mn-cs"/>
                </a:rPr>
                <a:t>32</a:t>
              </a:r>
              <a:endParaRPr lang="en-US" sz="1600" kern="1200" baseline="30000" dirty="0">
                <a:solidFill>
                  <a:prstClr val="black"/>
                </a:solidFill>
                <a:latin typeface="Calibri"/>
                <a:ea typeface="+mn-ea"/>
                <a:cs typeface="+mn-cs"/>
              </a:endParaRPr>
            </a:p>
          </p:txBody>
        </p:sp>
      </p:grpSp>
      <p:grpSp>
        <p:nvGrpSpPr>
          <p:cNvPr id="12" name="Group 11"/>
          <p:cNvGrpSpPr/>
          <p:nvPr/>
        </p:nvGrpSpPr>
        <p:grpSpPr>
          <a:xfrm>
            <a:off x="4416371" y="5481935"/>
            <a:ext cx="4250922" cy="918865"/>
            <a:chOff x="4416371" y="5181600"/>
            <a:chExt cx="4250922" cy="918865"/>
          </a:xfrm>
        </p:grpSpPr>
        <p:sp>
          <p:nvSpPr>
            <p:cNvPr id="8" name="Striped Right Arrow 7"/>
            <p:cNvSpPr/>
            <p:nvPr/>
          </p:nvSpPr>
          <p:spPr>
            <a:xfrm>
              <a:off x="4648200" y="5257800"/>
              <a:ext cx="1524000" cy="457200"/>
            </a:xfrm>
            <a:prstGeom prst="stripedRight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324600" y="5181600"/>
              <a:ext cx="2342693" cy="584775"/>
            </a:xfrm>
            <a:prstGeom prst="rect">
              <a:avLst/>
            </a:prstGeom>
          </p:spPr>
          <p:txBody>
            <a:bodyPr wrap="none">
              <a:spAutoFit/>
            </a:bodyPr>
            <a:lstStyle/>
            <a:p>
              <a:r>
                <a:rPr lang="en-US" sz="3200" b="1" dirty="0">
                  <a:solidFill>
                    <a:srgbClr val="1F497D"/>
                  </a:solidFill>
                </a:rPr>
                <a:t>subnet mask</a:t>
              </a:r>
              <a:endParaRPr lang="en-US" dirty="0"/>
            </a:p>
          </p:txBody>
        </p:sp>
        <p:sp>
          <p:nvSpPr>
            <p:cNvPr id="10" name="Rectangle 9"/>
            <p:cNvSpPr/>
            <p:nvPr/>
          </p:nvSpPr>
          <p:spPr>
            <a:xfrm>
              <a:off x="4416371" y="5638800"/>
              <a:ext cx="2060629" cy="461665"/>
            </a:xfrm>
            <a:prstGeom prst="rect">
              <a:avLst/>
            </a:prstGeom>
          </p:spPr>
          <p:txBody>
            <a:bodyPr wrap="none">
              <a:spAutoFit/>
            </a:bodyPr>
            <a:lstStyle/>
            <a:p>
              <a:r>
                <a:rPr lang="en-US" sz="2400" b="1" dirty="0">
                  <a:ln>
                    <a:solidFill>
                      <a:sysClr val="windowText" lastClr="000000"/>
                    </a:solidFill>
                  </a:ln>
                  <a:solidFill>
                    <a:schemeClr val="accent6">
                      <a:lumMod val="75000"/>
                    </a:schemeClr>
                  </a:solidFill>
                </a:rPr>
                <a:t>determined by</a:t>
              </a:r>
              <a:endParaRPr lang="en-US" sz="2000" b="1" dirty="0">
                <a:ln>
                  <a:solidFill>
                    <a:sysClr val="windowText" lastClr="000000"/>
                  </a:solidFill>
                </a:ln>
                <a:solidFill>
                  <a:schemeClr val="accent6">
                    <a:lumMod val="75000"/>
                  </a:schemeClr>
                </a:solidFill>
              </a:endParaRPr>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err="1">
                <a:ln>
                  <a:solidFill>
                    <a:prstClr val="black"/>
                  </a:solidFill>
                </a:ln>
                <a:solidFill>
                  <a:prstClr val="white"/>
                </a:solidFill>
                <a:latin typeface="Tahoma" pitchFamily="34" charset="0"/>
                <a:ea typeface="+mn-ea"/>
                <a:cs typeface="Tahoma" pitchFamily="34" charset="0"/>
              </a:rPr>
              <a:t>Classful</a:t>
            </a:r>
            <a:r>
              <a:rPr lang="en-US" sz="4800" b="1" kern="1200" dirty="0">
                <a:ln>
                  <a:solidFill>
                    <a:prstClr val="black"/>
                  </a:solidFill>
                </a:ln>
                <a:solidFill>
                  <a:prstClr val="white"/>
                </a:solidFill>
                <a:latin typeface="Tahoma" pitchFamily="34" charset="0"/>
                <a:ea typeface="+mn-ea"/>
                <a:cs typeface="Tahoma" pitchFamily="34" charset="0"/>
              </a:rPr>
              <a:t> IP addresses</a:t>
            </a:r>
            <a:endParaRPr lang="th-TH" sz="4000" b="1" kern="1200" dirty="0">
              <a:ln>
                <a:solidFill>
                  <a:prstClr val="black"/>
                </a:solidFill>
              </a:ln>
              <a:solidFill>
                <a:prstClr val="white"/>
              </a:solidFill>
              <a:latin typeface="Tahoma" pitchFamily="34" charset="0"/>
              <a:ea typeface="+mn-ea"/>
              <a:cs typeface="Tahoma" pitchFamily="34" charset="0"/>
            </a:endParaRPr>
          </a:p>
        </p:txBody>
      </p:sp>
      <p:pic>
        <p:nvPicPr>
          <p:cNvPr id="4" name="Picture 10"/>
          <p:cNvPicPr>
            <a:picLocks noChangeAspect="1" noChangeArrowheads="1"/>
          </p:cNvPicPr>
          <p:nvPr/>
        </p:nvPicPr>
        <p:blipFill>
          <a:blip r:embed="rId3">
            <a:grayscl/>
          </a:blip>
          <a:srcRect/>
          <a:stretch>
            <a:fillRect/>
          </a:stretch>
        </p:blipFill>
        <p:spPr bwMode="auto">
          <a:xfrm>
            <a:off x="355600" y="1908175"/>
            <a:ext cx="8432800" cy="3036888"/>
          </a:xfrm>
          <a:prstGeom prst="rect">
            <a:avLst/>
          </a:prstGeom>
          <a:noFill/>
          <a:ln w="9525">
            <a:noFill/>
            <a:miter lim="800000"/>
            <a:headEnd/>
            <a:tailEnd/>
          </a:ln>
          <a:effectLst/>
        </p:spPr>
      </p:pic>
      <p:sp>
        <p:nvSpPr>
          <p:cNvPr id="5" name="Rectangle 4"/>
          <p:cNvSpPr/>
          <p:nvPr/>
        </p:nvSpPr>
        <p:spPr>
          <a:xfrm>
            <a:off x="1447800" y="2286000"/>
            <a:ext cx="1752600" cy="3810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47800" y="2895600"/>
            <a:ext cx="3581400" cy="3810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47800" y="3429000"/>
            <a:ext cx="5486400" cy="3810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err="1">
                <a:ln>
                  <a:solidFill>
                    <a:prstClr val="black"/>
                  </a:solidFill>
                </a:ln>
                <a:solidFill>
                  <a:prstClr val="white"/>
                </a:solidFill>
                <a:latin typeface="Tahoma" pitchFamily="34" charset="0"/>
                <a:ea typeface="+mn-ea"/>
                <a:cs typeface="Tahoma" pitchFamily="34" charset="0"/>
              </a:rPr>
              <a:t>Classful</a:t>
            </a:r>
            <a:r>
              <a:rPr lang="en-US" sz="4800" b="1" kern="1200" dirty="0">
                <a:ln>
                  <a:solidFill>
                    <a:prstClr val="black"/>
                  </a:solidFill>
                </a:ln>
                <a:solidFill>
                  <a:prstClr val="white"/>
                </a:solidFill>
                <a:latin typeface="Tahoma" pitchFamily="34" charset="0"/>
                <a:ea typeface="+mn-ea"/>
                <a:cs typeface="Tahoma" pitchFamily="34" charset="0"/>
              </a:rPr>
              <a:t> IP addresses</a:t>
            </a:r>
            <a:endParaRPr lang="th-TH" sz="4000" b="1" kern="1200" dirty="0">
              <a:ln>
                <a:solidFill>
                  <a:prstClr val="black"/>
                </a:solidFill>
              </a:ln>
              <a:solidFill>
                <a:prstClr val="white"/>
              </a:solidFill>
              <a:latin typeface="Tahoma" pitchFamily="34" charset="0"/>
              <a:ea typeface="+mn-ea"/>
              <a:cs typeface="Tahoma" pitchFamily="34" charset="0"/>
            </a:endParaRPr>
          </a:p>
        </p:txBody>
      </p:sp>
      <p:pic>
        <p:nvPicPr>
          <p:cNvPr id="5" name="Picture 10"/>
          <p:cNvPicPr>
            <a:picLocks noChangeAspect="1" noChangeArrowheads="1"/>
          </p:cNvPicPr>
          <p:nvPr/>
        </p:nvPicPr>
        <p:blipFill>
          <a:blip r:embed="rId3">
            <a:grayscl/>
          </a:blip>
          <a:srcRect/>
          <a:stretch>
            <a:fillRect/>
          </a:stretch>
        </p:blipFill>
        <p:spPr bwMode="auto">
          <a:xfrm>
            <a:off x="368300" y="1908175"/>
            <a:ext cx="8405813" cy="3036888"/>
          </a:xfrm>
          <a:prstGeom prst="rect">
            <a:avLst/>
          </a:prstGeom>
          <a:noFill/>
          <a:ln w="9525">
            <a:noFill/>
            <a:miter lim="800000"/>
            <a:headEnd/>
            <a:tailEnd/>
          </a:ln>
          <a:effectLst/>
        </p:spPr>
      </p:pic>
      <p:sp>
        <p:nvSpPr>
          <p:cNvPr id="6" name="Rectangle 5"/>
          <p:cNvSpPr/>
          <p:nvPr/>
        </p:nvSpPr>
        <p:spPr>
          <a:xfrm>
            <a:off x="1447800" y="2286000"/>
            <a:ext cx="1752600" cy="3810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447800" y="2895600"/>
            <a:ext cx="3581400" cy="3810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47800" y="3429000"/>
            <a:ext cx="5486400" cy="3810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err="1">
                <a:ln>
                  <a:solidFill>
                    <a:prstClr val="black"/>
                  </a:solidFill>
                </a:ln>
                <a:solidFill>
                  <a:prstClr val="white"/>
                </a:solidFill>
                <a:latin typeface="Tahoma" pitchFamily="34" charset="0"/>
                <a:ea typeface="+mn-ea"/>
                <a:cs typeface="Tahoma" pitchFamily="34" charset="0"/>
              </a:rPr>
              <a:t>Classful</a:t>
            </a:r>
            <a:r>
              <a:rPr lang="en-US" sz="4800" b="1" kern="1200" dirty="0">
                <a:ln>
                  <a:solidFill>
                    <a:prstClr val="black"/>
                  </a:solidFill>
                </a:ln>
                <a:solidFill>
                  <a:prstClr val="white"/>
                </a:solidFill>
                <a:latin typeface="Tahoma" pitchFamily="34" charset="0"/>
                <a:ea typeface="+mn-ea"/>
                <a:cs typeface="Tahoma" pitchFamily="34" charset="0"/>
              </a:rPr>
              <a:t> IP addresses</a:t>
            </a:r>
            <a:endParaRPr lang="th-TH" sz="4000" b="1" kern="1200" dirty="0">
              <a:ln>
                <a:solidFill>
                  <a:prstClr val="black"/>
                </a:solidFill>
              </a:ln>
              <a:solidFill>
                <a:prstClr val="white"/>
              </a:solidFill>
              <a:latin typeface="Tahoma" pitchFamily="34" charset="0"/>
              <a:ea typeface="+mn-ea"/>
              <a:cs typeface="Tahoma" pitchFamily="34" charset="0"/>
            </a:endParaRPr>
          </a:p>
        </p:txBody>
      </p:sp>
      <p:pic>
        <p:nvPicPr>
          <p:cNvPr id="4" name="Picture 10"/>
          <p:cNvPicPr>
            <a:picLocks noChangeAspect="1" noChangeArrowheads="1"/>
          </p:cNvPicPr>
          <p:nvPr/>
        </p:nvPicPr>
        <p:blipFill>
          <a:blip r:embed="rId3">
            <a:grayscl/>
          </a:blip>
          <a:srcRect/>
          <a:stretch>
            <a:fillRect/>
          </a:stretch>
        </p:blipFill>
        <p:spPr bwMode="auto">
          <a:xfrm>
            <a:off x="222250" y="2027238"/>
            <a:ext cx="8693150" cy="2697162"/>
          </a:xfrm>
          <a:prstGeom prst="rect">
            <a:avLst/>
          </a:prstGeom>
          <a:noFill/>
          <a:ln w="9525">
            <a:noFill/>
            <a:miter lim="800000"/>
            <a:headEnd/>
            <a:tailEnd/>
          </a:ln>
          <a:effectLst/>
        </p:spPr>
      </p:pic>
      <p:sp>
        <p:nvSpPr>
          <p:cNvPr id="6" name="Rectangle 5"/>
          <p:cNvSpPr/>
          <p:nvPr/>
        </p:nvSpPr>
        <p:spPr>
          <a:xfrm>
            <a:off x="1066800" y="2514600"/>
            <a:ext cx="1981200" cy="3810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66800" y="2971800"/>
            <a:ext cx="3886200" cy="3810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66800" y="3429000"/>
            <a:ext cx="5867400" cy="3810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100965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a:ln>
                  <a:solidFill>
                    <a:prstClr val="black"/>
                  </a:solidFill>
                </a:ln>
                <a:solidFill>
                  <a:prstClr val="white"/>
                </a:solidFill>
                <a:latin typeface="Tahoma" pitchFamily="34" charset="0"/>
                <a:cs typeface="Tahoma" pitchFamily="34" charset="0"/>
              </a:rPr>
              <a:t>Topic’s objectives: to learn</a:t>
            </a:r>
            <a:endParaRPr lang="th-TH" sz="4300" b="1" dirty="0">
              <a:ln>
                <a:solidFill>
                  <a:prstClr val="black"/>
                </a:solidFill>
              </a:ln>
              <a:solidFill>
                <a:prstClr val="white"/>
              </a:solidFill>
              <a:latin typeface="Tahoma" pitchFamily="34" charset="0"/>
              <a:cs typeface="Tahoma" pitchFamily="34" charset="0"/>
            </a:endParaRPr>
          </a:p>
        </p:txBody>
      </p:sp>
      <p:sp>
        <p:nvSpPr>
          <p:cNvPr id="9" name="Rectangle 8"/>
          <p:cNvSpPr/>
          <p:nvPr/>
        </p:nvSpPr>
        <p:spPr>
          <a:xfrm>
            <a:off x="0" y="3055203"/>
            <a:ext cx="9144000" cy="818366"/>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endParaRPr lang="en-US" sz="3600" b="1" dirty="0">
              <a:ln w="0" cap="rnd" cmpd="thickThin">
                <a:solidFill>
                  <a:prstClr val="black"/>
                </a:solidFill>
                <a:bevel/>
              </a:ln>
              <a:solidFill>
                <a:srgbClr val="FFFFFF"/>
              </a:solidFill>
              <a:latin typeface="Microsoft Sans Serif" pitchFamily="34" charset="0"/>
              <a:cs typeface="Microsoft Sans Serif" pitchFamily="34" charset="0"/>
            </a:endParaRPr>
          </a:p>
        </p:txBody>
      </p:sp>
      <p:sp>
        <p:nvSpPr>
          <p:cNvPr id="10" name="Rectangle 9"/>
          <p:cNvSpPr/>
          <p:nvPr/>
        </p:nvSpPr>
        <p:spPr>
          <a:xfrm>
            <a:off x="0" y="2016812"/>
            <a:ext cx="9144000" cy="2936188"/>
          </a:xfrm>
          <a:prstGeom prst="rect">
            <a:avLst/>
          </a:prstGeom>
        </p:spPr>
        <p:txBody>
          <a:bodyPr wrap="square">
            <a:spAutoFit/>
          </a:bodyPr>
          <a:lstStyle/>
          <a:p>
            <a:pPr marL="628650" indent="-342900" eaLnBrk="0" fontAlgn="base" hangingPunct="0">
              <a:lnSpc>
                <a:spcPct val="150000"/>
              </a:lnSpc>
              <a:spcBef>
                <a:spcPct val="20000"/>
              </a:spcBef>
              <a:spcAft>
                <a:spcPct val="0"/>
              </a:spcAft>
              <a:buClr>
                <a:srgbClr val="3333CC"/>
              </a:buClr>
              <a:buSzPct val="85000"/>
            </a:pPr>
            <a:r>
              <a:rPr lang="en-US" sz="2800" b="1" dirty="0">
                <a:ln w="0" cap="rnd" cmpd="thickThin">
                  <a:solidFill>
                    <a:prstClr val="black"/>
                  </a:solidFill>
                  <a:bevel/>
                </a:ln>
                <a:solidFill>
                  <a:srgbClr val="FF6600"/>
                </a:solidFill>
                <a:latin typeface="Microsoft Sans Serif" pitchFamily="34" charset="0"/>
                <a:cs typeface="Microsoft Sans Serif" pitchFamily="34" charset="0"/>
              </a:rPr>
              <a:t>1 –  </a:t>
            </a:r>
            <a:r>
              <a:rPr lang="en-US" sz="2800" b="1" dirty="0">
                <a:ln w="0" cap="rnd" cmpd="thickThin">
                  <a:solidFill>
                    <a:prstClr val="black"/>
                  </a:solidFill>
                  <a:bevel/>
                </a:ln>
                <a:solidFill>
                  <a:srgbClr val="000000"/>
                </a:solidFill>
                <a:latin typeface="Microsoft Sans Serif" pitchFamily="34" charset="0"/>
                <a:cs typeface="Microsoft Sans Serif" pitchFamily="34" charset="0"/>
              </a:rPr>
              <a:t>The need/ objective of internetworking</a:t>
            </a:r>
          </a:p>
          <a:p>
            <a:pPr marL="628650" indent="-342900" eaLnBrk="0" fontAlgn="base" hangingPunct="0">
              <a:lnSpc>
                <a:spcPct val="150000"/>
              </a:lnSpc>
              <a:spcBef>
                <a:spcPct val="20000"/>
              </a:spcBef>
              <a:spcAft>
                <a:spcPct val="0"/>
              </a:spcAft>
              <a:buClr>
                <a:srgbClr val="3333CC"/>
              </a:buClr>
              <a:buSzPct val="85000"/>
            </a:pPr>
            <a:r>
              <a:rPr lang="en-US" sz="2800" b="1" dirty="0">
                <a:ln w="0" cap="rnd" cmpd="thickThin">
                  <a:solidFill>
                    <a:prstClr val="black"/>
                  </a:solidFill>
                  <a:bevel/>
                </a:ln>
                <a:solidFill>
                  <a:srgbClr val="FF6600"/>
                </a:solidFill>
                <a:latin typeface="Microsoft Sans Serif" pitchFamily="34" charset="0"/>
                <a:cs typeface="Microsoft Sans Serif" pitchFamily="34" charset="0"/>
              </a:rPr>
              <a:t>2 –</a:t>
            </a:r>
            <a:r>
              <a:rPr lang="en-US" sz="2800" b="1" dirty="0">
                <a:ln w="0" cap="rnd" cmpd="thickThin">
                  <a:solidFill>
                    <a:prstClr val="black"/>
                  </a:solidFill>
                  <a:bevel/>
                </a:ln>
                <a:solidFill>
                  <a:srgbClr val="000000"/>
                </a:solidFill>
                <a:latin typeface="Microsoft Sans Serif" pitchFamily="34" charset="0"/>
                <a:cs typeface="Microsoft Sans Serif" pitchFamily="34" charset="0"/>
              </a:rPr>
              <a:t>  The format of </a:t>
            </a:r>
            <a:r>
              <a:rPr lang="en-US" sz="2800" b="1" dirty="0" err="1">
                <a:ln w="0" cap="rnd" cmpd="thickThin">
                  <a:solidFill>
                    <a:prstClr val="black"/>
                  </a:solidFill>
                  <a:bevel/>
                </a:ln>
                <a:solidFill>
                  <a:srgbClr val="000000"/>
                </a:solidFill>
                <a:latin typeface="Microsoft Sans Serif" pitchFamily="34" charset="0"/>
                <a:cs typeface="Microsoft Sans Serif" pitchFamily="34" charset="0"/>
              </a:rPr>
              <a:t>of</a:t>
            </a:r>
            <a:r>
              <a:rPr lang="en-US" sz="2800" b="1" dirty="0">
                <a:ln w="0" cap="rnd" cmpd="thickThin">
                  <a:solidFill>
                    <a:prstClr val="black"/>
                  </a:solidFill>
                  <a:bevel/>
                </a:ln>
                <a:solidFill>
                  <a:srgbClr val="000000"/>
                </a:solidFill>
                <a:latin typeface="Microsoft Sans Serif" pitchFamily="34" charset="0"/>
                <a:cs typeface="Microsoft Sans Serif" pitchFamily="34" charset="0"/>
              </a:rPr>
              <a:t> </a:t>
            </a:r>
            <a:r>
              <a:rPr lang="en-US" sz="2800" b="1" dirty="0">
                <a:ln w="0" cap="rnd" cmpd="thickThin">
                  <a:solidFill>
                    <a:prstClr val="black"/>
                  </a:solidFill>
                  <a:bevel/>
                </a:ln>
                <a:solidFill>
                  <a:schemeClr val="accent6"/>
                </a:solidFill>
                <a:latin typeface="Microsoft Sans Serif" pitchFamily="34" charset="0"/>
                <a:cs typeface="Microsoft Sans Serif" pitchFamily="34" charset="0"/>
              </a:rPr>
              <a:t>Internet Protocol (IP) </a:t>
            </a:r>
            <a:r>
              <a:rPr lang="en-US" sz="2800" b="1" dirty="0">
                <a:ln w="0" cap="rnd" cmpd="thickThin">
                  <a:solidFill>
                    <a:prstClr val="black"/>
                  </a:solidFill>
                  <a:bevel/>
                </a:ln>
                <a:solidFill>
                  <a:srgbClr val="000000"/>
                </a:solidFill>
                <a:latin typeface="Microsoft Sans Serif" pitchFamily="34" charset="0"/>
                <a:cs typeface="Microsoft Sans Serif" pitchFamily="34" charset="0"/>
              </a:rPr>
              <a:t>addresses</a:t>
            </a:r>
          </a:p>
          <a:p>
            <a:pPr marL="628650" indent="-342900" eaLnBrk="0" fontAlgn="base" hangingPunct="0">
              <a:lnSpc>
                <a:spcPct val="150000"/>
              </a:lnSpc>
              <a:spcBef>
                <a:spcPct val="20000"/>
              </a:spcBef>
              <a:spcAft>
                <a:spcPct val="0"/>
              </a:spcAft>
              <a:buClr>
                <a:srgbClr val="3333CC"/>
              </a:buClr>
              <a:buSzPct val="85000"/>
            </a:pPr>
            <a:r>
              <a:rPr lang="en-US" sz="2800" b="1" dirty="0">
                <a:ln w="0" cap="rnd" cmpd="thickThin">
                  <a:solidFill>
                    <a:prstClr val="black"/>
                  </a:solidFill>
                  <a:bevel/>
                </a:ln>
                <a:solidFill>
                  <a:srgbClr val="FF6600"/>
                </a:solidFill>
                <a:latin typeface="Microsoft Sans Serif" pitchFamily="34" charset="0"/>
                <a:cs typeface="Microsoft Sans Serif" pitchFamily="34" charset="0"/>
              </a:rPr>
              <a:t>3 –  </a:t>
            </a:r>
            <a:r>
              <a:rPr lang="en-US" sz="2800" b="1" dirty="0" err="1">
                <a:ln w="0" cap="rnd" cmpd="thickThin">
                  <a:solidFill>
                    <a:prstClr val="black"/>
                  </a:solidFill>
                  <a:bevel/>
                </a:ln>
                <a:solidFill>
                  <a:srgbClr val="000000"/>
                </a:solidFill>
                <a:latin typeface="Microsoft Sans Serif" pitchFamily="34" charset="0"/>
                <a:cs typeface="Microsoft Sans Serif" pitchFamily="34" charset="0"/>
              </a:rPr>
              <a:t>Classfull</a:t>
            </a:r>
            <a:r>
              <a:rPr lang="en-US" sz="2800" b="1" dirty="0">
                <a:ln w="0" cap="rnd" cmpd="thickThin">
                  <a:solidFill>
                    <a:prstClr val="black"/>
                  </a:solidFill>
                  <a:bevel/>
                </a:ln>
                <a:solidFill>
                  <a:srgbClr val="000000"/>
                </a:solidFill>
                <a:latin typeface="Microsoft Sans Serif" pitchFamily="34" charset="0"/>
                <a:cs typeface="Microsoft Sans Serif" pitchFamily="34" charset="0"/>
              </a:rPr>
              <a:t>/ Classless IP addressing</a:t>
            </a:r>
            <a:endParaRPr lang="en-US" sz="2800" b="1" dirty="0">
              <a:ln w="0" cap="rnd" cmpd="thickThin">
                <a:solidFill>
                  <a:prstClr val="black"/>
                </a:solidFill>
                <a:bevel/>
              </a:ln>
              <a:solidFill>
                <a:srgbClr val="FFFFFF"/>
              </a:solidFill>
              <a:latin typeface="Microsoft Sans Serif" pitchFamily="34" charset="0"/>
              <a:cs typeface="Microsoft Sans Serif" pitchFamily="34" charset="0"/>
            </a:endParaRPr>
          </a:p>
          <a:p>
            <a:pPr eaLnBrk="0" fontAlgn="base" hangingPunct="0">
              <a:lnSpc>
                <a:spcPct val="150000"/>
              </a:lnSpc>
              <a:spcBef>
                <a:spcPct val="20000"/>
              </a:spcBef>
              <a:spcAft>
                <a:spcPct val="0"/>
              </a:spcAft>
              <a:buClr>
                <a:srgbClr val="3333CC"/>
              </a:buClr>
              <a:buSzPct val="85000"/>
            </a:pPr>
            <a:r>
              <a:rPr lang="en-US" sz="2800" b="1" dirty="0">
                <a:ln w="0" cap="rnd" cmpd="thickThin">
                  <a:solidFill>
                    <a:prstClr val="black"/>
                  </a:solidFill>
                  <a:bevel/>
                </a:ln>
                <a:solidFill>
                  <a:srgbClr val="FFFFFF"/>
                </a:solidFill>
                <a:latin typeface="Microsoft Sans Serif" pitchFamily="34" charset="0"/>
                <a:cs typeface="Microsoft Sans Serif" pitchFamily="34" charset="0"/>
              </a:rPr>
              <a:t> </a:t>
            </a:r>
            <a:endParaRPr lang="en-US" sz="3100" b="1" dirty="0">
              <a:ln w="0" cap="rnd" cmpd="thickThin">
                <a:solidFill>
                  <a:prstClr val="black"/>
                </a:solidFill>
                <a:bevel/>
              </a:ln>
              <a:solidFill>
                <a:srgbClr val="FFFFFF"/>
              </a:solidFill>
              <a:latin typeface="Microsoft Sans Serif" pitchFamily="34" charset="0"/>
              <a:cs typeface="Microsoft Sans Serif" pitchFamily="34" charset="0"/>
            </a:endParaRPr>
          </a:p>
        </p:txBody>
      </p:sp>
      <p:sp>
        <p:nvSpPr>
          <p:cNvPr id="7" name="Rectangle 6"/>
          <p:cNvSpPr/>
          <p:nvPr/>
        </p:nvSpPr>
        <p:spPr>
          <a:xfrm>
            <a:off x="0" y="3962400"/>
            <a:ext cx="9144000" cy="737702"/>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endParaRPr lang="en-US" sz="3200" b="1" dirty="0">
              <a:ln w="0" cap="rnd" cmpd="thickThin">
                <a:solidFill>
                  <a:prstClr val="black"/>
                </a:solidFill>
                <a:bevel/>
              </a:ln>
              <a:solidFill>
                <a:srgbClr val="FFFFFF"/>
              </a:solidFill>
              <a:latin typeface="Microsoft Sans Serif" pitchFamily="34" charset="0"/>
              <a:cs typeface="Microsoft Sans Serif" pitchFamily="34" charset="0"/>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err="1">
                <a:ln>
                  <a:solidFill>
                    <a:prstClr val="black"/>
                  </a:solidFill>
                </a:ln>
                <a:solidFill>
                  <a:prstClr val="white"/>
                </a:solidFill>
                <a:latin typeface="Tahoma" pitchFamily="34" charset="0"/>
                <a:ea typeface="+mn-ea"/>
                <a:cs typeface="Tahoma" pitchFamily="34" charset="0"/>
              </a:rPr>
              <a:t>Subnetting</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5" name="TextBox 4"/>
          <p:cNvSpPr txBox="1"/>
          <p:nvPr/>
        </p:nvSpPr>
        <p:spPr>
          <a:xfrm>
            <a:off x="2895600" y="1447800"/>
            <a:ext cx="3352800" cy="584775"/>
          </a:xfrm>
          <a:prstGeom prst="rect">
            <a:avLst/>
          </a:prstGeom>
          <a:noFill/>
          <a:ln w="57150">
            <a:solidFill>
              <a:schemeClr val="accent6">
                <a:lumMod val="75000"/>
              </a:schemeClr>
            </a:solidFill>
          </a:ln>
        </p:spPr>
        <p:txBody>
          <a:bodyPr wrap="square" rtlCol="0">
            <a:spAutoFit/>
          </a:bodyPr>
          <a:lstStyle/>
          <a:p>
            <a:pPr algn="ctr"/>
            <a:r>
              <a:rPr lang="en-US" sz="3200" b="1" dirty="0"/>
              <a:t>202.125.138.0/24</a:t>
            </a:r>
          </a:p>
        </p:txBody>
      </p:sp>
      <p:sp>
        <p:nvSpPr>
          <p:cNvPr id="6" name="TextBox 5"/>
          <p:cNvSpPr txBox="1"/>
          <p:nvPr/>
        </p:nvSpPr>
        <p:spPr>
          <a:xfrm>
            <a:off x="381000" y="3301425"/>
            <a:ext cx="3352800" cy="584775"/>
          </a:xfrm>
          <a:prstGeom prst="rect">
            <a:avLst/>
          </a:prstGeom>
          <a:noFill/>
          <a:ln w="57150">
            <a:solidFill>
              <a:schemeClr val="accent6">
                <a:lumMod val="75000"/>
              </a:schemeClr>
            </a:solidFill>
          </a:ln>
        </p:spPr>
        <p:txBody>
          <a:bodyPr wrap="square" rtlCol="0">
            <a:spAutoFit/>
          </a:bodyPr>
          <a:lstStyle/>
          <a:p>
            <a:pPr algn="ctr"/>
            <a:r>
              <a:rPr lang="en-US" sz="3200" b="1" dirty="0"/>
              <a:t>202.125.138.0/25</a:t>
            </a:r>
          </a:p>
        </p:txBody>
      </p:sp>
      <p:sp>
        <p:nvSpPr>
          <p:cNvPr id="7" name="TextBox 6"/>
          <p:cNvSpPr txBox="1"/>
          <p:nvPr/>
        </p:nvSpPr>
        <p:spPr>
          <a:xfrm>
            <a:off x="5105400" y="3301425"/>
            <a:ext cx="3886200" cy="584775"/>
          </a:xfrm>
          <a:prstGeom prst="rect">
            <a:avLst/>
          </a:prstGeom>
          <a:noFill/>
          <a:ln w="57150">
            <a:solidFill>
              <a:schemeClr val="accent6">
                <a:lumMod val="75000"/>
              </a:schemeClr>
            </a:solidFill>
          </a:ln>
        </p:spPr>
        <p:txBody>
          <a:bodyPr wrap="square" rtlCol="0">
            <a:spAutoFit/>
          </a:bodyPr>
          <a:lstStyle/>
          <a:p>
            <a:pPr algn="ctr"/>
            <a:r>
              <a:rPr lang="en-US" sz="3200" b="1" dirty="0"/>
              <a:t>202.125.138.128/25</a:t>
            </a:r>
          </a:p>
        </p:txBody>
      </p:sp>
      <p:cxnSp>
        <p:nvCxnSpPr>
          <p:cNvPr id="13" name="Straight Arrow Connector 12"/>
          <p:cNvCxnSpPr>
            <a:stCxn id="5" idx="2"/>
            <a:endCxn id="6" idx="0"/>
          </p:cNvCxnSpPr>
          <p:nvPr/>
        </p:nvCxnSpPr>
        <p:spPr>
          <a:xfrm rot="5400000">
            <a:off x="2680275" y="1409700"/>
            <a:ext cx="1268850" cy="2514600"/>
          </a:xfrm>
          <a:prstGeom prst="straightConnector1">
            <a:avLst/>
          </a:prstGeom>
          <a:ln w="7620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7" idx="0"/>
          </p:cNvCxnSpPr>
          <p:nvPr/>
        </p:nvCxnSpPr>
        <p:spPr>
          <a:xfrm rot="16200000" flipH="1">
            <a:off x="5175825" y="1428750"/>
            <a:ext cx="1268850" cy="2476500"/>
          </a:xfrm>
          <a:prstGeom prst="straightConnector1">
            <a:avLst/>
          </a:prstGeom>
          <a:ln w="7620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4577" y="4971871"/>
            <a:ext cx="9129423" cy="584775"/>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280988" lvl="0" algn="ctr"/>
            <a:r>
              <a:rPr lang="en-US" sz="3200" b="1" dirty="0">
                <a:ln>
                  <a:solidFill>
                    <a:schemeClr val="tx1">
                      <a:lumMod val="50000"/>
                      <a:lumOff val="50000"/>
                    </a:schemeClr>
                  </a:solidFill>
                </a:ln>
              </a:rPr>
              <a:t>Borrowing one host bit provides two </a:t>
            </a:r>
            <a:r>
              <a:rPr lang="en-US" sz="3200" b="1" dirty="0" err="1">
                <a:ln>
                  <a:solidFill>
                    <a:schemeClr val="tx1">
                      <a:lumMod val="50000"/>
                      <a:lumOff val="50000"/>
                    </a:schemeClr>
                  </a:solidFill>
                </a:ln>
              </a:rPr>
              <a:t>subnetworks</a:t>
            </a:r>
            <a:endParaRPr lang="en-US" sz="400" b="1" kern="1200" dirty="0">
              <a:solidFill>
                <a:srgbClr val="C00000"/>
              </a:solidFill>
              <a:effectLst>
                <a:outerShdw dir="5040000" algn="tl">
                  <a:srgbClr val="1F497D">
                    <a:lumMod val="75000"/>
                  </a:srgbClr>
                </a:outerShdw>
              </a:effectLst>
              <a:cs typeface="Tahoma" pitchFamily="34" charset="0"/>
            </a:endParaRPr>
          </a:p>
        </p:txBody>
      </p:sp>
      <p:sp>
        <p:nvSpPr>
          <p:cNvPr id="19" name="Rectangle 18"/>
          <p:cNvSpPr/>
          <p:nvPr/>
        </p:nvSpPr>
        <p:spPr>
          <a:xfrm>
            <a:off x="2362200" y="2057400"/>
            <a:ext cx="4800600" cy="400110"/>
          </a:xfrm>
          <a:prstGeom prst="rect">
            <a:avLst/>
          </a:prstGeom>
        </p:spPr>
        <p:txBody>
          <a:bodyPr wrap="square">
            <a:spAutoFit/>
          </a:bodyPr>
          <a:lstStyle/>
          <a:p>
            <a:pPr lvl="0" algn="ctr"/>
            <a:r>
              <a:rPr lang="en-US" sz="2000" b="1" kern="0" dirty="0">
                <a:solidFill>
                  <a:sysClr val="windowText" lastClr="000000"/>
                </a:solidFill>
                <a:latin typeface="Consolas" pitchFamily="49" charset="0"/>
                <a:cs typeface="Courier New" pitchFamily="49" charset="0"/>
              </a:rPr>
              <a:t>202.125.138.0 – 202.125.138.255</a:t>
            </a:r>
            <a:endParaRPr kumimoji="0" lang="en-US" sz="2000" b="1" i="0" u="none" strike="noStrike" kern="0" cap="none" spc="0" normalizeH="0" baseline="0" noProof="0" dirty="0">
              <a:ln>
                <a:noFill/>
              </a:ln>
              <a:solidFill>
                <a:sysClr val="windowText" lastClr="000000"/>
              </a:solidFill>
              <a:effectLst/>
              <a:uLnTx/>
              <a:uFillTx/>
              <a:latin typeface="Consolas" pitchFamily="49" charset="0"/>
              <a:cs typeface="Courier New" pitchFamily="49" charset="0"/>
            </a:endParaRPr>
          </a:p>
        </p:txBody>
      </p:sp>
      <p:sp>
        <p:nvSpPr>
          <p:cNvPr id="20" name="Rectangle 19"/>
          <p:cNvSpPr/>
          <p:nvPr/>
        </p:nvSpPr>
        <p:spPr>
          <a:xfrm>
            <a:off x="0" y="3962400"/>
            <a:ext cx="4114800" cy="369332"/>
          </a:xfrm>
          <a:prstGeom prst="rect">
            <a:avLst/>
          </a:prstGeom>
        </p:spPr>
        <p:txBody>
          <a:bodyPr wrap="square">
            <a:spAutoFit/>
          </a:bodyPr>
          <a:lstStyle/>
          <a:p>
            <a:pPr lvl="0" algn="ctr"/>
            <a:r>
              <a:rPr lang="en-US" b="1" kern="0" dirty="0">
                <a:solidFill>
                  <a:sysClr val="windowText" lastClr="000000"/>
                </a:solidFill>
                <a:latin typeface="Consolas" pitchFamily="49" charset="0"/>
                <a:cs typeface="Courier New" pitchFamily="49" charset="0"/>
              </a:rPr>
              <a:t>202.125.138.0 – 202.125.138.127</a:t>
            </a:r>
            <a:endParaRPr kumimoji="0" lang="en-US" b="1" i="0" u="none" strike="noStrike" kern="0" cap="none" spc="0" normalizeH="0" baseline="0" noProof="0" dirty="0">
              <a:ln>
                <a:noFill/>
              </a:ln>
              <a:solidFill>
                <a:sysClr val="windowText" lastClr="000000"/>
              </a:solidFill>
              <a:effectLst/>
              <a:uLnTx/>
              <a:uFillTx/>
              <a:latin typeface="Consolas" pitchFamily="49" charset="0"/>
              <a:cs typeface="Courier New" pitchFamily="49" charset="0"/>
            </a:endParaRPr>
          </a:p>
        </p:txBody>
      </p:sp>
      <p:sp>
        <p:nvSpPr>
          <p:cNvPr id="22" name="Rectangle 21"/>
          <p:cNvSpPr/>
          <p:nvPr/>
        </p:nvSpPr>
        <p:spPr>
          <a:xfrm>
            <a:off x="4800600" y="3962400"/>
            <a:ext cx="4343400" cy="369332"/>
          </a:xfrm>
          <a:prstGeom prst="rect">
            <a:avLst/>
          </a:prstGeom>
        </p:spPr>
        <p:txBody>
          <a:bodyPr wrap="square">
            <a:spAutoFit/>
          </a:bodyPr>
          <a:lstStyle/>
          <a:p>
            <a:pPr lvl="0" algn="ctr"/>
            <a:r>
              <a:rPr lang="en-US" b="1" kern="0" dirty="0">
                <a:solidFill>
                  <a:sysClr val="windowText" lastClr="000000"/>
                </a:solidFill>
                <a:latin typeface="Consolas" pitchFamily="49" charset="0"/>
                <a:cs typeface="Courier New" pitchFamily="49" charset="0"/>
              </a:rPr>
              <a:t>202.125.138.128 – 202.125.138.255</a:t>
            </a:r>
            <a:endParaRPr kumimoji="0" lang="en-US" b="1" i="0" u="none" strike="noStrike" kern="0" cap="none" spc="0" normalizeH="0" baseline="0" noProof="0" dirty="0">
              <a:ln>
                <a:noFill/>
              </a:ln>
              <a:solidFill>
                <a:sysClr val="windowText" lastClr="000000"/>
              </a:solidFill>
              <a:effectLst/>
              <a:uLnTx/>
              <a:uFillTx/>
              <a:latin typeface="Consolas" pitchFamily="49" charset="0"/>
              <a:cs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err="1">
                <a:ln>
                  <a:solidFill>
                    <a:prstClr val="black"/>
                  </a:solidFill>
                </a:ln>
                <a:solidFill>
                  <a:prstClr val="white"/>
                </a:solidFill>
                <a:latin typeface="Tahoma" pitchFamily="34" charset="0"/>
                <a:ea typeface="+mn-ea"/>
                <a:cs typeface="Tahoma" pitchFamily="34" charset="0"/>
              </a:rPr>
              <a:t>Subnetting</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5" name="TextBox 4"/>
          <p:cNvSpPr txBox="1"/>
          <p:nvPr/>
        </p:nvSpPr>
        <p:spPr>
          <a:xfrm>
            <a:off x="2895600" y="1066800"/>
            <a:ext cx="3352800" cy="584775"/>
          </a:xfrm>
          <a:prstGeom prst="rect">
            <a:avLst/>
          </a:prstGeom>
          <a:noFill/>
          <a:ln w="57150">
            <a:solidFill>
              <a:schemeClr val="accent6">
                <a:lumMod val="75000"/>
              </a:schemeClr>
            </a:solidFill>
          </a:ln>
        </p:spPr>
        <p:txBody>
          <a:bodyPr wrap="square" rtlCol="0">
            <a:spAutoFit/>
          </a:bodyPr>
          <a:lstStyle/>
          <a:p>
            <a:pPr algn="ctr"/>
            <a:r>
              <a:rPr lang="en-US" sz="3200" b="1" dirty="0"/>
              <a:t>202.125.138.0/24</a:t>
            </a:r>
          </a:p>
        </p:txBody>
      </p:sp>
      <p:sp>
        <p:nvSpPr>
          <p:cNvPr id="8" name="TextBox 7"/>
          <p:cNvSpPr txBox="1"/>
          <p:nvPr/>
        </p:nvSpPr>
        <p:spPr>
          <a:xfrm>
            <a:off x="990600" y="4800600"/>
            <a:ext cx="3276600" cy="523220"/>
          </a:xfrm>
          <a:prstGeom prst="rect">
            <a:avLst/>
          </a:prstGeom>
          <a:noFill/>
          <a:ln w="57150">
            <a:solidFill>
              <a:schemeClr val="accent6">
                <a:lumMod val="75000"/>
              </a:schemeClr>
            </a:solidFill>
          </a:ln>
        </p:spPr>
        <p:txBody>
          <a:bodyPr wrap="square" rtlCol="0">
            <a:spAutoFit/>
          </a:bodyPr>
          <a:lstStyle/>
          <a:p>
            <a:pPr algn="ctr"/>
            <a:r>
              <a:rPr lang="en-US" sz="2800" b="1" dirty="0"/>
              <a:t>202.125.138.64/26</a:t>
            </a:r>
          </a:p>
        </p:txBody>
      </p:sp>
      <p:sp>
        <p:nvSpPr>
          <p:cNvPr id="9" name="TextBox 8"/>
          <p:cNvSpPr txBox="1"/>
          <p:nvPr/>
        </p:nvSpPr>
        <p:spPr>
          <a:xfrm>
            <a:off x="4724400" y="4810780"/>
            <a:ext cx="3200400" cy="523220"/>
          </a:xfrm>
          <a:prstGeom prst="rect">
            <a:avLst/>
          </a:prstGeom>
          <a:noFill/>
          <a:ln w="57150">
            <a:solidFill>
              <a:schemeClr val="accent6">
                <a:lumMod val="75000"/>
              </a:schemeClr>
            </a:solidFill>
          </a:ln>
        </p:spPr>
        <p:txBody>
          <a:bodyPr wrap="square" rtlCol="0">
            <a:spAutoFit/>
          </a:bodyPr>
          <a:lstStyle/>
          <a:p>
            <a:pPr algn="ctr"/>
            <a:r>
              <a:rPr lang="en-US" sz="2800" b="1" dirty="0"/>
              <a:t>202.125.138.128/26</a:t>
            </a:r>
          </a:p>
        </p:txBody>
      </p:sp>
      <p:sp>
        <p:nvSpPr>
          <p:cNvPr id="10" name="TextBox 9"/>
          <p:cNvSpPr txBox="1"/>
          <p:nvPr/>
        </p:nvSpPr>
        <p:spPr>
          <a:xfrm>
            <a:off x="5791200" y="2971800"/>
            <a:ext cx="3276600" cy="523220"/>
          </a:xfrm>
          <a:prstGeom prst="rect">
            <a:avLst/>
          </a:prstGeom>
          <a:noFill/>
          <a:ln w="57150">
            <a:solidFill>
              <a:schemeClr val="accent6">
                <a:lumMod val="75000"/>
              </a:schemeClr>
            </a:solidFill>
          </a:ln>
        </p:spPr>
        <p:txBody>
          <a:bodyPr wrap="square" rtlCol="0">
            <a:spAutoFit/>
          </a:bodyPr>
          <a:lstStyle/>
          <a:p>
            <a:pPr algn="ctr"/>
            <a:r>
              <a:rPr lang="en-US" sz="2800" b="1" dirty="0"/>
              <a:t>202.125.138.192/26</a:t>
            </a:r>
          </a:p>
        </p:txBody>
      </p:sp>
      <p:sp>
        <p:nvSpPr>
          <p:cNvPr id="12" name="TextBox 11"/>
          <p:cNvSpPr txBox="1"/>
          <p:nvPr/>
        </p:nvSpPr>
        <p:spPr>
          <a:xfrm>
            <a:off x="228600" y="2971800"/>
            <a:ext cx="2819400" cy="523220"/>
          </a:xfrm>
          <a:prstGeom prst="rect">
            <a:avLst/>
          </a:prstGeom>
          <a:noFill/>
          <a:ln w="57150">
            <a:solidFill>
              <a:schemeClr val="accent6">
                <a:lumMod val="75000"/>
              </a:schemeClr>
            </a:solidFill>
          </a:ln>
        </p:spPr>
        <p:txBody>
          <a:bodyPr wrap="square" rtlCol="0">
            <a:spAutoFit/>
          </a:bodyPr>
          <a:lstStyle/>
          <a:p>
            <a:pPr algn="ctr"/>
            <a:r>
              <a:rPr lang="en-US" sz="2800" b="1" dirty="0"/>
              <a:t>202.125.138.0/26</a:t>
            </a:r>
          </a:p>
        </p:txBody>
      </p:sp>
      <p:cxnSp>
        <p:nvCxnSpPr>
          <p:cNvPr id="13" name="Straight Arrow Connector 12"/>
          <p:cNvCxnSpPr/>
          <p:nvPr/>
        </p:nvCxnSpPr>
        <p:spPr>
          <a:xfrm rot="10800000" flipV="1">
            <a:off x="1524000" y="1651574"/>
            <a:ext cx="3048000" cy="1320225"/>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8" idx="0"/>
          </p:cNvCxnSpPr>
          <p:nvPr/>
        </p:nvCxnSpPr>
        <p:spPr>
          <a:xfrm rot="5400000">
            <a:off x="2025938" y="2254537"/>
            <a:ext cx="3149025" cy="1943100"/>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9" idx="0"/>
          </p:cNvCxnSpPr>
          <p:nvPr/>
        </p:nvCxnSpPr>
        <p:spPr>
          <a:xfrm rot="16200000" flipH="1">
            <a:off x="3868698" y="2354877"/>
            <a:ext cx="3159205" cy="1752600"/>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0"/>
          </p:cNvCxnSpPr>
          <p:nvPr/>
        </p:nvCxnSpPr>
        <p:spPr>
          <a:xfrm>
            <a:off x="4572000" y="1651575"/>
            <a:ext cx="2857500" cy="1320225"/>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286000" y="1676400"/>
            <a:ext cx="4800600" cy="400110"/>
          </a:xfrm>
          <a:prstGeom prst="rect">
            <a:avLst/>
          </a:prstGeom>
        </p:spPr>
        <p:txBody>
          <a:bodyPr wrap="square">
            <a:spAutoFit/>
          </a:bodyPr>
          <a:lstStyle/>
          <a:p>
            <a:pPr lvl="0" algn="ctr"/>
            <a:r>
              <a:rPr lang="en-US" sz="2000" b="1" kern="0" dirty="0">
                <a:solidFill>
                  <a:sysClr val="windowText" lastClr="000000"/>
                </a:solidFill>
                <a:latin typeface="Consolas" pitchFamily="49" charset="0"/>
                <a:cs typeface="Courier New" pitchFamily="49" charset="0"/>
              </a:rPr>
              <a:t>202.125.138.0 – 202.125.138.255</a:t>
            </a:r>
            <a:endParaRPr kumimoji="0" lang="en-US" sz="2000" b="1" i="0" u="none" strike="noStrike" kern="0" cap="none" spc="0" normalizeH="0" baseline="0" noProof="0" dirty="0">
              <a:ln>
                <a:noFill/>
              </a:ln>
              <a:solidFill>
                <a:sysClr val="windowText" lastClr="000000"/>
              </a:solidFill>
              <a:effectLst/>
              <a:uLnTx/>
              <a:uFillTx/>
              <a:latin typeface="Consolas" pitchFamily="49" charset="0"/>
              <a:cs typeface="Courier New" pitchFamily="49" charset="0"/>
            </a:endParaRPr>
          </a:p>
        </p:txBody>
      </p:sp>
      <p:sp>
        <p:nvSpPr>
          <p:cNvPr id="27" name="Rectangle 26"/>
          <p:cNvSpPr/>
          <p:nvPr/>
        </p:nvSpPr>
        <p:spPr>
          <a:xfrm>
            <a:off x="0" y="3581400"/>
            <a:ext cx="4114800" cy="369332"/>
          </a:xfrm>
          <a:prstGeom prst="rect">
            <a:avLst/>
          </a:prstGeom>
        </p:spPr>
        <p:txBody>
          <a:bodyPr wrap="square">
            <a:spAutoFit/>
          </a:bodyPr>
          <a:lstStyle/>
          <a:p>
            <a:pPr lvl="0" algn="ctr"/>
            <a:r>
              <a:rPr lang="en-US" b="1" kern="0" dirty="0">
                <a:solidFill>
                  <a:sysClr val="windowText" lastClr="000000"/>
                </a:solidFill>
                <a:latin typeface="Consolas" pitchFamily="49" charset="0"/>
                <a:cs typeface="Courier New" pitchFamily="49" charset="0"/>
              </a:rPr>
              <a:t>202.125.138.0 – 202.125.138.63</a:t>
            </a:r>
            <a:endParaRPr kumimoji="0" lang="en-US" b="1" i="0" u="none" strike="noStrike" kern="0" cap="none" spc="0" normalizeH="0" baseline="0" noProof="0" dirty="0">
              <a:ln>
                <a:noFill/>
              </a:ln>
              <a:solidFill>
                <a:sysClr val="windowText" lastClr="000000"/>
              </a:solidFill>
              <a:effectLst/>
              <a:uLnTx/>
              <a:uFillTx/>
              <a:latin typeface="Consolas" pitchFamily="49" charset="0"/>
              <a:cs typeface="Courier New" pitchFamily="49" charset="0"/>
            </a:endParaRPr>
          </a:p>
        </p:txBody>
      </p:sp>
      <p:sp>
        <p:nvSpPr>
          <p:cNvPr id="28" name="Rectangle 27"/>
          <p:cNvSpPr/>
          <p:nvPr/>
        </p:nvSpPr>
        <p:spPr>
          <a:xfrm>
            <a:off x="0" y="5421868"/>
            <a:ext cx="4343400" cy="369332"/>
          </a:xfrm>
          <a:prstGeom prst="rect">
            <a:avLst/>
          </a:prstGeom>
        </p:spPr>
        <p:txBody>
          <a:bodyPr wrap="square">
            <a:spAutoFit/>
          </a:bodyPr>
          <a:lstStyle/>
          <a:p>
            <a:pPr lvl="0" algn="ctr"/>
            <a:r>
              <a:rPr lang="en-US" b="1" kern="0" dirty="0">
                <a:solidFill>
                  <a:sysClr val="windowText" lastClr="000000"/>
                </a:solidFill>
                <a:latin typeface="Consolas" pitchFamily="49" charset="0"/>
                <a:cs typeface="Courier New" pitchFamily="49" charset="0"/>
              </a:rPr>
              <a:t>202.125.138.64 – 202.125.138.127</a:t>
            </a:r>
            <a:endParaRPr kumimoji="0" lang="en-US" b="1" i="0" u="none" strike="noStrike" kern="0" cap="none" spc="0" normalizeH="0" baseline="0" noProof="0" dirty="0">
              <a:ln>
                <a:noFill/>
              </a:ln>
              <a:solidFill>
                <a:sysClr val="windowText" lastClr="000000"/>
              </a:solidFill>
              <a:effectLst/>
              <a:uLnTx/>
              <a:uFillTx/>
              <a:latin typeface="Consolas" pitchFamily="49" charset="0"/>
              <a:cs typeface="Courier New" pitchFamily="49" charset="0"/>
            </a:endParaRPr>
          </a:p>
        </p:txBody>
      </p:sp>
      <p:sp>
        <p:nvSpPr>
          <p:cNvPr id="29" name="Rectangle 28"/>
          <p:cNvSpPr/>
          <p:nvPr/>
        </p:nvSpPr>
        <p:spPr>
          <a:xfrm>
            <a:off x="4724400" y="3581400"/>
            <a:ext cx="4419600" cy="369332"/>
          </a:xfrm>
          <a:prstGeom prst="rect">
            <a:avLst/>
          </a:prstGeom>
        </p:spPr>
        <p:txBody>
          <a:bodyPr wrap="square">
            <a:spAutoFit/>
          </a:bodyPr>
          <a:lstStyle/>
          <a:p>
            <a:pPr lvl="0" algn="ctr"/>
            <a:r>
              <a:rPr lang="en-US" b="1" kern="0" dirty="0">
                <a:solidFill>
                  <a:sysClr val="windowText" lastClr="000000"/>
                </a:solidFill>
                <a:latin typeface="Consolas" pitchFamily="49" charset="0"/>
                <a:cs typeface="Courier New" pitchFamily="49" charset="0"/>
              </a:rPr>
              <a:t>202.125.138.192 – 202.125.138.255</a:t>
            </a:r>
            <a:endParaRPr kumimoji="0" lang="en-US" b="1" i="0" u="none" strike="noStrike" kern="0" cap="none" spc="0" normalizeH="0" baseline="0" noProof="0" dirty="0">
              <a:ln>
                <a:noFill/>
              </a:ln>
              <a:solidFill>
                <a:sysClr val="windowText" lastClr="000000"/>
              </a:solidFill>
              <a:effectLst/>
              <a:uLnTx/>
              <a:uFillTx/>
              <a:latin typeface="Consolas" pitchFamily="49" charset="0"/>
              <a:cs typeface="Courier New" pitchFamily="49" charset="0"/>
            </a:endParaRPr>
          </a:p>
        </p:txBody>
      </p:sp>
      <p:sp>
        <p:nvSpPr>
          <p:cNvPr id="30" name="Rectangle 29"/>
          <p:cNvSpPr/>
          <p:nvPr/>
        </p:nvSpPr>
        <p:spPr>
          <a:xfrm>
            <a:off x="4572000" y="5410200"/>
            <a:ext cx="4343400" cy="369332"/>
          </a:xfrm>
          <a:prstGeom prst="rect">
            <a:avLst/>
          </a:prstGeom>
        </p:spPr>
        <p:txBody>
          <a:bodyPr wrap="square">
            <a:spAutoFit/>
          </a:bodyPr>
          <a:lstStyle/>
          <a:p>
            <a:pPr lvl="0" algn="ctr"/>
            <a:r>
              <a:rPr lang="en-US" b="1" kern="0" dirty="0">
                <a:solidFill>
                  <a:sysClr val="windowText" lastClr="000000"/>
                </a:solidFill>
                <a:latin typeface="Consolas" pitchFamily="49" charset="0"/>
                <a:cs typeface="Courier New" pitchFamily="49" charset="0"/>
              </a:rPr>
              <a:t>202.125.138.128 – 202.125.138.191</a:t>
            </a:r>
            <a:endParaRPr kumimoji="0" lang="en-US" b="1" i="0" u="none" strike="noStrike" kern="0" cap="none" spc="0" normalizeH="0" baseline="0" noProof="0" dirty="0">
              <a:ln>
                <a:noFill/>
              </a:ln>
              <a:solidFill>
                <a:sysClr val="windowText" lastClr="000000"/>
              </a:solidFill>
              <a:effectLst/>
              <a:uLnTx/>
              <a:uFillTx/>
              <a:latin typeface="Consolas" pitchFamily="49" charset="0"/>
              <a:cs typeface="Courier New" pitchFamily="49" charset="0"/>
            </a:endParaRPr>
          </a:p>
        </p:txBody>
      </p:sp>
      <p:sp>
        <p:nvSpPr>
          <p:cNvPr id="31" name="Rectangle 30"/>
          <p:cNvSpPr/>
          <p:nvPr/>
        </p:nvSpPr>
        <p:spPr>
          <a:xfrm>
            <a:off x="14577" y="6120825"/>
            <a:ext cx="9129423" cy="584775"/>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280988" lvl="0" algn="ctr"/>
            <a:r>
              <a:rPr lang="en-US" sz="3200" b="1" dirty="0">
                <a:ln>
                  <a:solidFill>
                    <a:schemeClr val="tx1">
                      <a:lumMod val="50000"/>
                      <a:lumOff val="50000"/>
                    </a:schemeClr>
                  </a:solidFill>
                </a:ln>
              </a:rPr>
              <a:t>Borrowing two host bits provide four </a:t>
            </a:r>
            <a:r>
              <a:rPr lang="en-US" sz="3200" b="1" dirty="0" err="1">
                <a:ln>
                  <a:solidFill>
                    <a:schemeClr val="tx1">
                      <a:lumMod val="50000"/>
                      <a:lumOff val="50000"/>
                    </a:schemeClr>
                  </a:solidFill>
                </a:ln>
              </a:rPr>
              <a:t>subnetworks</a:t>
            </a:r>
            <a:endParaRPr lang="en-US" sz="400" b="1" kern="1200" dirty="0">
              <a:solidFill>
                <a:srgbClr val="C00000"/>
              </a:solidFill>
              <a:effectLst>
                <a:outerShdw dir="5040000" algn="tl">
                  <a:srgbClr val="1F497D">
                    <a:lumMod val="75000"/>
                  </a:srgbClr>
                </a:outerShdw>
              </a:effectLst>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err="1">
                <a:ln>
                  <a:solidFill>
                    <a:prstClr val="black"/>
                  </a:solidFill>
                </a:ln>
                <a:solidFill>
                  <a:prstClr val="white"/>
                </a:solidFill>
                <a:latin typeface="Tahoma" pitchFamily="34" charset="0"/>
                <a:ea typeface="+mn-ea"/>
                <a:cs typeface="Tahoma" pitchFamily="34" charset="0"/>
              </a:rPr>
              <a:t>Subnetting</a:t>
            </a:r>
            <a:r>
              <a:rPr lang="en-US" sz="4800" b="1" kern="1200" dirty="0">
                <a:ln>
                  <a:solidFill>
                    <a:prstClr val="black"/>
                  </a:solidFill>
                </a:ln>
                <a:solidFill>
                  <a:prstClr val="white"/>
                </a:solidFill>
                <a:latin typeface="Tahoma" pitchFamily="34" charset="0"/>
                <a:ea typeface="+mn-ea"/>
                <a:cs typeface="Tahoma" pitchFamily="34" charset="0"/>
              </a:rPr>
              <a:t> – </a:t>
            </a:r>
            <a:r>
              <a:rPr lang="en-US" sz="4000" b="1" kern="1200" dirty="0">
                <a:ln>
                  <a:solidFill>
                    <a:prstClr val="black"/>
                  </a:solidFill>
                </a:ln>
                <a:solidFill>
                  <a:prstClr val="white"/>
                </a:solidFill>
                <a:latin typeface="Tahoma" pitchFamily="34" charset="0"/>
                <a:ea typeface="+mn-ea"/>
                <a:cs typeface="Tahoma" pitchFamily="34" charset="0"/>
              </a:rPr>
              <a:t>General Definition</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31" name="Rectangle 30"/>
          <p:cNvSpPr/>
          <p:nvPr/>
        </p:nvSpPr>
        <p:spPr>
          <a:xfrm>
            <a:off x="14577" y="5537537"/>
            <a:ext cx="9129423" cy="1015663"/>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280988" lvl="0" algn="ctr"/>
            <a:r>
              <a:rPr lang="en-US" sz="3000" b="1" dirty="0">
                <a:ln>
                  <a:solidFill>
                    <a:schemeClr val="tx1">
                      <a:lumMod val="50000"/>
                      <a:lumOff val="50000"/>
                    </a:schemeClr>
                  </a:solidFill>
                </a:ln>
              </a:rPr>
              <a:t>Generalizing – for a network with </a:t>
            </a:r>
            <a:r>
              <a:rPr lang="en-US" sz="3000" b="1" i="1" dirty="0">
                <a:ln>
                  <a:solidFill>
                    <a:schemeClr val="tx1">
                      <a:lumMod val="50000"/>
                      <a:lumOff val="50000"/>
                    </a:schemeClr>
                  </a:solidFill>
                </a:ln>
              </a:rPr>
              <a:t>m </a:t>
            </a:r>
            <a:r>
              <a:rPr lang="en-US" sz="3000" b="1" dirty="0">
                <a:ln>
                  <a:solidFill>
                    <a:schemeClr val="tx1">
                      <a:lumMod val="50000"/>
                      <a:lumOff val="50000"/>
                    </a:schemeClr>
                  </a:solidFill>
                </a:ln>
              </a:rPr>
              <a:t>possible hosts, borrowing </a:t>
            </a:r>
            <a:r>
              <a:rPr lang="en-US" sz="3000" b="1" i="1" dirty="0">
                <a:ln>
                  <a:solidFill>
                    <a:schemeClr val="tx1">
                      <a:lumMod val="50000"/>
                      <a:lumOff val="50000"/>
                    </a:schemeClr>
                  </a:solidFill>
                </a:ln>
              </a:rPr>
              <a:t>n</a:t>
            </a:r>
            <a:r>
              <a:rPr lang="en-US" sz="3000" b="1" dirty="0">
                <a:ln>
                  <a:solidFill>
                    <a:schemeClr val="tx1">
                      <a:lumMod val="50000"/>
                      <a:lumOff val="50000"/>
                    </a:schemeClr>
                  </a:solidFill>
                </a:ln>
              </a:rPr>
              <a:t> bits provide 2</a:t>
            </a:r>
            <a:r>
              <a:rPr lang="en-US" sz="3000" b="1" baseline="50000" dirty="0">
                <a:ln>
                  <a:solidFill>
                    <a:schemeClr val="tx1">
                      <a:lumMod val="50000"/>
                      <a:lumOff val="50000"/>
                    </a:schemeClr>
                  </a:solidFill>
                </a:ln>
              </a:rPr>
              <a:t>n</a:t>
            </a:r>
            <a:r>
              <a:rPr lang="en-US" sz="3000" b="1" dirty="0">
                <a:ln>
                  <a:solidFill>
                    <a:schemeClr val="tx1">
                      <a:lumMod val="50000"/>
                      <a:lumOff val="50000"/>
                    </a:schemeClr>
                  </a:solidFill>
                </a:ln>
              </a:rPr>
              <a:t>subnetworks of </a:t>
            </a:r>
            <a:r>
              <a:rPr lang="en-US" sz="3000" b="1" i="1" dirty="0">
                <a:ln>
                  <a:solidFill>
                    <a:schemeClr val="tx1">
                      <a:lumMod val="50000"/>
                      <a:lumOff val="50000"/>
                    </a:schemeClr>
                  </a:solidFill>
                </a:ln>
              </a:rPr>
              <a:t>m/n </a:t>
            </a:r>
            <a:r>
              <a:rPr lang="en-US" sz="3000" b="1" dirty="0">
                <a:ln>
                  <a:solidFill>
                    <a:schemeClr val="tx1">
                      <a:lumMod val="50000"/>
                      <a:lumOff val="50000"/>
                    </a:schemeClr>
                  </a:solidFill>
                </a:ln>
              </a:rPr>
              <a:t>hosts</a:t>
            </a:r>
            <a:endParaRPr lang="en-US" sz="3000" b="1" kern="1200" dirty="0">
              <a:solidFill>
                <a:srgbClr val="C00000"/>
              </a:solidFill>
              <a:effectLst>
                <a:outerShdw dir="5040000" algn="tl">
                  <a:srgbClr val="1F497D">
                    <a:lumMod val="75000"/>
                  </a:srgbClr>
                </a:outerShdw>
              </a:effectLst>
              <a:cs typeface="Tahoma" pitchFamily="34" charset="0"/>
            </a:endParaRPr>
          </a:p>
        </p:txBody>
      </p:sp>
      <p:pic>
        <p:nvPicPr>
          <p:cNvPr id="18" name="Picture 2"/>
          <p:cNvPicPr>
            <a:picLocks noChangeAspect="1" noChangeArrowheads="1"/>
          </p:cNvPicPr>
          <p:nvPr/>
        </p:nvPicPr>
        <p:blipFill>
          <a:blip r:embed="rId3"/>
          <a:srcRect/>
          <a:stretch>
            <a:fillRect/>
          </a:stretch>
        </p:blipFill>
        <p:spPr bwMode="auto">
          <a:xfrm>
            <a:off x="1828800" y="1295400"/>
            <a:ext cx="5486400" cy="3924832"/>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err="1">
                <a:ln>
                  <a:solidFill>
                    <a:prstClr val="black"/>
                  </a:solidFill>
                </a:ln>
                <a:solidFill>
                  <a:prstClr val="white"/>
                </a:solidFill>
                <a:latin typeface="Tahoma" pitchFamily="34" charset="0"/>
                <a:cs typeface="Tahoma" pitchFamily="34" charset="0"/>
              </a:rPr>
              <a:t>Subnetting</a:t>
            </a:r>
            <a:r>
              <a:rPr lang="en-US" sz="4800" b="1" dirty="0">
                <a:ln>
                  <a:solidFill>
                    <a:prstClr val="black"/>
                  </a:solidFill>
                </a:ln>
                <a:solidFill>
                  <a:prstClr val="white"/>
                </a:solidFill>
                <a:latin typeface="Tahoma" pitchFamily="34" charset="0"/>
                <a:cs typeface="Tahoma" pitchFamily="34" charset="0"/>
              </a:rPr>
              <a:t> - Example</a:t>
            </a:r>
            <a:endParaRPr lang="th-TH" sz="4800" b="1" dirty="0">
              <a:ln>
                <a:solidFill>
                  <a:prstClr val="black"/>
                </a:solidFill>
              </a:ln>
              <a:solidFill>
                <a:prstClr val="white"/>
              </a:solidFill>
              <a:latin typeface="Tahoma" pitchFamily="34" charset="0"/>
              <a:cs typeface="Tahoma" pitchFamily="34" charset="0"/>
            </a:endParaRPr>
          </a:p>
        </p:txBody>
      </p:sp>
      <p:grpSp>
        <p:nvGrpSpPr>
          <p:cNvPr id="40" name="Group 39"/>
          <p:cNvGrpSpPr/>
          <p:nvPr/>
        </p:nvGrpSpPr>
        <p:grpSpPr>
          <a:xfrm>
            <a:off x="990600" y="1143000"/>
            <a:ext cx="7056922" cy="5715000"/>
            <a:chOff x="990600" y="1143000"/>
            <a:chExt cx="7056922" cy="5715000"/>
          </a:xfrm>
        </p:grpSpPr>
        <p:pic>
          <p:nvPicPr>
            <p:cNvPr id="11266" name="Picture 2"/>
            <p:cNvPicPr>
              <a:picLocks noChangeAspect="1" noChangeArrowheads="1"/>
            </p:cNvPicPr>
            <p:nvPr/>
          </p:nvPicPr>
          <p:blipFill>
            <a:blip r:embed="rId3"/>
            <a:srcRect/>
            <a:stretch>
              <a:fillRect/>
            </a:stretch>
          </p:blipFill>
          <p:spPr bwMode="auto">
            <a:xfrm>
              <a:off x="1000313" y="1236730"/>
              <a:ext cx="6924487" cy="5545070"/>
            </a:xfrm>
            <a:prstGeom prst="rect">
              <a:avLst/>
            </a:prstGeom>
            <a:noFill/>
            <a:ln w="9525">
              <a:noFill/>
              <a:miter lim="800000"/>
              <a:headEnd/>
              <a:tailEnd/>
            </a:ln>
            <a:effectLst/>
          </p:spPr>
        </p:pic>
        <p:sp>
          <p:nvSpPr>
            <p:cNvPr id="6" name="Rectangle 5"/>
            <p:cNvSpPr/>
            <p:nvPr/>
          </p:nvSpPr>
          <p:spPr>
            <a:xfrm>
              <a:off x="2286000" y="1143000"/>
              <a:ext cx="3246922" cy="660400"/>
            </a:xfrm>
            <a:prstGeom prst="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00600" y="3225800"/>
              <a:ext cx="3246922" cy="6604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600200" y="6197600"/>
              <a:ext cx="3246922" cy="6604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1905000" y="1979612"/>
              <a:ext cx="3810000" cy="1588"/>
            </a:xfrm>
            <a:prstGeom prst="line">
              <a:avLst/>
            </a:prstGeom>
            <a:ln w="1651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4038600"/>
              <a:ext cx="3886200" cy="1588"/>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90600" y="6094412"/>
              <a:ext cx="4114800" cy="1588"/>
            </a:xfrm>
            <a:prstGeom prst="line">
              <a:avLst/>
            </a:prstGeom>
            <a:ln w="165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2477294" y="2171700"/>
              <a:ext cx="380206" cy="794"/>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3352799" y="2514599"/>
              <a:ext cx="914400" cy="2"/>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3390901" y="3543297"/>
              <a:ext cx="838202" cy="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3886200" y="4572000"/>
              <a:ext cx="914400" cy="1588"/>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5677694" y="4381500"/>
              <a:ext cx="532606" cy="79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3886200" y="5638800"/>
              <a:ext cx="9144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1295003" y="5791597"/>
              <a:ext cx="458788" cy="79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kern="1200" dirty="0" err="1">
                <a:ln>
                  <a:solidFill>
                    <a:prstClr val="black"/>
                  </a:solidFill>
                </a:ln>
                <a:solidFill>
                  <a:prstClr val="white"/>
                </a:solidFill>
                <a:latin typeface="Tahoma" pitchFamily="34" charset="0"/>
                <a:ea typeface="+mn-ea"/>
                <a:cs typeface="Tahoma" pitchFamily="34" charset="0"/>
              </a:rPr>
              <a:t>Supernet</a:t>
            </a:r>
            <a:r>
              <a:rPr lang="en-US" sz="4400" b="1" kern="1200" dirty="0">
                <a:ln>
                  <a:solidFill>
                    <a:prstClr val="black"/>
                  </a:solidFill>
                </a:ln>
                <a:solidFill>
                  <a:prstClr val="white"/>
                </a:solidFill>
                <a:latin typeface="Tahoma" pitchFamily="34" charset="0"/>
                <a:ea typeface="+mn-ea"/>
                <a:cs typeface="Tahoma" pitchFamily="34" charset="0"/>
              </a:rPr>
              <a:t> (Route aggregation)</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15" name="Cloud 14"/>
          <p:cNvSpPr/>
          <p:nvPr/>
        </p:nvSpPr>
        <p:spPr>
          <a:xfrm>
            <a:off x="76200" y="914400"/>
            <a:ext cx="2667000" cy="1219200"/>
          </a:xfrm>
          <a:prstGeom prst="cloud">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202.125.138.0</a:t>
            </a:r>
            <a:r>
              <a:rPr lang="en-US" sz="2000" b="1" dirty="0">
                <a:solidFill>
                  <a:srgbClr val="C00000"/>
                </a:solidFill>
              </a:rPr>
              <a:t>/26</a:t>
            </a:r>
          </a:p>
        </p:txBody>
      </p:sp>
      <p:sp>
        <p:nvSpPr>
          <p:cNvPr id="23" name="Cloud 22"/>
          <p:cNvSpPr/>
          <p:nvPr/>
        </p:nvSpPr>
        <p:spPr>
          <a:xfrm>
            <a:off x="152400" y="2438400"/>
            <a:ext cx="2819400" cy="1219200"/>
          </a:xfrm>
          <a:prstGeom prst="cloud">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202.125.138.64</a:t>
            </a:r>
            <a:r>
              <a:rPr lang="en-US" sz="2000" b="1" dirty="0">
                <a:solidFill>
                  <a:srgbClr val="C00000"/>
                </a:solidFill>
              </a:rPr>
              <a:t>/26</a:t>
            </a:r>
          </a:p>
        </p:txBody>
      </p:sp>
      <p:sp>
        <p:nvSpPr>
          <p:cNvPr id="24" name="Cloud 23"/>
          <p:cNvSpPr/>
          <p:nvPr/>
        </p:nvSpPr>
        <p:spPr>
          <a:xfrm>
            <a:off x="152400" y="3886200"/>
            <a:ext cx="3048000" cy="1219200"/>
          </a:xfrm>
          <a:prstGeom prst="cloud">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202.125.138.128</a:t>
            </a:r>
            <a:r>
              <a:rPr lang="en-US" sz="2000" b="1" dirty="0">
                <a:solidFill>
                  <a:srgbClr val="C00000"/>
                </a:solidFill>
              </a:rPr>
              <a:t>/26</a:t>
            </a:r>
          </a:p>
        </p:txBody>
      </p:sp>
      <p:sp>
        <p:nvSpPr>
          <p:cNvPr id="26" name="Cloud 25"/>
          <p:cNvSpPr/>
          <p:nvPr/>
        </p:nvSpPr>
        <p:spPr>
          <a:xfrm>
            <a:off x="228600" y="5334000"/>
            <a:ext cx="3048000" cy="1219200"/>
          </a:xfrm>
          <a:prstGeom prst="cloud">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202.125.138.192</a:t>
            </a:r>
            <a:r>
              <a:rPr lang="en-US" sz="2000" b="1" dirty="0">
                <a:solidFill>
                  <a:srgbClr val="C00000"/>
                </a:solidFill>
              </a:rPr>
              <a:t>/26</a:t>
            </a:r>
          </a:p>
        </p:txBody>
      </p:sp>
      <p:pic>
        <p:nvPicPr>
          <p:cNvPr id="5122" name="Picture 2"/>
          <p:cNvPicPr>
            <a:picLocks noChangeAspect="1" noChangeArrowheads="1"/>
          </p:cNvPicPr>
          <p:nvPr/>
        </p:nvPicPr>
        <p:blipFill>
          <a:blip r:embed="rId3">
            <a:grayscl/>
          </a:blip>
          <a:srcRect/>
          <a:stretch>
            <a:fillRect/>
          </a:stretch>
        </p:blipFill>
        <p:spPr bwMode="auto">
          <a:xfrm>
            <a:off x="4191000" y="3053166"/>
            <a:ext cx="1524000" cy="1214034"/>
          </a:xfrm>
          <a:prstGeom prst="rect">
            <a:avLst/>
          </a:prstGeom>
          <a:noFill/>
          <a:ln w="9525">
            <a:noFill/>
            <a:miter lim="800000"/>
            <a:headEnd/>
            <a:tailEnd/>
          </a:ln>
        </p:spPr>
      </p:pic>
      <p:cxnSp>
        <p:nvCxnSpPr>
          <p:cNvPr id="27" name="Straight Arrow Connector 26"/>
          <p:cNvCxnSpPr>
            <a:endCxn id="15" idx="0"/>
          </p:cNvCxnSpPr>
          <p:nvPr/>
        </p:nvCxnSpPr>
        <p:spPr>
          <a:xfrm rot="16200000" flipV="1">
            <a:off x="2399189" y="1865789"/>
            <a:ext cx="2209800" cy="1526222"/>
          </a:xfrm>
          <a:prstGeom prst="straightConnector1">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3" idx="0"/>
          </p:cNvCxnSpPr>
          <p:nvPr/>
        </p:nvCxnSpPr>
        <p:spPr>
          <a:xfrm rot="10800000">
            <a:off x="2969452" y="3048000"/>
            <a:ext cx="1297751" cy="685800"/>
          </a:xfrm>
          <a:prstGeom prst="straightConnector1">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4" idx="0"/>
          </p:cNvCxnSpPr>
          <p:nvPr/>
        </p:nvCxnSpPr>
        <p:spPr>
          <a:xfrm rot="10800000" flipV="1">
            <a:off x="3197860" y="3733800"/>
            <a:ext cx="1069342" cy="762000"/>
          </a:xfrm>
          <a:prstGeom prst="straightConnector1">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6" idx="0"/>
          </p:cNvCxnSpPr>
          <p:nvPr/>
        </p:nvCxnSpPr>
        <p:spPr>
          <a:xfrm rot="5400000">
            <a:off x="2665731" y="4342129"/>
            <a:ext cx="2209800" cy="993142"/>
          </a:xfrm>
          <a:prstGeom prst="straightConnector1">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Line Callout 2 39"/>
          <p:cNvSpPr/>
          <p:nvPr/>
        </p:nvSpPr>
        <p:spPr>
          <a:xfrm>
            <a:off x="5791200" y="1676400"/>
            <a:ext cx="3276600" cy="3352800"/>
          </a:xfrm>
          <a:prstGeom prst="borderCallout2">
            <a:avLst>
              <a:gd name="adj1" fmla="val 18750"/>
              <a:gd name="adj2" fmla="val 2057"/>
              <a:gd name="adj3" fmla="val 18750"/>
              <a:gd name="adj4" fmla="val -16667"/>
              <a:gd name="adj5" fmla="val 46487"/>
              <a:gd name="adj6" fmla="val -22905"/>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a:solidFill>
                    <a:schemeClr val="tx2"/>
                  </a:solidFill>
                </a:ln>
              </a:rPr>
              <a:t>202.125.138.0/26; 202.125.138.64/26; 202.125.138.128/26;  202.125.138.192/26  </a:t>
            </a:r>
          </a:p>
          <a:p>
            <a:pPr algn="ctr"/>
            <a:endParaRPr lang="en-US" sz="2400" b="1" dirty="0">
              <a:ln>
                <a:solidFill>
                  <a:schemeClr val="tx2"/>
                </a:solidFill>
              </a:ln>
            </a:endParaRPr>
          </a:p>
          <a:p>
            <a:pPr algn="ctr"/>
            <a:r>
              <a:rPr lang="en-US" sz="2000" b="1" dirty="0">
                <a:ln>
                  <a:solidFill>
                    <a:schemeClr val="tx2"/>
                  </a:solidFill>
                </a:ln>
              </a:rPr>
              <a:t>are directly connected to me</a:t>
            </a:r>
          </a:p>
        </p:txBody>
      </p:sp>
      <p:sp>
        <p:nvSpPr>
          <p:cNvPr id="41" name="Line Callout 2 40"/>
          <p:cNvSpPr/>
          <p:nvPr/>
        </p:nvSpPr>
        <p:spPr>
          <a:xfrm>
            <a:off x="5791200" y="1676400"/>
            <a:ext cx="3276600" cy="3352800"/>
          </a:xfrm>
          <a:prstGeom prst="borderCallout2">
            <a:avLst>
              <a:gd name="adj1" fmla="val 18750"/>
              <a:gd name="adj2" fmla="val 2057"/>
              <a:gd name="adj3" fmla="val 18750"/>
              <a:gd name="adj4" fmla="val -16667"/>
              <a:gd name="adj5" fmla="val 46487"/>
              <a:gd name="adj6" fmla="val -22905"/>
            </a:avLst>
          </a:prstGeom>
          <a:solidFill>
            <a:schemeClr val="tx1"/>
          </a:solid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a:solidFill>
                    <a:schemeClr val="accent6">
                      <a:lumMod val="75000"/>
                    </a:schemeClr>
                  </a:solidFill>
                </a:ln>
              </a:rPr>
              <a:t>202.125.138.0/24</a:t>
            </a:r>
          </a:p>
          <a:p>
            <a:pPr algn="ctr"/>
            <a:endParaRPr lang="en-US" sz="2400" b="1" dirty="0"/>
          </a:p>
          <a:p>
            <a:pPr algn="ctr"/>
            <a:r>
              <a:rPr lang="en-US" sz="2000" b="1" dirty="0">
                <a:ln>
                  <a:solidFill>
                    <a:schemeClr val="accent6">
                      <a:lumMod val="75000"/>
                    </a:schemeClr>
                  </a:solidFill>
                </a:ln>
              </a:rPr>
              <a:t>is directly connected to me</a:t>
            </a:r>
          </a:p>
        </p:txBody>
      </p:sp>
      <p:sp>
        <p:nvSpPr>
          <p:cNvPr id="42" name="Rectangle 41"/>
          <p:cNvSpPr/>
          <p:nvPr/>
        </p:nvSpPr>
        <p:spPr>
          <a:xfrm>
            <a:off x="14577" y="5161002"/>
            <a:ext cx="9129423" cy="1077218"/>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280988" lvl="0" algn="ctr"/>
            <a:r>
              <a:rPr lang="en-US" sz="3200" b="1" dirty="0" err="1">
                <a:ln>
                  <a:solidFill>
                    <a:schemeClr val="tx1">
                      <a:lumMod val="50000"/>
                      <a:lumOff val="50000"/>
                    </a:schemeClr>
                  </a:solidFill>
                </a:ln>
              </a:rPr>
              <a:t>Supernetting</a:t>
            </a:r>
            <a:r>
              <a:rPr lang="en-US" sz="3200" b="1" dirty="0">
                <a:ln>
                  <a:solidFill>
                    <a:schemeClr val="tx1">
                      <a:lumMod val="50000"/>
                      <a:lumOff val="50000"/>
                    </a:schemeClr>
                  </a:solidFill>
                </a:ln>
              </a:rPr>
              <a:t> helps reduce the size of routing tables routers have to store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after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2" animBg="1"/>
      <p:bldP spid="41" grpId="0" animBg="1"/>
      <p:bldP spid="4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dirty="0">
                <a:ln>
                  <a:solidFill>
                    <a:prstClr val="black"/>
                  </a:solidFill>
                </a:ln>
                <a:solidFill>
                  <a:prstClr val="white"/>
                </a:solidFill>
                <a:latin typeface="Tahoma" pitchFamily="34" charset="0"/>
                <a:cs typeface="Tahoma" pitchFamily="34" charset="0"/>
              </a:rPr>
              <a:t>CIDR </a:t>
            </a:r>
            <a:r>
              <a:rPr lang="en-US" sz="3200" b="1" dirty="0">
                <a:ln>
                  <a:solidFill>
                    <a:prstClr val="black"/>
                  </a:solidFill>
                </a:ln>
                <a:solidFill>
                  <a:prstClr val="white"/>
                </a:solidFill>
                <a:latin typeface="Tahoma" pitchFamily="34" charset="0"/>
                <a:cs typeface="Tahoma" pitchFamily="34" charset="0"/>
              </a:rPr>
              <a:t>(Classless </a:t>
            </a:r>
            <a:r>
              <a:rPr lang="en-US" sz="3200" b="1" dirty="0" err="1">
                <a:ln>
                  <a:solidFill>
                    <a:prstClr val="black"/>
                  </a:solidFill>
                </a:ln>
                <a:solidFill>
                  <a:prstClr val="white"/>
                </a:solidFill>
                <a:latin typeface="Tahoma" pitchFamily="34" charset="0"/>
                <a:cs typeface="Tahoma" pitchFamily="34" charset="0"/>
              </a:rPr>
              <a:t>Interdomain</a:t>
            </a:r>
            <a:r>
              <a:rPr lang="en-US" sz="3200" b="1" dirty="0">
                <a:ln>
                  <a:solidFill>
                    <a:prstClr val="black"/>
                  </a:solidFill>
                </a:ln>
                <a:solidFill>
                  <a:prstClr val="white"/>
                </a:solidFill>
                <a:latin typeface="Tahoma" pitchFamily="34" charset="0"/>
                <a:cs typeface="Tahoma" pitchFamily="34" charset="0"/>
              </a:rPr>
              <a:t> Routing)</a:t>
            </a:r>
            <a:endParaRPr lang="th-TH" sz="4400" b="1" dirty="0">
              <a:ln>
                <a:solidFill>
                  <a:prstClr val="black"/>
                </a:solidFill>
              </a:ln>
              <a:solidFill>
                <a:prstClr val="white"/>
              </a:solidFill>
              <a:latin typeface="Tahoma" pitchFamily="34" charset="0"/>
              <a:cs typeface="Tahoma" pitchFamily="34" charset="0"/>
            </a:endParaRPr>
          </a:p>
        </p:txBody>
      </p:sp>
      <p:pic>
        <p:nvPicPr>
          <p:cNvPr id="12290" name="Picture 2"/>
          <p:cNvPicPr>
            <a:picLocks noChangeAspect="1" noChangeArrowheads="1"/>
          </p:cNvPicPr>
          <p:nvPr/>
        </p:nvPicPr>
        <p:blipFill>
          <a:blip r:embed="rId3"/>
          <a:srcRect/>
          <a:stretch>
            <a:fillRect/>
          </a:stretch>
        </p:blipFill>
        <p:spPr bwMode="auto">
          <a:xfrm>
            <a:off x="152400" y="1600200"/>
            <a:ext cx="8763000" cy="3533710"/>
          </a:xfrm>
          <a:prstGeom prst="rect">
            <a:avLst/>
          </a:prstGeom>
          <a:noFill/>
          <a:ln w="9525">
            <a:noFill/>
            <a:miter lim="800000"/>
            <a:headEnd/>
            <a:tailEnd/>
          </a:ln>
          <a:effectLst/>
        </p:spPr>
      </p:pic>
      <p:sp>
        <p:nvSpPr>
          <p:cNvPr id="5" name="Rectangle 4"/>
          <p:cNvSpPr/>
          <p:nvPr/>
        </p:nvSpPr>
        <p:spPr>
          <a:xfrm>
            <a:off x="6019800" y="2286000"/>
            <a:ext cx="1828800" cy="3048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19800" y="4114800"/>
            <a:ext cx="1828800" cy="3048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0" y="3276600"/>
            <a:ext cx="1981200" cy="3048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867400" y="1066800"/>
            <a:ext cx="2743200" cy="584775"/>
          </a:xfrm>
          <a:prstGeom prst="rect">
            <a:avLst/>
          </a:prstGeom>
          <a:noFill/>
          <a:ln w="57150">
            <a:solidFill>
              <a:schemeClr val="tx2">
                <a:lumMod val="60000"/>
                <a:lumOff val="40000"/>
              </a:schemeClr>
            </a:solidFill>
          </a:ln>
        </p:spPr>
        <p:txBody>
          <a:bodyPr wrap="square" rtlCol="0">
            <a:spAutoFit/>
          </a:bodyPr>
          <a:lstStyle/>
          <a:p>
            <a:pPr algn="ctr"/>
            <a:r>
              <a:rPr lang="en-US" sz="3200" b="1" dirty="0"/>
              <a:t>192.4.16.0/20</a:t>
            </a:r>
          </a:p>
        </p:txBody>
      </p:sp>
      <p:sp>
        <p:nvSpPr>
          <p:cNvPr id="9" name="TextBox 8"/>
          <p:cNvSpPr txBox="1"/>
          <p:nvPr/>
        </p:nvSpPr>
        <p:spPr>
          <a:xfrm>
            <a:off x="6934200" y="2158425"/>
            <a:ext cx="152400" cy="584775"/>
          </a:xfrm>
          <a:prstGeom prst="rect">
            <a:avLst/>
          </a:prstGeom>
          <a:noFill/>
        </p:spPr>
        <p:txBody>
          <a:bodyPr wrap="square" rtlCol="0">
            <a:spAutoFit/>
          </a:bodyPr>
          <a:lstStyle/>
          <a:p>
            <a:r>
              <a:rPr lang="en-US" sz="3200" dirty="0">
                <a:solidFill>
                  <a:schemeClr val="accent6">
                    <a:lumMod val="75000"/>
                  </a:schemeClr>
                </a:solidFill>
              </a:rPr>
              <a:t>.</a:t>
            </a:r>
          </a:p>
        </p:txBody>
      </p:sp>
      <p:sp>
        <p:nvSpPr>
          <p:cNvPr id="12" name="TextBox 11"/>
          <p:cNvSpPr txBox="1"/>
          <p:nvPr/>
        </p:nvSpPr>
        <p:spPr>
          <a:xfrm>
            <a:off x="7924800" y="2158425"/>
            <a:ext cx="152400" cy="584775"/>
          </a:xfrm>
          <a:prstGeom prst="rect">
            <a:avLst/>
          </a:prstGeom>
          <a:noFill/>
        </p:spPr>
        <p:txBody>
          <a:bodyPr wrap="square" rtlCol="0">
            <a:spAutoFit/>
          </a:bodyPr>
          <a:lstStyle/>
          <a:p>
            <a:r>
              <a:rPr lang="en-US" sz="3200" dirty="0">
                <a:solidFill>
                  <a:schemeClr val="accent6">
                    <a:lumMod val="75000"/>
                  </a:schemeClr>
                </a:solidFill>
              </a:rPr>
              <a:t>.</a:t>
            </a:r>
          </a:p>
        </p:txBody>
      </p:sp>
      <p:sp>
        <p:nvSpPr>
          <p:cNvPr id="13" name="TextBox 12"/>
          <p:cNvSpPr txBox="1"/>
          <p:nvPr/>
        </p:nvSpPr>
        <p:spPr>
          <a:xfrm>
            <a:off x="5943600" y="4901625"/>
            <a:ext cx="2743200" cy="584775"/>
          </a:xfrm>
          <a:prstGeom prst="rect">
            <a:avLst/>
          </a:prstGeom>
          <a:noFill/>
          <a:ln w="57150">
            <a:solidFill>
              <a:schemeClr val="tx2">
                <a:lumMod val="60000"/>
                <a:lumOff val="40000"/>
              </a:schemeClr>
            </a:solidFill>
          </a:ln>
        </p:spPr>
        <p:txBody>
          <a:bodyPr wrap="square" rtlCol="0">
            <a:spAutoFit/>
          </a:bodyPr>
          <a:lstStyle/>
          <a:p>
            <a:pPr algn="ctr"/>
            <a:r>
              <a:rPr lang="en-US" sz="3200" b="1" dirty="0"/>
              <a:t>192.4.0.0/20</a:t>
            </a:r>
          </a:p>
        </p:txBody>
      </p:sp>
      <p:sp>
        <p:nvSpPr>
          <p:cNvPr id="14" name="TextBox 13"/>
          <p:cNvSpPr txBox="1"/>
          <p:nvPr/>
        </p:nvSpPr>
        <p:spPr>
          <a:xfrm>
            <a:off x="6934200" y="3987225"/>
            <a:ext cx="152400" cy="584775"/>
          </a:xfrm>
          <a:prstGeom prst="rect">
            <a:avLst/>
          </a:prstGeom>
          <a:noFill/>
        </p:spPr>
        <p:txBody>
          <a:bodyPr wrap="square" rtlCol="0">
            <a:spAutoFit/>
          </a:bodyPr>
          <a:lstStyle/>
          <a:p>
            <a:r>
              <a:rPr lang="en-US" sz="3200" dirty="0">
                <a:solidFill>
                  <a:schemeClr val="accent6">
                    <a:lumMod val="75000"/>
                  </a:schemeClr>
                </a:solidFill>
              </a:rPr>
              <a:t>.</a:t>
            </a:r>
          </a:p>
        </p:txBody>
      </p:sp>
      <p:sp>
        <p:nvSpPr>
          <p:cNvPr id="15" name="TextBox 14"/>
          <p:cNvSpPr txBox="1"/>
          <p:nvPr/>
        </p:nvSpPr>
        <p:spPr>
          <a:xfrm>
            <a:off x="7924800" y="3962400"/>
            <a:ext cx="152400" cy="584775"/>
          </a:xfrm>
          <a:prstGeom prst="rect">
            <a:avLst/>
          </a:prstGeom>
          <a:noFill/>
        </p:spPr>
        <p:txBody>
          <a:bodyPr wrap="square" rtlCol="0">
            <a:spAutoFit/>
          </a:bodyPr>
          <a:lstStyle/>
          <a:p>
            <a:r>
              <a:rPr lang="en-US" sz="3200" dirty="0">
                <a:solidFill>
                  <a:schemeClr val="accent6">
                    <a:lumMod val="75000"/>
                  </a:schemeClr>
                </a:solidFill>
              </a:rPr>
              <a:t>.</a:t>
            </a:r>
          </a:p>
        </p:txBody>
      </p:sp>
      <p:sp>
        <p:nvSpPr>
          <p:cNvPr id="16" name="TextBox 15"/>
          <p:cNvSpPr txBox="1"/>
          <p:nvPr/>
        </p:nvSpPr>
        <p:spPr>
          <a:xfrm>
            <a:off x="152400" y="3911025"/>
            <a:ext cx="2743200" cy="584775"/>
          </a:xfrm>
          <a:prstGeom prst="rect">
            <a:avLst/>
          </a:prstGeom>
          <a:noFill/>
          <a:ln w="57150">
            <a:solidFill>
              <a:schemeClr val="tx2">
                <a:lumMod val="60000"/>
                <a:lumOff val="40000"/>
              </a:schemeClr>
            </a:solidFill>
          </a:ln>
        </p:spPr>
        <p:txBody>
          <a:bodyPr wrap="square" rtlCol="0">
            <a:spAutoFit/>
          </a:bodyPr>
          <a:lstStyle/>
          <a:p>
            <a:pPr algn="ctr"/>
            <a:r>
              <a:rPr lang="en-US" sz="3200" b="1" dirty="0"/>
              <a:t>192.4.0.0/14</a:t>
            </a:r>
          </a:p>
        </p:txBody>
      </p:sp>
      <p:sp>
        <p:nvSpPr>
          <p:cNvPr id="17" name="TextBox 16"/>
          <p:cNvSpPr txBox="1"/>
          <p:nvPr/>
        </p:nvSpPr>
        <p:spPr>
          <a:xfrm>
            <a:off x="1143000" y="3149025"/>
            <a:ext cx="152400" cy="584775"/>
          </a:xfrm>
          <a:prstGeom prst="rect">
            <a:avLst/>
          </a:prstGeom>
          <a:noFill/>
        </p:spPr>
        <p:txBody>
          <a:bodyPr wrap="square" rtlCol="0">
            <a:spAutoFit/>
          </a:bodyPr>
          <a:lstStyle/>
          <a:p>
            <a:r>
              <a:rPr lang="en-US" sz="3200" dirty="0">
                <a:solidFill>
                  <a:schemeClr val="accent6">
                    <a:lumMod val="75000"/>
                  </a:schemeClr>
                </a:solidFill>
              </a:rPr>
              <a:t>.</a:t>
            </a:r>
          </a:p>
        </p:txBody>
      </p:sp>
      <p:grpSp>
        <p:nvGrpSpPr>
          <p:cNvPr id="23" name="Group 22"/>
          <p:cNvGrpSpPr/>
          <p:nvPr/>
        </p:nvGrpSpPr>
        <p:grpSpPr>
          <a:xfrm>
            <a:off x="152400" y="4503638"/>
            <a:ext cx="5181600" cy="1174869"/>
            <a:chOff x="152400" y="4503638"/>
            <a:chExt cx="5181600" cy="1174869"/>
          </a:xfrm>
        </p:grpSpPr>
        <p:sp>
          <p:nvSpPr>
            <p:cNvPr id="18" name="Isosceles Triangle 17"/>
            <p:cNvSpPr/>
            <p:nvPr/>
          </p:nvSpPr>
          <p:spPr>
            <a:xfrm rot="21415709">
              <a:off x="921931" y="4503638"/>
              <a:ext cx="300309" cy="289124"/>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52400" y="4724400"/>
              <a:ext cx="5181600" cy="954107"/>
            </a:xfrm>
            <a:prstGeom prst="rect">
              <a:avLst/>
            </a:prstGeom>
            <a:solidFill>
              <a:schemeClr val="accent6">
                <a:lumMod val="75000"/>
                <a:alpha val="89000"/>
              </a:schemeClr>
            </a:solidFill>
          </p:spPr>
          <p:txBody>
            <a:bodyPr wrap="square" rtlCol="0">
              <a:spAutoFit/>
            </a:bodyPr>
            <a:lstStyle/>
            <a:p>
              <a:pPr algn="ctr"/>
              <a:r>
                <a:rPr lang="en-US" sz="2800" dirty="0">
                  <a:ln>
                    <a:solidFill>
                      <a:schemeClr val="bg1"/>
                    </a:solidFill>
                  </a:ln>
                  <a:solidFill>
                    <a:schemeClr val="bg1"/>
                  </a:solidFill>
                </a:rPr>
                <a:t>Contains 2</a:t>
              </a:r>
              <a:r>
                <a:rPr lang="en-US" sz="2800" baseline="50000" dirty="0">
                  <a:ln>
                    <a:solidFill>
                      <a:schemeClr val="bg1"/>
                    </a:solidFill>
                  </a:ln>
                  <a:solidFill>
                    <a:schemeClr val="bg1"/>
                  </a:solidFill>
                </a:rPr>
                <a:t>6</a:t>
              </a:r>
              <a:r>
                <a:rPr lang="en-US" sz="2800" dirty="0">
                  <a:ln>
                    <a:solidFill>
                      <a:schemeClr val="bg1"/>
                    </a:solidFill>
                  </a:ln>
                  <a:solidFill>
                    <a:schemeClr val="bg1"/>
                  </a:solidFill>
                </a:rPr>
                <a:t> (20 bit: /20) prefixes including the two prefixes on RHS</a:t>
              </a:r>
            </a:p>
          </p:txBody>
        </p:sp>
      </p:grpSp>
      <p:grpSp>
        <p:nvGrpSpPr>
          <p:cNvPr id="24" name="Group 23"/>
          <p:cNvGrpSpPr/>
          <p:nvPr/>
        </p:nvGrpSpPr>
        <p:grpSpPr>
          <a:xfrm>
            <a:off x="152400" y="4419600"/>
            <a:ext cx="5181600" cy="2278916"/>
            <a:chOff x="152400" y="4502884"/>
            <a:chExt cx="5181600" cy="2278916"/>
          </a:xfrm>
        </p:grpSpPr>
        <p:sp>
          <p:nvSpPr>
            <p:cNvPr id="21" name="Isosceles Triangle 20"/>
            <p:cNvSpPr/>
            <p:nvPr/>
          </p:nvSpPr>
          <p:spPr>
            <a:xfrm rot="21415709">
              <a:off x="2768255" y="4502884"/>
              <a:ext cx="300309" cy="133779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52400" y="5827693"/>
              <a:ext cx="5181600" cy="954107"/>
            </a:xfrm>
            <a:prstGeom prst="rect">
              <a:avLst/>
            </a:prstGeom>
            <a:solidFill>
              <a:schemeClr val="accent1">
                <a:alpha val="89000"/>
              </a:schemeClr>
            </a:solidFill>
          </p:spPr>
          <p:txBody>
            <a:bodyPr wrap="square" rtlCol="0">
              <a:spAutoFit/>
            </a:bodyPr>
            <a:lstStyle/>
            <a:p>
              <a:pPr algn="ctr"/>
              <a:r>
                <a:rPr lang="en-US" sz="2800" dirty="0">
                  <a:ln>
                    <a:solidFill>
                      <a:schemeClr val="bg1"/>
                    </a:solidFill>
                  </a:ln>
                  <a:solidFill>
                    <a:schemeClr val="bg1"/>
                  </a:solidFill>
                </a:rPr>
                <a:t>To only advertise the two /20 prefixes on RHS, use 192.4.0.0/19</a:t>
              </a: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4577" y="1371600"/>
            <a:ext cx="9129423" cy="553998"/>
          </a:xfrm>
          <a:prstGeom prst="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280988" lvl="0" algn="ctr"/>
            <a:r>
              <a:rPr lang="en-US" sz="3000" b="1" dirty="0">
                <a:ln>
                  <a:solidFill>
                    <a:schemeClr val="tx1">
                      <a:lumMod val="50000"/>
                      <a:lumOff val="50000"/>
                    </a:schemeClr>
                  </a:solidFill>
                </a:ln>
                <a:solidFill>
                  <a:schemeClr val="bg1"/>
                </a:solidFill>
              </a:rPr>
              <a:t>CIDR uses both</a:t>
            </a:r>
            <a:r>
              <a:rPr lang="en-US" sz="3000" b="1" dirty="0">
                <a:ln>
                  <a:solidFill>
                    <a:schemeClr val="tx1">
                      <a:lumMod val="50000"/>
                      <a:lumOff val="50000"/>
                    </a:schemeClr>
                  </a:solidFill>
                </a:ln>
                <a:solidFill>
                  <a:srgbClr val="C00000"/>
                </a:solidFill>
              </a:rPr>
              <a:t> </a:t>
            </a:r>
            <a:r>
              <a:rPr lang="en-US" sz="3000" b="1" dirty="0" err="1">
                <a:ln>
                  <a:solidFill>
                    <a:schemeClr val="tx1">
                      <a:lumMod val="50000"/>
                      <a:lumOff val="50000"/>
                    </a:schemeClr>
                  </a:solidFill>
                </a:ln>
                <a:solidFill>
                  <a:schemeClr val="accent6">
                    <a:lumMod val="75000"/>
                  </a:schemeClr>
                </a:solidFill>
              </a:rPr>
              <a:t>subnetting</a:t>
            </a:r>
            <a:r>
              <a:rPr lang="en-US" sz="3000" b="1" dirty="0">
                <a:ln>
                  <a:solidFill>
                    <a:schemeClr val="tx1">
                      <a:lumMod val="50000"/>
                      <a:lumOff val="50000"/>
                    </a:schemeClr>
                  </a:solidFill>
                </a:ln>
                <a:solidFill>
                  <a:srgbClr val="C00000"/>
                </a:solidFill>
              </a:rPr>
              <a:t> </a:t>
            </a:r>
            <a:r>
              <a:rPr lang="en-US" sz="3000" b="1" dirty="0">
                <a:ln>
                  <a:solidFill>
                    <a:schemeClr val="tx1">
                      <a:lumMod val="50000"/>
                      <a:lumOff val="50000"/>
                    </a:schemeClr>
                  </a:solidFill>
                </a:ln>
                <a:solidFill>
                  <a:schemeClr val="bg1"/>
                </a:solidFill>
              </a:rPr>
              <a:t>and </a:t>
            </a:r>
            <a:r>
              <a:rPr lang="en-US" sz="3000" b="1" dirty="0" err="1">
                <a:ln>
                  <a:solidFill>
                    <a:schemeClr val="tx1">
                      <a:lumMod val="50000"/>
                      <a:lumOff val="50000"/>
                    </a:schemeClr>
                  </a:solidFill>
                </a:ln>
                <a:solidFill>
                  <a:schemeClr val="accent6">
                    <a:lumMod val="75000"/>
                  </a:schemeClr>
                </a:solidFill>
              </a:rPr>
              <a:t>supernetting</a:t>
            </a:r>
            <a:endParaRPr lang="en-US" sz="3000" b="1" dirty="0">
              <a:ln>
                <a:solidFill>
                  <a:schemeClr val="tx1">
                    <a:lumMod val="50000"/>
                    <a:lumOff val="50000"/>
                  </a:schemeClr>
                </a:solidFill>
              </a:ln>
              <a:solidFill>
                <a:schemeClr val="accent6">
                  <a:lumMod val="75000"/>
                </a:schemeClr>
              </a:solidFill>
            </a:endParaRPr>
          </a:p>
        </p:txBody>
      </p:sp>
      <p:sp>
        <p:nvSpPr>
          <p:cNvPr id="24" name="Rectangle 23"/>
          <p:cNvSpPr/>
          <p:nvPr/>
        </p:nvSpPr>
        <p:spPr>
          <a:xfrm>
            <a:off x="1143000" y="2286000"/>
            <a:ext cx="7239000" cy="1384995"/>
          </a:xfrm>
          <a:prstGeom prst="rect">
            <a:avLst/>
          </a:prstGeom>
        </p:spPr>
        <p:txBody>
          <a:bodyPr wrap="square">
            <a:spAutoFit/>
          </a:bodyPr>
          <a:lstStyle/>
          <a:p>
            <a:r>
              <a:rPr lang="en-US" sz="2800" b="1" dirty="0" err="1">
                <a:ln w="0" cap="rnd" cmpd="thickThin">
                  <a:solidFill>
                    <a:prstClr val="black"/>
                  </a:solidFill>
                  <a:bevel/>
                </a:ln>
                <a:solidFill>
                  <a:srgbClr val="C00000"/>
                </a:solidFill>
                <a:latin typeface="Microsoft Sans Serif" pitchFamily="34" charset="0"/>
                <a:cs typeface="Microsoft Sans Serif" pitchFamily="34" charset="0"/>
              </a:rPr>
              <a:t>Subnetting</a:t>
            </a:r>
            <a:r>
              <a:rPr lang="en-US" sz="2800" b="1" dirty="0">
                <a:ln w="0" cap="rnd" cmpd="thickThin">
                  <a:solidFill>
                    <a:prstClr val="black"/>
                  </a:solidFill>
                  <a:bevel/>
                </a:ln>
                <a:solidFill>
                  <a:srgbClr val="C00000"/>
                </a:solidFill>
                <a:latin typeface="Microsoft Sans Serif" pitchFamily="34" charset="0"/>
                <a:cs typeface="Microsoft Sans Serif" pitchFamily="34" charset="0"/>
              </a:rPr>
              <a:t> – </a:t>
            </a:r>
            <a:r>
              <a:rPr lang="en-US" sz="2800" b="1" dirty="0">
                <a:ln w="0" cap="rnd" cmpd="thickThin">
                  <a:solidFill>
                    <a:prstClr val="black"/>
                  </a:solidFill>
                  <a:bevel/>
                </a:ln>
                <a:solidFill>
                  <a:srgbClr val="000000"/>
                </a:solidFill>
                <a:latin typeface="Microsoft Sans Serif" pitchFamily="34" charset="0"/>
                <a:cs typeface="Microsoft Sans Serif" pitchFamily="34" charset="0"/>
              </a:rPr>
              <a:t>efficient usage of IP addresses</a:t>
            </a:r>
          </a:p>
          <a:p>
            <a:endParaRPr lang="en-US" sz="2800" b="1" dirty="0">
              <a:ln w="0" cap="rnd" cmpd="thickThin">
                <a:solidFill>
                  <a:prstClr val="black"/>
                </a:solidFill>
                <a:bevel/>
              </a:ln>
              <a:solidFill>
                <a:srgbClr val="000000"/>
              </a:solidFill>
              <a:latin typeface="Microsoft Sans Serif" pitchFamily="34" charset="0"/>
              <a:cs typeface="Microsoft Sans Serif" pitchFamily="34" charset="0"/>
            </a:endParaRPr>
          </a:p>
          <a:p>
            <a:r>
              <a:rPr lang="en-US" sz="2800" b="1" dirty="0" err="1">
                <a:ln w="0" cap="rnd" cmpd="thickThin">
                  <a:solidFill>
                    <a:prstClr val="black"/>
                  </a:solidFill>
                  <a:bevel/>
                </a:ln>
                <a:solidFill>
                  <a:schemeClr val="tx2"/>
                </a:solidFill>
                <a:latin typeface="Microsoft Sans Serif" pitchFamily="34" charset="0"/>
                <a:cs typeface="Microsoft Sans Serif" pitchFamily="34" charset="0"/>
              </a:rPr>
              <a:t>Supernetting</a:t>
            </a:r>
            <a:r>
              <a:rPr lang="en-US" sz="2800" b="1" dirty="0">
                <a:ln w="0" cap="rnd" cmpd="thickThin">
                  <a:solidFill>
                    <a:prstClr val="black"/>
                  </a:solidFill>
                  <a:bevel/>
                </a:ln>
                <a:solidFill>
                  <a:schemeClr val="tx2"/>
                </a:solidFill>
                <a:latin typeface="Microsoft Sans Serif" pitchFamily="34" charset="0"/>
                <a:cs typeface="Microsoft Sans Serif" pitchFamily="34" charset="0"/>
              </a:rPr>
              <a:t> – </a:t>
            </a:r>
            <a:r>
              <a:rPr lang="en-US" sz="2800" b="1" dirty="0">
                <a:ln w="0" cap="rnd" cmpd="thickThin">
                  <a:solidFill>
                    <a:prstClr val="black"/>
                  </a:solidFill>
                  <a:bevel/>
                </a:ln>
                <a:solidFill>
                  <a:srgbClr val="000000"/>
                </a:solidFill>
                <a:latin typeface="Microsoft Sans Serif" pitchFamily="34" charset="0"/>
                <a:cs typeface="Microsoft Sans Serif" pitchFamily="34" charset="0"/>
              </a:rPr>
              <a:t>allows more </a:t>
            </a:r>
            <a:r>
              <a:rPr lang="en-US" sz="2800" b="1" dirty="0">
                <a:ln w="0" cap="rnd" cmpd="thickThin">
                  <a:solidFill>
                    <a:prstClr val="black"/>
                  </a:solidFill>
                  <a:bevel/>
                </a:ln>
                <a:latin typeface="Microsoft Sans Serif" pitchFamily="34" charset="0"/>
                <a:cs typeface="Microsoft Sans Serif" pitchFamily="34" charset="0"/>
              </a:rPr>
              <a:t>efficient routing</a:t>
            </a:r>
          </a:p>
        </p:txBody>
      </p:sp>
      <p:grpSp>
        <p:nvGrpSpPr>
          <p:cNvPr id="55" name="Group 54"/>
          <p:cNvGrpSpPr/>
          <p:nvPr/>
        </p:nvGrpSpPr>
        <p:grpSpPr>
          <a:xfrm>
            <a:off x="2667000" y="4168914"/>
            <a:ext cx="4953000" cy="2308086"/>
            <a:chOff x="2057400" y="4168914"/>
            <a:chExt cx="4953000" cy="2308086"/>
          </a:xfrm>
        </p:grpSpPr>
        <p:sp>
          <p:nvSpPr>
            <p:cNvPr id="25" name="TextBox 24"/>
            <p:cNvSpPr txBox="1"/>
            <p:nvPr/>
          </p:nvSpPr>
          <p:spPr>
            <a:xfrm>
              <a:off x="2057400" y="4953000"/>
              <a:ext cx="1143000" cy="707886"/>
            </a:xfrm>
            <a:prstGeom prst="rect">
              <a:avLst/>
            </a:prstGeom>
            <a:noFill/>
          </p:spPr>
          <p:txBody>
            <a:bodyPr wrap="square" rtlCol="0">
              <a:spAutoFit/>
            </a:bodyPr>
            <a:lstStyle/>
            <a:p>
              <a:pPr algn="ctr"/>
              <a:r>
                <a:rPr lang="en-US" sz="4000" b="1" dirty="0">
                  <a:ln>
                    <a:solidFill>
                      <a:sysClr val="windowText" lastClr="000000"/>
                    </a:solidFill>
                  </a:ln>
                  <a:solidFill>
                    <a:schemeClr val="accent6">
                      <a:lumMod val="75000"/>
                    </a:schemeClr>
                  </a:solidFill>
                </a:rPr>
                <a:t>/24</a:t>
              </a:r>
            </a:p>
          </p:txBody>
        </p:sp>
        <p:grpSp>
          <p:nvGrpSpPr>
            <p:cNvPr id="52" name="Group 51"/>
            <p:cNvGrpSpPr/>
            <p:nvPr/>
          </p:nvGrpSpPr>
          <p:grpSpPr>
            <a:xfrm>
              <a:off x="3200400" y="4168914"/>
              <a:ext cx="3810000" cy="2308086"/>
              <a:chOff x="3200400" y="4168914"/>
              <a:chExt cx="3810000" cy="2308086"/>
            </a:xfrm>
          </p:grpSpPr>
          <p:sp>
            <p:nvSpPr>
              <p:cNvPr id="26" name="TextBox 25"/>
              <p:cNvSpPr txBox="1"/>
              <p:nvPr/>
            </p:nvSpPr>
            <p:spPr>
              <a:xfrm>
                <a:off x="4876800" y="4168914"/>
                <a:ext cx="1143000" cy="707886"/>
              </a:xfrm>
              <a:prstGeom prst="rect">
                <a:avLst/>
              </a:prstGeom>
              <a:noFill/>
            </p:spPr>
            <p:txBody>
              <a:bodyPr wrap="square" rtlCol="0">
                <a:spAutoFit/>
              </a:bodyPr>
              <a:lstStyle/>
              <a:p>
                <a:pPr algn="ctr"/>
                <a:r>
                  <a:rPr lang="en-US" sz="4000" b="1" dirty="0">
                    <a:ln>
                      <a:solidFill>
                        <a:sysClr val="windowText" lastClr="000000"/>
                      </a:solidFill>
                    </a:ln>
                    <a:solidFill>
                      <a:schemeClr val="accent6">
                        <a:lumMod val="75000"/>
                      </a:schemeClr>
                    </a:solidFill>
                  </a:rPr>
                  <a:t>/25</a:t>
                </a:r>
              </a:p>
            </p:txBody>
          </p:sp>
          <p:sp>
            <p:nvSpPr>
              <p:cNvPr id="27" name="TextBox 26"/>
              <p:cNvSpPr txBox="1"/>
              <p:nvPr/>
            </p:nvSpPr>
            <p:spPr>
              <a:xfrm>
                <a:off x="4876800" y="5769114"/>
                <a:ext cx="1143000" cy="707886"/>
              </a:xfrm>
              <a:prstGeom prst="rect">
                <a:avLst/>
              </a:prstGeom>
              <a:noFill/>
            </p:spPr>
            <p:txBody>
              <a:bodyPr wrap="square" rtlCol="0">
                <a:spAutoFit/>
              </a:bodyPr>
              <a:lstStyle/>
              <a:p>
                <a:pPr algn="ctr"/>
                <a:r>
                  <a:rPr lang="en-US" sz="4000" b="1" dirty="0">
                    <a:ln>
                      <a:solidFill>
                        <a:sysClr val="windowText" lastClr="000000"/>
                      </a:solidFill>
                    </a:ln>
                    <a:solidFill>
                      <a:schemeClr val="accent6">
                        <a:lumMod val="75000"/>
                      </a:schemeClr>
                    </a:solidFill>
                  </a:rPr>
                  <a:t>/25</a:t>
                </a:r>
              </a:p>
            </p:txBody>
          </p:sp>
          <p:grpSp>
            <p:nvGrpSpPr>
              <p:cNvPr id="38" name="Group 37"/>
              <p:cNvGrpSpPr/>
              <p:nvPr/>
            </p:nvGrpSpPr>
            <p:grpSpPr>
              <a:xfrm>
                <a:off x="3200400" y="4876800"/>
                <a:ext cx="2247900" cy="892314"/>
                <a:chOff x="3200400" y="4876800"/>
                <a:chExt cx="2247900" cy="892314"/>
              </a:xfrm>
            </p:grpSpPr>
            <p:cxnSp>
              <p:nvCxnSpPr>
                <p:cNvPr id="29" name="Straight Arrow Connector 28"/>
                <p:cNvCxnSpPr>
                  <a:stCxn id="25" idx="3"/>
                  <a:endCxn id="39" idx="1"/>
                </p:cNvCxnSpPr>
                <p:nvPr/>
              </p:nvCxnSpPr>
              <p:spPr>
                <a:xfrm>
                  <a:off x="3200400" y="5306943"/>
                  <a:ext cx="1905000" cy="10180"/>
                </a:xfrm>
                <a:prstGeom prst="straightConnector1">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6" idx="2"/>
                </p:cNvCxnSpPr>
                <p:nvPr/>
              </p:nvCxnSpPr>
              <p:spPr>
                <a:xfrm rot="5400000" flipH="1" flipV="1">
                  <a:off x="5010150" y="4895850"/>
                  <a:ext cx="457200" cy="419100"/>
                </a:xfrm>
                <a:prstGeom prst="straightConnector1">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7" idx="0"/>
                </p:cNvCxnSpPr>
                <p:nvPr/>
              </p:nvCxnSpPr>
              <p:spPr>
                <a:xfrm rot="16200000" flipH="1">
                  <a:off x="5021193" y="5342007"/>
                  <a:ext cx="435114" cy="419100"/>
                </a:xfrm>
                <a:prstGeom prst="straightConnector1">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5105400" y="5086290"/>
                <a:ext cx="1905000" cy="461665"/>
              </a:xfrm>
              <a:prstGeom prst="rect">
                <a:avLst/>
              </a:prstGeom>
              <a:noFill/>
            </p:spPr>
            <p:txBody>
              <a:bodyPr wrap="square" rtlCol="0">
                <a:spAutoFit/>
              </a:bodyPr>
              <a:lstStyle/>
              <a:p>
                <a:pPr algn="ctr"/>
                <a:r>
                  <a:rPr lang="en-US" sz="2400" b="1" dirty="0" err="1">
                    <a:ln>
                      <a:solidFill>
                        <a:sysClr val="windowText" lastClr="000000"/>
                      </a:solidFill>
                    </a:ln>
                    <a:solidFill>
                      <a:schemeClr val="accent6">
                        <a:lumMod val="75000"/>
                      </a:schemeClr>
                    </a:solidFill>
                  </a:rPr>
                  <a:t>Subnetting</a:t>
                </a:r>
                <a:endParaRPr lang="en-US" sz="2000" b="1" dirty="0">
                  <a:ln>
                    <a:solidFill>
                      <a:sysClr val="windowText" lastClr="000000"/>
                    </a:solidFill>
                  </a:ln>
                  <a:solidFill>
                    <a:schemeClr val="accent6">
                      <a:lumMod val="75000"/>
                    </a:schemeClr>
                  </a:solidFill>
                </a:endParaRPr>
              </a:p>
            </p:txBody>
          </p:sp>
        </p:grpSp>
      </p:grpSp>
      <p:grpSp>
        <p:nvGrpSpPr>
          <p:cNvPr id="54" name="Group 53"/>
          <p:cNvGrpSpPr/>
          <p:nvPr/>
        </p:nvGrpSpPr>
        <p:grpSpPr>
          <a:xfrm>
            <a:off x="1905000" y="4186535"/>
            <a:ext cx="3657600" cy="2138067"/>
            <a:chOff x="1828800" y="4186535"/>
            <a:chExt cx="3657600" cy="2138067"/>
          </a:xfrm>
        </p:grpSpPr>
        <p:grpSp>
          <p:nvGrpSpPr>
            <p:cNvPr id="49" name="Group 48"/>
            <p:cNvGrpSpPr/>
            <p:nvPr/>
          </p:nvGrpSpPr>
          <p:grpSpPr>
            <a:xfrm>
              <a:off x="1828800" y="4186535"/>
              <a:ext cx="3657600" cy="2138067"/>
              <a:chOff x="1828800" y="4110335"/>
              <a:chExt cx="3657600" cy="2138067"/>
            </a:xfrm>
          </p:grpSpPr>
          <p:cxnSp>
            <p:nvCxnSpPr>
              <p:cNvPr id="41" name="Straight Arrow Connector 40"/>
              <p:cNvCxnSpPr/>
              <p:nvPr/>
            </p:nvCxnSpPr>
            <p:spPr>
              <a:xfrm rot="10800000">
                <a:off x="1905000" y="4572000"/>
                <a:ext cx="3581400" cy="1"/>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0800000">
                <a:off x="1828800" y="6248400"/>
                <a:ext cx="3657600" cy="2"/>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25" idx="1"/>
              </p:cNvCxnSpPr>
              <p:nvPr/>
            </p:nvCxnSpPr>
            <p:spPr>
              <a:xfrm rot="5400000" flipH="1" flipV="1">
                <a:off x="1777172" y="5358572"/>
                <a:ext cx="941457" cy="83820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25" idx="1"/>
              </p:cNvCxnSpPr>
              <p:nvPr/>
            </p:nvCxnSpPr>
            <p:spPr>
              <a:xfrm>
                <a:off x="1905000" y="4572000"/>
                <a:ext cx="762000" cy="734943"/>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905000" y="4110335"/>
                <a:ext cx="1828800" cy="461665"/>
              </a:xfrm>
              <a:prstGeom prst="rect">
                <a:avLst/>
              </a:prstGeom>
              <a:noFill/>
            </p:spPr>
            <p:txBody>
              <a:bodyPr wrap="square" rtlCol="0">
                <a:spAutoFit/>
              </a:bodyPr>
              <a:lstStyle/>
              <a:p>
                <a:pPr algn="ctr"/>
                <a:r>
                  <a:rPr lang="en-US" sz="2400" b="1" dirty="0" err="1">
                    <a:ln>
                      <a:solidFill>
                        <a:sysClr val="windowText" lastClr="000000"/>
                      </a:solidFill>
                    </a:ln>
                    <a:solidFill>
                      <a:srgbClr val="C00000"/>
                    </a:solidFill>
                  </a:rPr>
                  <a:t>Supernetting</a:t>
                </a:r>
                <a:endParaRPr lang="en-US" sz="2400" b="1" dirty="0">
                  <a:ln>
                    <a:solidFill>
                      <a:sysClr val="windowText" lastClr="000000"/>
                    </a:solidFill>
                  </a:ln>
                  <a:solidFill>
                    <a:srgbClr val="C00000"/>
                  </a:solidFill>
                </a:endParaRPr>
              </a:p>
            </p:txBody>
          </p:sp>
        </p:grpSp>
        <p:sp>
          <p:nvSpPr>
            <p:cNvPr id="53" name="TextBox 52"/>
            <p:cNvSpPr txBox="1"/>
            <p:nvPr/>
          </p:nvSpPr>
          <p:spPr>
            <a:xfrm>
              <a:off x="2590800" y="4953000"/>
              <a:ext cx="1143000" cy="707886"/>
            </a:xfrm>
            <a:prstGeom prst="rect">
              <a:avLst/>
            </a:prstGeom>
            <a:noFill/>
          </p:spPr>
          <p:txBody>
            <a:bodyPr wrap="square" rtlCol="0">
              <a:spAutoFit/>
            </a:bodyPr>
            <a:lstStyle/>
            <a:p>
              <a:pPr algn="ctr"/>
              <a:r>
                <a:rPr lang="en-US" sz="4000" b="1" dirty="0">
                  <a:ln>
                    <a:solidFill>
                      <a:sysClr val="windowText" lastClr="000000"/>
                    </a:solidFill>
                  </a:ln>
                  <a:solidFill>
                    <a:srgbClr val="C00000"/>
                  </a:solidFill>
                </a:rPr>
                <a:t>/24</a:t>
              </a:r>
            </a:p>
          </p:txBody>
        </p:sp>
      </p:grpSp>
      <p:sp>
        <p:nvSpPr>
          <p:cNvPr id="68" name="TextBox 67"/>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dirty="0">
                <a:ln>
                  <a:solidFill>
                    <a:prstClr val="black"/>
                  </a:solidFill>
                </a:ln>
                <a:solidFill>
                  <a:prstClr val="white"/>
                </a:solidFill>
                <a:latin typeface="Tahoma" pitchFamily="34" charset="0"/>
                <a:cs typeface="Tahoma" pitchFamily="34" charset="0"/>
              </a:rPr>
              <a:t>CIDR </a:t>
            </a:r>
            <a:r>
              <a:rPr lang="en-US" sz="3200" b="1" dirty="0">
                <a:ln>
                  <a:solidFill>
                    <a:prstClr val="black"/>
                  </a:solidFill>
                </a:ln>
                <a:solidFill>
                  <a:prstClr val="white"/>
                </a:solidFill>
                <a:latin typeface="Tahoma" pitchFamily="34" charset="0"/>
                <a:cs typeface="Tahoma" pitchFamily="34" charset="0"/>
              </a:rPr>
              <a:t>(Classless </a:t>
            </a:r>
            <a:r>
              <a:rPr lang="en-US" sz="3200" b="1" dirty="0" err="1">
                <a:ln>
                  <a:solidFill>
                    <a:prstClr val="black"/>
                  </a:solidFill>
                </a:ln>
                <a:solidFill>
                  <a:prstClr val="white"/>
                </a:solidFill>
                <a:latin typeface="Tahoma" pitchFamily="34" charset="0"/>
                <a:cs typeface="Tahoma" pitchFamily="34" charset="0"/>
              </a:rPr>
              <a:t>Interdomain</a:t>
            </a:r>
            <a:r>
              <a:rPr lang="en-US" sz="3200" b="1" dirty="0">
                <a:ln>
                  <a:solidFill>
                    <a:prstClr val="black"/>
                  </a:solidFill>
                </a:ln>
                <a:solidFill>
                  <a:prstClr val="white"/>
                </a:solidFill>
                <a:latin typeface="Tahoma" pitchFamily="34" charset="0"/>
                <a:cs typeface="Tahoma" pitchFamily="34" charset="0"/>
              </a:rPr>
              <a:t> Routing)</a:t>
            </a:r>
            <a:endParaRPr lang="th-TH" sz="4400" b="1" dirty="0">
              <a:ln>
                <a:solidFill>
                  <a:prstClr val="black"/>
                </a:solidFill>
              </a:ln>
              <a:solidFill>
                <a:prstClr val="white"/>
              </a:solidFill>
              <a:latin typeface="Tahoma" pitchFamily="34" charset="0"/>
              <a:cs typeface="Tahoma"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67"/>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dirty="0">
                <a:ln>
                  <a:solidFill>
                    <a:prstClr val="black"/>
                  </a:solidFill>
                </a:ln>
                <a:solidFill>
                  <a:prstClr val="white"/>
                </a:solidFill>
                <a:latin typeface="Tahoma" pitchFamily="34" charset="0"/>
                <a:cs typeface="Tahoma" pitchFamily="34" charset="0"/>
              </a:rPr>
              <a:t>Growth of Routing Table</a:t>
            </a:r>
            <a:endParaRPr lang="th-TH" sz="4400" b="1" dirty="0">
              <a:ln>
                <a:solidFill>
                  <a:prstClr val="black"/>
                </a:solidFill>
              </a:ln>
              <a:solidFill>
                <a:prstClr val="white"/>
              </a:solidFill>
              <a:latin typeface="Tahoma" pitchFamily="34" charset="0"/>
              <a:cs typeface="Tahoma" pitchFamily="34" charset="0"/>
            </a:endParaRPr>
          </a:p>
        </p:txBody>
      </p:sp>
      <p:pic>
        <p:nvPicPr>
          <p:cNvPr id="30" name="Picture 2"/>
          <p:cNvPicPr>
            <a:picLocks noChangeAspect="1" noChangeArrowheads="1"/>
          </p:cNvPicPr>
          <p:nvPr/>
        </p:nvPicPr>
        <p:blipFill>
          <a:blip r:embed="rId3"/>
          <a:srcRect/>
          <a:stretch>
            <a:fillRect/>
          </a:stretch>
        </p:blipFill>
        <p:spPr bwMode="auto">
          <a:xfrm>
            <a:off x="368300" y="828675"/>
            <a:ext cx="8289925" cy="5419725"/>
          </a:xfrm>
          <a:prstGeom prst="rect">
            <a:avLst/>
          </a:prstGeom>
          <a:noFill/>
        </p:spPr>
      </p:pic>
      <p:grpSp>
        <p:nvGrpSpPr>
          <p:cNvPr id="32" name="Group 4"/>
          <p:cNvGrpSpPr>
            <a:grpSpLocks/>
          </p:cNvGrpSpPr>
          <p:nvPr/>
        </p:nvGrpSpPr>
        <p:grpSpPr bwMode="auto">
          <a:xfrm>
            <a:off x="1506538" y="1252538"/>
            <a:ext cx="4589463" cy="4278312"/>
            <a:chOff x="949" y="789"/>
            <a:chExt cx="2891" cy="2695"/>
          </a:xfrm>
        </p:grpSpPr>
        <p:sp>
          <p:nvSpPr>
            <p:cNvPr id="33" name="Freeform 5"/>
            <p:cNvSpPr>
              <a:spLocks/>
            </p:cNvSpPr>
            <p:nvPr/>
          </p:nvSpPr>
          <p:spPr bwMode="auto">
            <a:xfrm>
              <a:off x="949" y="843"/>
              <a:ext cx="667" cy="2641"/>
            </a:xfrm>
            <a:custGeom>
              <a:avLst/>
              <a:gdLst/>
              <a:ahLst/>
              <a:cxnLst>
                <a:cxn ang="0">
                  <a:pos x="0" y="2928"/>
                </a:cxn>
                <a:cxn ang="0">
                  <a:pos x="528" y="1680"/>
                </a:cxn>
                <a:cxn ang="0">
                  <a:pos x="768" y="0"/>
                </a:cxn>
              </a:cxnLst>
              <a:rect l="0" t="0" r="r" b="b"/>
              <a:pathLst>
                <a:path w="768" h="2928">
                  <a:moveTo>
                    <a:pt x="0" y="2928"/>
                  </a:moveTo>
                  <a:cubicBezTo>
                    <a:pt x="200" y="2548"/>
                    <a:pt x="400" y="2168"/>
                    <a:pt x="528" y="1680"/>
                  </a:cubicBezTo>
                  <a:cubicBezTo>
                    <a:pt x="656" y="1192"/>
                    <a:pt x="712" y="596"/>
                    <a:pt x="768" y="0"/>
                  </a:cubicBezTo>
                </a:path>
              </a:pathLst>
            </a:custGeom>
            <a:noFill/>
            <a:ln w="38100" cap="flat" cmpd="sng">
              <a:solidFill>
                <a:schemeClr val="tx1"/>
              </a:solidFill>
              <a:prstDash val="solid"/>
              <a:miter lim="800000"/>
              <a:headEnd type="none" w="med" len="med"/>
              <a:tailEnd type="triangle" w="med" len="med"/>
            </a:ln>
            <a:effectLst/>
          </p:spPr>
          <p:txBody>
            <a:bodyPr wrap="none"/>
            <a:lstStyle/>
            <a:p>
              <a:endParaRPr lang="en-US"/>
            </a:p>
          </p:txBody>
        </p:sp>
        <p:sp>
          <p:nvSpPr>
            <p:cNvPr id="34" name="Text Box 6"/>
            <p:cNvSpPr txBox="1">
              <a:spLocks noChangeArrowheads="1"/>
            </p:cNvSpPr>
            <p:nvPr/>
          </p:nvSpPr>
          <p:spPr bwMode="auto">
            <a:xfrm>
              <a:off x="1632" y="789"/>
              <a:ext cx="2208" cy="446"/>
            </a:xfrm>
            <a:prstGeom prst="rect">
              <a:avLst/>
            </a:prstGeom>
            <a:noFill/>
            <a:ln w="22225" algn="ctr">
              <a:noFill/>
              <a:miter lim="800000"/>
              <a:headEnd/>
              <a:tailEnd/>
            </a:ln>
            <a:effectLst/>
          </p:spPr>
          <p:txBody>
            <a:bodyPr wrap="square">
              <a:spAutoFit/>
            </a:bodyPr>
            <a:lstStyle/>
            <a:p>
              <a:pPr eaLnBrk="0" hangingPunct="0">
                <a:spcBef>
                  <a:spcPct val="50000"/>
                </a:spcBef>
              </a:pPr>
              <a:r>
                <a:rPr lang="en-US" sz="2000" b="1" dirty="0">
                  <a:solidFill>
                    <a:schemeClr val="tx2"/>
                  </a:solidFill>
                  <a:latin typeface="Arial" charset="0"/>
                </a:rPr>
                <a:t>Projected growth of routing table before CIDR</a:t>
              </a:r>
            </a:p>
          </p:txBody>
        </p:sp>
      </p:grpSp>
      <p:grpSp>
        <p:nvGrpSpPr>
          <p:cNvPr id="36" name="Group 7"/>
          <p:cNvGrpSpPr>
            <a:grpSpLocks/>
          </p:cNvGrpSpPr>
          <p:nvPr/>
        </p:nvGrpSpPr>
        <p:grpSpPr bwMode="auto">
          <a:xfrm>
            <a:off x="2971799" y="2006600"/>
            <a:ext cx="2714625" cy="2474913"/>
            <a:chOff x="1872" y="1264"/>
            <a:chExt cx="1710" cy="1559"/>
          </a:xfrm>
        </p:grpSpPr>
        <p:sp>
          <p:nvSpPr>
            <p:cNvPr id="38" name="Freeform 8"/>
            <p:cNvSpPr>
              <a:spLocks/>
            </p:cNvSpPr>
            <p:nvPr/>
          </p:nvSpPr>
          <p:spPr bwMode="auto">
            <a:xfrm>
              <a:off x="2988" y="1264"/>
              <a:ext cx="594" cy="1559"/>
            </a:xfrm>
            <a:custGeom>
              <a:avLst/>
              <a:gdLst/>
              <a:ahLst/>
              <a:cxnLst>
                <a:cxn ang="0">
                  <a:pos x="0" y="1776"/>
                </a:cxn>
                <a:cxn ang="0">
                  <a:pos x="379" y="1480"/>
                </a:cxn>
                <a:cxn ang="0">
                  <a:pos x="698" y="1038"/>
                </a:cxn>
                <a:cxn ang="0">
                  <a:pos x="1056" y="0"/>
                </a:cxn>
              </a:cxnLst>
              <a:rect l="0" t="0" r="r" b="b"/>
              <a:pathLst>
                <a:path w="1056" h="1776">
                  <a:moveTo>
                    <a:pt x="0" y="1776"/>
                  </a:moveTo>
                  <a:cubicBezTo>
                    <a:pt x="63" y="1727"/>
                    <a:pt x="263" y="1603"/>
                    <a:pt x="379" y="1480"/>
                  </a:cubicBezTo>
                  <a:cubicBezTo>
                    <a:pt x="495" y="1357"/>
                    <a:pt x="585" y="1285"/>
                    <a:pt x="698" y="1038"/>
                  </a:cubicBezTo>
                  <a:cubicBezTo>
                    <a:pt x="811" y="791"/>
                    <a:pt x="982" y="216"/>
                    <a:pt x="1056" y="0"/>
                  </a:cubicBezTo>
                </a:path>
              </a:pathLst>
            </a:custGeom>
            <a:noFill/>
            <a:ln w="38100" cap="flat" cmpd="sng">
              <a:solidFill>
                <a:srgbClr val="FF0000"/>
              </a:solidFill>
              <a:prstDash val="solid"/>
              <a:miter lim="800000"/>
              <a:headEnd type="none" w="med" len="med"/>
              <a:tailEnd type="triangle" w="med" len="med"/>
            </a:ln>
            <a:effectLst/>
          </p:spPr>
          <p:txBody>
            <a:bodyPr wrap="none"/>
            <a:lstStyle/>
            <a:p>
              <a:endParaRPr lang="en-US"/>
            </a:p>
          </p:txBody>
        </p:sp>
        <p:sp>
          <p:nvSpPr>
            <p:cNvPr id="40" name="Text Box 9"/>
            <p:cNvSpPr txBox="1">
              <a:spLocks noChangeArrowheads="1"/>
            </p:cNvSpPr>
            <p:nvPr/>
          </p:nvSpPr>
          <p:spPr bwMode="auto">
            <a:xfrm>
              <a:off x="1872" y="1618"/>
              <a:ext cx="1536" cy="446"/>
            </a:xfrm>
            <a:prstGeom prst="rect">
              <a:avLst/>
            </a:prstGeom>
            <a:noFill/>
            <a:ln w="22225" algn="ctr">
              <a:noFill/>
              <a:miter lim="800000"/>
              <a:headEnd/>
              <a:tailEnd/>
            </a:ln>
            <a:effectLst/>
          </p:spPr>
          <p:txBody>
            <a:bodyPr wrap="square">
              <a:spAutoFit/>
            </a:bodyPr>
            <a:lstStyle/>
            <a:p>
              <a:pPr algn="l" eaLnBrk="0" hangingPunct="0">
                <a:spcBef>
                  <a:spcPct val="50000"/>
                </a:spcBef>
              </a:pPr>
              <a:r>
                <a:rPr lang="en-US" sz="2000" b="1" dirty="0">
                  <a:solidFill>
                    <a:srgbClr val="FF0000"/>
                  </a:solidFill>
                  <a:latin typeface="Arial" charset="0"/>
                </a:rPr>
                <a:t>Longer prefixes being announced</a:t>
              </a:r>
            </a:p>
          </p:txBody>
        </p:sp>
      </p:grpSp>
      <p:grpSp>
        <p:nvGrpSpPr>
          <p:cNvPr id="43" name="Group 10"/>
          <p:cNvGrpSpPr>
            <a:grpSpLocks/>
          </p:cNvGrpSpPr>
          <p:nvPr/>
        </p:nvGrpSpPr>
        <p:grpSpPr bwMode="auto">
          <a:xfrm>
            <a:off x="5686426" y="2308225"/>
            <a:ext cx="2619376" cy="1338263"/>
            <a:chOff x="3582" y="1454"/>
            <a:chExt cx="1650" cy="843"/>
          </a:xfrm>
        </p:grpSpPr>
        <p:sp>
          <p:nvSpPr>
            <p:cNvPr id="44" name="Line 11"/>
            <p:cNvSpPr>
              <a:spLocks noChangeShapeType="1"/>
            </p:cNvSpPr>
            <p:nvPr/>
          </p:nvSpPr>
          <p:spPr bwMode="auto">
            <a:xfrm flipV="1">
              <a:off x="3582" y="1454"/>
              <a:ext cx="1012" cy="843"/>
            </a:xfrm>
            <a:prstGeom prst="line">
              <a:avLst/>
            </a:prstGeom>
            <a:noFill/>
            <a:ln w="38100">
              <a:solidFill>
                <a:srgbClr val="800080"/>
              </a:solidFill>
              <a:round/>
              <a:headEnd/>
              <a:tailEnd type="triangle" w="med" len="med"/>
            </a:ln>
            <a:effectLst/>
          </p:spPr>
          <p:txBody>
            <a:bodyPr anchor="ctr">
              <a:spAutoFit/>
            </a:bodyPr>
            <a:lstStyle/>
            <a:p>
              <a:endParaRPr lang="en-US"/>
            </a:p>
          </p:txBody>
        </p:sp>
        <p:sp>
          <p:nvSpPr>
            <p:cNvPr id="46" name="Text Box 12"/>
            <p:cNvSpPr txBox="1">
              <a:spLocks noChangeArrowheads="1"/>
            </p:cNvSpPr>
            <p:nvPr/>
          </p:nvSpPr>
          <p:spPr bwMode="auto">
            <a:xfrm>
              <a:off x="3977" y="1908"/>
              <a:ext cx="1255" cy="252"/>
            </a:xfrm>
            <a:prstGeom prst="rect">
              <a:avLst/>
            </a:prstGeom>
            <a:noFill/>
            <a:ln w="22225" algn="ctr">
              <a:noFill/>
              <a:miter lim="800000"/>
              <a:headEnd/>
              <a:tailEnd/>
            </a:ln>
            <a:effectLst/>
          </p:spPr>
          <p:txBody>
            <a:bodyPr wrap="square">
              <a:spAutoFit/>
            </a:bodyPr>
            <a:lstStyle/>
            <a:p>
              <a:pPr algn="l" eaLnBrk="0" hangingPunct="0">
                <a:spcBef>
                  <a:spcPct val="50000"/>
                </a:spcBef>
              </a:pPr>
              <a:r>
                <a:rPr lang="en-US" sz="2000" b="1" dirty="0">
                  <a:solidFill>
                    <a:srgbClr val="800080"/>
                  </a:solidFill>
                  <a:latin typeface="Arial" charset="0"/>
                </a:rPr>
                <a:t>…then filtered</a:t>
              </a:r>
            </a:p>
          </p:txBody>
        </p:sp>
      </p:grpSp>
      <p:grpSp>
        <p:nvGrpSpPr>
          <p:cNvPr id="49" name="Group 13"/>
          <p:cNvGrpSpPr>
            <a:grpSpLocks/>
          </p:cNvGrpSpPr>
          <p:nvPr/>
        </p:nvGrpSpPr>
        <p:grpSpPr bwMode="auto">
          <a:xfrm>
            <a:off x="6705601" y="862013"/>
            <a:ext cx="2743201" cy="1312862"/>
            <a:chOff x="4224" y="543"/>
            <a:chExt cx="1728" cy="827"/>
          </a:xfrm>
        </p:grpSpPr>
        <p:sp>
          <p:nvSpPr>
            <p:cNvPr id="50" name="Freeform 14"/>
            <p:cNvSpPr>
              <a:spLocks/>
            </p:cNvSpPr>
            <p:nvPr/>
          </p:nvSpPr>
          <p:spPr bwMode="auto">
            <a:xfrm>
              <a:off x="4723" y="543"/>
              <a:ext cx="468" cy="827"/>
            </a:xfrm>
            <a:custGeom>
              <a:avLst/>
              <a:gdLst/>
              <a:ahLst/>
              <a:cxnLst>
                <a:cxn ang="0">
                  <a:pos x="0" y="1776"/>
                </a:cxn>
                <a:cxn ang="0">
                  <a:pos x="379" y="1480"/>
                </a:cxn>
                <a:cxn ang="0">
                  <a:pos x="698" y="1038"/>
                </a:cxn>
                <a:cxn ang="0">
                  <a:pos x="1056" y="0"/>
                </a:cxn>
              </a:cxnLst>
              <a:rect l="0" t="0" r="r" b="b"/>
              <a:pathLst>
                <a:path w="1056" h="1776">
                  <a:moveTo>
                    <a:pt x="0" y="1776"/>
                  </a:moveTo>
                  <a:cubicBezTo>
                    <a:pt x="63" y="1727"/>
                    <a:pt x="263" y="1603"/>
                    <a:pt x="379" y="1480"/>
                  </a:cubicBezTo>
                  <a:cubicBezTo>
                    <a:pt x="495" y="1357"/>
                    <a:pt x="585" y="1285"/>
                    <a:pt x="698" y="1038"/>
                  </a:cubicBezTo>
                  <a:cubicBezTo>
                    <a:pt x="811" y="791"/>
                    <a:pt x="982" y="216"/>
                    <a:pt x="1056" y="0"/>
                  </a:cubicBezTo>
                </a:path>
              </a:pathLst>
            </a:custGeom>
            <a:noFill/>
            <a:ln w="57150" cap="flat" cmpd="sng">
              <a:solidFill>
                <a:srgbClr val="FF9933"/>
              </a:solidFill>
              <a:prstDash val="solid"/>
              <a:miter lim="800000"/>
              <a:headEnd type="none" w="med" len="med"/>
              <a:tailEnd type="triangle" w="med" len="med"/>
            </a:ln>
            <a:effectLst/>
          </p:spPr>
          <p:txBody>
            <a:bodyPr wrap="none"/>
            <a:lstStyle/>
            <a:p>
              <a:endParaRPr lang="en-US"/>
            </a:p>
          </p:txBody>
        </p:sp>
        <p:sp>
          <p:nvSpPr>
            <p:cNvPr id="51" name="Text Box 15"/>
            <p:cNvSpPr txBox="1">
              <a:spLocks noChangeArrowheads="1"/>
            </p:cNvSpPr>
            <p:nvPr/>
          </p:nvSpPr>
          <p:spPr bwMode="auto">
            <a:xfrm>
              <a:off x="4224" y="898"/>
              <a:ext cx="1728" cy="446"/>
            </a:xfrm>
            <a:prstGeom prst="rect">
              <a:avLst/>
            </a:prstGeom>
            <a:noFill/>
            <a:ln w="22225" algn="ctr">
              <a:noFill/>
              <a:miter lim="800000"/>
              <a:headEnd/>
              <a:tailEnd/>
            </a:ln>
            <a:effectLst/>
          </p:spPr>
          <p:txBody>
            <a:bodyPr wrap="square">
              <a:spAutoFit/>
            </a:bodyPr>
            <a:lstStyle/>
            <a:p>
              <a:pPr algn="l" eaLnBrk="0" hangingPunct="0">
                <a:spcBef>
                  <a:spcPct val="0"/>
                </a:spcBef>
              </a:pPr>
              <a:r>
                <a:rPr lang="en-US" sz="2000" b="1" dirty="0">
                  <a:ln>
                    <a:solidFill>
                      <a:schemeClr val="tx1">
                        <a:lumMod val="75000"/>
                        <a:lumOff val="25000"/>
                      </a:schemeClr>
                    </a:solidFill>
                  </a:ln>
                  <a:solidFill>
                    <a:srgbClr val="FF9933"/>
                  </a:solidFill>
                  <a:latin typeface="Arial" charset="0"/>
                </a:rPr>
                <a:t>But still the routing table grows</a:t>
              </a:r>
            </a:p>
          </p:txBody>
        </p:sp>
      </p:grpSp>
      <p:grpSp>
        <p:nvGrpSpPr>
          <p:cNvPr id="52" name="Group 16"/>
          <p:cNvGrpSpPr>
            <a:grpSpLocks/>
          </p:cNvGrpSpPr>
          <p:nvPr/>
        </p:nvGrpSpPr>
        <p:grpSpPr bwMode="auto">
          <a:xfrm>
            <a:off x="1873250" y="4873625"/>
            <a:ext cx="3154363" cy="817563"/>
            <a:chOff x="1180" y="3070"/>
            <a:chExt cx="1987" cy="515"/>
          </a:xfrm>
        </p:grpSpPr>
        <p:sp>
          <p:nvSpPr>
            <p:cNvPr id="54" name="Line 17"/>
            <p:cNvSpPr>
              <a:spLocks noChangeShapeType="1"/>
            </p:cNvSpPr>
            <p:nvPr/>
          </p:nvSpPr>
          <p:spPr bwMode="auto">
            <a:xfrm flipV="1">
              <a:off x="1180" y="3070"/>
              <a:ext cx="1131" cy="358"/>
            </a:xfrm>
            <a:prstGeom prst="line">
              <a:avLst/>
            </a:prstGeom>
            <a:noFill/>
            <a:ln w="38100">
              <a:solidFill>
                <a:srgbClr val="008000"/>
              </a:solidFill>
              <a:round/>
              <a:headEnd/>
              <a:tailEnd type="triangle" w="med" len="med"/>
            </a:ln>
            <a:effectLst/>
          </p:spPr>
          <p:txBody>
            <a:bodyPr anchor="ctr">
              <a:spAutoFit/>
            </a:bodyPr>
            <a:lstStyle/>
            <a:p>
              <a:endParaRPr lang="en-US"/>
            </a:p>
          </p:txBody>
        </p:sp>
        <p:sp>
          <p:nvSpPr>
            <p:cNvPr id="55" name="Text Box 18"/>
            <p:cNvSpPr txBox="1">
              <a:spLocks noChangeArrowheads="1"/>
            </p:cNvSpPr>
            <p:nvPr/>
          </p:nvSpPr>
          <p:spPr bwMode="auto">
            <a:xfrm>
              <a:off x="1692" y="3383"/>
              <a:ext cx="1475" cy="202"/>
            </a:xfrm>
            <a:prstGeom prst="rect">
              <a:avLst/>
            </a:prstGeom>
            <a:noFill/>
            <a:ln w="22225" algn="ctr">
              <a:noFill/>
              <a:miter lim="800000"/>
              <a:headEnd/>
              <a:tailEnd/>
            </a:ln>
            <a:effectLst/>
          </p:spPr>
          <p:txBody>
            <a:bodyPr>
              <a:spAutoFit/>
            </a:bodyPr>
            <a:lstStyle/>
            <a:p>
              <a:pPr algn="l" eaLnBrk="0" hangingPunct="0">
                <a:spcBef>
                  <a:spcPct val="50000"/>
                </a:spcBef>
              </a:pPr>
              <a:r>
                <a:rPr lang="en-US" sz="1500">
                  <a:solidFill>
                    <a:srgbClr val="008000"/>
                  </a:solidFill>
                  <a:latin typeface="Arial" charset="0"/>
                </a:rPr>
                <a:t>CIDR worked for a while</a:t>
              </a:r>
            </a:p>
          </p:txBody>
        </p:sp>
      </p:grpSp>
      <p:sp>
        <p:nvSpPr>
          <p:cNvPr id="57" name="Line 20"/>
          <p:cNvSpPr>
            <a:spLocks noChangeShapeType="1"/>
          </p:cNvSpPr>
          <p:nvPr/>
        </p:nvSpPr>
        <p:spPr bwMode="auto">
          <a:xfrm>
            <a:off x="549275" y="873125"/>
            <a:ext cx="8594725" cy="0"/>
          </a:xfrm>
          <a:prstGeom prst="line">
            <a:avLst/>
          </a:prstGeom>
          <a:noFill/>
          <a:ln w="25400">
            <a:solidFill>
              <a:srgbClr val="0035AD"/>
            </a:solidFill>
            <a:round/>
            <a:headEnd/>
            <a:tailEnd/>
          </a:ln>
          <a:effectLst/>
        </p:spPr>
        <p:txBody>
          <a:bodyPr wrap="none" anchor="ctr"/>
          <a:lstStyle/>
          <a:p>
            <a:endParaRPr lang="en-US"/>
          </a:p>
        </p:txBody>
      </p:sp>
      <p:sp>
        <p:nvSpPr>
          <p:cNvPr id="58" name="Rectangle 57"/>
          <p:cNvSpPr/>
          <p:nvPr/>
        </p:nvSpPr>
        <p:spPr>
          <a:xfrm>
            <a:off x="1447800" y="6324600"/>
            <a:ext cx="7620000" cy="461665"/>
          </a:xfrm>
          <a:prstGeom prst="rect">
            <a:avLst/>
          </a:prstGeom>
        </p:spPr>
        <p:txBody>
          <a:bodyPr wrap="square">
            <a:spAutoFit/>
          </a:bodyPr>
          <a:lstStyle/>
          <a:p>
            <a:pPr lvl="0" algn="r"/>
            <a:r>
              <a:rPr lang="en-US" sz="2400" b="1" kern="0" dirty="0">
                <a:latin typeface="Consolas" pitchFamily="49" charset="0"/>
                <a:cs typeface="Courier New" pitchFamily="49" charset="0"/>
              </a:rPr>
              <a:t>Source: </a:t>
            </a:r>
            <a:r>
              <a:rPr lang="en-US" sz="2400" b="1" kern="0" dirty="0">
                <a:solidFill>
                  <a:schemeClr val="bg2"/>
                </a:solidFill>
                <a:latin typeface="Consolas" pitchFamily="49" charset="0"/>
                <a:cs typeface="Courier New" pitchFamily="49" charset="0"/>
                <a:hlinkClick r:id="rId4"/>
              </a:rPr>
              <a:t>http://potaroo.net</a:t>
            </a:r>
            <a:endParaRPr kumimoji="0" lang="en-US" sz="2400" b="1" i="0" u="none" strike="noStrike" kern="0" cap="none" spc="0" normalizeH="0" baseline="0" noProof="0" dirty="0">
              <a:ln>
                <a:noFill/>
              </a:ln>
              <a:solidFill>
                <a:schemeClr val="bg2"/>
              </a:solidFill>
              <a:effectLst/>
              <a:uLnTx/>
              <a:uFillTx/>
              <a:latin typeface="Consolas" pitchFamily="49" charset="0"/>
              <a:cs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par>
                                <p:cTn id="13" presetID="10" presetClass="exit" presetSubtype="0" fill="hold" nodeType="withEffect">
                                  <p:stCondLst>
                                    <p:cond delay="0"/>
                                  </p:stCondLst>
                                  <p:childTnLst>
                                    <p:animEffect transition="out" filter="fade">
                                      <p:cBhvr>
                                        <p:cTn id="14" dur="500"/>
                                        <p:tgtEl>
                                          <p:spTgt spid="32"/>
                                        </p:tgtEl>
                                      </p:cBhvr>
                                    </p:animEffect>
                                    <p:set>
                                      <p:cBhvr>
                                        <p:cTn id="15" dur="1" fill="hold">
                                          <p:stCondLst>
                                            <p:cond delay="499"/>
                                          </p:stCondLst>
                                        </p:cTn>
                                        <p:tgtEl>
                                          <p:spTgt spid="3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xit" presetSubtype="0" fill="hold" nodeType="withEffect">
                                  <p:stCondLst>
                                    <p:cond delay="0"/>
                                  </p:stCondLst>
                                  <p:childTnLst>
                                    <p:animEffect transition="out" filter="fade">
                                      <p:cBhvr>
                                        <p:cTn id="22" dur="500"/>
                                        <p:tgtEl>
                                          <p:spTgt spid="52"/>
                                        </p:tgtEl>
                                      </p:cBhvr>
                                    </p:animEffect>
                                    <p:set>
                                      <p:cBhvr>
                                        <p:cTn id="23" dur="1" fill="hold">
                                          <p:stCondLst>
                                            <p:cond delay="499"/>
                                          </p:stCondLst>
                                        </p:cTn>
                                        <p:tgtEl>
                                          <p:spTgt spid="5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xit" presetSubtype="0" fill="hold" nodeType="withEffect">
                                  <p:stCondLst>
                                    <p:cond delay="0"/>
                                  </p:stCondLst>
                                  <p:childTnLst>
                                    <p:animEffect transition="out" filter="fade">
                                      <p:cBhvr>
                                        <p:cTn id="30" dur="500"/>
                                        <p:tgtEl>
                                          <p:spTgt spid="36"/>
                                        </p:tgtEl>
                                      </p:cBhvr>
                                    </p:animEffect>
                                    <p:set>
                                      <p:cBhvr>
                                        <p:cTn id="31" dur="1" fill="hold">
                                          <p:stCondLst>
                                            <p:cond delay="499"/>
                                          </p:stCondLst>
                                        </p:cTn>
                                        <p:tgtEl>
                                          <p:spTgt spid="3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43"/>
                                        </p:tgtEl>
                                      </p:cBhvr>
                                    </p:animEffect>
                                    <p:set>
                                      <p:cBhvr>
                                        <p:cTn id="36" dur="1" fill="hold">
                                          <p:stCondLst>
                                            <p:cond delay="499"/>
                                          </p:stCondLst>
                                        </p:cTn>
                                        <p:tgtEl>
                                          <p:spTgt spid="43"/>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l="23429" t="27210" r="50857" b="47428"/>
          <a:stretch>
            <a:fillRect/>
          </a:stretch>
        </p:blipFill>
        <p:spPr bwMode="auto">
          <a:xfrm>
            <a:off x="1752600" y="1524000"/>
            <a:ext cx="5562600" cy="4114800"/>
          </a:xfrm>
          <a:prstGeom prst="rect">
            <a:avLst/>
          </a:prstGeom>
          <a:noFill/>
          <a:ln w="9525">
            <a:noFill/>
            <a:miter lim="800000"/>
            <a:headEnd/>
            <a:tailEnd/>
          </a:ln>
        </p:spPr>
      </p:pic>
      <p:sp>
        <p:nvSpPr>
          <p:cNvPr id="10" name="Rectangle 9"/>
          <p:cNvSpPr/>
          <p:nvPr/>
        </p:nvSpPr>
        <p:spPr>
          <a:xfrm>
            <a:off x="609600" y="6324600"/>
            <a:ext cx="7620000" cy="461665"/>
          </a:xfrm>
          <a:prstGeom prst="rect">
            <a:avLst/>
          </a:prstGeom>
        </p:spPr>
        <p:txBody>
          <a:bodyPr wrap="square">
            <a:spAutoFit/>
          </a:bodyPr>
          <a:lstStyle/>
          <a:p>
            <a:pPr lvl="0" algn="ctr"/>
            <a:r>
              <a:rPr lang="en-US" sz="2400" b="1" kern="0" dirty="0">
                <a:solidFill>
                  <a:schemeClr val="bg2"/>
                </a:solidFill>
                <a:latin typeface="Consolas" pitchFamily="49" charset="0"/>
                <a:cs typeface="Courier New" pitchFamily="49" charset="0"/>
                <a:hlinkClick r:id="rId4"/>
              </a:rPr>
              <a:t>http://www.subnet-calculator.com/cidr.php</a:t>
            </a:r>
            <a:r>
              <a:rPr lang="en-US" sz="2400" b="1" kern="0" dirty="0">
                <a:solidFill>
                  <a:schemeClr val="bg2"/>
                </a:solidFill>
                <a:latin typeface="Consolas" pitchFamily="49" charset="0"/>
                <a:cs typeface="Courier New" pitchFamily="49" charset="0"/>
              </a:rPr>
              <a:t> </a:t>
            </a:r>
            <a:endParaRPr kumimoji="0" lang="en-US" sz="2400" b="1" i="0" u="none" strike="noStrike" kern="0" cap="none" spc="0" normalizeH="0" baseline="0" noProof="0" dirty="0">
              <a:ln>
                <a:noFill/>
              </a:ln>
              <a:solidFill>
                <a:schemeClr val="bg2"/>
              </a:solidFill>
              <a:effectLst/>
              <a:uLnTx/>
              <a:uFillTx/>
              <a:latin typeface="Consolas" pitchFamily="49" charset="0"/>
              <a:cs typeface="Courier New" pitchFamily="49" charset="0"/>
            </a:endParaRPr>
          </a:p>
        </p:txBody>
      </p:sp>
      <p:sp>
        <p:nvSpPr>
          <p:cNvPr id="6" name="TextBox 5"/>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dirty="0">
                <a:ln>
                  <a:solidFill>
                    <a:prstClr val="black"/>
                  </a:solidFill>
                </a:ln>
                <a:solidFill>
                  <a:prstClr val="white"/>
                </a:solidFill>
                <a:latin typeface="Tahoma" pitchFamily="34" charset="0"/>
                <a:cs typeface="Tahoma" pitchFamily="34" charset="0"/>
              </a:rPr>
              <a:t>CIDR </a:t>
            </a:r>
            <a:r>
              <a:rPr lang="en-US" sz="3200" b="1" dirty="0">
                <a:ln>
                  <a:solidFill>
                    <a:prstClr val="black"/>
                  </a:solidFill>
                </a:ln>
                <a:solidFill>
                  <a:prstClr val="white"/>
                </a:solidFill>
                <a:latin typeface="Tahoma" pitchFamily="34" charset="0"/>
                <a:cs typeface="Tahoma" pitchFamily="34" charset="0"/>
              </a:rPr>
              <a:t>(Classless </a:t>
            </a:r>
            <a:r>
              <a:rPr lang="en-US" sz="3200" b="1" dirty="0" err="1">
                <a:ln>
                  <a:solidFill>
                    <a:prstClr val="black"/>
                  </a:solidFill>
                </a:ln>
                <a:solidFill>
                  <a:prstClr val="white"/>
                </a:solidFill>
                <a:latin typeface="Tahoma" pitchFamily="34" charset="0"/>
                <a:cs typeface="Tahoma" pitchFamily="34" charset="0"/>
              </a:rPr>
              <a:t>Interdomain</a:t>
            </a:r>
            <a:r>
              <a:rPr lang="en-US" sz="3200" b="1" dirty="0">
                <a:ln>
                  <a:solidFill>
                    <a:prstClr val="black"/>
                  </a:solidFill>
                </a:ln>
                <a:solidFill>
                  <a:prstClr val="white"/>
                </a:solidFill>
                <a:latin typeface="Tahoma" pitchFamily="34" charset="0"/>
                <a:cs typeface="Tahoma" pitchFamily="34" charset="0"/>
              </a:rPr>
              <a:t> Routing)</a:t>
            </a:r>
            <a:endParaRPr lang="th-TH" sz="4400" b="1" dirty="0">
              <a:ln>
                <a:solidFill>
                  <a:prstClr val="black"/>
                </a:solidFill>
              </a:ln>
              <a:solidFill>
                <a:prstClr val="white"/>
              </a:solidFill>
              <a:latin typeface="Tahoma" pitchFamily="34" charset="0"/>
              <a:cs typeface="Tahoma" pitchFamily="34"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0"/>
            <a:ext cx="9144000" cy="769441"/>
          </a:xfrm>
          <a:prstGeom prst="rect">
            <a:avLst/>
          </a:prstGeom>
          <a:solidFill>
            <a:schemeClr val="accent6">
              <a:lumMod val="75000"/>
            </a:schemeClr>
          </a:solidFill>
        </p:spPr>
        <p:txBody>
          <a:bodyPr wrap="square" rtlCol="0">
            <a:spAutoFit/>
          </a:bodyPr>
          <a:lstStyle/>
          <a:p>
            <a:pPr algn="ctr"/>
            <a:r>
              <a:rPr lang="en-US" sz="4400" b="1" dirty="0" err="1">
                <a:ln>
                  <a:solidFill>
                    <a:schemeClr val="bg1"/>
                  </a:solidFill>
                </a:ln>
                <a:solidFill>
                  <a:schemeClr val="tx2"/>
                </a:solidFill>
                <a:latin typeface="Tahoma" pitchFamily="34" charset="0"/>
                <a:cs typeface="Tahoma" pitchFamily="34" charset="0"/>
              </a:rPr>
              <a:t>Sidenote</a:t>
            </a:r>
            <a:r>
              <a:rPr lang="en-US" sz="4400" b="1" dirty="0">
                <a:ln>
                  <a:solidFill>
                    <a:schemeClr val="bg1"/>
                  </a:solidFill>
                </a:ln>
                <a:solidFill>
                  <a:schemeClr val="tx2"/>
                </a:solidFill>
                <a:latin typeface="Tahoma" pitchFamily="34" charset="0"/>
                <a:cs typeface="Tahoma" pitchFamily="34" charset="0"/>
              </a:rPr>
              <a:t>: </a:t>
            </a:r>
            <a:r>
              <a:rPr lang="en-US" sz="3600" b="1" dirty="0">
                <a:ln>
                  <a:solidFill>
                    <a:prstClr val="black"/>
                  </a:solidFill>
                </a:ln>
                <a:solidFill>
                  <a:prstClr val="white"/>
                </a:solidFill>
                <a:latin typeface="Tahoma" pitchFamily="34" charset="0"/>
                <a:cs typeface="Tahoma" pitchFamily="34" charset="0"/>
              </a:rPr>
              <a:t>How to get IP addresses? </a:t>
            </a:r>
            <a:endParaRPr lang="th-TH" sz="3600" b="1" dirty="0">
              <a:ln>
                <a:solidFill>
                  <a:prstClr val="black"/>
                </a:solidFill>
              </a:ln>
              <a:solidFill>
                <a:prstClr val="white"/>
              </a:solidFill>
              <a:latin typeface="Tahoma" pitchFamily="34" charset="0"/>
              <a:cs typeface="Tahoma" pitchFamily="34" charset="0"/>
            </a:endParaRPr>
          </a:p>
        </p:txBody>
      </p:sp>
      <p:pic>
        <p:nvPicPr>
          <p:cNvPr id="7" name="Picture 3" descr="service_regions"/>
          <p:cNvPicPr>
            <a:picLocks noChangeAspect="1" noChangeArrowheads="1"/>
          </p:cNvPicPr>
          <p:nvPr/>
        </p:nvPicPr>
        <p:blipFill>
          <a:blip r:embed="rId3"/>
          <a:srcRect/>
          <a:stretch>
            <a:fillRect/>
          </a:stretch>
        </p:blipFill>
        <p:spPr bwMode="auto">
          <a:xfrm>
            <a:off x="74613" y="1595437"/>
            <a:ext cx="8926512" cy="4957763"/>
          </a:xfrm>
          <a:prstGeom prst="rect">
            <a:avLst/>
          </a:prstGeom>
          <a:noFill/>
        </p:spPr>
      </p:pic>
      <p:pic>
        <p:nvPicPr>
          <p:cNvPr id="1027" name="Picture 3"/>
          <p:cNvPicPr>
            <a:picLocks noChangeAspect="1" noChangeArrowheads="1"/>
          </p:cNvPicPr>
          <p:nvPr/>
        </p:nvPicPr>
        <p:blipFill>
          <a:blip r:embed="rId4"/>
          <a:srcRect/>
          <a:stretch>
            <a:fillRect/>
          </a:stretch>
        </p:blipFill>
        <p:spPr bwMode="auto">
          <a:xfrm>
            <a:off x="3829050" y="847725"/>
            <a:ext cx="1962150" cy="752475"/>
          </a:xfrm>
          <a:prstGeom prst="rect">
            <a:avLst/>
          </a:prstGeom>
          <a:noFill/>
          <a:ln w="9525">
            <a:noFill/>
            <a:miter lim="800000"/>
            <a:headEnd/>
            <a:tailEnd/>
          </a:ln>
        </p:spPr>
      </p:pic>
      <p:sp>
        <p:nvSpPr>
          <p:cNvPr id="15" name="Rectangle 14"/>
          <p:cNvSpPr/>
          <p:nvPr/>
        </p:nvSpPr>
        <p:spPr>
          <a:xfrm>
            <a:off x="6585342" y="2430959"/>
            <a:ext cx="1568058" cy="769441"/>
          </a:xfrm>
          <a:prstGeom prst="rect">
            <a:avLst/>
          </a:prstGeom>
        </p:spPr>
        <p:txBody>
          <a:bodyPr wrap="none">
            <a:spAutoFit/>
          </a:bodyPr>
          <a:lstStyle/>
          <a:p>
            <a:pPr lvl="0" algn="ctr"/>
            <a:r>
              <a:rPr lang="en-US" sz="4400" b="1" dirty="0">
                <a:ln>
                  <a:solidFill>
                    <a:prstClr val="black"/>
                  </a:solidFill>
                </a:ln>
                <a:solidFill>
                  <a:prstClr val="white"/>
                </a:solidFill>
                <a:latin typeface="Tahoma" pitchFamily="34" charset="0"/>
                <a:cs typeface="Tahoma" pitchFamily="34" charset="0"/>
              </a:rPr>
              <a:t>RIRs</a:t>
            </a:r>
            <a:endParaRPr lang="th-TH" sz="4400" b="1" dirty="0">
              <a:ln>
                <a:solidFill>
                  <a:prstClr val="black"/>
                </a:solidFill>
              </a:ln>
              <a:solidFill>
                <a:prstClr val="white"/>
              </a:solidFill>
              <a:latin typeface="Tahoma" pitchFamily="34" charset="0"/>
              <a:cs typeface="Tahoma" pitchFamily="34" charset="0"/>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40803"/>
            <a:ext cx="9144000" cy="1569660"/>
          </a:xfrm>
          <a:prstGeom prst="rect">
            <a:avLst/>
          </a:prstGeom>
          <a:solidFill>
            <a:schemeClr val="accent6">
              <a:lumMod val="75000"/>
            </a:schemeClr>
          </a:solidFill>
        </p:spPr>
        <p:txBody>
          <a:bodyPr wrap="square" rtlCol="0">
            <a:spAutoFit/>
          </a:bodyPr>
          <a:lstStyle/>
          <a:p>
            <a:pPr algn="ctr" rtl="0"/>
            <a:r>
              <a:rPr lang="en-US" sz="4800" b="1" kern="1200" dirty="0">
                <a:ln>
                  <a:solidFill>
                    <a:schemeClr val="bg2">
                      <a:lumMod val="50000"/>
                    </a:schemeClr>
                  </a:solidFill>
                </a:ln>
                <a:solidFill>
                  <a:schemeClr val="bg2"/>
                </a:solidFill>
                <a:latin typeface="Tahoma" pitchFamily="34" charset="0"/>
                <a:ea typeface="+mn-ea"/>
                <a:cs typeface="Tahoma" pitchFamily="34" charset="0"/>
              </a:rPr>
              <a:t>Need/ Objective </a:t>
            </a:r>
            <a:r>
              <a:rPr lang="en-US" sz="4800" b="1" kern="1200" dirty="0">
                <a:ln>
                  <a:solidFill>
                    <a:prstClr val="white"/>
                  </a:solidFill>
                </a:ln>
                <a:solidFill>
                  <a:prstClr val="black"/>
                </a:solidFill>
                <a:latin typeface="Tahoma" pitchFamily="34" charset="0"/>
                <a:ea typeface="+mn-ea"/>
                <a:cs typeface="Tahoma" pitchFamily="34" charset="0"/>
              </a:rPr>
              <a:t>of Internetworking</a:t>
            </a:r>
            <a:endParaRPr lang="th-TH" sz="3800" b="1" kern="1200" dirty="0">
              <a:ln>
                <a:solidFill>
                  <a:prstClr val="black"/>
                </a:solidFill>
              </a:ln>
              <a:solidFill>
                <a:srgbClr val="1F497D"/>
              </a:solidFill>
              <a:latin typeface="Tahoma" pitchFamily="34" charset="0"/>
              <a:ea typeface="+mn-ea"/>
              <a:cs typeface="Tahoma" pitchFamily="34" charset="0"/>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l" rtl="0"/>
            <a:endParaRPr lang="en-US" kern="1200">
              <a:solidFill>
                <a:prstClr val="black"/>
              </a:solidFill>
              <a:latin typeface="Calibri"/>
              <a:ea typeface="+mn-ea"/>
              <a:cs typeface="+mn-cs"/>
            </a:endParaRPr>
          </a:p>
        </p:txBody>
      </p:sp>
      <p:pic>
        <p:nvPicPr>
          <p:cNvPr id="2052" name="Picture 4"/>
          <p:cNvPicPr>
            <a:picLocks noChangeAspect="1" noChangeArrowheads="1"/>
          </p:cNvPicPr>
          <p:nvPr/>
        </p:nvPicPr>
        <p:blipFill>
          <a:blip r:embed="rId3"/>
          <a:srcRect l="6250" r="29375" b="8333"/>
          <a:stretch>
            <a:fillRect/>
          </a:stretch>
        </p:blipFill>
        <p:spPr bwMode="auto">
          <a:xfrm>
            <a:off x="990600" y="1066800"/>
            <a:ext cx="7086600" cy="5196840"/>
          </a:xfrm>
          <a:prstGeom prst="rect">
            <a:avLst/>
          </a:prstGeom>
          <a:ln>
            <a:solidFill>
              <a:schemeClr val="bg1"/>
            </a:solidFill>
          </a:ln>
          <a:effectLst/>
        </p:spPr>
      </p:pic>
      <p:sp>
        <p:nvSpPr>
          <p:cNvPr id="5" name="TextBox 4"/>
          <p:cNvSpPr txBox="1"/>
          <p:nvPr/>
        </p:nvSpPr>
        <p:spPr>
          <a:xfrm>
            <a:off x="0" y="0"/>
            <a:ext cx="9144000" cy="769441"/>
          </a:xfrm>
          <a:prstGeom prst="rect">
            <a:avLst/>
          </a:prstGeom>
          <a:solidFill>
            <a:schemeClr val="accent6">
              <a:lumMod val="75000"/>
            </a:schemeClr>
          </a:solidFill>
        </p:spPr>
        <p:txBody>
          <a:bodyPr wrap="square" rtlCol="0">
            <a:spAutoFit/>
          </a:bodyPr>
          <a:lstStyle/>
          <a:p>
            <a:pPr algn="ctr"/>
            <a:r>
              <a:rPr lang="en-US" sz="4400" b="1" dirty="0">
                <a:ln>
                  <a:solidFill>
                    <a:schemeClr val="bg1"/>
                  </a:solidFill>
                </a:ln>
                <a:solidFill>
                  <a:schemeClr val="tx2"/>
                </a:solidFill>
                <a:latin typeface="Tahoma" pitchFamily="34" charset="0"/>
                <a:cs typeface="Tahoma" pitchFamily="34" charset="0"/>
              </a:rPr>
              <a:t>Next lecture: </a:t>
            </a:r>
            <a:r>
              <a:rPr lang="en-US" sz="4000" b="1" dirty="0">
                <a:ln>
                  <a:solidFill>
                    <a:prstClr val="black"/>
                  </a:solidFill>
                </a:ln>
                <a:solidFill>
                  <a:prstClr val="white"/>
                </a:solidFill>
                <a:latin typeface="Tahoma" pitchFamily="34" charset="0"/>
                <a:cs typeface="Tahoma" pitchFamily="34" charset="0"/>
              </a:rPr>
              <a:t>Routing algorithms </a:t>
            </a:r>
            <a:endParaRPr lang="th-TH" sz="3500" b="1" dirty="0">
              <a:ln>
                <a:solidFill>
                  <a:prstClr val="black"/>
                </a:solidFill>
              </a:ln>
              <a:solidFill>
                <a:prstClr val="white"/>
              </a:solidFill>
              <a:latin typeface="Tahoma" pitchFamily="34" charset="0"/>
              <a:cs typeface="Tahoma" pitchFamily="34" charset="0"/>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3657600" y="2286000"/>
            <a:ext cx="5181600" cy="3108543"/>
          </a:xfrm>
          <a:prstGeom prst="rect">
            <a:avLst/>
          </a:prstGeom>
          <a:noFill/>
          <a:ln>
            <a:noFill/>
          </a:ln>
        </p:spPr>
        <p:txBody>
          <a:bodyPr wrap="square" rtlCol="0">
            <a:spAutoFit/>
          </a:bodyPr>
          <a:lstStyle/>
          <a:p>
            <a:pPr algn="l" rtl="0"/>
            <a:r>
              <a:rPr lang="en-US" sz="4400" b="1" kern="1200" dirty="0">
                <a:solidFill>
                  <a:srgbClr val="FF6600"/>
                </a:solidFill>
                <a:latin typeface="Consolas" pitchFamily="49" charset="0"/>
                <a:ea typeface="+mn-ea"/>
                <a:cs typeface="+mn-cs"/>
              </a:rPr>
              <a:t>Chapter 4:</a:t>
            </a:r>
          </a:p>
          <a:p>
            <a:pPr algn="l" rtl="0"/>
            <a:r>
              <a:rPr lang="en-US" sz="4400" b="1" kern="1200" dirty="0">
                <a:solidFill>
                  <a:schemeClr val="accent2">
                    <a:lumMod val="40000"/>
                    <a:lumOff val="60000"/>
                  </a:schemeClr>
                </a:solidFill>
                <a:latin typeface="Consolas" pitchFamily="49" charset="0"/>
                <a:ea typeface="+mn-ea"/>
                <a:cs typeface="+mn-cs"/>
              </a:rPr>
              <a:t>Internetworking</a:t>
            </a:r>
          </a:p>
          <a:p>
            <a:r>
              <a:rPr lang="en-US" sz="3200" b="1" dirty="0">
                <a:solidFill>
                  <a:srgbClr val="FF6600"/>
                </a:solidFill>
                <a:latin typeface="Consolas" pitchFamily="49" charset="0"/>
              </a:rPr>
              <a:t>Section </a:t>
            </a:r>
            <a:r>
              <a:rPr lang="en-US" sz="3200" b="1" dirty="0">
                <a:latin typeface="Consolas" pitchFamily="49" charset="0"/>
              </a:rPr>
              <a:t>4.1.1</a:t>
            </a:r>
            <a:r>
              <a:rPr lang="en-US" sz="3200" b="1" dirty="0">
                <a:solidFill>
                  <a:srgbClr val="FF6600"/>
                </a:solidFill>
                <a:latin typeface="Consolas" pitchFamily="49" charset="0"/>
              </a:rPr>
              <a:t> to </a:t>
            </a:r>
            <a:r>
              <a:rPr lang="en-US" sz="3200" b="1" dirty="0">
                <a:latin typeface="Consolas" pitchFamily="49" charset="0"/>
              </a:rPr>
              <a:t>4.1.4</a:t>
            </a:r>
          </a:p>
          <a:p>
            <a:r>
              <a:rPr lang="en-US" sz="3200" b="1" dirty="0">
                <a:solidFill>
                  <a:srgbClr val="FF6600"/>
                </a:solidFill>
                <a:latin typeface="Consolas" pitchFamily="49" charset="0"/>
              </a:rPr>
              <a:t>Section </a:t>
            </a:r>
            <a:r>
              <a:rPr lang="en-US" sz="3200" b="1" dirty="0">
                <a:latin typeface="Consolas" pitchFamily="49" charset="0"/>
              </a:rPr>
              <a:t>4.3.1</a:t>
            </a:r>
            <a:r>
              <a:rPr lang="en-US" sz="3200" b="1" dirty="0">
                <a:solidFill>
                  <a:srgbClr val="FF6600"/>
                </a:solidFill>
                <a:latin typeface="Consolas" pitchFamily="49" charset="0"/>
              </a:rPr>
              <a:t> to </a:t>
            </a:r>
            <a:r>
              <a:rPr lang="en-US" sz="3200" b="1" dirty="0">
                <a:latin typeface="Consolas" pitchFamily="49" charset="0"/>
              </a:rPr>
              <a:t>4.3.2</a:t>
            </a:r>
          </a:p>
          <a:p>
            <a:pPr algn="l" rtl="0"/>
            <a:r>
              <a:rPr lang="en-US" sz="4400" b="1" kern="1200" dirty="0">
                <a:solidFill>
                  <a:srgbClr val="C00000"/>
                </a:solidFill>
                <a:latin typeface="Consolas" pitchFamily="49" charset="0"/>
                <a:ea typeface="+mn-ea"/>
                <a:cs typeface="+mn-cs"/>
              </a:rPr>
              <a:t>[</a:t>
            </a:r>
            <a:r>
              <a:rPr lang="en-US" sz="4400" b="1" kern="1200" dirty="0">
                <a:solidFill>
                  <a:schemeClr val="accent2">
                    <a:lumMod val="40000"/>
                    <a:lumOff val="60000"/>
                  </a:schemeClr>
                </a:solidFill>
                <a:latin typeface="Consolas" pitchFamily="49" charset="0"/>
                <a:ea typeface="+mn-ea"/>
                <a:cs typeface="+mn-cs"/>
              </a:rPr>
              <a:t>P&amp;D</a:t>
            </a:r>
            <a:r>
              <a:rPr lang="en-US" sz="4400" b="1" kern="1200" dirty="0">
                <a:solidFill>
                  <a:srgbClr val="C00000"/>
                </a:solidFill>
                <a:latin typeface="Consolas" pitchFamily="49" charset="0"/>
                <a:ea typeface="+mn-ea"/>
                <a:cs typeface="+mn-cs"/>
              </a:rPr>
              <a:t>]</a:t>
            </a:r>
            <a:endParaRPr lang="en-US" sz="4400" b="1" kern="1200" dirty="0">
              <a:solidFill>
                <a:prstClr val="white"/>
              </a:solidFill>
              <a:latin typeface="Consolas" pitchFamily="49" charset="0"/>
              <a:ea typeface="+mn-ea"/>
              <a:cs typeface="+mn-cs"/>
            </a:endParaRPr>
          </a:p>
        </p:txBody>
      </p:sp>
      <p:sp>
        <p:nvSpPr>
          <p:cNvPr id="14" name="TextBox 13"/>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References</a:t>
            </a:r>
            <a:endParaRPr lang="th-TH" sz="3600" b="1" kern="1200" dirty="0">
              <a:ln>
                <a:solidFill>
                  <a:prstClr val="black"/>
                </a:solidFill>
              </a:ln>
              <a:solidFill>
                <a:srgbClr val="1F497D"/>
              </a:solidFill>
              <a:latin typeface="Tahoma" pitchFamily="34" charset="0"/>
              <a:ea typeface="+mn-ea"/>
              <a:cs typeface="Tahoma"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457200" y="2057400"/>
            <a:ext cx="2995574" cy="3962400"/>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3360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Problems with </a:t>
            </a:r>
            <a:r>
              <a:rPr lang="en-US" sz="4800" b="1" dirty="0">
                <a:ln>
                  <a:solidFill>
                    <a:prstClr val="white"/>
                  </a:solidFill>
                </a:ln>
                <a:solidFill>
                  <a:prstClr val="black"/>
                </a:solidFill>
                <a:latin typeface="Tahoma" pitchFamily="34" charset="0"/>
                <a:cs typeface="Tahoma" pitchFamily="34" charset="0"/>
              </a:rPr>
              <a:t>L2 Switching</a:t>
            </a:r>
            <a:endParaRPr lang="th-TH" sz="3800" b="1" kern="1200" dirty="0">
              <a:ln>
                <a:solidFill>
                  <a:prstClr val="black"/>
                </a:solidFill>
              </a:ln>
              <a:solidFill>
                <a:srgbClr val="1F497D"/>
              </a:solidFill>
              <a:latin typeface="Tahoma" pitchFamily="34" charset="0"/>
              <a:ea typeface="+mn-ea"/>
              <a:cs typeface="Tahoma" pitchFamily="34" charset="0"/>
            </a:endParaRPr>
          </a:p>
        </p:txBody>
      </p:sp>
      <p:sp>
        <p:nvSpPr>
          <p:cNvPr id="4" name="Rectangle 3"/>
          <p:cNvSpPr/>
          <p:nvPr/>
        </p:nvSpPr>
        <p:spPr>
          <a:xfrm>
            <a:off x="533400" y="3269397"/>
            <a:ext cx="8458200" cy="1668149"/>
          </a:xfrm>
          <a:prstGeom prst="rect">
            <a:avLst/>
          </a:prstGeom>
        </p:spPr>
        <p:txBody>
          <a:bodyPr wrap="square">
            <a:spAutoFit/>
          </a:bodyPr>
          <a:lstStyle/>
          <a:p>
            <a:pPr marL="287338" indent="-287338" eaLnBrk="0" fontAlgn="base" hangingPunct="0">
              <a:lnSpc>
                <a:spcPct val="150000"/>
              </a:lnSpc>
              <a:spcBef>
                <a:spcPct val="20000"/>
              </a:spcBef>
              <a:spcAft>
                <a:spcPct val="0"/>
              </a:spcAft>
              <a:buClr>
                <a:schemeClr val="accent6">
                  <a:lumMod val="75000"/>
                </a:schemeClr>
              </a:buClr>
              <a:buSzPct val="85000"/>
              <a:buFont typeface="Wingdings" pitchFamily="2" charset="2"/>
              <a:buChar char="§"/>
            </a:pPr>
            <a:r>
              <a:rPr lang="en-US" sz="3200" b="1" dirty="0">
                <a:ln w="0" cap="rnd" cmpd="thickThin">
                  <a:solidFill>
                    <a:prstClr val="black"/>
                  </a:solidFill>
                  <a:bevel/>
                </a:ln>
                <a:solidFill>
                  <a:schemeClr val="accent1"/>
                </a:solidFill>
                <a:latin typeface="Microsoft Sans Serif" pitchFamily="34" charset="0"/>
                <a:cs typeface="Microsoft Sans Serif" pitchFamily="34" charset="0"/>
              </a:rPr>
              <a:t>Scaling</a:t>
            </a:r>
            <a:r>
              <a:rPr lang="en-US" sz="3200" b="1" dirty="0">
                <a:ln w="0" cap="rnd" cmpd="thickThin">
                  <a:solidFill>
                    <a:prstClr val="black"/>
                  </a:solidFill>
                  <a:bevel/>
                </a:ln>
                <a:latin typeface="Microsoft Sans Serif" pitchFamily="34" charset="0"/>
                <a:cs typeface="Microsoft Sans Serif" pitchFamily="34" charset="0"/>
              </a:rPr>
              <a:t> </a:t>
            </a:r>
            <a:r>
              <a:rPr lang="en-US" sz="3200" dirty="0">
                <a:ln w="0" cap="rnd" cmpd="thickThin">
                  <a:solidFill>
                    <a:prstClr val="black"/>
                  </a:solidFill>
                  <a:bevel/>
                </a:ln>
                <a:latin typeface="Microsoft Sans Serif" pitchFamily="34" charset="0"/>
                <a:cs typeface="Microsoft Sans Serif" pitchFamily="34" charset="0"/>
              </a:rPr>
              <a:t>and</a:t>
            </a:r>
            <a:r>
              <a:rPr lang="en-US" sz="3200" b="1" dirty="0">
                <a:ln w="0" cap="rnd" cmpd="thickThin">
                  <a:solidFill>
                    <a:prstClr val="black"/>
                  </a:solidFill>
                  <a:bevel/>
                </a:ln>
                <a:latin typeface="Microsoft Sans Serif" pitchFamily="34" charset="0"/>
                <a:cs typeface="Microsoft Sans Serif" pitchFamily="34" charset="0"/>
              </a:rPr>
              <a:t> </a:t>
            </a:r>
            <a:r>
              <a:rPr lang="en-US" sz="3200" b="1" dirty="0">
                <a:ln w="0" cap="rnd" cmpd="thickThin">
                  <a:solidFill>
                    <a:prstClr val="black"/>
                  </a:solidFill>
                  <a:bevel/>
                </a:ln>
                <a:solidFill>
                  <a:schemeClr val="accent1"/>
                </a:solidFill>
                <a:latin typeface="Microsoft Sans Serif" pitchFamily="34" charset="0"/>
                <a:cs typeface="Microsoft Sans Serif" pitchFamily="34" charset="0"/>
              </a:rPr>
              <a:t>heterogeneity</a:t>
            </a:r>
            <a:r>
              <a:rPr lang="en-US" sz="3200" b="1" dirty="0">
                <a:ln w="0" cap="rnd" cmpd="thickThin">
                  <a:solidFill>
                    <a:prstClr val="black"/>
                  </a:solidFill>
                  <a:bevel/>
                </a:ln>
                <a:latin typeface="Microsoft Sans Serif" pitchFamily="34" charset="0"/>
                <a:cs typeface="Microsoft Sans Serif" pitchFamily="34" charset="0"/>
              </a:rPr>
              <a:t> </a:t>
            </a:r>
            <a:r>
              <a:rPr lang="en-US" sz="3200" dirty="0">
                <a:ln w="0" cap="rnd" cmpd="thickThin">
                  <a:solidFill>
                    <a:prstClr val="black"/>
                  </a:solidFill>
                  <a:bevel/>
                </a:ln>
                <a:latin typeface="Microsoft Sans Serif" pitchFamily="34" charset="0"/>
                <a:cs typeface="Microsoft Sans Serif" pitchFamily="34" charset="0"/>
              </a:rPr>
              <a:t>issues</a:t>
            </a:r>
          </a:p>
          <a:p>
            <a:pPr marL="287338" indent="-287338" eaLnBrk="0" fontAlgn="base" hangingPunct="0">
              <a:lnSpc>
                <a:spcPct val="150000"/>
              </a:lnSpc>
              <a:spcBef>
                <a:spcPct val="20000"/>
              </a:spcBef>
              <a:spcAft>
                <a:spcPct val="0"/>
              </a:spcAft>
              <a:buClr>
                <a:schemeClr val="accent6">
                  <a:lumMod val="75000"/>
                </a:schemeClr>
              </a:buClr>
              <a:buSzPct val="85000"/>
              <a:buFont typeface="Wingdings" pitchFamily="2" charset="2"/>
              <a:buChar char="§"/>
            </a:pPr>
            <a:r>
              <a:rPr lang="en-US" sz="3200" b="1" dirty="0">
                <a:ln w="0" cap="rnd" cmpd="thickThin">
                  <a:solidFill>
                    <a:prstClr val="black"/>
                  </a:solidFill>
                  <a:bevel/>
                </a:ln>
                <a:solidFill>
                  <a:schemeClr val="accent1"/>
                </a:solidFill>
                <a:latin typeface="Microsoft Sans Serif" pitchFamily="34" charset="0"/>
                <a:cs typeface="Microsoft Sans Serif" pitchFamily="34" charset="0"/>
              </a:rPr>
              <a:t>Broadcast storms </a:t>
            </a:r>
            <a:r>
              <a:rPr lang="en-US" sz="3200" dirty="0">
                <a:ln w="0" cap="rnd" cmpd="thickThin">
                  <a:solidFill>
                    <a:prstClr val="black"/>
                  </a:solidFill>
                  <a:bevel/>
                </a:ln>
                <a:latin typeface="Microsoft Sans Serif" pitchFamily="34" charset="0"/>
                <a:cs typeface="Microsoft Sans Serif" pitchFamily="34" charset="0"/>
              </a:rPr>
              <a:t>(single broadcast domain)</a:t>
            </a:r>
          </a:p>
        </p:txBody>
      </p:sp>
      <p:sp>
        <p:nvSpPr>
          <p:cNvPr id="5" name="TextBox 4"/>
          <p:cNvSpPr txBox="1"/>
          <p:nvPr/>
        </p:nvSpPr>
        <p:spPr>
          <a:xfrm rot="20493742">
            <a:off x="60481" y="494603"/>
            <a:ext cx="3522138" cy="954107"/>
          </a:xfrm>
          <a:prstGeom prst="rect">
            <a:avLst/>
          </a:prstGeom>
          <a:solidFill>
            <a:srgbClr val="FFFF00"/>
          </a:solidFill>
        </p:spPr>
        <p:txBody>
          <a:bodyPr wrap="square" rtlCol="0">
            <a:spAutoFit/>
          </a:bodyPr>
          <a:lstStyle/>
          <a:p>
            <a:pPr algn="ctr" rtl="0"/>
            <a:r>
              <a:rPr lang="en-US" sz="2800" b="1" kern="1200" dirty="0">
                <a:ln>
                  <a:solidFill>
                    <a:prstClr val="black"/>
                  </a:solidFill>
                </a:ln>
                <a:solidFill>
                  <a:srgbClr val="1F497D"/>
                </a:solidFill>
                <a:latin typeface="Tahoma" pitchFamily="34" charset="0"/>
                <a:ea typeface="+mn-ea"/>
                <a:cs typeface="Tahoma" pitchFamily="34" charset="0"/>
              </a:rPr>
              <a:t>From: </a:t>
            </a:r>
          </a:p>
          <a:p>
            <a:pPr algn="ctr" rtl="0"/>
            <a:r>
              <a:rPr lang="en-US" sz="2800" b="1" kern="1200" dirty="0">
                <a:ln>
                  <a:solidFill>
                    <a:prstClr val="black"/>
                  </a:solidFill>
                </a:ln>
                <a:solidFill>
                  <a:srgbClr val="1F497D"/>
                </a:solidFill>
                <a:latin typeface="Tahoma" pitchFamily="34" charset="0"/>
                <a:ea typeface="+mn-ea"/>
                <a:cs typeface="Tahoma" pitchFamily="34" charset="0"/>
              </a:rPr>
              <a:t>Previous lecture</a:t>
            </a:r>
            <a:endParaRPr lang="th-TH" sz="2800" b="1" kern="1200" dirty="0">
              <a:ln>
                <a:solidFill>
                  <a:prstClr val="black"/>
                </a:solidFill>
              </a:ln>
              <a:solidFill>
                <a:srgbClr val="1F497D"/>
              </a:solidFill>
              <a:latin typeface="Tahoma" pitchFamily="34" charset="0"/>
              <a:ea typeface="+mn-ea"/>
              <a:cs typeface="Tahoma"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a:ln>
                  <a:solidFill>
                    <a:prstClr val="black"/>
                  </a:solidFill>
                </a:ln>
                <a:solidFill>
                  <a:prstClr val="white"/>
                </a:solidFill>
                <a:latin typeface="Tahoma" pitchFamily="34" charset="0"/>
                <a:cs typeface="Tahoma" pitchFamily="34" charset="0"/>
              </a:rPr>
              <a:t>Internetworking</a:t>
            </a:r>
            <a:endParaRPr lang="th-TH" sz="4800" b="1" dirty="0">
              <a:ln>
                <a:solidFill>
                  <a:prstClr val="black"/>
                </a:solidFill>
              </a:ln>
              <a:solidFill>
                <a:prstClr val="white"/>
              </a:solidFill>
              <a:latin typeface="Tahoma" pitchFamily="34" charset="0"/>
              <a:cs typeface="Tahoma" pitchFamily="34" charset="0"/>
            </a:endParaRPr>
          </a:p>
        </p:txBody>
      </p:sp>
      <p:pic>
        <p:nvPicPr>
          <p:cNvPr id="1026" name="Picture 2"/>
          <p:cNvPicPr>
            <a:picLocks noChangeAspect="1" noChangeArrowheads="1"/>
          </p:cNvPicPr>
          <p:nvPr/>
        </p:nvPicPr>
        <p:blipFill>
          <a:blip r:embed="rId3"/>
          <a:srcRect r="27711"/>
          <a:stretch>
            <a:fillRect/>
          </a:stretch>
        </p:blipFill>
        <p:spPr bwMode="auto">
          <a:xfrm>
            <a:off x="-1" y="1524000"/>
            <a:ext cx="9074305" cy="1771650"/>
          </a:xfrm>
          <a:prstGeom prst="rect">
            <a:avLst/>
          </a:prstGeom>
          <a:noFill/>
          <a:ln w="9525">
            <a:noFill/>
            <a:miter lim="800000"/>
            <a:headEnd/>
            <a:tailEnd/>
          </a:ln>
        </p:spPr>
      </p:pic>
      <p:grpSp>
        <p:nvGrpSpPr>
          <p:cNvPr id="4" name="Group 3"/>
          <p:cNvGrpSpPr/>
          <p:nvPr/>
        </p:nvGrpSpPr>
        <p:grpSpPr>
          <a:xfrm>
            <a:off x="152400" y="3218418"/>
            <a:ext cx="8839200" cy="743982"/>
            <a:chOff x="152400" y="4503638"/>
            <a:chExt cx="5181600" cy="743982"/>
          </a:xfrm>
          <a:solidFill>
            <a:schemeClr val="tx2"/>
          </a:solidFill>
        </p:grpSpPr>
        <p:sp>
          <p:nvSpPr>
            <p:cNvPr id="5" name="Isosceles Triangle 4"/>
            <p:cNvSpPr/>
            <p:nvPr/>
          </p:nvSpPr>
          <p:spPr>
            <a:xfrm rot="21415709">
              <a:off x="921931" y="4503638"/>
              <a:ext cx="300309" cy="2891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2400" y="4724400"/>
              <a:ext cx="5181600" cy="523220"/>
            </a:xfrm>
            <a:prstGeom prst="rect">
              <a:avLst/>
            </a:prstGeom>
            <a:grpFill/>
          </p:spPr>
          <p:txBody>
            <a:bodyPr wrap="square" rtlCol="0">
              <a:spAutoFit/>
            </a:bodyPr>
            <a:lstStyle/>
            <a:p>
              <a:pPr algn="ctr"/>
              <a:r>
                <a:rPr lang="en-US" sz="2800" dirty="0">
                  <a:ln>
                    <a:solidFill>
                      <a:schemeClr val="bg1"/>
                    </a:solidFill>
                  </a:ln>
                  <a:solidFill>
                    <a:schemeClr val="bg1"/>
                  </a:solidFill>
                </a:rPr>
                <a:t>No single networking technology is best for all needs</a:t>
              </a:r>
            </a:p>
          </p:txBody>
        </p:sp>
      </p:grpSp>
      <p:grpSp>
        <p:nvGrpSpPr>
          <p:cNvPr id="8" name="Group 7"/>
          <p:cNvGrpSpPr/>
          <p:nvPr/>
        </p:nvGrpSpPr>
        <p:grpSpPr>
          <a:xfrm>
            <a:off x="152400" y="4114800"/>
            <a:ext cx="8763001" cy="1174869"/>
            <a:chOff x="152400" y="4503638"/>
            <a:chExt cx="5049865" cy="1174869"/>
          </a:xfrm>
          <a:solidFill>
            <a:schemeClr val="bg1">
              <a:lumMod val="75000"/>
            </a:schemeClr>
          </a:solidFill>
        </p:grpSpPr>
        <p:sp>
          <p:nvSpPr>
            <p:cNvPr id="9" name="Isosceles Triangle 8"/>
            <p:cNvSpPr/>
            <p:nvPr/>
          </p:nvSpPr>
          <p:spPr>
            <a:xfrm rot="21415709">
              <a:off x="4678148" y="4503638"/>
              <a:ext cx="300309" cy="289124"/>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2"/>
                </a:solidFill>
              </a:endParaRPr>
            </a:p>
          </p:txBody>
        </p:sp>
        <p:sp>
          <p:nvSpPr>
            <p:cNvPr id="10" name="TextBox 9"/>
            <p:cNvSpPr txBox="1"/>
            <p:nvPr/>
          </p:nvSpPr>
          <p:spPr>
            <a:xfrm>
              <a:off x="152400" y="4724400"/>
              <a:ext cx="5049865" cy="954107"/>
            </a:xfrm>
            <a:prstGeom prst="rect">
              <a:avLst/>
            </a:prstGeom>
            <a:solidFill>
              <a:schemeClr val="tx1">
                <a:lumMod val="65000"/>
                <a:lumOff val="35000"/>
              </a:schemeClr>
            </a:solidFill>
          </p:spPr>
          <p:txBody>
            <a:bodyPr wrap="square" rtlCol="0">
              <a:spAutoFit/>
            </a:bodyPr>
            <a:lstStyle/>
            <a:p>
              <a:pPr algn="ctr"/>
              <a:r>
                <a:rPr lang="en-US" sz="2800" dirty="0">
                  <a:ln>
                    <a:solidFill>
                      <a:schemeClr val="bg1"/>
                    </a:solidFill>
                  </a:ln>
                  <a:solidFill>
                    <a:schemeClr val="bg1"/>
                  </a:solidFill>
                </a:rPr>
                <a:t>A communication system that supplies </a:t>
              </a:r>
              <a:r>
                <a:rPr lang="en-US" sz="2800" dirty="0">
                  <a:ln>
                    <a:solidFill>
                      <a:schemeClr val="accent6">
                        <a:lumMod val="75000"/>
                      </a:schemeClr>
                    </a:solidFill>
                  </a:ln>
                  <a:solidFill>
                    <a:schemeClr val="accent6">
                      <a:lumMod val="75000"/>
                    </a:schemeClr>
                  </a:solidFill>
                </a:rPr>
                <a:t>universal service </a:t>
              </a:r>
              <a:r>
                <a:rPr lang="en-US" sz="2800" dirty="0">
                  <a:ln>
                    <a:solidFill>
                      <a:schemeClr val="bg1"/>
                    </a:solidFill>
                  </a:ln>
                  <a:solidFill>
                    <a:schemeClr val="bg1"/>
                  </a:solidFill>
                </a:rPr>
                <a:t>allows arbitrary pairs of computers to communicate</a:t>
              </a:r>
              <a:endParaRPr lang="en-US" sz="2800" dirty="0">
                <a:ln>
                  <a:solidFill>
                    <a:schemeClr val="tx1"/>
                  </a:solidFill>
                </a:ln>
                <a:solidFill>
                  <a:schemeClr val="tx2"/>
                </a:solidFill>
              </a:endParaRPr>
            </a:p>
          </p:txBody>
        </p:sp>
      </p:grpSp>
      <p:grpSp>
        <p:nvGrpSpPr>
          <p:cNvPr id="11" name="Group 10"/>
          <p:cNvGrpSpPr/>
          <p:nvPr/>
        </p:nvGrpSpPr>
        <p:grpSpPr>
          <a:xfrm>
            <a:off x="152400" y="5334000"/>
            <a:ext cx="8839200" cy="1174869"/>
            <a:chOff x="152400" y="4503638"/>
            <a:chExt cx="5181600" cy="1174869"/>
          </a:xfrm>
          <a:solidFill>
            <a:schemeClr val="accent6">
              <a:lumMod val="75000"/>
            </a:schemeClr>
          </a:solidFill>
        </p:grpSpPr>
        <p:sp>
          <p:nvSpPr>
            <p:cNvPr id="12" name="Isosceles Triangle 11"/>
            <p:cNvSpPr/>
            <p:nvPr/>
          </p:nvSpPr>
          <p:spPr>
            <a:xfrm rot="21415709">
              <a:off x="921931" y="4503638"/>
              <a:ext cx="300309" cy="2891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52400" y="4724400"/>
              <a:ext cx="5181600" cy="954107"/>
            </a:xfrm>
            <a:prstGeom prst="rect">
              <a:avLst/>
            </a:prstGeom>
            <a:grpFill/>
          </p:spPr>
          <p:txBody>
            <a:bodyPr wrap="square" rtlCol="0">
              <a:spAutoFit/>
            </a:bodyPr>
            <a:lstStyle/>
            <a:p>
              <a:pPr algn="ctr"/>
              <a:r>
                <a:rPr lang="en-US" sz="2800" dirty="0">
                  <a:ln>
                    <a:solidFill>
                      <a:schemeClr val="bg1"/>
                    </a:solidFill>
                  </a:ln>
                  <a:solidFill>
                    <a:schemeClr val="bg1"/>
                  </a:solidFill>
                </a:rPr>
                <a:t>The goal of internetworking is universal service across heterogeneous networks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a:ln>
                  <a:solidFill>
                    <a:prstClr val="black"/>
                  </a:solidFill>
                </a:ln>
                <a:solidFill>
                  <a:prstClr val="white"/>
                </a:solidFill>
                <a:latin typeface="Tahoma" pitchFamily="34" charset="0"/>
                <a:cs typeface="Tahoma" pitchFamily="34" charset="0"/>
              </a:rPr>
              <a:t>Universal Service</a:t>
            </a:r>
            <a:endParaRPr lang="th-TH" sz="4800" b="1" dirty="0">
              <a:ln>
                <a:solidFill>
                  <a:prstClr val="black"/>
                </a:solidFill>
              </a:ln>
              <a:solidFill>
                <a:prstClr val="white"/>
              </a:solidFill>
              <a:latin typeface="Tahoma" pitchFamily="34" charset="0"/>
              <a:cs typeface="Tahoma" pitchFamily="34" charset="0"/>
            </a:endParaRPr>
          </a:p>
        </p:txBody>
      </p:sp>
      <p:pic>
        <p:nvPicPr>
          <p:cNvPr id="4" name="Picture 2"/>
          <p:cNvPicPr>
            <a:picLocks noChangeAspect="1" noChangeArrowheads="1"/>
          </p:cNvPicPr>
          <p:nvPr/>
        </p:nvPicPr>
        <p:blipFill>
          <a:blip r:embed="rId3"/>
          <a:srcRect/>
          <a:stretch>
            <a:fillRect/>
          </a:stretch>
        </p:blipFill>
        <p:spPr bwMode="auto">
          <a:xfrm>
            <a:off x="1190625" y="1219200"/>
            <a:ext cx="6886575" cy="4267200"/>
          </a:xfrm>
          <a:prstGeom prst="rect">
            <a:avLst/>
          </a:prstGeom>
          <a:noFill/>
          <a:ln w="9525">
            <a:noFill/>
            <a:miter lim="800000"/>
            <a:headEnd/>
            <a:tailEnd/>
          </a:ln>
        </p:spPr>
      </p:pic>
      <p:grpSp>
        <p:nvGrpSpPr>
          <p:cNvPr id="9" name="Group 8"/>
          <p:cNvGrpSpPr/>
          <p:nvPr/>
        </p:nvGrpSpPr>
        <p:grpSpPr>
          <a:xfrm>
            <a:off x="1085850" y="1143000"/>
            <a:ext cx="6972300" cy="4495800"/>
            <a:chOff x="1085850" y="1066800"/>
            <a:chExt cx="6972300" cy="4495800"/>
          </a:xfrm>
        </p:grpSpPr>
        <p:pic>
          <p:nvPicPr>
            <p:cNvPr id="2050" name="Picture 2"/>
            <p:cNvPicPr>
              <a:picLocks noChangeAspect="1" noChangeArrowheads="1"/>
            </p:cNvPicPr>
            <p:nvPr/>
          </p:nvPicPr>
          <p:blipFill>
            <a:blip r:embed="rId4"/>
            <a:srcRect b="5172"/>
            <a:stretch>
              <a:fillRect/>
            </a:stretch>
          </p:blipFill>
          <p:spPr bwMode="auto">
            <a:xfrm>
              <a:off x="1085850" y="1066800"/>
              <a:ext cx="6972300" cy="4191000"/>
            </a:xfrm>
            <a:prstGeom prst="rect">
              <a:avLst/>
            </a:prstGeom>
            <a:noFill/>
            <a:ln w="9525">
              <a:noFill/>
              <a:miter lim="800000"/>
              <a:headEnd/>
              <a:tailEnd/>
            </a:ln>
          </p:spPr>
        </p:pic>
        <p:sp>
          <p:nvSpPr>
            <p:cNvPr id="8" name="Rectangle 7"/>
            <p:cNvSpPr/>
            <p:nvPr/>
          </p:nvSpPr>
          <p:spPr>
            <a:xfrm>
              <a:off x="2514600" y="5105400"/>
              <a:ext cx="1143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2362200" y="3200400"/>
            <a:ext cx="4557423" cy="584775"/>
          </a:xfrm>
          <a:prstGeom prst="rect">
            <a:avLst/>
          </a:prstGeom>
          <a:noFill/>
          <a:ln>
            <a:noFill/>
          </a:ln>
          <a:effectLst>
            <a:outerShdw blurRad="44450" dist="27940" dir="5400000" algn="ctr">
              <a:srgbClr val="000000">
                <a:alpha val="32000"/>
              </a:srgbClr>
            </a:outerShdw>
            <a:softEdge rad="317500"/>
          </a:effectLst>
          <a:scene3d>
            <a:camera prst="orthographicFront">
              <a:rot lat="0" lon="0" rev="0"/>
            </a:camera>
            <a:lightRig rig="balanced" dir="t">
              <a:rot lat="0" lon="0" rev="8700000"/>
            </a:lightRig>
          </a:scene3d>
          <a:sp3d>
            <a:bevelT w="190500" h="38100"/>
          </a:sp3d>
        </p:spPr>
        <p:txBody>
          <a:bodyPr wrap="square">
            <a:spAutoFit/>
          </a:bodyPr>
          <a:lstStyle/>
          <a:p>
            <a:pPr lvl="0" algn="ctr"/>
            <a:r>
              <a:rPr lang="en-US" sz="3200" b="1" dirty="0">
                <a:ln>
                  <a:solidFill>
                    <a:schemeClr val="tx1"/>
                  </a:solidFill>
                </a:ln>
                <a:solidFill>
                  <a:schemeClr val="accent6">
                    <a:lumMod val="75000"/>
                  </a:schemeClr>
                </a:solidFill>
              </a:rPr>
              <a:t>Logically a single network</a:t>
            </a:r>
            <a:endParaRPr lang="en-US" sz="400" b="1" kern="1200" dirty="0">
              <a:ln>
                <a:solidFill>
                  <a:schemeClr val="tx1"/>
                </a:solidFill>
              </a:ln>
              <a:solidFill>
                <a:schemeClr val="accent6">
                  <a:lumMod val="75000"/>
                </a:schemeClr>
              </a:solidFill>
              <a:effectLst>
                <a:outerShdw dir="5040000" algn="tl">
                  <a:srgbClr val="1F497D">
                    <a:lumMod val="75000"/>
                  </a:srgbClr>
                </a:outerShdw>
              </a:effectLst>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10" presetClass="entr" presetSubtype="0" fill="hold" grpId="1"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1143000" y="1054730"/>
            <a:ext cx="7010400" cy="5574670"/>
          </a:xfrm>
          <a:prstGeom prst="rect">
            <a:avLst/>
          </a:prstGeom>
          <a:noFill/>
          <a:ln w="9525">
            <a:noFill/>
            <a:miter lim="800000"/>
            <a:headEnd/>
            <a:tailEnd/>
          </a:ln>
          <a:effectLst/>
        </p:spPr>
      </p:pic>
      <p:grpSp>
        <p:nvGrpSpPr>
          <p:cNvPr id="2" name="Group 46"/>
          <p:cNvGrpSpPr/>
          <p:nvPr/>
        </p:nvGrpSpPr>
        <p:grpSpPr>
          <a:xfrm>
            <a:off x="838200" y="1762780"/>
            <a:ext cx="1447801" cy="1361420"/>
            <a:chOff x="838200" y="2753380"/>
            <a:chExt cx="1447801" cy="1361420"/>
          </a:xfrm>
        </p:grpSpPr>
        <p:sp>
          <p:nvSpPr>
            <p:cNvPr id="48" name="Rectangle 47"/>
            <p:cNvSpPr/>
            <p:nvPr/>
          </p:nvSpPr>
          <p:spPr>
            <a:xfrm>
              <a:off x="1123950" y="3276600"/>
              <a:ext cx="857250" cy="838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838200" y="2753380"/>
              <a:ext cx="1447801" cy="523220"/>
            </a:xfrm>
            <a:prstGeom prst="rect">
              <a:avLst/>
            </a:prstGeom>
            <a:noFill/>
          </p:spPr>
          <p:txBody>
            <a:bodyPr wrap="square" rtlCol="0">
              <a:spAutoFit/>
            </a:bodyPr>
            <a:lstStyle/>
            <a:p>
              <a:pPr algn="ctr" rtl="0"/>
              <a:r>
                <a:rPr lang="en-US" sz="2800" b="1" kern="1200" dirty="0">
                  <a:ln cap="rnd" cmpd="thickThin">
                    <a:noFill/>
                    <a:bevel/>
                  </a:ln>
                  <a:solidFill>
                    <a:srgbClr val="FF0000"/>
                  </a:solidFill>
                  <a:latin typeface="Calibri"/>
                  <a:ea typeface="+mn-ea"/>
                  <a:cs typeface="+mn-cs"/>
                </a:rPr>
                <a:t>Source</a:t>
              </a:r>
            </a:p>
          </p:txBody>
        </p:sp>
      </p:grpSp>
      <p:grpSp>
        <p:nvGrpSpPr>
          <p:cNvPr id="3" name="Group 49"/>
          <p:cNvGrpSpPr/>
          <p:nvPr/>
        </p:nvGrpSpPr>
        <p:grpSpPr>
          <a:xfrm>
            <a:off x="6705600" y="1666220"/>
            <a:ext cx="2133600" cy="1381780"/>
            <a:chOff x="533400" y="3276600"/>
            <a:chExt cx="2133600" cy="1381780"/>
          </a:xfrm>
        </p:grpSpPr>
        <p:sp>
          <p:nvSpPr>
            <p:cNvPr id="51" name="Rectangle 50"/>
            <p:cNvSpPr/>
            <p:nvPr/>
          </p:nvSpPr>
          <p:spPr>
            <a:xfrm>
              <a:off x="1123950" y="3276600"/>
              <a:ext cx="857250" cy="8382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533400" y="4135160"/>
              <a:ext cx="2133600" cy="523220"/>
            </a:xfrm>
            <a:prstGeom prst="rect">
              <a:avLst/>
            </a:prstGeom>
            <a:noFill/>
          </p:spPr>
          <p:txBody>
            <a:bodyPr wrap="square" rtlCol="0">
              <a:spAutoFit/>
            </a:bodyPr>
            <a:lstStyle/>
            <a:p>
              <a:pPr algn="ctr" rtl="0"/>
              <a:r>
                <a:rPr lang="en-US" sz="2800" b="1" kern="1200" dirty="0">
                  <a:ln cap="rnd" cmpd="thickThin">
                    <a:noFill/>
                    <a:bevel/>
                  </a:ln>
                  <a:solidFill>
                    <a:schemeClr val="tx2"/>
                  </a:solidFill>
                  <a:latin typeface="Calibri"/>
                  <a:ea typeface="+mn-ea"/>
                  <a:cs typeface="+mn-cs"/>
                </a:rPr>
                <a:t>Destination</a:t>
              </a:r>
            </a:p>
          </p:txBody>
        </p:sp>
      </p:grpSp>
      <p:sp>
        <p:nvSpPr>
          <p:cNvPr id="53" name="TextBox 52"/>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black"/>
                  </a:solidFill>
                </a:ln>
                <a:solidFill>
                  <a:prstClr val="white"/>
                </a:solidFill>
                <a:latin typeface="Tahoma" pitchFamily="34" charset="0"/>
                <a:ea typeface="+mn-ea"/>
                <a:cs typeface="Tahoma" pitchFamily="34" charset="0"/>
              </a:rPr>
              <a:t>Internetworking - Example</a:t>
            </a:r>
            <a:endParaRPr lang="th-TH" sz="4000" b="1" kern="1200" dirty="0">
              <a:ln>
                <a:solidFill>
                  <a:prstClr val="black"/>
                </a:solidFill>
              </a:ln>
              <a:solidFill>
                <a:prstClr val="white"/>
              </a:solidFill>
              <a:latin typeface="Tahoma" pitchFamily="34" charset="0"/>
              <a:ea typeface="+mn-ea"/>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609600" y="990600"/>
            <a:ext cx="7924800" cy="24384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609600" y="3657600"/>
            <a:ext cx="7924800" cy="2838450"/>
          </a:xfrm>
          <a:prstGeom prst="rect">
            <a:avLst/>
          </a:prstGeom>
          <a:noFill/>
          <a:ln w="9525">
            <a:noFill/>
            <a:miter lim="800000"/>
            <a:headEnd/>
            <a:tailEnd/>
          </a:ln>
          <a:effectLst/>
        </p:spPr>
      </p:pic>
      <p:sp>
        <p:nvSpPr>
          <p:cNvPr id="12" name="TextBox 11"/>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a:ln>
                  <a:solidFill>
                    <a:prstClr val="black"/>
                  </a:solidFill>
                </a:ln>
                <a:solidFill>
                  <a:prstClr val="white"/>
                </a:solidFill>
                <a:latin typeface="Tahoma" pitchFamily="34" charset="0"/>
                <a:cs typeface="Tahoma" pitchFamily="34" charset="0"/>
              </a:rPr>
              <a:t>Internetworking - Example</a:t>
            </a:r>
            <a:endParaRPr lang="th-TH" sz="4000" b="1" dirty="0">
              <a:ln>
                <a:solidFill>
                  <a:prstClr val="black"/>
                </a:solidFill>
              </a:ln>
              <a:solidFill>
                <a:prstClr val="white"/>
              </a:solidFill>
              <a:latin typeface="Tahoma" pitchFamily="34" charset="0"/>
              <a:cs typeface="Tahoma" pitchFamily="34" charset="0"/>
            </a:endParaRPr>
          </a:p>
        </p:txBody>
      </p:sp>
      <p:sp>
        <p:nvSpPr>
          <p:cNvPr id="5" name="TextBox 4"/>
          <p:cNvSpPr txBox="1"/>
          <p:nvPr/>
        </p:nvSpPr>
        <p:spPr>
          <a:xfrm>
            <a:off x="2133600" y="5867400"/>
            <a:ext cx="2438400" cy="523220"/>
          </a:xfrm>
          <a:prstGeom prst="rect">
            <a:avLst/>
          </a:prstGeom>
          <a:noFill/>
          <a:ln w="38100">
            <a:solidFill>
              <a:schemeClr val="accent6">
                <a:lumMod val="75000"/>
              </a:schemeClr>
            </a:solidFill>
          </a:ln>
        </p:spPr>
        <p:txBody>
          <a:bodyPr wrap="square" rtlCol="0">
            <a:spAutoFit/>
          </a:bodyPr>
          <a:lstStyle/>
          <a:p>
            <a:pPr algn="ctr" rtl="0"/>
            <a:r>
              <a:rPr lang="en-US" sz="2800" b="1" kern="1200" dirty="0">
                <a:ln cap="rnd" cmpd="thickThin">
                  <a:noFill/>
                  <a:bevel/>
                </a:ln>
                <a:solidFill>
                  <a:schemeClr val="tx2"/>
                </a:solidFill>
                <a:latin typeface="Calibri"/>
                <a:ea typeface="+mn-ea"/>
                <a:cs typeface="+mn-cs"/>
              </a:rPr>
              <a:t>Fragmentation</a:t>
            </a: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40803"/>
            <a:ext cx="9144000" cy="769441"/>
          </a:xfrm>
          <a:prstGeom prst="rect">
            <a:avLst/>
          </a:prstGeom>
          <a:solidFill>
            <a:schemeClr val="accent6">
              <a:lumMod val="75000"/>
            </a:schemeClr>
          </a:solidFill>
        </p:spPr>
        <p:txBody>
          <a:bodyPr wrap="square" rtlCol="0">
            <a:spAutoFit/>
          </a:bodyPr>
          <a:lstStyle/>
          <a:p>
            <a:pPr algn="ctr" rtl="0"/>
            <a:r>
              <a:rPr lang="en-US" sz="4400" b="1" kern="1200" dirty="0">
                <a:ln>
                  <a:solidFill>
                    <a:prstClr val="white"/>
                  </a:solidFill>
                </a:ln>
                <a:solidFill>
                  <a:prstClr val="black"/>
                </a:solidFill>
                <a:latin typeface="Tahoma" pitchFamily="34" charset="0"/>
                <a:ea typeface="+mn-ea"/>
                <a:cs typeface="Tahoma" pitchFamily="34" charset="0"/>
              </a:rPr>
              <a:t>Internetworking Service Model</a:t>
            </a:r>
            <a:endParaRPr lang="th-TH" sz="3600" b="1" kern="1200" dirty="0">
              <a:ln>
                <a:solidFill>
                  <a:prstClr val="black"/>
                </a:solidFill>
              </a:ln>
              <a:solidFill>
                <a:srgbClr val="1F497D"/>
              </a:solidFill>
              <a:latin typeface="Tahoma" pitchFamily="34" charset="0"/>
              <a:ea typeface="+mn-ea"/>
              <a:cs typeface="Tahoma" pitchFamily="34" charset="0"/>
            </a:endParaRPr>
          </a:p>
        </p:txBody>
      </p:sp>
    </p:spTree>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4863</TotalTime>
  <Words>5489</Words>
  <Application>Microsoft Office PowerPoint</Application>
  <PresentationFormat>On-screen Show (4:3)</PresentationFormat>
  <Paragraphs>322</Paragraphs>
  <Slides>31</Slides>
  <Notes>30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31</vt:i4>
      </vt:variant>
    </vt:vector>
  </HeadingPairs>
  <TitlesOfParts>
    <vt:vector size="45" baseType="lpstr">
      <vt:lpstr>Arial</vt:lpstr>
      <vt:lpstr>Calibri</vt:lpstr>
      <vt:lpstr>Comic Sans MS</vt:lpstr>
      <vt:lpstr>Consolas</vt:lpstr>
      <vt:lpstr>Helvetica</vt:lpstr>
      <vt:lpstr>Microsoft Sans Serif</vt:lpstr>
      <vt:lpstr>Tahoma</vt:lpstr>
      <vt:lpstr>Times New Roman</vt:lpstr>
      <vt:lpstr>Wingdings</vt:lpstr>
      <vt:lpstr>Wingdings 2</vt:lpstr>
      <vt:lpstr>ZapfDingbats</vt:lpstr>
      <vt:lpstr>3_Office Theme</vt:lpstr>
      <vt:lpstr>Default Design</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BIG BANG</cp:lastModifiedBy>
  <cp:revision>1391</cp:revision>
  <dcterms:created xsi:type="dcterms:W3CDTF">2009-04-08T07:28:20Z</dcterms:created>
  <dcterms:modified xsi:type="dcterms:W3CDTF">2021-06-02T04:03:09Z</dcterms:modified>
</cp:coreProperties>
</file>