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73" r:id="rId6"/>
    <p:sldId id="258" r:id="rId7"/>
    <p:sldId id="274" r:id="rId8"/>
    <p:sldId id="259" r:id="rId9"/>
    <p:sldId id="275" r:id="rId10"/>
    <p:sldId id="276" r:id="rId11"/>
    <p:sldId id="277" r:id="rId12"/>
    <p:sldId id="27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9E63C3-3651-422A-A5A4-529FCB275C98}"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C6EB4-89DB-4AEE-94EF-DB187A3B97A7}" type="slidenum">
              <a:rPr lang="en-US" smtClean="0"/>
              <a:t>‹#›</a:t>
            </a:fld>
            <a:endParaRPr lang="en-US"/>
          </a:p>
        </p:txBody>
      </p:sp>
    </p:spTree>
    <p:extLst>
      <p:ext uri="{BB962C8B-B14F-4D97-AF65-F5344CB8AC3E}">
        <p14:creationId xmlns:p14="http://schemas.microsoft.com/office/powerpoint/2010/main" val="862921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9E63C3-3651-422A-A5A4-529FCB275C98}"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C6EB4-89DB-4AEE-94EF-DB187A3B97A7}" type="slidenum">
              <a:rPr lang="en-US" smtClean="0"/>
              <a:t>‹#›</a:t>
            </a:fld>
            <a:endParaRPr lang="en-US"/>
          </a:p>
        </p:txBody>
      </p:sp>
    </p:spTree>
    <p:extLst>
      <p:ext uri="{BB962C8B-B14F-4D97-AF65-F5344CB8AC3E}">
        <p14:creationId xmlns:p14="http://schemas.microsoft.com/office/powerpoint/2010/main" val="332326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9E63C3-3651-422A-A5A4-529FCB275C98}"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C6EB4-89DB-4AEE-94EF-DB187A3B97A7}" type="slidenum">
              <a:rPr lang="en-US" smtClean="0"/>
              <a:t>‹#›</a:t>
            </a:fld>
            <a:endParaRPr lang="en-US"/>
          </a:p>
        </p:txBody>
      </p:sp>
    </p:spTree>
    <p:extLst>
      <p:ext uri="{BB962C8B-B14F-4D97-AF65-F5344CB8AC3E}">
        <p14:creationId xmlns:p14="http://schemas.microsoft.com/office/powerpoint/2010/main" val="215896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9E63C3-3651-422A-A5A4-529FCB275C98}"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C6EB4-89DB-4AEE-94EF-DB187A3B97A7}" type="slidenum">
              <a:rPr lang="en-US" smtClean="0"/>
              <a:t>‹#›</a:t>
            </a:fld>
            <a:endParaRPr lang="en-US"/>
          </a:p>
        </p:txBody>
      </p:sp>
    </p:spTree>
    <p:extLst>
      <p:ext uri="{BB962C8B-B14F-4D97-AF65-F5344CB8AC3E}">
        <p14:creationId xmlns:p14="http://schemas.microsoft.com/office/powerpoint/2010/main" val="212481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9E63C3-3651-422A-A5A4-529FCB275C98}"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C6EB4-89DB-4AEE-94EF-DB187A3B97A7}" type="slidenum">
              <a:rPr lang="en-US" smtClean="0"/>
              <a:t>‹#›</a:t>
            </a:fld>
            <a:endParaRPr lang="en-US"/>
          </a:p>
        </p:txBody>
      </p:sp>
    </p:spTree>
    <p:extLst>
      <p:ext uri="{BB962C8B-B14F-4D97-AF65-F5344CB8AC3E}">
        <p14:creationId xmlns:p14="http://schemas.microsoft.com/office/powerpoint/2010/main" val="3604164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9E63C3-3651-422A-A5A4-529FCB275C98}"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C6EB4-89DB-4AEE-94EF-DB187A3B97A7}" type="slidenum">
              <a:rPr lang="en-US" smtClean="0"/>
              <a:t>‹#›</a:t>
            </a:fld>
            <a:endParaRPr lang="en-US"/>
          </a:p>
        </p:txBody>
      </p:sp>
    </p:spTree>
    <p:extLst>
      <p:ext uri="{BB962C8B-B14F-4D97-AF65-F5344CB8AC3E}">
        <p14:creationId xmlns:p14="http://schemas.microsoft.com/office/powerpoint/2010/main" val="94375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9E63C3-3651-422A-A5A4-529FCB275C98}" type="datetimeFigureOut">
              <a:rPr lang="en-US" smtClean="0"/>
              <a:t>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C6EB4-89DB-4AEE-94EF-DB187A3B97A7}" type="slidenum">
              <a:rPr lang="en-US" smtClean="0"/>
              <a:t>‹#›</a:t>
            </a:fld>
            <a:endParaRPr lang="en-US"/>
          </a:p>
        </p:txBody>
      </p:sp>
    </p:spTree>
    <p:extLst>
      <p:ext uri="{BB962C8B-B14F-4D97-AF65-F5344CB8AC3E}">
        <p14:creationId xmlns:p14="http://schemas.microsoft.com/office/powerpoint/2010/main" val="422537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9E63C3-3651-422A-A5A4-529FCB275C98}" type="datetimeFigureOut">
              <a:rPr lang="en-US" smtClean="0"/>
              <a:t>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C6EB4-89DB-4AEE-94EF-DB187A3B97A7}" type="slidenum">
              <a:rPr lang="en-US" smtClean="0"/>
              <a:t>‹#›</a:t>
            </a:fld>
            <a:endParaRPr lang="en-US"/>
          </a:p>
        </p:txBody>
      </p:sp>
    </p:spTree>
    <p:extLst>
      <p:ext uri="{BB962C8B-B14F-4D97-AF65-F5344CB8AC3E}">
        <p14:creationId xmlns:p14="http://schemas.microsoft.com/office/powerpoint/2010/main" val="4001596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9E63C3-3651-422A-A5A4-529FCB275C98}" type="datetimeFigureOut">
              <a:rPr lang="en-US" smtClean="0"/>
              <a:t>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C6EB4-89DB-4AEE-94EF-DB187A3B97A7}" type="slidenum">
              <a:rPr lang="en-US" smtClean="0"/>
              <a:t>‹#›</a:t>
            </a:fld>
            <a:endParaRPr lang="en-US"/>
          </a:p>
        </p:txBody>
      </p:sp>
    </p:spTree>
    <p:extLst>
      <p:ext uri="{BB962C8B-B14F-4D97-AF65-F5344CB8AC3E}">
        <p14:creationId xmlns:p14="http://schemas.microsoft.com/office/powerpoint/2010/main" val="3353334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9E63C3-3651-422A-A5A4-529FCB275C98}"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C6EB4-89DB-4AEE-94EF-DB187A3B97A7}" type="slidenum">
              <a:rPr lang="en-US" smtClean="0"/>
              <a:t>‹#›</a:t>
            </a:fld>
            <a:endParaRPr lang="en-US"/>
          </a:p>
        </p:txBody>
      </p:sp>
    </p:spTree>
    <p:extLst>
      <p:ext uri="{BB962C8B-B14F-4D97-AF65-F5344CB8AC3E}">
        <p14:creationId xmlns:p14="http://schemas.microsoft.com/office/powerpoint/2010/main" val="1234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9E63C3-3651-422A-A5A4-529FCB275C98}"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C6EB4-89DB-4AEE-94EF-DB187A3B97A7}" type="slidenum">
              <a:rPr lang="en-US" smtClean="0"/>
              <a:t>‹#›</a:t>
            </a:fld>
            <a:endParaRPr lang="en-US"/>
          </a:p>
        </p:txBody>
      </p:sp>
    </p:spTree>
    <p:extLst>
      <p:ext uri="{BB962C8B-B14F-4D97-AF65-F5344CB8AC3E}">
        <p14:creationId xmlns:p14="http://schemas.microsoft.com/office/powerpoint/2010/main" val="128116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E63C3-3651-422A-A5A4-529FCB275C98}" type="datetimeFigureOut">
              <a:rPr lang="en-US" smtClean="0"/>
              <a:t>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C6EB4-89DB-4AEE-94EF-DB187A3B97A7}" type="slidenum">
              <a:rPr lang="en-US" smtClean="0"/>
              <a:t>‹#›</a:t>
            </a:fld>
            <a:endParaRPr lang="en-US"/>
          </a:p>
        </p:txBody>
      </p:sp>
    </p:spTree>
    <p:extLst>
      <p:ext uri="{BB962C8B-B14F-4D97-AF65-F5344CB8AC3E}">
        <p14:creationId xmlns:p14="http://schemas.microsoft.com/office/powerpoint/2010/main" val="2568351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2"/>
                </a:solidFill>
              </a:rPr>
              <a:t>Introduction to </a:t>
            </a:r>
            <a:r>
              <a:rPr lang="en-US" b="1" dirty="0" smtClean="0">
                <a:solidFill>
                  <a:schemeClr val="accent1"/>
                </a:solidFill>
              </a:rPr>
              <a:t>Sociology</a:t>
            </a:r>
            <a:endParaRPr lang="en-US" b="1" dirty="0">
              <a:solidFill>
                <a:schemeClr val="accent1"/>
              </a:solidFill>
            </a:endParaRPr>
          </a:p>
        </p:txBody>
      </p:sp>
    </p:spTree>
    <p:extLst>
      <p:ext uri="{BB962C8B-B14F-4D97-AF65-F5344CB8AC3E}">
        <p14:creationId xmlns:p14="http://schemas.microsoft.com/office/powerpoint/2010/main" val="141925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8964" y="1142133"/>
            <a:ext cx="10515600" cy="4707123"/>
          </a:xfrm>
        </p:spPr>
        <p:txBody>
          <a:bodyPr>
            <a:normAutofit/>
          </a:bodyPr>
          <a:lstStyle/>
          <a:p>
            <a:pPr marL="0" indent="0">
              <a:buNone/>
            </a:pPr>
            <a:r>
              <a:rPr lang="en-US" sz="4000" b="1" dirty="0" smtClean="0">
                <a:solidFill>
                  <a:schemeClr val="accent2"/>
                </a:solidFill>
              </a:rPr>
              <a:t>Accommodation</a:t>
            </a:r>
          </a:p>
          <a:p>
            <a:pPr marL="0" indent="0" algn="just">
              <a:buNone/>
            </a:pPr>
            <a:r>
              <a:rPr lang="en-US" sz="3600" u="sng" dirty="0" smtClean="0"/>
              <a:t>Lundberg</a:t>
            </a:r>
            <a:r>
              <a:rPr lang="en-US" sz="3600" u="sng" dirty="0"/>
              <a:t>: </a:t>
            </a:r>
            <a:endParaRPr lang="en-US" sz="3600" u="sng" dirty="0" smtClean="0"/>
          </a:p>
          <a:p>
            <a:pPr marL="0" indent="0" algn="just">
              <a:buNone/>
            </a:pPr>
            <a:r>
              <a:rPr lang="en-US" sz="3600" dirty="0" smtClean="0"/>
              <a:t>The </a:t>
            </a:r>
            <a:r>
              <a:rPr lang="en-US" sz="3600" dirty="0"/>
              <a:t>word </a:t>
            </a:r>
            <a:r>
              <a:rPr lang="en-US" sz="3600" b="1" dirty="0">
                <a:solidFill>
                  <a:schemeClr val="accent1"/>
                </a:solidFill>
              </a:rPr>
              <a:t>accommodation</a:t>
            </a:r>
            <a:r>
              <a:rPr lang="en-US" sz="3600" dirty="0">
                <a:solidFill>
                  <a:schemeClr val="accent1"/>
                </a:solidFill>
              </a:rPr>
              <a:t> </a:t>
            </a:r>
            <a:r>
              <a:rPr lang="en-US" sz="3600" dirty="0"/>
              <a:t>has been used to designate the adjustments which people in groups make to relieve the fatigue and tensions of competition and </a:t>
            </a:r>
            <a:r>
              <a:rPr lang="en-US" sz="3600" dirty="0" smtClean="0"/>
              <a:t>conflict</a:t>
            </a:r>
            <a:r>
              <a:rPr lang="en-US" sz="3600" dirty="0" smtClean="0"/>
              <a:t>.</a:t>
            </a:r>
            <a:endParaRPr lang="en-US" sz="3600" dirty="0" smtClean="0"/>
          </a:p>
        </p:txBody>
      </p:sp>
    </p:spTree>
    <p:extLst>
      <p:ext uri="{BB962C8B-B14F-4D97-AF65-F5344CB8AC3E}">
        <p14:creationId xmlns:p14="http://schemas.microsoft.com/office/powerpoint/2010/main" val="306813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latin typeface="+mn-lt"/>
              </a:rPr>
              <a:t>Acculturation</a:t>
            </a:r>
            <a:endParaRPr lang="en-US" dirty="0">
              <a:solidFill>
                <a:schemeClr val="accent2"/>
              </a:solidFill>
              <a:latin typeface="+mn-lt"/>
            </a:endParaRPr>
          </a:p>
        </p:txBody>
      </p:sp>
      <p:sp>
        <p:nvSpPr>
          <p:cNvPr id="3" name="Content Placeholder 2"/>
          <p:cNvSpPr>
            <a:spLocks noGrp="1"/>
          </p:cNvSpPr>
          <p:nvPr>
            <p:ph idx="1"/>
          </p:nvPr>
        </p:nvSpPr>
        <p:spPr/>
        <p:txBody>
          <a:bodyPr>
            <a:normAutofit/>
          </a:bodyPr>
          <a:lstStyle/>
          <a:p>
            <a:pPr marL="0" indent="0" algn="just">
              <a:buNone/>
            </a:pPr>
            <a:r>
              <a:rPr lang="en-US" sz="4000" b="1" dirty="0">
                <a:solidFill>
                  <a:schemeClr val="accent1"/>
                </a:solidFill>
              </a:rPr>
              <a:t>Acculturation</a:t>
            </a:r>
            <a:r>
              <a:rPr lang="en-US" sz="4000" dirty="0">
                <a:solidFill>
                  <a:schemeClr val="accent1"/>
                </a:solidFill>
              </a:rPr>
              <a:t> </a:t>
            </a:r>
            <a:r>
              <a:rPr lang="en-US" sz="4000" dirty="0"/>
              <a:t>is a process of social, psychological, and cultural change that stems from the balancing of two cultures while adapting to the prevailing culture of the society. </a:t>
            </a:r>
          </a:p>
        </p:txBody>
      </p:sp>
    </p:spTree>
    <p:extLst>
      <p:ext uri="{BB962C8B-B14F-4D97-AF65-F5344CB8AC3E}">
        <p14:creationId xmlns:p14="http://schemas.microsoft.com/office/powerpoint/2010/main" val="3980317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mn-lt"/>
              </a:rPr>
              <a:t>Assimilation</a:t>
            </a:r>
            <a:endParaRPr lang="en-US" b="1" dirty="0">
              <a:solidFill>
                <a:schemeClr val="accent2"/>
              </a:solidFill>
              <a:latin typeface="+mn-lt"/>
            </a:endParaRPr>
          </a:p>
        </p:txBody>
      </p:sp>
      <p:sp>
        <p:nvSpPr>
          <p:cNvPr id="3" name="Content Placeholder 2"/>
          <p:cNvSpPr>
            <a:spLocks noGrp="1"/>
          </p:cNvSpPr>
          <p:nvPr>
            <p:ph idx="1"/>
          </p:nvPr>
        </p:nvSpPr>
        <p:spPr/>
        <p:txBody>
          <a:bodyPr>
            <a:normAutofit/>
          </a:bodyPr>
          <a:lstStyle/>
          <a:p>
            <a:pPr marL="0" indent="0">
              <a:buNone/>
            </a:pPr>
            <a:r>
              <a:rPr lang="en-US" sz="4000" b="1" dirty="0">
                <a:solidFill>
                  <a:schemeClr val="accent1"/>
                </a:solidFill>
              </a:rPr>
              <a:t>Assimilation</a:t>
            </a:r>
            <a:r>
              <a:rPr lang="en-US" sz="4000" dirty="0">
                <a:solidFill>
                  <a:schemeClr val="accent1"/>
                </a:solidFill>
              </a:rPr>
              <a:t>,</a:t>
            </a:r>
            <a:r>
              <a:rPr lang="en-US" sz="4000" dirty="0"/>
              <a:t> </a:t>
            </a:r>
            <a:r>
              <a:rPr lang="en-US" sz="4000" dirty="0" smtClean="0"/>
              <a:t>is a </a:t>
            </a:r>
            <a:r>
              <a:rPr lang="en-US" sz="4000" dirty="0"/>
              <a:t>process whereby individuals or groups of differing ethnic heritage are absorbed into the dominant culture of a society.</a:t>
            </a:r>
          </a:p>
        </p:txBody>
      </p:sp>
    </p:spTree>
    <p:extLst>
      <p:ext uri="{BB962C8B-B14F-4D97-AF65-F5344CB8AC3E}">
        <p14:creationId xmlns:p14="http://schemas.microsoft.com/office/powerpoint/2010/main" val="493405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400" dirty="0" smtClean="0">
                <a:solidFill>
                  <a:schemeClr val="accent1"/>
                </a:solidFill>
              </a:rPr>
              <a:t>Questions</a:t>
            </a:r>
          </a:p>
          <a:p>
            <a:pPr marL="0" indent="0">
              <a:buNone/>
            </a:pPr>
            <a:r>
              <a:rPr lang="en-US" sz="4400" dirty="0" smtClean="0">
                <a:solidFill>
                  <a:schemeClr val="accent2"/>
                </a:solidFill>
              </a:rPr>
              <a:t>Comments</a:t>
            </a:r>
          </a:p>
          <a:p>
            <a:pPr marL="0" indent="0">
              <a:buNone/>
            </a:pPr>
            <a:r>
              <a:rPr lang="en-US" sz="4400" dirty="0" smtClean="0"/>
              <a:t>Suggestions</a:t>
            </a:r>
            <a:endParaRPr lang="en-US" sz="4400" dirty="0"/>
          </a:p>
        </p:txBody>
      </p:sp>
      <p:pic>
        <p:nvPicPr>
          <p:cNvPr id="2050" name="Picture 2" descr="Navy blue decision icon - Free navy blue question mark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400" y="1631373"/>
            <a:ext cx="2917537" cy="29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95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927" y="2304762"/>
            <a:ext cx="10515600" cy="1325563"/>
          </a:xfrm>
        </p:spPr>
        <p:txBody>
          <a:bodyPr>
            <a:noAutofit/>
          </a:bodyPr>
          <a:lstStyle/>
          <a:p>
            <a:pPr algn="ctr"/>
            <a:r>
              <a:rPr lang="en-US" sz="4800" b="1" dirty="0" smtClean="0">
                <a:latin typeface="+mn-lt"/>
              </a:rPr>
              <a:t>Social interaction</a:t>
            </a:r>
            <a:endParaRPr lang="en-US" sz="4800" b="1" dirty="0">
              <a:latin typeface="+mn-lt"/>
            </a:endParaRPr>
          </a:p>
        </p:txBody>
      </p:sp>
    </p:spTree>
    <p:extLst>
      <p:ext uri="{BB962C8B-B14F-4D97-AF65-F5344CB8AC3E}">
        <p14:creationId xmlns:p14="http://schemas.microsoft.com/office/powerpoint/2010/main" val="3152506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057" y="2600325"/>
            <a:ext cx="10668000" cy="1325563"/>
          </a:xfrm>
        </p:spPr>
        <p:txBody>
          <a:bodyPr>
            <a:normAutofit fontScale="90000"/>
          </a:bodyPr>
          <a:lstStyle/>
          <a:p>
            <a:pPr algn="just"/>
            <a:r>
              <a:rPr lang="en-US" dirty="0">
                <a:latin typeface="+mn-lt"/>
              </a:rPr>
              <a:t>A </a:t>
            </a:r>
            <a:r>
              <a:rPr lang="en-US" b="1" dirty="0">
                <a:solidFill>
                  <a:schemeClr val="accent1"/>
                </a:solidFill>
                <a:latin typeface="+mn-lt"/>
              </a:rPr>
              <a:t>social interaction</a:t>
            </a:r>
            <a:r>
              <a:rPr lang="en-US" dirty="0">
                <a:latin typeface="+mn-lt"/>
              </a:rPr>
              <a:t> is an exchange between two or more individuals and is a building block of society. </a:t>
            </a:r>
            <a:r>
              <a:rPr lang="en-US" b="1" dirty="0">
                <a:solidFill>
                  <a:schemeClr val="accent1"/>
                </a:solidFill>
                <a:latin typeface="+mn-lt"/>
              </a:rPr>
              <a:t>Social interaction</a:t>
            </a:r>
            <a:r>
              <a:rPr lang="en-US" dirty="0">
                <a:latin typeface="+mn-lt"/>
              </a:rPr>
              <a:t> can be studied between groups of two (dyads), three (triads) or larger </a:t>
            </a:r>
            <a:r>
              <a:rPr lang="en-US" b="1" dirty="0">
                <a:latin typeface="+mn-lt"/>
              </a:rPr>
              <a:t>social</a:t>
            </a:r>
            <a:r>
              <a:rPr lang="en-US" dirty="0">
                <a:latin typeface="+mn-lt"/>
              </a:rPr>
              <a:t> groups. By interacting with one another, people design rules, institutions and systems within which they seek to live.</a:t>
            </a:r>
            <a:endParaRPr lang="en-US" dirty="0">
              <a:solidFill>
                <a:schemeClr val="accent1"/>
              </a:solidFill>
              <a:latin typeface="+mn-lt"/>
            </a:endParaRPr>
          </a:p>
        </p:txBody>
      </p:sp>
    </p:spTree>
    <p:extLst>
      <p:ext uri="{BB962C8B-B14F-4D97-AF65-F5344CB8AC3E}">
        <p14:creationId xmlns:p14="http://schemas.microsoft.com/office/powerpoint/2010/main" val="299280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686" y="1041854"/>
            <a:ext cx="10515600" cy="4351338"/>
          </a:xfrm>
        </p:spPr>
        <p:txBody>
          <a:bodyPr/>
          <a:lstStyle/>
          <a:p>
            <a:pPr marL="0" indent="0">
              <a:buNone/>
            </a:pPr>
            <a:endParaRPr lang="en-US" dirty="0" smtClean="0"/>
          </a:p>
          <a:p>
            <a:pPr marL="0" indent="0">
              <a:buNone/>
            </a:pPr>
            <a:r>
              <a:rPr lang="en-US" u="sng" dirty="0" smtClean="0"/>
              <a:t>Merrill</a:t>
            </a:r>
          </a:p>
          <a:p>
            <a:pPr marL="0" indent="0">
              <a:buNone/>
            </a:pPr>
            <a:r>
              <a:rPr lang="en-US" dirty="0" smtClean="0"/>
              <a:t>Social interaction is the process of contact where the behavior </a:t>
            </a:r>
            <a:endParaRPr lang="en-US" dirty="0" smtClean="0"/>
          </a:p>
          <a:p>
            <a:pPr marL="0" indent="0">
              <a:buNone/>
            </a:pPr>
            <a:r>
              <a:rPr lang="en-US" dirty="0" smtClean="0">
                <a:solidFill>
                  <a:srgbClr val="FF0000"/>
                </a:solidFill>
              </a:rPr>
              <a:t>modifies </a:t>
            </a:r>
            <a:r>
              <a:rPr lang="en-US" dirty="0" smtClean="0">
                <a:solidFill>
                  <a:srgbClr val="FF0000"/>
                </a:solidFill>
              </a:rPr>
              <a:t>slightly</a:t>
            </a:r>
          </a:p>
          <a:p>
            <a:pPr marL="0" indent="0">
              <a:buNone/>
            </a:pPr>
            <a:r>
              <a:rPr lang="en-US" u="sng" dirty="0" smtClean="0"/>
              <a:t>Green</a:t>
            </a:r>
          </a:p>
          <a:p>
            <a:pPr marL="0" indent="0">
              <a:buNone/>
            </a:pPr>
            <a:r>
              <a:rPr lang="en-US" dirty="0" smtClean="0"/>
              <a:t>By social interaction is meant the mutual influences that individuals and groups have upon one another in their attempts to solve problems and in their striving towards goals</a:t>
            </a:r>
          </a:p>
          <a:p>
            <a:pPr marL="0" indent="0">
              <a:buNone/>
            </a:pPr>
            <a:endParaRPr lang="en-US" dirty="0"/>
          </a:p>
        </p:txBody>
      </p:sp>
    </p:spTree>
    <p:extLst>
      <p:ext uri="{BB962C8B-B14F-4D97-AF65-F5344CB8AC3E}">
        <p14:creationId xmlns:p14="http://schemas.microsoft.com/office/powerpoint/2010/main" val="106372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mn-lt"/>
              </a:rPr>
              <a:t>Forms of social interaction</a:t>
            </a:r>
            <a:endParaRPr lang="en-US" b="1" dirty="0">
              <a:solidFill>
                <a:schemeClr val="accent2"/>
              </a:solidFill>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5079934"/>
              </p:ext>
            </p:extLst>
          </p:nvPr>
        </p:nvGraphicFramePr>
        <p:xfrm>
          <a:off x="838200" y="1930399"/>
          <a:ext cx="10515600" cy="198120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1881447164"/>
                    </a:ext>
                  </a:extLst>
                </a:gridCol>
                <a:gridCol w="2628900">
                  <a:extLst>
                    <a:ext uri="{9D8B030D-6E8A-4147-A177-3AD203B41FA5}">
                      <a16:colId xmlns:a16="http://schemas.microsoft.com/office/drawing/2014/main" val="4186317796"/>
                    </a:ext>
                  </a:extLst>
                </a:gridCol>
                <a:gridCol w="2628900">
                  <a:extLst>
                    <a:ext uri="{9D8B030D-6E8A-4147-A177-3AD203B41FA5}">
                      <a16:colId xmlns:a16="http://schemas.microsoft.com/office/drawing/2014/main" val="4026663407"/>
                    </a:ext>
                  </a:extLst>
                </a:gridCol>
                <a:gridCol w="2628900">
                  <a:extLst>
                    <a:ext uri="{9D8B030D-6E8A-4147-A177-3AD203B41FA5}">
                      <a16:colId xmlns:a16="http://schemas.microsoft.com/office/drawing/2014/main" val="2854661755"/>
                    </a:ext>
                  </a:extLst>
                </a:gridCol>
              </a:tblGrid>
              <a:tr h="344646">
                <a:tc gridSpan="4">
                  <a:txBody>
                    <a:bodyPr/>
                    <a:lstStyle/>
                    <a:p>
                      <a:pPr algn="ctr"/>
                      <a:r>
                        <a:rPr lang="en-US" sz="2800" dirty="0" smtClean="0">
                          <a:latin typeface="+mn-lt"/>
                        </a:rPr>
                        <a:t>Social interaction</a:t>
                      </a:r>
                      <a:endParaRPr lang="en-US" sz="2800" dirty="0">
                        <a:latin typeface="+mn-lt"/>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65488303"/>
                  </a:ext>
                </a:extLst>
              </a:tr>
              <a:tr h="344646">
                <a:tc gridSpan="2">
                  <a:txBody>
                    <a:bodyPr/>
                    <a:lstStyle/>
                    <a:p>
                      <a:pPr algn="ctr"/>
                      <a:r>
                        <a:rPr lang="en-US" sz="2800" dirty="0" smtClean="0">
                          <a:solidFill>
                            <a:schemeClr val="accent6"/>
                          </a:solidFill>
                          <a:latin typeface="+mn-lt"/>
                        </a:rPr>
                        <a:t>Disassociate</a:t>
                      </a:r>
                      <a:r>
                        <a:rPr lang="en-US" sz="2800" baseline="0" dirty="0" smtClean="0">
                          <a:solidFill>
                            <a:schemeClr val="accent6"/>
                          </a:solidFill>
                          <a:latin typeface="+mn-lt"/>
                        </a:rPr>
                        <a:t> forms</a:t>
                      </a:r>
                      <a:endParaRPr lang="en-US" sz="2800" dirty="0">
                        <a:solidFill>
                          <a:schemeClr val="accent6"/>
                        </a:solidFill>
                        <a:latin typeface="+mn-lt"/>
                      </a:endParaRPr>
                    </a:p>
                  </a:txBody>
                  <a:tcPr/>
                </a:tc>
                <a:tc hMerge="1">
                  <a:txBody>
                    <a:bodyPr/>
                    <a:lstStyle/>
                    <a:p>
                      <a:endParaRPr lang="en-US" dirty="0"/>
                    </a:p>
                  </a:txBody>
                  <a:tcPr/>
                </a:tc>
                <a:tc gridSpan="2">
                  <a:txBody>
                    <a:bodyPr/>
                    <a:lstStyle/>
                    <a:p>
                      <a:pPr algn="ctr"/>
                      <a:r>
                        <a:rPr lang="en-US" sz="2800" dirty="0" smtClean="0">
                          <a:solidFill>
                            <a:schemeClr val="accent6"/>
                          </a:solidFill>
                          <a:latin typeface="+mn-lt"/>
                        </a:rPr>
                        <a:t>Associative</a:t>
                      </a:r>
                      <a:r>
                        <a:rPr lang="en-US" sz="2800" baseline="0" dirty="0" smtClean="0">
                          <a:solidFill>
                            <a:schemeClr val="accent6"/>
                          </a:solidFill>
                          <a:latin typeface="+mn-lt"/>
                        </a:rPr>
                        <a:t> forms</a:t>
                      </a:r>
                      <a:endParaRPr lang="en-US" sz="2800" dirty="0">
                        <a:solidFill>
                          <a:schemeClr val="accent6"/>
                        </a:solidFill>
                        <a:latin typeface="+mn-lt"/>
                      </a:endParaRPr>
                    </a:p>
                  </a:txBody>
                  <a:tcPr/>
                </a:tc>
                <a:tc hMerge="1">
                  <a:txBody>
                    <a:bodyPr/>
                    <a:lstStyle/>
                    <a:p>
                      <a:endParaRPr lang="en-US" dirty="0"/>
                    </a:p>
                  </a:txBody>
                  <a:tcPr/>
                </a:tc>
                <a:extLst>
                  <a:ext uri="{0D108BD9-81ED-4DB2-BD59-A6C34878D82A}">
                    <a16:rowId xmlns:a16="http://schemas.microsoft.com/office/drawing/2014/main" val="3166533264"/>
                  </a:ext>
                </a:extLst>
              </a:tr>
              <a:tr h="344646">
                <a:tc>
                  <a:txBody>
                    <a:bodyPr/>
                    <a:lstStyle/>
                    <a:p>
                      <a:pPr algn="ctr"/>
                      <a:r>
                        <a:rPr lang="en-US" sz="2800" dirty="0" smtClean="0">
                          <a:latin typeface="+mn-lt"/>
                        </a:rPr>
                        <a:t>Competition</a:t>
                      </a:r>
                      <a:endParaRPr lang="en-US" sz="2800" dirty="0">
                        <a:latin typeface="+mn-lt"/>
                      </a:endParaRPr>
                    </a:p>
                  </a:txBody>
                  <a:tcPr/>
                </a:tc>
                <a:tc>
                  <a:txBody>
                    <a:bodyPr/>
                    <a:lstStyle/>
                    <a:p>
                      <a:pPr algn="ctr"/>
                      <a:r>
                        <a:rPr lang="en-US" sz="2800" dirty="0" smtClean="0">
                          <a:latin typeface="+mn-lt"/>
                        </a:rPr>
                        <a:t>Conflict</a:t>
                      </a:r>
                      <a:endParaRPr lang="en-US" sz="2800" dirty="0">
                        <a:latin typeface="+mn-lt"/>
                      </a:endParaRPr>
                    </a:p>
                  </a:txBody>
                  <a:tcPr/>
                </a:tc>
                <a:tc>
                  <a:txBody>
                    <a:bodyPr/>
                    <a:lstStyle/>
                    <a:p>
                      <a:pPr algn="ctr"/>
                      <a:r>
                        <a:rPr lang="en-US" sz="2800" dirty="0" smtClean="0">
                          <a:latin typeface="+mn-lt"/>
                        </a:rPr>
                        <a:t>Accommodation</a:t>
                      </a:r>
                      <a:endParaRPr lang="en-US" sz="2800" dirty="0">
                        <a:latin typeface="+mn-lt"/>
                      </a:endParaRPr>
                    </a:p>
                  </a:txBody>
                  <a:tcPr/>
                </a:tc>
                <a:tc>
                  <a:txBody>
                    <a:bodyPr/>
                    <a:lstStyle/>
                    <a:p>
                      <a:pPr algn="ctr"/>
                      <a:r>
                        <a:rPr lang="en-US" sz="2800" dirty="0" smtClean="0">
                          <a:latin typeface="+mn-lt"/>
                        </a:rPr>
                        <a:t>Assimilation and acculturation </a:t>
                      </a:r>
                      <a:endParaRPr lang="en-US" sz="2800" dirty="0">
                        <a:latin typeface="+mn-lt"/>
                      </a:endParaRPr>
                    </a:p>
                  </a:txBody>
                  <a:tcPr/>
                </a:tc>
                <a:extLst>
                  <a:ext uri="{0D108BD9-81ED-4DB2-BD59-A6C34878D82A}">
                    <a16:rowId xmlns:a16="http://schemas.microsoft.com/office/drawing/2014/main" val="1793909028"/>
                  </a:ext>
                </a:extLst>
              </a:tr>
            </a:tbl>
          </a:graphicData>
        </a:graphic>
      </p:graphicFrame>
    </p:spTree>
    <p:extLst>
      <p:ext uri="{BB962C8B-B14F-4D97-AF65-F5344CB8AC3E}">
        <p14:creationId xmlns:p14="http://schemas.microsoft.com/office/powerpoint/2010/main" val="7252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mn-lt"/>
              </a:rPr>
              <a:t>Opposition</a:t>
            </a:r>
            <a:endParaRPr lang="en-US" b="1" dirty="0">
              <a:solidFill>
                <a:schemeClr val="accent2"/>
              </a:solidFill>
              <a:latin typeface="+mn-lt"/>
            </a:endParaRPr>
          </a:p>
        </p:txBody>
      </p:sp>
      <p:sp>
        <p:nvSpPr>
          <p:cNvPr id="3" name="Content Placeholder 2"/>
          <p:cNvSpPr>
            <a:spLocks noGrp="1"/>
          </p:cNvSpPr>
          <p:nvPr>
            <p:ph idx="1"/>
          </p:nvPr>
        </p:nvSpPr>
        <p:spPr/>
        <p:txBody>
          <a:bodyPr>
            <a:normAutofit/>
          </a:bodyPr>
          <a:lstStyle/>
          <a:p>
            <a:pPr marL="0" indent="0" algn="just">
              <a:buNone/>
            </a:pPr>
            <a:r>
              <a:rPr lang="en-US" sz="4000" dirty="0" smtClean="0"/>
              <a:t>A person </a:t>
            </a:r>
            <a:r>
              <a:rPr lang="en-US" sz="4000" dirty="0"/>
              <a:t>or group of people </a:t>
            </a:r>
            <a:r>
              <a:rPr lang="en-US" sz="4000" b="1" dirty="0">
                <a:solidFill>
                  <a:schemeClr val="accent1"/>
                </a:solidFill>
              </a:rPr>
              <a:t>opposing</a:t>
            </a:r>
            <a:r>
              <a:rPr lang="en-US" sz="4000" dirty="0">
                <a:solidFill>
                  <a:schemeClr val="accent1"/>
                </a:solidFill>
              </a:rPr>
              <a:t>, </a:t>
            </a:r>
            <a:r>
              <a:rPr lang="en-US" sz="4000" dirty="0"/>
              <a:t>criticizing, or protesting something, someone, or another group. (sometimes initial capital letter) the major political party </a:t>
            </a:r>
            <a:r>
              <a:rPr lang="en-US" sz="4000" b="1" dirty="0">
                <a:solidFill>
                  <a:schemeClr val="accent1"/>
                </a:solidFill>
              </a:rPr>
              <a:t>opposed</a:t>
            </a:r>
            <a:r>
              <a:rPr lang="en-US" sz="4000" dirty="0">
                <a:solidFill>
                  <a:schemeClr val="accent1"/>
                </a:solidFill>
              </a:rPr>
              <a:t> </a:t>
            </a:r>
            <a:r>
              <a:rPr lang="en-US" sz="4000" dirty="0"/>
              <a:t>to the party in power and seeking to replace it.</a:t>
            </a:r>
          </a:p>
        </p:txBody>
      </p:sp>
    </p:spTree>
    <p:extLst>
      <p:ext uri="{BB962C8B-B14F-4D97-AF65-F5344CB8AC3E}">
        <p14:creationId xmlns:p14="http://schemas.microsoft.com/office/powerpoint/2010/main" val="209519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mn-lt"/>
                <a:cs typeface="Adobe Devanagari" panose="02040503050201020203" pitchFamily="18" charset="0"/>
              </a:rPr>
              <a:t>Competition</a:t>
            </a:r>
            <a:endParaRPr lang="en-US" b="1" dirty="0">
              <a:solidFill>
                <a:schemeClr val="accent2"/>
              </a:solidFill>
              <a:latin typeface="+mn-lt"/>
              <a:cs typeface="Adobe Devanagari" panose="02040503050201020203" pitchFamily="18" charset="0"/>
            </a:endParaRPr>
          </a:p>
        </p:txBody>
      </p:sp>
      <p:sp>
        <p:nvSpPr>
          <p:cNvPr id="3" name="Content Placeholder 2"/>
          <p:cNvSpPr>
            <a:spLocks noGrp="1"/>
          </p:cNvSpPr>
          <p:nvPr>
            <p:ph idx="1"/>
          </p:nvPr>
        </p:nvSpPr>
        <p:spPr/>
        <p:txBody>
          <a:bodyPr>
            <a:normAutofit/>
          </a:bodyPr>
          <a:lstStyle/>
          <a:p>
            <a:pPr marL="0" indent="0" algn="just">
              <a:buNone/>
            </a:pPr>
            <a:r>
              <a:rPr lang="en-US" sz="4000" dirty="0"/>
              <a:t>According to Sutherland, Woodward and Maxwell </a:t>
            </a:r>
            <a:r>
              <a:rPr lang="en-US" sz="4000" dirty="0" smtClean="0"/>
              <a:t>“</a:t>
            </a:r>
            <a:r>
              <a:rPr lang="en-US" sz="4000" b="1" dirty="0" smtClean="0">
                <a:solidFill>
                  <a:schemeClr val="accent1"/>
                </a:solidFill>
              </a:rPr>
              <a:t>competition</a:t>
            </a:r>
            <a:r>
              <a:rPr lang="en-US" sz="4000" dirty="0">
                <a:solidFill>
                  <a:schemeClr val="accent1"/>
                </a:solidFill>
              </a:rPr>
              <a:t> </a:t>
            </a:r>
            <a:r>
              <a:rPr lang="en-US" sz="4000" dirty="0"/>
              <a:t>is an impersonal, unconscious, continuous struggle between individuals or groups for satisfaction which, because of their limited supply, all may not have”.</a:t>
            </a:r>
          </a:p>
        </p:txBody>
      </p:sp>
    </p:spTree>
    <p:extLst>
      <p:ext uri="{BB962C8B-B14F-4D97-AF65-F5344CB8AC3E}">
        <p14:creationId xmlns:p14="http://schemas.microsoft.com/office/powerpoint/2010/main" val="79537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latin typeface="+mn-lt"/>
              </a:rPr>
              <a:t>Conflict</a:t>
            </a:r>
            <a:endParaRPr lang="en-US" b="1" dirty="0">
              <a:solidFill>
                <a:schemeClr val="accent2"/>
              </a:solidFill>
              <a:latin typeface="+mn-lt"/>
            </a:endParaRPr>
          </a:p>
        </p:txBody>
      </p:sp>
      <p:sp>
        <p:nvSpPr>
          <p:cNvPr id="3" name="Content Placeholder 2"/>
          <p:cNvSpPr>
            <a:spLocks noGrp="1"/>
          </p:cNvSpPr>
          <p:nvPr>
            <p:ph idx="1"/>
          </p:nvPr>
        </p:nvSpPr>
        <p:spPr>
          <a:xfrm>
            <a:off x="838200" y="1690688"/>
            <a:ext cx="10515600" cy="4351338"/>
          </a:xfrm>
        </p:spPr>
        <p:txBody>
          <a:bodyPr>
            <a:noAutofit/>
          </a:bodyPr>
          <a:lstStyle/>
          <a:p>
            <a:pPr marL="0" indent="0" algn="just">
              <a:buNone/>
            </a:pPr>
            <a:r>
              <a:rPr lang="en-US" sz="4000" dirty="0"/>
              <a:t>A </a:t>
            </a:r>
            <a:r>
              <a:rPr lang="en-US" sz="4000" b="1" dirty="0">
                <a:solidFill>
                  <a:schemeClr val="accent1"/>
                </a:solidFill>
              </a:rPr>
              <a:t>conflict</a:t>
            </a:r>
            <a:r>
              <a:rPr lang="en-US" sz="4000" dirty="0">
                <a:solidFill>
                  <a:schemeClr val="accent1"/>
                </a:solidFill>
              </a:rPr>
              <a:t> </a:t>
            </a:r>
            <a:r>
              <a:rPr lang="en-US" sz="4000" dirty="0"/>
              <a:t>is a clash of interest. ... </a:t>
            </a:r>
            <a:r>
              <a:rPr lang="en-US" sz="4000" b="1" dirty="0">
                <a:solidFill>
                  <a:schemeClr val="accent1"/>
                </a:solidFill>
              </a:rPr>
              <a:t>Conflict</a:t>
            </a:r>
            <a:r>
              <a:rPr lang="en-US" sz="4000" dirty="0">
                <a:solidFill>
                  <a:schemeClr val="accent1"/>
                </a:solidFill>
              </a:rPr>
              <a:t> </a:t>
            </a:r>
            <a:r>
              <a:rPr lang="en-US" sz="4000" dirty="0"/>
              <a:t>in groups often follows a specific course. Routine group interaction is first disrupted by an initial </a:t>
            </a:r>
            <a:r>
              <a:rPr lang="en-US" sz="4000" b="1" dirty="0">
                <a:solidFill>
                  <a:schemeClr val="accent1"/>
                </a:solidFill>
              </a:rPr>
              <a:t>conflict</a:t>
            </a:r>
            <a:r>
              <a:rPr lang="en-US" sz="4000" dirty="0">
                <a:solidFill>
                  <a:schemeClr val="accent1"/>
                </a:solidFill>
              </a:rPr>
              <a:t>, </a:t>
            </a:r>
            <a:r>
              <a:rPr lang="en-US" sz="4000" dirty="0"/>
              <a:t>often caused by differences of opinion, disagreements between members, or scarcity of resources.</a:t>
            </a:r>
            <a:endParaRPr lang="en-US" sz="4000" dirty="0" smtClean="0"/>
          </a:p>
        </p:txBody>
      </p:sp>
    </p:spTree>
    <p:extLst>
      <p:ext uri="{BB962C8B-B14F-4D97-AF65-F5344CB8AC3E}">
        <p14:creationId xmlns:p14="http://schemas.microsoft.com/office/powerpoint/2010/main" val="3694145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1125"/>
            <a:ext cx="10515600" cy="1325563"/>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b="1" dirty="0" smtClean="0">
                <a:solidFill>
                  <a:schemeClr val="accent2"/>
                </a:solidFill>
                <a:latin typeface="+mn-lt"/>
              </a:rPr>
              <a:t>Co-operation</a:t>
            </a:r>
            <a:r>
              <a:rPr lang="en-US" dirty="0" smtClean="0">
                <a:solidFill>
                  <a:schemeClr val="accent2"/>
                </a:solidFill>
              </a:rPr>
              <a:t/>
            </a:r>
            <a:br>
              <a:rPr lang="en-US" dirty="0" smtClean="0">
                <a:solidFill>
                  <a:schemeClr val="accent2"/>
                </a:solidFill>
              </a:rPr>
            </a:br>
            <a:r>
              <a:rPr lang="en-US" sz="3600" dirty="0" smtClean="0">
                <a:latin typeface="+mn-lt"/>
              </a:rPr>
              <a:t/>
            </a:r>
            <a:br>
              <a:rPr lang="en-US" sz="3600" dirty="0" smtClean="0">
                <a:latin typeface="+mn-lt"/>
              </a:rPr>
            </a:br>
            <a:r>
              <a:rPr lang="en-US" b="1" dirty="0">
                <a:solidFill>
                  <a:schemeClr val="accent1"/>
                </a:solidFill>
                <a:latin typeface="+mn-lt"/>
              </a:rPr>
              <a:t>Cooperation</a:t>
            </a:r>
            <a:r>
              <a:rPr lang="en-US" dirty="0">
                <a:solidFill>
                  <a:schemeClr val="accent1"/>
                </a:solidFill>
                <a:latin typeface="+mn-lt"/>
              </a:rPr>
              <a:t> </a:t>
            </a:r>
            <a:r>
              <a:rPr lang="en-US" dirty="0">
                <a:latin typeface="+mn-lt"/>
              </a:rPr>
              <a:t>involves individuals or groups working together for the achievement of their individual or collective goals. In its simplest form, </a:t>
            </a:r>
            <a:r>
              <a:rPr lang="en-US" b="1" dirty="0">
                <a:solidFill>
                  <a:schemeClr val="accent1"/>
                </a:solidFill>
                <a:latin typeface="+mn-lt"/>
              </a:rPr>
              <a:t>cooperation</a:t>
            </a:r>
            <a:r>
              <a:rPr lang="en-US" dirty="0">
                <a:solidFill>
                  <a:schemeClr val="accent1"/>
                </a:solidFill>
                <a:latin typeface="+mn-lt"/>
              </a:rPr>
              <a:t> </a:t>
            </a:r>
            <a:r>
              <a:rPr lang="en-US" dirty="0">
                <a:latin typeface="+mn-lt"/>
              </a:rPr>
              <a:t>may involve only two people who work together towards a common goal.</a:t>
            </a:r>
            <a:endParaRPr lang="en-US" sz="3600" dirty="0">
              <a:latin typeface="+mn-lt"/>
            </a:endParaRPr>
          </a:p>
        </p:txBody>
      </p:sp>
    </p:spTree>
    <p:extLst>
      <p:ext uri="{BB962C8B-B14F-4D97-AF65-F5344CB8AC3E}">
        <p14:creationId xmlns:p14="http://schemas.microsoft.com/office/powerpoint/2010/main" val="2958474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117</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Adobe Devanagari</vt:lpstr>
      <vt:lpstr>Arial</vt:lpstr>
      <vt:lpstr>Calibri</vt:lpstr>
      <vt:lpstr>Calibri Light</vt:lpstr>
      <vt:lpstr>Office Theme</vt:lpstr>
      <vt:lpstr>Introduction to Sociology</vt:lpstr>
      <vt:lpstr>Social interaction</vt:lpstr>
      <vt:lpstr>A social interaction is an exchange between two or more individuals and is a building block of society. Social interaction can be studied between groups of two (dyads), three (triads) or larger social groups. By interacting with one another, people design rules, institutions and systems within which they seek to live.</vt:lpstr>
      <vt:lpstr>PowerPoint Presentation</vt:lpstr>
      <vt:lpstr>Forms of social interaction</vt:lpstr>
      <vt:lpstr>Opposition</vt:lpstr>
      <vt:lpstr>Competition</vt:lpstr>
      <vt:lpstr>Conflict</vt:lpstr>
      <vt:lpstr>    Co-operation  Cooperation involves individuals or groups working together for the achievement of their individual or collective goals. In its simplest form, cooperation may involve only two people who work together towards a common goal.</vt:lpstr>
      <vt:lpstr>PowerPoint Presentation</vt:lpstr>
      <vt:lpstr>Acculturation</vt:lpstr>
      <vt:lpstr>Assimilation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Sociology</dc:title>
  <dc:creator>Nabeela Farah</dc:creator>
  <cp:lastModifiedBy>Nabeela Farah</cp:lastModifiedBy>
  <cp:revision>29</cp:revision>
  <dcterms:created xsi:type="dcterms:W3CDTF">2020-10-25T11:51:29Z</dcterms:created>
  <dcterms:modified xsi:type="dcterms:W3CDTF">2021-02-06T17:14:12Z</dcterms:modified>
</cp:coreProperties>
</file>