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3825850-C0A9-4AD5-948D-D6354837E4E0}" type="datetimeFigureOut">
              <a:rPr lang="en-US" smtClean="0"/>
              <a:t>1/8/2023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241687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25850-C0A9-4AD5-948D-D6354837E4E0}"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46209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3825850-C0A9-4AD5-948D-D6354837E4E0}" type="datetimeFigureOut">
              <a:rPr lang="en-US" smtClean="0"/>
              <a:t>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3973350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3825850-C0A9-4AD5-948D-D6354837E4E0}" type="datetimeFigureOut">
              <a:rPr lang="en-US" smtClean="0"/>
              <a:t>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89FFB7C-A703-4FF4-8A32-13C3038D55B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5924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3825850-C0A9-4AD5-948D-D6354837E4E0}" type="datetimeFigureOut">
              <a:rPr lang="en-US" smtClean="0"/>
              <a:t>1/8/2023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2697069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825850-C0A9-4AD5-948D-D6354837E4E0}"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3662375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825850-C0A9-4AD5-948D-D6354837E4E0}"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427016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25850-C0A9-4AD5-948D-D6354837E4E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1618470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3825850-C0A9-4AD5-948D-D6354837E4E0}" type="datetimeFigureOut">
              <a:rPr lang="en-US" smtClean="0"/>
              <a:t>1/8/2023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426229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25850-C0A9-4AD5-948D-D6354837E4E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89127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3825850-C0A9-4AD5-948D-D6354837E4E0}" type="datetimeFigureOut">
              <a:rPr lang="en-US" smtClean="0"/>
              <a:t>1/8/2023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323745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825850-C0A9-4AD5-948D-D6354837E4E0}"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175937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5850-C0A9-4AD5-948D-D6354837E4E0}"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331716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825850-C0A9-4AD5-948D-D6354837E4E0}"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155964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25850-C0A9-4AD5-948D-D6354837E4E0}"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266548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25850-C0A9-4AD5-948D-D6354837E4E0}"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345384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25850-C0A9-4AD5-948D-D6354837E4E0}"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FFB7C-A703-4FF4-8A32-13C3038D55B4}" type="slidenum">
              <a:rPr lang="en-US" smtClean="0"/>
              <a:t>‹#›</a:t>
            </a:fld>
            <a:endParaRPr lang="en-US"/>
          </a:p>
        </p:txBody>
      </p:sp>
    </p:spTree>
    <p:extLst>
      <p:ext uri="{BB962C8B-B14F-4D97-AF65-F5344CB8AC3E}">
        <p14:creationId xmlns:p14="http://schemas.microsoft.com/office/powerpoint/2010/main" val="195511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825850-C0A9-4AD5-948D-D6354837E4E0}" type="datetimeFigureOut">
              <a:rPr lang="en-US" smtClean="0"/>
              <a:t>1/8/2023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9FFB7C-A703-4FF4-8A32-13C3038D55B4}" type="slidenum">
              <a:rPr lang="en-US" smtClean="0"/>
              <a:t>‹#›</a:t>
            </a:fld>
            <a:endParaRPr lang="en-US"/>
          </a:p>
        </p:txBody>
      </p:sp>
    </p:spTree>
    <p:extLst>
      <p:ext uri="{BB962C8B-B14F-4D97-AF65-F5344CB8AC3E}">
        <p14:creationId xmlns:p14="http://schemas.microsoft.com/office/powerpoint/2010/main" val="32896783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7B02-EE04-0350-0135-A2ABBBA89C17}"/>
              </a:ext>
            </a:extLst>
          </p:cNvPr>
          <p:cNvSpPr>
            <a:spLocks noGrp="1"/>
          </p:cNvSpPr>
          <p:nvPr>
            <p:ph type="ctrTitle"/>
          </p:nvPr>
        </p:nvSpPr>
        <p:spPr>
          <a:xfrm>
            <a:off x="1524000" y="1354183"/>
            <a:ext cx="6866238" cy="2387600"/>
          </a:xfrm>
        </p:spPr>
        <p:txBody>
          <a:bodyPr>
            <a:normAutofit/>
          </a:bodyPr>
          <a:lstStyle/>
          <a:p>
            <a:pPr>
              <a:lnSpc>
                <a:spcPct val="150000"/>
              </a:lnSpc>
            </a:pPr>
            <a:r>
              <a:rPr lang="en-US" sz="7200" b="1" spc="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PLAGIARISM </a:t>
            </a:r>
          </a:p>
        </p:txBody>
      </p:sp>
      <p:sp>
        <p:nvSpPr>
          <p:cNvPr id="4" name="TextBox 3">
            <a:extLst>
              <a:ext uri="{FF2B5EF4-FFF2-40B4-BE49-F238E27FC236}">
                <a16:creationId xmlns:a16="http://schemas.microsoft.com/office/drawing/2014/main" id="{4F5D5009-22C3-15E3-24FF-3F0C72F833BB}"/>
              </a:ext>
            </a:extLst>
          </p:cNvPr>
          <p:cNvSpPr txBox="1"/>
          <p:nvPr/>
        </p:nvSpPr>
        <p:spPr>
          <a:xfrm>
            <a:off x="8828902" y="284205"/>
            <a:ext cx="3678195" cy="2345322"/>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Presented By: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Rao Muhammad Rabi Khan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Fareeha Ihsan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Hira Arif</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Kinza Shah</a:t>
            </a:r>
          </a:p>
        </p:txBody>
      </p:sp>
    </p:spTree>
    <p:extLst>
      <p:ext uri="{BB962C8B-B14F-4D97-AF65-F5344CB8AC3E}">
        <p14:creationId xmlns:p14="http://schemas.microsoft.com/office/powerpoint/2010/main" val="126830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EAF75-E50D-2152-03B2-00AAD8B10E14}"/>
              </a:ext>
            </a:extLst>
          </p:cNvPr>
          <p:cNvSpPr txBox="1"/>
          <p:nvPr/>
        </p:nvSpPr>
        <p:spPr>
          <a:xfrm>
            <a:off x="1359243" y="1198605"/>
            <a:ext cx="8674443" cy="4088170"/>
          </a:xfrm>
          <a:prstGeom prst="rect">
            <a:avLst/>
          </a:prstGeom>
          <a:noFill/>
        </p:spPr>
        <p:txBody>
          <a:bodyPr wrap="square">
            <a:spAutoFit/>
          </a:bodyPr>
          <a:lstStyle/>
          <a:p>
            <a:pPr algn="just">
              <a:lnSpc>
                <a:spcPct val="150000"/>
              </a:lnSpc>
            </a:pPr>
            <a:r>
              <a:rPr lang="en-US" sz="3600" b="1" i="0"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Self or Auto Plagiarism</a:t>
            </a:r>
          </a:p>
          <a:p>
            <a:pPr marL="457200" indent="-457200" algn="just">
              <a:lnSpc>
                <a:spcPct val="150000"/>
              </a:lnSpc>
              <a:buFont typeface="Arial" panose="020B0604020202020204" pitchFamily="34" charset="0"/>
              <a:buChar char="•"/>
            </a:pPr>
            <a:r>
              <a:rPr lang="en-US" sz="2800" i="0" dirty="0">
                <a:solidFill>
                  <a:srgbClr val="333333"/>
                </a:solidFill>
                <a:effectLst/>
              </a:rPr>
              <a:t>When you use a portion of work you previously created in another project and don't cite yourself.</a:t>
            </a:r>
          </a:p>
          <a:p>
            <a:pPr marL="457200" indent="-457200" algn="just">
              <a:lnSpc>
                <a:spcPct val="150000"/>
              </a:lnSpc>
              <a:buFont typeface="Arial" panose="020B0604020202020204" pitchFamily="34" charset="0"/>
              <a:buChar char="•"/>
            </a:pPr>
            <a:r>
              <a:rPr lang="en-US" sz="2800" b="1" i="0" dirty="0">
                <a:solidFill>
                  <a:srgbClr val="202124"/>
                </a:solidFill>
                <a:effectLst/>
              </a:rPr>
              <a:t>Example</a:t>
            </a:r>
            <a:r>
              <a:rPr lang="en-US" sz="2800" i="0" dirty="0">
                <a:solidFill>
                  <a:srgbClr val="202124"/>
                </a:solidFill>
                <a:effectLst/>
              </a:rPr>
              <a:t>: Turning in a paper for a current class that you already submitted as an assignment for a previous class.</a:t>
            </a:r>
            <a:endParaRPr lang="en-US" sz="2800" i="0" dirty="0">
              <a:solidFill>
                <a:srgbClr val="333333"/>
              </a:solidFill>
              <a:effectLst/>
            </a:endParaRPr>
          </a:p>
        </p:txBody>
      </p:sp>
    </p:spTree>
    <p:extLst>
      <p:ext uri="{BB962C8B-B14F-4D97-AF65-F5344CB8AC3E}">
        <p14:creationId xmlns:p14="http://schemas.microsoft.com/office/powerpoint/2010/main" val="212051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A0E800-C7FA-57AB-5201-7F7AEC678413}"/>
              </a:ext>
            </a:extLst>
          </p:cNvPr>
          <p:cNvSpPr txBox="1"/>
          <p:nvPr/>
        </p:nvSpPr>
        <p:spPr>
          <a:xfrm>
            <a:off x="1408671" y="951471"/>
            <a:ext cx="9144000" cy="5380832"/>
          </a:xfrm>
          <a:prstGeom prst="rect">
            <a:avLst/>
          </a:prstGeom>
          <a:noFill/>
        </p:spPr>
        <p:txBody>
          <a:bodyPr wrap="square">
            <a:spAutoFit/>
          </a:bodyPr>
          <a:lstStyle/>
          <a:p>
            <a:pPr algn="just">
              <a:lnSpc>
                <a:spcPct val="150000"/>
              </a:lnSpc>
            </a:pPr>
            <a:r>
              <a:rPr lang="en-US" sz="3600" b="1"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Paraphrasing plagiarism</a:t>
            </a:r>
          </a:p>
          <a:p>
            <a:pPr marL="457200" indent="-457200" algn="just">
              <a:lnSpc>
                <a:spcPct val="150000"/>
              </a:lnSpc>
              <a:buFont typeface="Arial" panose="020B0604020202020204" pitchFamily="34" charset="0"/>
              <a:buChar char="•"/>
            </a:pPr>
            <a:r>
              <a:rPr lang="en-US" sz="2800" dirty="0">
                <a:solidFill>
                  <a:srgbClr val="333333"/>
                </a:solidFill>
                <a:effectLst/>
              </a:rPr>
              <a:t>Rewriting someone's sentence(s) as your own, maybe making some minor word and grammatical changes. Just because the words are different doesn't mean the idea changed. </a:t>
            </a:r>
          </a:p>
          <a:p>
            <a:pPr marL="457200" indent="-457200" algn="just">
              <a:lnSpc>
                <a:spcPct val="150000"/>
              </a:lnSpc>
              <a:buFont typeface="Arial" panose="020B0604020202020204" pitchFamily="34" charset="0"/>
              <a:buChar char="•"/>
            </a:pPr>
            <a:r>
              <a:rPr lang="en-US" sz="2800" dirty="0">
                <a:solidFill>
                  <a:srgbClr val="333333"/>
                </a:solidFill>
              </a:rPr>
              <a:t>O</a:t>
            </a:r>
            <a:r>
              <a:rPr lang="en-US" sz="2800" dirty="0">
                <a:solidFill>
                  <a:srgbClr val="333333"/>
                </a:solidFill>
                <a:effectLst/>
              </a:rPr>
              <a:t>ne of the most common types of plagiarism!</a:t>
            </a:r>
          </a:p>
          <a:p>
            <a:pPr marL="457200" indent="-457200" algn="just">
              <a:lnSpc>
                <a:spcPct val="150000"/>
              </a:lnSpc>
              <a:buFont typeface="Arial" panose="020B0604020202020204" pitchFamily="34" charset="0"/>
              <a:buChar char="•"/>
            </a:pPr>
            <a:r>
              <a:rPr lang="en-US" sz="2800" b="1" dirty="0">
                <a:solidFill>
                  <a:srgbClr val="333333"/>
                </a:solidFill>
              </a:rPr>
              <a:t>Example</a:t>
            </a:r>
            <a:r>
              <a:rPr lang="en-US" sz="2800" dirty="0">
                <a:solidFill>
                  <a:srgbClr val="333333"/>
                </a:solidFill>
              </a:rPr>
              <a:t>: </a:t>
            </a:r>
            <a:r>
              <a:rPr lang="en-US" sz="2800" dirty="0">
                <a:solidFill>
                  <a:srgbClr val="202124"/>
                </a:solidFill>
              </a:rPr>
              <a:t>T</a:t>
            </a:r>
            <a:r>
              <a:rPr lang="en-US" sz="2800" dirty="0">
                <a:solidFill>
                  <a:srgbClr val="202124"/>
                </a:solidFill>
                <a:effectLst/>
              </a:rPr>
              <a:t>ranslate a piece of text from another language without citation</a:t>
            </a:r>
            <a:endParaRPr lang="en-US" sz="2800" dirty="0">
              <a:solidFill>
                <a:srgbClr val="333333"/>
              </a:solidFill>
              <a:effectLst/>
            </a:endParaRPr>
          </a:p>
        </p:txBody>
      </p:sp>
    </p:spTree>
    <p:extLst>
      <p:ext uri="{BB962C8B-B14F-4D97-AF65-F5344CB8AC3E}">
        <p14:creationId xmlns:p14="http://schemas.microsoft.com/office/powerpoint/2010/main" val="276142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9EA621-A726-B017-B37F-D30C472BEC85}"/>
              </a:ext>
            </a:extLst>
          </p:cNvPr>
          <p:cNvSpPr txBox="1"/>
          <p:nvPr/>
        </p:nvSpPr>
        <p:spPr>
          <a:xfrm>
            <a:off x="1458097" y="1099753"/>
            <a:ext cx="9662984" cy="5365700"/>
          </a:xfrm>
          <a:prstGeom prst="rect">
            <a:avLst/>
          </a:prstGeom>
          <a:noFill/>
        </p:spPr>
        <p:txBody>
          <a:bodyPr wrap="square">
            <a:spAutoFit/>
          </a:bodyPr>
          <a:lstStyle/>
          <a:p>
            <a:pPr algn="just">
              <a:lnSpc>
                <a:spcPct val="150000"/>
              </a:lnSpc>
            </a:pPr>
            <a:r>
              <a:rPr lang="en-US" sz="3600" b="1"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Inaccurate Authorship</a:t>
            </a:r>
          </a:p>
          <a:p>
            <a:pPr marL="457200" indent="-457200" algn="just">
              <a:lnSpc>
                <a:spcPct val="150000"/>
              </a:lnSpc>
              <a:buFont typeface="Arial" panose="020B0604020202020204" pitchFamily="34" charset="0"/>
              <a:buChar char="•"/>
            </a:pPr>
            <a:r>
              <a:rPr lang="en-US" sz="2800" dirty="0">
                <a:solidFill>
                  <a:srgbClr val="333333"/>
                </a:solidFill>
                <a:effectLst/>
              </a:rPr>
              <a:t>This can happen on group-developed content.</a:t>
            </a:r>
          </a:p>
          <a:p>
            <a:pPr marL="457200" indent="-457200" algn="just">
              <a:lnSpc>
                <a:spcPct val="150000"/>
              </a:lnSpc>
              <a:buFont typeface="Arial" panose="020B0604020202020204" pitchFamily="34" charset="0"/>
              <a:buChar char="•"/>
            </a:pPr>
            <a:r>
              <a:rPr lang="en-US" sz="2800" dirty="0">
                <a:solidFill>
                  <a:srgbClr val="333333"/>
                </a:solidFill>
              </a:rPr>
              <a:t>W</a:t>
            </a:r>
            <a:r>
              <a:rPr lang="en-US" sz="2800" dirty="0">
                <a:solidFill>
                  <a:srgbClr val="333333"/>
                </a:solidFill>
                <a:effectLst/>
              </a:rPr>
              <a:t>hen someone does not do the work and gets credit.</a:t>
            </a:r>
          </a:p>
          <a:p>
            <a:pPr marL="457200" indent="-457200" algn="just">
              <a:lnSpc>
                <a:spcPct val="150000"/>
              </a:lnSpc>
              <a:buFont typeface="Arial" panose="020B0604020202020204" pitchFamily="34" charset="0"/>
              <a:buChar char="•"/>
            </a:pPr>
            <a:r>
              <a:rPr lang="en-US" sz="2800" b="1" dirty="0">
                <a:solidFill>
                  <a:srgbClr val="333333"/>
                </a:solidFill>
                <a:effectLst/>
              </a:rPr>
              <a:t>Example</a:t>
            </a:r>
            <a:r>
              <a:rPr lang="en-US" sz="2800" dirty="0">
                <a:solidFill>
                  <a:srgbClr val="333333"/>
                </a:solidFill>
                <a:effectLst/>
              </a:rPr>
              <a:t>: </a:t>
            </a:r>
            <a:r>
              <a:rPr lang="en-US" sz="2800" dirty="0">
                <a:solidFill>
                  <a:srgbClr val="202124"/>
                </a:solidFill>
                <a:effectLst/>
              </a:rPr>
              <a:t>In cases where an academic piece has more than 3 authors, students often list just one name to save time in the reference write up process.</a:t>
            </a:r>
            <a:endParaRPr lang="en-US" sz="2800" dirty="0">
              <a:solidFill>
                <a:srgbClr val="333333"/>
              </a:solidFill>
              <a:effectLst/>
            </a:endParaRPr>
          </a:p>
        </p:txBody>
      </p:sp>
    </p:spTree>
    <p:extLst>
      <p:ext uri="{BB962C8B-B14F-4D97-AF65-F5344CB8AC3E}">
        <p14:creationId xmlns:p14="http://schemas.microsoft.com/office/powerpoint/2010/main" val="326346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0C7CA3-3181-3456-AF4B-C484C427CA14}"/>
              </a:ext>
            </a:extLst>
          </p:cNvPr>
          <p:cNvSpPr txBox="1"/>
          <p:nvPr/>
        </p:nvSpPr>
        <p:spPr>
          <a:xfrm>
            <a:off x="1505465" y="939114"/>
            <a:ext cx="9181070" cy="5380832"/>
          </a:xfrm>
          <a:prstGeom prst="rect">
            <a:avLst/>
          </a:prstGeom>
          <a:noFill/>
        </p:spPr>
        <p:txBody>
          <a:bodyPr wrap="square">
            <a:spAutoFit/>
          </a:bodyPr>
          <a:lstStyle/>
          <a:p>
            <a:pPr algn="just">
              <a:lnSpc>
                <a:spcPct val="150000"/>
              </a:lnSpc>
            </a:pPr>
            <a:r>
              <a:rPr lang="en-US" sz="3600" b="1"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Mosaic Plagiarism</a:t>
            </a:r>
          </a:p>
          <a:p>
            <a:pPr marL="457200" indent="-457200" algn="just">
              <a:lnSpc>
                <a:spcPct val="150000"/>
              </a:lnSpc>
              <a:buFont typeface="Arial" panose="020B0604020202020204" pitchFamily="34" charset="0"/>
              <a:buChar char="•"/>
            </a:pPr>
            <a:r>
              <a:rPr lang="en-US" sz="2800" dirty="0">
                <a:solidFill>
                  <a:srgbClr val="333333"/>
                </a:solidFill>
              </a:rPr>
              <a:t>I</a:t>
            </a:r>
            <a:r>
              <a:rPr lang="en-US" sz="2800" dirty="0">
                <a:solidFill>
                  <a:srgbClr val="333333"/>
                </a:solidFill>
                <a:effectLst/>
              </a:rPr>
              <a:t>nterlays someone else’s phrases or text within its own research. </a:t>
            </a:r>
          </a:p>
          <a:p>
            <a:pPr marL="457200" indent="-457200" algn="just">
              <a:lnSpc>
                <a:spcPct val="150000"/>
              </a:lnSpc>
              <a:buFont typeface="Arial" panose="020B0604020202020204" pitchFamily="34" charset="0"/>
              <a:buChar char="•"/>
            </a:pPr>
            <a:r>
              <a:rPr lang="en-US" sz="2800" dirty="0">
                <a:solidFill>
                  <a:srgbClr val="333333"/>
                </a:solidFill>
              </a:rPr>
              <a:t>M</a:t>
            </a:r>
            <a:r>
              <a:rPr lang="en-US" sz="2800" dirty="0">
                <a:solidFill>
                  <a:srgbClr val="333333"/>
                </a:solidFill>
                <a:effectLst/>
              </a:rPr>
              <a:t>ay be more difficult to detect.</a:t>
            </a:r>
          </a:p>
          <a:p>
            <a:pPr marL="457200" indent="-457200" algn="just">
              <a:lnSpc>
                <a:spcPct val="150000"/>
              </a:lnSpc>
              <a:buFont typeface="Arial" panose="020B0604020202020204" pitchFamily="34" charset="0"/>
              <a:buChar char="•"/>
            </a:pPr>
            <a:r>
              <a:rPr lang="en-US" sz="2800" dirty="0">
                <a:solidFill>
                  <a:srgbClr val="333333"/>
                </a:solidFill>
                <a:effectLst/>
              </a:rPr>
              <a:t>It is also known as patchwork plagiarism.</a:t>
            </a:r>
          </a:p>
          <a:p>
            <a:pPr marL="457200" indent="-457200" algn="just">
              <a:lnSpc>
                <a:spcPct val="150000"/>
              </a:lnSpc>
              <a:buFont typeface="Arial" panose="020B0604020202020204" pitchFamily="34" charset="0"/>
              <a:buChar char="•"/>
            </a:pPr>
            <a:r>
              <a:rPr lang="en-US" sz="2800" dirty="0">
                <a:solidFill>
                  <a:srgbClr val="333333"/>
                </a:solidFill>
                <a:effectLst/>
              </a:rPr>
              <a:t>It is intentional and dishonest.</a:t>
            </a:r>
          </a:p>
          <a:p>
            <a:pPr marL="457200" indent="-457200" algn="just">
              <a:lnSpc>
                <a:spcPct val="150000"/>
              </a:lnSpc>
              <a:buFont typeface="Arial" panose="020B0604020202020204" pitchFamily="34" charset="0"/>
              <a:buChar char="•"/>
            </a:pPr>
            <a:r>
              <a:rPr lang="en-US" sz="2800" b="1" dirty="0">
                <a:solidFill>
                  <a:srgbClr val="202124"/>
                </a:solidFill>
                <a:effectLst/>
              </a:rPr>
              <a:t>Example</a:t>
            </a:r>
            <a:r>
              <a:rPr lang="en-US" sz="2800" dirty="0">
                <a:solidFill>
                  <a:srgbClr val="202124"/>
                </a:solidFill>
                <a:effectLst/>
              </a:rPr>
              <a:t>: Copying another person's work or borrowing original ideas from someone else</a:t>
            </a:r>
            <a:endParaRPr lang="en-US" sz="2800" dirty="0">
              <a:solidFill>
                <a:srgbClr val="333333"/>
              </a:solidFill>
              <a:effectLst/>
            </a:endParaRPr>
          </a:p>
        </p:txBody>
      </p:sp>
    </p:spTree>
    <p:extLst>
      <p:ext uri="{BB962C8B-B14F-4D97-AF65-F5344CB8AC3E}">
        <p14:creationId xmlns:p14="http://schemas.microsoft.com/office/powerpoint/2010/main" val="400845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42394-B2D8-1834-7965-01813648E2A0}"/>
              </a:ext>
            </a:extLst>
          </p:cNvPr>
          <p:cNvSpPr txBox="1"/>
          <p:nvPr/>
        </p:nvSpPr>
        <p:spPr>
          <a:xfrm>
            <a:off x="1653746" y="926758"/>
            <a:ext cx="9281984" cy="5380832"/>
          </a:xfrm>
          <a:prstGeom prst="rect">
            <a:avLst/>
          </a:prstGeom>
          <a:noFill/>
        </p:spPr>
        <p:txBody>
          <a:bodyPr wrap="square">
            <a:spAutoFit/>
          </a:bodyPr>
          <a:lstStyle/>
          <a:p>
            <a:pPr algn="just">
              <a:lnSpc>
                <a:spcPct val="150000"/>
              </a:lnSpc>
            </a:pPr>
            <a:r>
              <a:rPr lang="en-US" sz="3600" b="1"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Accidental Plagiarism</a:t>
            </a:r>
          </a:p>
          <a:p>
            <a:pPr marL="457200" indent="-457200" algn="just">
              <a:lnSpc>
                <a:spcPct val="150000"/>
              </a:lnSpc>
              <a:buFont typeface="Arial" panose="020B0604020202020204" pitchFamily="34" charset="0"/>
              <a:buChar char="•"/>
            </a:pPr>
            <a:r>
              <a:rPr lang="en-US" sz="2800" dirty="0">
                <a:solidFill>
                  <a:srgbClr val="333333"/>
                </a:solidFill>
                <a:effectLst/>
              </a:rPr>
              <a:t>People may be plagiarizing without recognizing it.</a:t>
            </a:r>
          </a:p>
          <a:p>
            <a:pPr marL="457200" indent="-457200" algn="just">
              <a:lnSpc>
                <a:spcPct val="150000"/>
              </a:lnSpc>
              <a:buFont typeface="Arial" panose="020B0604020202020204" pitchFamily="34" charset="0"/>
              <a:buChar char="•"/>
            </a:pPr>
            <a:r>
              <a:rPr lang="en-US" sz="2800" dirty="0">
                <a:solidFill>
                  <a:srgbClr val="333333"/>
                </a:solidFill>
              </a:rPr>
              <a:t>S</a:t>
            </a:r>
            <a:r>
              <a:rPr lang="en-US" sz="2800" dirty="0">
                <a:solidFill>
                  <a:srgbClr val="333333"/>
                </a:solidFill>
                <a:effectLst/>
              </a:rPr>
              <a:t>ometimes face the same consequences as the people who do recognize they are plagiarizing. </a:t>
            </a:r>
          </a:p>
          <a:p>
            <a:pPr marL="457200" indent="-457200" algn="just">
              <a:lnSpc>
                <a:spcPct val="150000"/>
              </a:lnSpc>
              <a:buFont typeface="Arial" panose="020B0604020202020204" pitchFamily="34" charset="0"/>
              <a:buChar char="•"/>
            </a:pPr>
            <a:r>
              <a:rPr lang="en-US" sz="2800" dirty="0">
                <a:solidFill>
                  <a:srgbClr val="333333"/>
                </a:solidFill>
                <a:effectLst/>
              </a:rPr>
              <a:t>Usually accidental plagiarism happens </a:t>
            </a:r>
            <a:r>
              <a:rPr lang="en-US" sz="2800" b="1" dirty="0">
                <a:solidFill>
                  <a:srgbClr val="333333"/>
                </a:solidFill>
                <a:effectLst/>
              </a:rPr>
              <a:t>unintentionally</a:t>
            </a:r>
            <a:r>
              <a:rPr lang="en-US" sz="2800" dirty="0">
                <a:solidFill>
                  <a:srgbClr val="333333"/>
                </a:solidFill>
                <a:effectLst/>
              </a:rPr>
              <a:t> or as neglect or a mistake.</a:t>
            </a:r>
          </a:p>
          <a:p>
            <a:pPr marL="457200" indent="-457200" algn="just">
              <a:lnSpc>
                <a:spcPct val="150000"/>
              </a:lnSpc>
              <a:buFont typeface="Arial" panose="020B0604020202020204" pitchFamily="34" charset="0"/>
              <a:buChar char="•"/>
            </a:pPr>
            <a:r>
              <a:rPr lang="en-US" sz="2800" b="1" dirty="0">
                <a:solidFill>
                  <a:srgbClr val="202124"/>
                </a:solidFill>
                <a:effectLst/>
              </a:rPr>
              <a:t>Example</a:t>
            </a:r>
            <a:r>
              <a:rPr lang="en-US" sz="2800" dirty="0">
                <a:solidFill>
                  <a:srgbClr val="202124"/>
                </a:solidFill>
                <a:effectLst/>
              </a:rPr>
              <a:t>: Failure to cite a source that is not common knowledge.</a:t>
            </a:r>
            <a:endParaRPr lang="en-US" sz="2800" dirty="0">
              <a:solidFill>
                <a:srgbClr val="333333"/>
              </a:solidFill>
              <a:effectLst/>
            </a:endParaRPr>
          </a:p>
        </p:txBody>
      </p:sp>
    </p:spTree>
    <p:extLst>
      <p:ext uri="{BB962C8B-B14F-4D97-AF65-F5344CB8AC3E}">
        <p14:creationId xmlns:p14="http://schemas.microsoft.com/office/powerpoint/2010/main" val="184671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F8A32-1FE1-C14D-6082-0AA8A881A0EE}"/>
              </a:ext>
            </a:extLst>
          </p:cNvPr>
          <p:cNvSpPr txBox="1"/>
          <p:nvPr/>
        </p:nvSpPr>
        <p:spPr>
          <a:xfrm>
            <a:off x="1791729" y="1037968"/>
            <a:ext cx="8266671" cy="4088170"/>
          </a:xfrm>
          <a:prstGeom prst="rect">
            <a:avLst/>
          </a:prstGeom>
          <a:noFill/>
        </p:spPr>
        <p:txBody>
          <a:bodyPr wrap="square" rtlCol="0">
            <a:spAutoFit/>
          </a:bodyPr>
          <a:lstStyle/>
          <a:p>
            <a:pPr algn="just">
              <a:lnSpc>
                <a:spcPct val="150000"/>
              </a:lnSpc>
            </a:pPr>
            <a:r>
              <a:rPr lang="en-US" sz="3600" b="1"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Consequences of </a:t>
            </a:r>
            <a:r>
              <a:rPr lang="en-US" sz="3600" b="1"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Plagiarism</a:t>
            </a:r>
          </a:p>
          <a:p>
            <a:pPr algn="just">
              <a:lnSpc>
                <a:spcPct val="150000"/>
              </a:lnSpc>
            </a:pPr>
            <a:r>
              <a:rPr lang="en-US" sz="2800" dirty="0">
                <a:solidFill>
                  <a:srgbClr val="202124"/>
                </a:solidFill>
              </a:rPr>
              <a:t>    It includes:</a:t>
            </a:r>
            <a:endParaRPr lang="en-US" sz="2800" dirty="0">
              <a:solidFill>
                <a:srgbClr val="202124"/>
              </a:solidFill>
              <a:effectLst/>
            </a:endParaRPr>
          </a:p>
          <a:p>
            <a:pPr marL="457200" indent="-457200" algn="just">
              <a:lnSpc>
                <a:spcPct val="150000"/>
              </a:lnSpc>
              <a:buFont typeface="Arial" panose="020B0604020202020204" pitchFamily="34" charset="0"/>
              <a:buChar char="•"/>
            </a:pPr>
            <a:r>
              <a:rPr lang="en-US" sz="2800" dirty="0">
                <a:solidFill>
                  <a:srgbClr val="202124"/>
                </a:solidFill>
                <a:effectLst/>
              </a:rPr>
              <a:t> A lower grade </a:t>
            </a:r>
          </a:p>
          <a:p>
            <a:pPr marL="457200" indent="-457200" algn="just">
              <a:lnSpc>
                <a:spcPct val="150000"/>
              </a:lnSpc>
              <a:buFont typeface="Arial" panose="020B0604020202020204" pitchFamily="34" charset="0"/>
              <a:buChar char="•"/>
            </a:pPr>
            <a:r>
              <a:rPr lang="en-US" sz="2800" dirty="0">
                <a:solidFill>
                  <a:srgbClr val="202124"/>
                </a:solidFill>
              </a:rPr>
              <a:t>A</a:t>
            </a:r>
            <a:r>
              <a:rPr lang="en-US" sz="2800" dirty="0">
                <a:solidFill>
                  <a:srgbClr val="202124"/>
                </a:solidFill>
                <a:effectLst/>
              </a:rPr>
              <a:t>utomatically failing a course</a:t>
            </a:r>
          </a:p>
          <a:p>
            <a:pPr marL="457200" indent="-457200" algn="just">
              <a:lnSpc>
                <a:spcPct val="150000"/>
              </a:lnSpc>
              <a:buFont typeface="Arial" panose="020B0604020202020204" pitchFamily="34" charset="0"/>
              <a:buChar char="•"/>
            </a:pPr>
            <a:r>
              <a:rPr lang="en-US" sz="2800" dirty="0">
                <a:solidFill>
                  <a:srgbClr val="202124"/>
                </a:solidFill>
              </a:rPr>
              <a:t>A</a:t>
            </a:r>
            <a:r>
              <a:rPr lang="en-US" sz="2800" dirty="0">
                <a:solidFill>
                  <a:srgbClr val="202124"/>
                </a:solidFill>
                <a:effectLst/>
              </a:rPr>
              <a:t>cademic suspension or probation</a:t>
            </a:r>
          </a:p>
          <a:p>
            <a:pPr marL="457200" indent="-457200" algn="just">
              <a:lnSpc>
                <a:spcPct val="150000"/>
              </a:lnSpc>
              <a:buFont typeface="Arial" panose="020B0604020202020204" pitchFamily="34" charset="0"/>
              <a:buChar char="•"/>
            </a:pPr>
            <a:r>
              <a:rPr lang="en-US" sz="2800" dirty="0">
                <a:solidFill>
                  <a:srgbClr val="202124"/>
                </a:solidFill>
              </a:rPr>
              <a:t>E</a:t>
            </a:r>
            <a:r>
              <a:rPr lang="en-US" sz="2800" dirty="0">
                <a:solidFill>
                  <a:srgbClr val="202124"/>
                </a:solidFill>
                <a:effectLst/>
              </a:rPr>
              <a:t>xpulsion</a:t>
            </a:r>
            <a:endParaRPr lang="en-US" sz="2800" dirty="0"/>
          </a:p>
        </p:txBody>
      </p:sp>
    </p:spTree>
    <p:extLst>
      <p:ext uri="{BB962C8B-B14F-4D97-AF65-F5344CB8AC3E}">
        <p14:creationId xmlns:p14="http://schemas.microsoft.com/office/powerpoint/2010/main" val="154379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6C4F5-3DE5-A55E-2B87-BCA534E1E159}"/>
              </a:ext>
            </a:extLst>
          </p:cNvPr>
          <p:cNvSpPr txBox="1"/>
          <p:nvPr/>
        </p:nvSpPr>
        <p:spPr>
          <a:xfrm>
            <a:off x="1702143" y="1180755"/>
            <a:ext cx="9085305" cy="5173852"/>
          </a:xfrm>
          <a:prstGeom prst="rect">
            <a:avLst/>
          </a:prstGeom>
          <a:noFill/>
        </p:spPr>
        <p:txBody>
          <a:bodyPr wrap="square">
            <a:spAutoFit/>
          </a:bodyPr>
          <a:lstStyle/>
          <a:p>
            <a:pPr algn="just">
              <a:lnSpc>
                <a:spcPct val="150000"/>
              </a:lnSpc>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AVOID PLAGIARISM</a:t>
            </a:r>
          </a:p>
          <a:p>
            <a:pPr marL="457200" indent="-457200" algn="just">
              <a:lnSpc>
                <a:spcPct val="150000"/>
              </a:lnSpc>
              <a:buFont typeface="Arial" panose="020B0604020202020204" pitchFamily="34" charset="0"/>
              <a:buChar char="•"/>
            </a:pPr>
            <a:r>
              <a:rPr lang="en-US" sz="2800" i="0" dirty="0">
                <a:effectLst/>
              </a:rPr>
              <a:t>Don't procrastinate with your research and assignments. Good research takes time</a:t>
            </a:r>
          </a:p>
          <a:p>
            <a:pPr marL="457200" indent="-457200" algn="just">
              <a:lnSpc>
                <a:spcPct val="150000"/>
              </a:lnSpc>
              <a:buFont typeface="Arial" panose="020B0604020202020204" pitchFamily="34" charset="0"/>
              <a:buChar char="•"/>
            </a:pPr>
            <a:r>
              <a:rPr lang="en-US" sz="2800" i="0" dirty="0">
                <a:effectLst/>
              </a:rPr>
              <a:t>Commit to doing your own work. </a:t>
            </a:r>
          </a:p>
          <a:p>
            <a:pPr marL="457200" indent="-457200" algn="just">
              <a:lnSpc>
                <a:spcPct val="150000"/>
              </a:lnSpc>
              <a:buFont typeface="Arial" panose="020B0604020202020204" pitchFamily="34" charset="0"/>
              <a:buChar char="•"/>
            </a:pPr>
            <a:r>
              <a:rPr lang="en-US" sz="2800" i="0" dirty="0">
                <a:effectLst/>
              </a:rPr>
              <a:t>Be 100% scrupulous in your note taking</a:t>
            </a:r>
          </a:p>
          <a:p>
            <a:pPr marL="457200" indent="-457200" algn="just">
              <a:lnSpc>
                <a:spcPct val="150000"/>
              </a:lnSpc>
              <a:buFont typeface="Arial" panose="020B0604020202020204" pitchFamily="34" charset="0"/>
              <a:buChar char="•"/>
            </a:pPr>
            <a:r>
              <a:rPr lang="en-US" sz="2800" i="0" dirty="0">
                <a:effectLst/>
              </a:rPr>
              <a:t>Cite your sources scrupulously</a:t>
            </a:r>
          </a:p>
          <a:p>
            <a:pPr marL="457200" indent="-457200" algn="just">
              <a:lnSpc>
                <a:spcPct val="150000"/>
              </a:lnSpc>
              <a:buFont typeface="Arial" panose="020B0604020202020204" pitchFamily="34" charset="0"/>
              <a:buChar char="•"/>
            </a:pPr>
            <a:r>
              <a:rPr lang="en-US" sz="2800" i="0" dirty="0">
                <a:effectLst/>
              </a:rPr>
              <a:t>Understand good paraphrasing</a:t>
            </a:r>
          </a:p>
          <a:p>
            <a:pPr algn="just">
              <a:lnSpc>
                <a:spcPct val="150000"/>
              </a:lnSpc>
            </a:pPr>
            <a:endParaRPr lang="en-US" dirty="0"/>
          </a:p>
        </p:txBody>
      </p:sp>
    </p:spTree>
    <p:extLst>
      <p:ext uri="{BB962C8B-B14F-4D97-AF65-F5344CB8AC3E}">
        <p14:creationId xmlns:p14="http://schemas.microsoft.com/office/powerpoint/2010/main" val="219665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7CE62-26CC-5F1A-B586-93003B931D81}"/>
              </a:ext>
            </a:extLst>
          </p:cNvPr>
          <p:cNvSpPr txBox="1"/>
          <p:nvPr/>
        </p:nvSpPr>
        <p:spPr>
          <a:xfrm>
            <a:off x="2073875" y="1112108"/>
            <a:ext cx="7648833" cy="2795509"/>
          </a:xfrm>
          <a:prstGeom prst="rect">
            <a:avLst/>
          </a:prstGeom>
          <a:noFill/>
        </p:spPr>
        <p:txBody>
          <a:bodyPr wrap="square" rtlCol="0">
            <a:spAutoFit/>
          </a:bodyPr>
          <a:lstStyle/>
          <a:p>
            <a:pPr algn="just">
              <a:lnSpc>
                <a:spcPct val="150000"/>
              </a:lnSpc>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Questionnaire Construction</a:t>
            </a:r>
          </a:p>
          <a:p>
            <a:pPr marL="457200" indent="-457200" algn="just">
              <a:lnSpc>
                <a:spcPct val="150000"/>
              </a:lnSpc>
              <a:buFont typeface="Arial" panose="020B0604020202020204" pitchFamily="34" charset="0"/>
              <a:buChar char="•"/>
            </a:pPr>
            <a:r>
              <a:rPr lang="en-US" sz="2800" dirty="0">
                <a:cs typeface="Times New Roman" panose="02020603050405020304" pitchFamily="18" charset="0"/>
              </a:rPr>
              <a:t>Have you ever done plagiarism?</a:t>
            </a:r>
          </a:p>
          <a:p>
            <a:pPr marL="457200" indent="-457200" algn="just">
              <a:lnSpc>
                <a:spcPct val="150000"/>
              </a:lnSpc>
              <a:buFont typeface="Arial" panose="020B0604020202020204" pitchFamily="34" charset="0"/>
              <a:buChar char="•"/>
            </a:pPr>
            <a:r>
              <a:rPr lang="en-US" sz="2800" dirty="0">
                <a:cs typeface="Times New Roman" panose="02020603050405020304" pitchFamily="18" charset="0"/>
              </a:rPr>
              <a:t>How to detect plagiarism?</a:t>
            </a:r>
          </a:p>
          <a:p>
            <a:pPr marL="457200" indent="-457200" algn="just">
              <a:lnSpc>
                <a:spcPct val="150000"/>
              </a:lnSpc>
              <a:buFont typeface="Arial" panose="020B0604020202020204" pitchFamily="34" charset="0"/>
              <a:buChar char="•"/>
            </a:pPr>
            <a:r>
              <a:rPr lang="en-US" sz="2800" dirty="0">
                <a:cs typeface="Times New Roman" panose="02020603050405020304" pitchFamily="18" charset="0"/>
              </a:rPr>
              <a:t>How can you protect yourself from plagiarism?</a:t>
            </a:r>
          </a:p>
        </p:txBody>
      </p:sp>
    </p:spTree>
    <p:extLst>
      <p:ext uri="{BB962C8B-B14F-4D97-AF65-F5344CB8AC3E}">
        <p14:creationId xmlns:p14="http://schemas.microsoft.com/office/powerpoint/2010/main" val="18193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953C52-D4A6-CA59-DEB3-DDC8FE38EE9E}"/>
              </a:ext>
            </a:extLst>
          </p:cNvPr>
          <p:cNvSpPr txBox="1"/>
          <p:nvPr/>
        </p:nvSpPr>
        <p:spPr>
          <a:xfrm>
            <a:off x="1696994" y="926757"/>
            <a:ext cx="9572368" cy="5380832"/>
          </a:xfrm>
          <a:prstGeom prst="rect">
            <a:avLst/>
          </a:prstGeom>
          <a:noFill/>
        </p:spPr>
        <p:txBody>
          <a:bodyPr wrap="square" rtlCol="0">
            <a:spAutoFit/>
          </a:bodyPr>
          <a:lstStyle/>
          <a:p>
            <a:pPr algn="just">
              <a:lnSpc>
                <a:spcPct val="150000"/>
              </a:lnSpc>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Summarization</a:t>
            </a:r>
          </a:p>
          <a:p>
            <a:pPr algn="just">
              <a:lnSpc>
                <a:spcPct val="150000"/>
              </a:lnSpc>
            </a:pPr>
            <a:r>
              <a:rPr lang="en-US" sz="2800" dirty="0">
                <a:solidFill>
                  <a:srgbClr val="202124"/>
                </a:solidFill>
              </a:rPr>
              <a:t>       So, </a:t>
            </a:r>
            <a:r>
              <a:rPr lang="en-US" sz="2800" i="0" dirty="0">
                <a:solidFill>
                  <a:srgbClr val="202124"/>
                </a:solidFill>
                <a:effectLst/>
              </a:rPr>
              <a:t>Plagiarism is presenting someone else's work or ideas as your own, with or without their consent, by incorporating it into your work without full acknowledgement. All published and unpublished material, whether in manuscript, printed or electronic form, is covered under this definition and it </a:t>
            </a:r>
            <a:r>
              <a:rPr lang="en-US" sz="2800" dirty="0">
                <a:solidFill>
                  <a:srgbClr val="202124"/>
                </a:solidFill>
              </a:rPr>
              <a:t>has bad effects on </a:t>
            </a:r>
            <a:r>
              <a:rPr lang="en-US" sz="2800" i="0" dirty="0">
                <a:solidFill>
                  <a:srgbClr val="202124"/>
                </a:solidFill>
                <a:effectLst/>
              </a:rPr>
              <a:t>student’s learning skills.</a:t>
            </a:r>
            <a:endParaRPr lang="en-US" sz="2800" dirty="0"/>
          </a:p>
        </p:txBody>
      </p:sp>
    </p:spTree>
    <p:extLst>
      <p:ext uri="{BB962C8B-B14F-4D97-AF65-F5344CB8AC3E}">
        <p14:creationId xmlns:p14="http://schemas.microsoft.com/office/powerpoint/2010/main" val="333629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6E0E6-895F-7638-C327-1DF8B3F5F03E}"/>
              </a:ext>
            </a:extLst>
          </p:cNvPr>
          <p:cNvSpPr txBox="1"/>
          <p:nvPr/>
        </p:nvSpPr>
        <p:spPr>
          <a:xfrm>
            <a:off x="3484605" y="2329881"/>
            <a:ext cx="6314303" cy="1323439"/>
          </a:xfrm>
          <a:prstGeom prst="rect">
            <a:avLst/>
          </a:prstGeom>
          <a:noFill/>
        </p:spPr>
        <p:txBody>
          <a:bodyPr wrap="square" rtlCol="0">
            <a:spAutoFit/>
          </a:bodyPr>
          <a:lstStyle/>
          <a:p>
            <a:r>
              <a:rPr lang="en-US" sz="8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72121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AC1DEB-00E6-BE56-BA2A-537654E3D49C}"/>
              </a:ext>
            </a:extLst>
          </p:cNvPr>
          <p:cNvSpPr txBox="1"/>
          <p:nvPr/>
        </p:nvSpPr>
        <p:spPr>
          <a:xfrm>
            <a:off x="1378039" y="1133341"/>
            <a:ext cx="8628847" cy="4180503"/>
          </a:xfrm>
          <a:prstGeom prst="rect">
            <a:avLst/>
          </a:prstGeom>
          <a:noFill/>
        </p:spPr>
        <p:txBody>
          <a:bodyPr wrap="square" rtlCol="0">
            <a:spAutoFit/>
          </a:bodyPr>
          <a:lstStyle/>
          <a:p>
            <a:pPr algn="just">
              <a:lnSpc>
                <a:spcPct val="150000"/>
              </a:lnSpc>
            </a:pPr>
            <a:r>
              <a:rPr lang="en-US" sz="4000" b="1"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a:p>
            <a:pPr marL="457200" indent="-457200" algn="just">
              <a:lnSpc>
                <a:spcPct val="150000"/>
              </a:lnSpc>
              <a:buFont typeface="Arial" panose="020B0604020202020204" pitchFamily="34" charset="0"/>
              <a:buChar char="•"/>
            </a:pPr>
            <a:r>
              <a:rPr lang="en-US" sz="2800" dirty="0">
                <a:solidFill>
                  <a:srgbClr val="202124"/>
                </a:solidFill>
              </a:rPr>
              <a:t>It </a:t>
            </a:r>
            <a:r>
              <a:rPr lang="en-US" sz="2800" i="0" dirty="0">
                <a:solidFill>
                  <a:srgbClr val="202124"/>
                </a:solidFill>
                <a:effectLst/>
              </a:rPr>
              <a:t>is to include someone else's writing, information, or idea in a paper </a:t>
            </a:r>
            <a:r>
              <a:rPr lang="en-US" sz="2800" dirty="0">
                <a:solidFill>
                  <a:srgbClr val="202124"/>
                </a:solidFill>
              </a:rPr>
              <a:t>without </a:t>
            </a:r>
            <a:r>
              <a:rPr lang="en-US" sz="2800" i="0" dirty="0">
                <a:solidFill>
                  <a:srgbClr val="202124"/>
                </a:solidFill>
                <a:effectLst/>
              </a:rPr>
              <a:t>indicating whose work it is. </a:t>
            </a:r>
          </a:p>
          <a:p>
            <a:pPr marL="457200" indent="-457200" algn="just">
              <a:lnSpc>
                <a:spcPct val="150000"/>
              </a:lnSpc>
              <a:buFont typeface="Arial" panose="020B0604020202020204" pitchFamily="34" charset="0"/>
              <a:buChar char="•"/>
            </a:pPr>
            <a:r>
              <a:rPr lang="en-US" sz="2800" dirty="0">
                <a:solidFill>
                  <a:srgbClr val="202124"/>
                </a:solidFill>
              </a:rPr>
              <a:t>B</a:t>
            </a:r>
            <a:r>
              <a:rPr lang="en-US" sz="2800" i="0" dirty="0">
                <a:solidFill>
                  <a:srgbClr val="202124"/>
                </a:solidFill>
                <a:effectLst/>
              </a:rPr>
              <a:t>oth a moral and ethical offense and sometimes a legal one.</a:t>
            </a:r>
          </a:p>
          <a:p>
            <a:pPr marL="457200" indent="-457200" algn="just">
              <a:lnSpc>
                <a:spcPct val="150000"/>
              </a:lnSpc>
              <a:buFont typeface="Arial" panose="020B0604020202020204" pitchFamily="34" charset="0"/>
              <a:buChar char="•"/>
            </a:pPr>
            <a:r>
              <a:rPr lang="en-US" sz="2800" dirty="0">
                <a:solidFill>
                  <a:srgbClr val="202124"/>
                </a:solidFill>
              </a:rPr>
              <a:t>One of main issues we face in writings</a:t>
            </a:r>
            <a:endParaRPr lang="en-US" sz="2800" dirty="0"/>
          </a:p>
        </p:txBody>
      </p:sp>
    </p:spTree>
    <p:extLst>
      <p:ext uri="{BB962C8B-B14F-4D97-AF65-F5344CB8AC3E}">
        <p14:creationId xmlns:p14="http://schemas.microsoft.com/office/powerpoint/2010/main" val="236916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65329-30DD-AF73-F717-3539C2A0515A}"/>
              </a:ext>
            </a:extLst>
          </p:cNvPr>
          <p:cNvSpPr txBox="1"/>
          <p:nvPr/>
        </p:nvSpPr>
        <p:spPr>
          <a:xfrm>
            <a:off x="1944710" y="1287887"/>
            <a:ext cx="8332631" cy="3534173"/>
          </a:xfrm>
          <a:prstGeom prst="rect">
            <a:avLst/>
          </a:prstGeom>
          <a:noFill/>
        </p:spPr>
        <p:txBody>
          <a:bodyPr wrap="square" rtlCol="0">
            <a:spAutoFit/>
          </a:bodyPr>
          <a:lstStyle/>
          <a:p>
            <a:pPr algn="just">
              <a:lnSpc>
                <a:spcPct val="150000"/>
              </a:lnSpc>
            </a:pPr>
            <a:r>
              <a:rPr lang="en-US" sz="4000" b="1"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p>
          <a:p>
            <a:pPr algn="just">
              <a:lnSpc>
                <a:spcPct val="150000"/>
              </a:lnSpc>
            </a:pPr>
            <a:r>
              <a:rPr lang="en-US" sz="2800" i="0" dirty="0">
                <a:solidFill>
                  <a:srgbClr val="202124"/>
                </a:solidFill>
                <a:effectLst/>
              </a:rPr>
              <a:t>According to RIT's Student Academic Integrity Policy: </a:t>
            </a:r>
          </a:p>
          <a:p>
            <a:pPr algn="just">
              <a:lnSpc>
                <a:spcPct val="150000"/>
              </a:lnSpc>
            </a:pPr>
            <a:r>
              <a:rPr lang="en-US" sz="2800" dirty="0">
                <a:solidFill>
                  <a:srgbClr val="202124"/>
                </a:solidFill>
              </a:rPr>
              <a:t>      “</a:t>
            </a:r>
            <a:r>
              <a:rPr lang="en-US" sz="2800" i="0" dirty="0">
                <a:solidFill>
                  <a:srgbClr val="202124"/>
                </a:solidFill>
                <a:effectLst/>
              </a:rPr>
              <a:t>Plagiarism is the representation of others' ideas as one's own without giving proper attribution to the original author or authors.”</a:t>
            </a:r>
            <a:endParaRPr lang="en-US" sz="2800" dirty="0"/>
          </a:p>
        </p:txBody>
      </p:sp>
    </p:spTree>
    <p:extLst>
      <p:ext uri="{BB962C8B-B14F-4D97-AF65-F5344CB8AC3E}">
        <p14:creationId xmlns:p14="http://schemas.microsoft.com/office/powerpoint/2010/main" val="246848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3AAB6-01E3-2B19-CE01-464D5F77C2B1}"/>
              </a:ext>
            </a:extLst>
          </p:cNvPr>
          <p:cNvSpPr txBox="1"/>
          <p:nvPr/>
        </p:nvSpPr>
        <p:spPr>
          <a:xfrm>
            <a:off x="1262130" y="1378041"/>
            <a:ext cx="9247031" cy="4616648"/>
          </a:xfrm>
          <a:prstGeom prst="rect">
            <a:avLst/>
          </a:prstGeom>
          <a:noFill/>
        </p:spPr>
        <p:txBody>
          <a:bodyPr wrap="square" rtlCol="0">
            <a:spAutoFit/>
          </a:bodyPr>
          <a:lstStyle/>
          <a:p>
            <a:pPr algn="just">
              <a:lnSpc>
                <a:spcPct val="150000"/>
              </a:lnSpc>
            </a:pPr>
            <a:r>
              <a:rPr lang="en-US" sz="36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 Of The Following Are Considered Plagiarism</a:t>
            </a:r>
            <a:r>
              <a:rPr lang="en-US" sz="32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800" dirty="0">
                <a:solidFill>
                  <a:srgbClr val="000000"/>
                </a:solidFill>
                <a:cs typeface="Times New Roman" panose="02020603050405020304" pitchFamily="18" charset="0"/>
              </a:rPr>
              <a:t>T</a:t>
            </a:r>
            <a:r>
              <a:rPr lang="en-US" sz="2800" b="0" i="0" dirty="0">
                <a:solidFill>
                  <a:srgbClr val="000000"/>
                </a:solidFill>
                <a:effectLst/>
                <a:cs typeface="Times New Roman" panose="02020603050405020304" pitchFamily="18" charset="0"/>
              </a:rPr>
              <a:t>urning in someone else's work as your own</a:t>
            </a:r>
          </a:p>
          <a:p>
            <a:pPr algn="just">
              <a:lnSpc>
                <a:spcPct val="150000"/>
              </a:lnSpc>
              <a:buFont typeface="Arial" panose="020B0604020202020204" pitchFamily="34" charset="0"/>
              <a:buChar char="•"/>
            </a:pPr>
            <a:r>
              <a:rPr lang="en-US" sz="2800" dirty="0">
                <a:solidFill>
                  <a:srgbClr val="000000"/>
                </a:solidFill>
                <a:cs typeface="Times New Roman" panose="02020603050405020304" pitchFamily="18" charset="0"/>
              </a:rPr>
              <a:t>C</a:t>
            </a:r>
            <a:r>
              <a:rPr lang="en-US" sz="2800" b="0" i="0" dirty="0">
                <a:solidFill>
                  <a:srgbClr val="000000"/>
                </a:solidFill>
                <a:effectLst/>
                <a:cs typeface="Times New Roman" panose="02020603050405020304" pitchFamily="18" charset="0"/>
              </a:rPr>
              <a:t>opying words or ideas from someone else without giving credit</a:t>
            </a:r>
          </a:p>
          <a:p>
            <a:pPr algn="just">
              <a:lnSpc>
                <a:spcPct val="150000"/>
              </a:lnSpc>
              <a:buFont typeface="Arial" panose="020B0604020202020204" pitchFamily="34" charset="0"/>
              <a:buChar char="•"/>
            </a:pPr>
            <a:r>
              <a:rPr lang="en-US" sz="2800" dirty="0">
                <a:solidFill>
                  <a:srgbClr val="000000"/>
                </a:solidFill>
                <a:cs typeface="Times New Roman" panose="02020603050405020304" pitchFamily="18" charset="0"/>
              </a:rPr>
              <a:t>F</a:t>
            </a:r>
            <a:r>
              <a:rPr lang="en-US" sz="2800" b="0" i="0" dirty="0">
                <a:solidFill>
                  <a:srgbClr val="000000"/>
                </a:solidFill>
                <a:effectLst/>
                <a:cs typeface="Times New Roman" panose="02020603050405020304" pitchFamily="18" charset="0"/>
              </a:rPr>
              <a:t>ailing to put a quotation in quotation marks</a:t>
            </a:r>
          </a:p>
          <a:p>
            <a:endParaRPr lang="en-US" dirty="0"/>
          </a:p>
        </p:txBody>
      </p:sp>
    </p:spTree>
    <p:extLst>
      <p:ext uri="{BB962C8B-B14F-4D97-AF65-F5344CB8AC3E}">
        <p14:creationId xmlns:p14="http://schemas.microsoft.com/office/powerpoint/2010/main" val="140567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FE5ED-59E1-BC13-D64A-6B272E531E84}"/>
              </a:ext>
            </a:extLst>
          </p:cNvPr>
          <p:cNvSpPr txBox="1"/>
          <p:nvPr/>
        </p:nvSpPr>
        <p:spPr>
          <a:xfrm>
            <a:off x="1775138" y="1146220"/>
            <a:ext cx="8641724" cy="4893647"/>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solidFill>
                  <a:srgbClr val="000000"/>
                </a:solidFill>
                <a:cs typeface="Times New Roman" panose="02020603050405020304" pitchFamily="18" charset="0"/>
              </a:rPr>
              <a:t>G</a:t>
            </a:r>
            <a:r>
              <a:rPr lang="en-US" sz="2800" b="0" i="0" dirty="0">
                <a:solidFill>
                  <a:srgbClr val="000000"/>
                </a:solidFill>
                <a:effectLst/>
                <a:cs typeface="Times New Roman" panose="02020603050405020304" pitchFamily="18" charset="0"/>
              </a:rPr>
              <a:t>iving incorrect information about the source of a quotation</a:t>
            </a:r>
          </a:p>
          <a:p>
            <a:pPr algn="just">
              <a:lnSpc>
                <a:spcPct val="150000"/>
              </a:lnSpc>
              <a:buFont typeface="Arial" panose="020B0604020202020204" pitchFamily="34" charset="0"/>
              <a:buChar char="•"/>
            </a:pPr>
            <a:r>
              <a:rPr lang="en-US" sz="2800" dirty="0">
                <a:solidFill>
                  <a:srgbClr val="000000"/>
                </a:solidFill>
                <a:cs typeface="Times New Roman" panose="02020603050405020304" pitchFamily="18" charset="0"/>
              </a:rPr>
              <a:t>C</a:t>
            </a:r>
            <a:r>
              <a:rPr lang="en-US" sz="2800" b="0" i="0" dirty="0">
                <a:solidFill>
                  <a:srgbClr val="000000"/>
                </a:solidFill>
                <a:effectLst/>
                <a:cs typeface="Times New Roman" panose="02020603050405020304" pitchFamily="18" charset="0"/>
              </a:rPr>
              <a:t>hanging words but copying the sentence structure of a source without giving credit</a:t>
            </a:r>
          </a:p>
          <a:p>
            <a:pPr algn="just">
              <a:lnSpc>
                <a:spcPct val="150000"/>
              </a:lnSpc>
              <a:buFont typeface="Arial" panose="020B0604020202020204" pitchFamily="34" charset="0"/>
              <a:buChar char="•"/>
            </a:pPr>
            <a:r>
              <a:rPr lang="en-US" sz="2800" dirty="0">
                <a:solidFill>
                  <a:srgbClr val="000000"/>
                </a:solidFill>
                <a:cs typeface="Times New Roman" panose="02020603050405020304" pitchFamily="18" charset="0"/>
              </a:rPr>
              <a:t>C</a:t>
            </a:r>
            <a:r>
              <a:rPr lang="en-US" sz="2800" b="0" i="0" dirty="0">
                <a:solidFill>
                  <a:srgbClr val="000000"/>
                </a:solidFill>
                <a:effectLst/>
                <a:cs typeface="Times New Roman" panose="02020603050405020304" pitchFamily="18" charset="0"/>
              </a:rPr>
              <a:t>opying so many words or ideas from a source that it makes up the majority of your work, whether you give credit or not.</a:t>
            </a:r>
          </a:p>
          <a:p>
            <a:endParaRPr lang="en-US" dirty="0"/>
          </a:p>
        </p:txBody>
      </p:sp>
    </p:spTree>
    <p:extLst>
      <p:ext uri="{BB962C8B-B14F-4D97-AF65-F5344CB8AC3E}">
        <p14:creationId xmlns:p14="http://schemas.microsoft.com/office/powerpoint/2010/main" val="57313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A95425E-2AF8-9297-10A0-604937D73EE7}"/>
              </a:ext>
            </a:extLst>
          </p:cNvPr>
          <p:cNvGrpSpPr/>
          <p:nvPr/>
        </p:nvGrpSpPr>
        <p:grpSpPr>
          <a:xfrm>
            <a:off x="1260737" y="1232716"/>
            <a:ext cx="9670525" cy="3909085"/>
            <a:chOff x="1388772" y="1232716"/>
            <a:chExt cx="9670525" cy="3909085"/>
          </a:xfrm>
        </p:grpSpPr>
        <p:sp>
          <p:nvSpPr>
            <p:cNvPr id="2" name="TextBox 1">
              <a:extLst>
                <a:ext uri="{FF2B5EF4-FFF2-40B4-BE49-F238E27FC236}">
                  <a16:creationId xmlns:a16="http://schemas.microsoft.com/office/drawing/2014/main" id="{B0E63F1D-D338-CD53-49A4-5BE43B1AB0F5}"/>
                </a:ext>
              </a:extLst>
            </p:cNvPr>
            <p:cNvSpPr txBox="1"/>
            <p:nvPr/>
          </p:nvSpPr>
          <p:spPr>
            <a:xfrm>
              <a:off x="1388772" y="1232716"/>
              <a:ext cx="9423390" cy="3534173"/>
            </a:xfrm>
            <a:prstGeom prst="rect">
              <a:avLst/>
            </a:prstGeom>
            <a:noFill/>
          </p:spPr>
          <p:txBody>
            <a:bodyPr wrap="square" numCol="1" rtlCol="0">
              <a:spAutoFit/>
            </a:bodyPr>
            <a:lstStyle/>
            <a:p>
              <a:pPr algn="ctr">
                <a:lnSpc>
                  <a:spcPct val="15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a:t>
              </a:r>
              <a:r>
                <a:rPr lang="en-US" sz="40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Plagiarism</a:t>
              </a:r>
            </a:p>
            <a:p>
              <a:pPr marL="457200" indent="-457200" algn="just">
                <a:lnSpc>
                  <a:spcPct val="150000"/>
                </a:lnSpc>
                <a:buFont typeface="Arial" panose="020B0604020202020204" pitchFamily="34" charset="0"/>
                <a:buChar char="•"/>
              </a:pPr>
              <a:r>
                <a:rPr lang="en-US" sz="2800" i="0" dirty="0">
                  <a:solidFill>
                    <a:srgbClr val="333333"/>
                  </a:solidFill>
                </a:rPr>
                <a:t>Complete Plagiarism               </a:t>
              </a:r>
            </a:p>
            <a:p>
              <a:pPr marL="457200" indent="-457200" algn="just">
                <a:lnSpc>
                  <a:spcPct val="150000"/>
                </a:lnSpc>
                <a:buFont typeface="Arial" panose="020B0604020202020204" pitchFamily="34" charset="0"/>
                <a:buChar char="•"/>
              </a:pPr>
              <a:r>
                <a:rPr lang="en-US" sz="2800" i="0" dirty="0">
                  <a:solidFill>
                    <a:srgbClr val="333333"/>
                  </a:solidFill>
                </a:rPr>
                <a:t>Source-based Plagiarism</a:t>
              </a:r>
            </a:p>
            <a:p>
              <a:pPr marL="457200" indent="-457200" algn="just">
                <a:lnSpc>
                  <a:spcPct val="150000"/>
                </a:lnSpc>
                <a:buFont typeface="Arial" panose="020B0604020202020204" pitchFamily="34" charset="0"/>
                <a:buChar char="•"/>
              </a:pPr>
              <a:r>
                <a:rPr lang="en-US" sz="2800" i="0" dirty="0">
                  <a:solidFill>
                    <a:srgbClr val="333333"/>
                  </a:solidFill>
                </a:rPr>
                <a:t>Direct Plagiarism</a:t>
              </a:r>
            </a:p>
            <a:p>
              <a:pPr marL="457200" indent="-457200" algn="just">
                <a:lnSpc>
                  <a:spcPct val="150000"/>
                </a:lnSpc>
                <a:buFont typeface="Arial" panose="020B0604020202020204" pitchFamily="34" charset="0"/>
                <a:buChar char="•"/>
              </a:pPr>
              <a:r>
                <a:rPr lang="en-US" sz="2800" i="0" dirty="0">
                  <a:solidFill>
                    <a:srgbClr val="333333"/>
                  </a:solidFill>
                </a:rPr>
                <a:t>Self or Auto Plagiarism</a:t>
              </a:r>
            </a:p>
          </p:txBody>
        </p:sp>
        <p:sp>
          <p:nvSpPr>
            <p:cNvPr id="3" name="TextBox 2">
              <a:extLst>
                <a:ext uri="{FF2B5EF4-FFF2-40B4-BE49-F238E27FC236}">
                  <a16:creationId xmlns:a16="http://schemas.microsoft.com/office/drawing/2014/main" id="{CD8D6167-D6D2-0EEA-49E3-1F731AE06F51}"/>
                </a:ext>
              </a:extLst>
            </p:cNvPr>
            <p:cNvSpPr txBox="1"/>
            <p:nvPr/>
          </p:nvSpPr>
          <p:spPr>
            <a:xfrm>
              <a:off x="6190735" y="2187146"/>
              <a:ext cx="4868562" cy="295465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800" i="0" dirty="0">
                  <a:solidFill>
                    <a:srgbClr val="333333"/>
                  </a:solidFill>
                </a:rPr>
                <a:t>Paraphrasing plagiarism</a:t>
              </a:r>
            </a:p>
            <a:p>
              <a:pPr marL="457200" indent="-457200" algn="just">
                <a:lnSpc>
                  <a:spcPct val="150000"/>
                </a:lnSpc>
                <a:buFont typeface="Arial" panose="020B0604020202020204" pitchFamily="34" charset="0"/>
                <a:buChar char="•"/>
              </a:pPr>
              <a:r>
                <a:rPr lang="en-US" sz="2800" i="0" dirty="0">
                  <a:solidFill>
                    <a:srgbClr val="333333"/>
                  </a:solidFill>
                </a:rPr>
                <a:t>Inaccurate Authorship</a:t>
              </a:r>
            </a:p>
            <a:p>
              <a:pPr marL="457200" indent="-457200" algn="just">
                <a:lnSpc>
                  <a:spcPct val="150000"/>
                </a:lnSpc>
                <a:buFont typeface="Arial" panose="020B0604020202020204" pitchFamily="34" charset="0"/>
                <a:buChar char="•"/>
              </a:pPr>
              <a:r>
                <a:rPr lang="en-US" sz="2800" i="0" dirty="0">
                  <a:solidFill>
                    <a:srgbClr val="333333"/>
                  </a:solidFill>
                </a:rPr>
                <a:t>Mosaic Plagiarism</a:t>
              </a:r>
            </a:p>
            <a:p>
              <a:pPr marL="457200" indent="-457200" algn="just">
                <a:lnSpc>
                  <a:spcPct val="150000"/>
                </a:lnSpc>
                <a:buFont typeface="Arial" panose="020B0604020202020204" pitchFamily="34" charset="0"/>
                <a:buChar char="•"/>
              </a:pPr>
              <a:r>
                <a:rPr lang="en-US" sz="2800" i="0" dirty="0">
                  <a:solidFill>
                    <a:srgbClr val="333333"/>
                  </a:solidFill>
                </a:rPr>
                <a:t>Accidental Plagiarism</a:t>
              </a:r>
            </a:p>
            <a:p>
              <a:endParaRPr lang="en-US" dirty="0"/>
            </a:p>
          </p:txBody>
        </p:sp>
      </p:grpSp>
    </p:spTree>
    <p:extLst>
      <p:ext uri="{BB962C8B-B14F-4D97-AF65-F5344CB8AC3E}">
        <p14:creationId xmlns:p14="http://schemas.microsoft.com/office/powerpoint/2010/main" val="40415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54EAB-B981-8559-0603-373CEAFA902C}"/>
              </a:ext>
            </a:extLst>
          </p:cNvPr>
          <p:cNvSpPr txBox="1"/>
          <p:nvPr/>
        </p:nvSpPr>
        <p:spPr>
          <a:xfrm>
            <a:off x="2038865" y="1112108"/>
            <a:ext cx="8625016" cy="5078313"/>
          </a:xfrm>
          <a:prstGeom prst="rect">
            <a:avLst/>
          </a:prstGeom>
          <a:noFill/>
        </p:spPr>
        <p:txBody>
          <a:bodyPr wrap="square" rtlCol="0">
            <a:spAutoFit/>
          </a:bodyPr>
          <a:lstStyle/>
          <a:p>
            <a:pPr algn="just">
              <a:lnSpc>
                <a:spcPct val="150000"/>
              </a:lnSpc>
            </a:pPr>
            <a:r>
              <a:rPr lang="en-US" sz="3600" b="1" i="0"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Complete Plagiarism</a:t>
            </a:r>
          </a:p>
          <a:p>
            <a:pPr marL="457200" indent="-457200" algn="just">
              <a:lnSpc>
                <a:spcPct val="150000"/>
              </a:lnSpc>
              <a:buFont typeface="Arial" panose="020B0604020202020204" pitchFamily="34" charset="0"/>
              <a:buChar char="•"/>
            </a:pPr>
            <a:r>
              <a:rPr lang="en-US" sz="2800" dirty="0">
                <a:solidFill>
                  <a:srgbClr val="333333"/>
                </a:solidFill>
                <a:effectLst/>
              </a:rPr>
              <a:t>Essentially copying the entirety of someone's work and labelling it as your own. </a:t>
            </a:r>
          </a:p>
          <a:p>
            <a:pPr marL="457200" indent="-457200" algn="just">
              <a:lnSpc>
                <a:spcPct val="150000"/>
              </a:lnSpc>
              <a:buFont typeface="Arial" panose="020B0604020202020204" pitchFamily="34" charset="0"/>
              <a:buChar char="•"/>
            </a:pPr>
            <a:r>
              <a:rPr lang="en-US" sz="2800" dirty="0">
                <a:solidFill>
                  <a:srgbClr val="333333"/>
                </a:solidFill>
                <a:effectLst/>
              </a:rPr>
              <a:t>This is the most serious type of plagiarism! </a:t>
            </a:r>
          </a:p>
          <a:p>
            <a:pPr marL="457200" indent="-457200" algn="just">
              <a:lnSpc>
                <a:spcPct val="150000"/>
              </a:lnSpc>
              <a:buFont typeface="Arial" panose="020B0604020202020204" pitchFamily="34" charset="0"/>
              <a:buChar char="•"/>
            </a:pPr>
            <a:r>
              <a:rPr lang="en-US" sz="2800" dirty="0">
                <a:solidFill>
                  <a:srgbClr val="333333"/>
                </a:solidFill>
                <a:effectLst/>
              </a:rPr>
              <a:t>It is equivalent to intellectual theft and stealing.</a:t>
            </a:r>
          </a:p>
          <a:p>
            <a:pPr marL="457200" indent="-457200" algn="just">
              <a:lnSpc>
                <a:spcPct val="150000"/>
              </a:lnSpc>
              <a:buFont typeface="Arial" panose="020B0604020202020204" pitchFamily="34" charset="0"/>
              <a:buChar char="•"/>
            </a:pPr>
            <a:r>
              <a:rPr lang="en-US" sz="2800" b="1" dirty="0">
                <a:solidFill>
                  <a:srgbClr val="202124"/>
                </a:solidFill>
                <a:effectLst/>
                <a:latin typeface="Times New Roman" panose="02020603050405020304" pitchFamily="18" charset="0"/>
                <a:cs typeface="Times New Roman" panose="02020603050405020304" pitchFamily="18" charset="0"/>
              </a:rPr>
              <a:t>Example</a:t>
            </a:r>
            <a:r>
              <a:rPr lang="en-US" sz="2800" dirty="0">
                <a:solidFill>
                  <a:srgbClr val="202124"/>
                </a:solidFill>
                <a:effectLst/>
              </a:rPr>
              <a:t>: Copying and pasting a Wikipedia article into the body of an assignment.</a:t>
            </a:r>
            <a:endParaRPr lang="en-US" sz="2800" dirty="0">
              <a:solidFill>
                <a:srgbClr val="333333"/>
              </a:solidFill>
              <a:effectLst/>
            </a:endParaRPr>
          </a:p>
          <a:p>
            <a:endParaRPr lang="en-US" dirty="0"/>
          </a:p>
        </p:txBody>
      </p:sp>
    </p:spTree>
    <p:extLst>
      <p:ext uri="{BB962C8B-B14F-4D97-AF65-F5344CB8AC3E}">
        <p14:creationId xmlns:p14="http://schemas.microsoft.com/office/powerpoint/2010/main" val="246894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FDF55-6028-D884-1A37-CC180CAD1E20}"/>
              </a:ext>
            </a:extLst>
          </p:cNvPr>
          <p:cNvSpPr txBox="1"/>
          <p:nvPr/>
        </p:nvSpPr>
        <p:spPr>
          <a:xfrm>
            <a:off x="1734064" y="894798"/>
            <a:ext cx="9782433" cy="6370975"/>
          </a:xfrm>
          <a:prstGeom prst="rect">
            <a:avLst/>
          </a:prstGeom>
          <a:noFill/>
        </p:spPr>
        <p:txBody>
          <a:bodyPr wrap="square" rtlCol="0">
            <a:spAutoFit/>
          </a:bodyPr>
          <a:lstStyle/>
          <a:p>
            <a:pPr algn="just">
              <a:lnSpc>
                <a:spcPct val="150000"/>
              </a:lnSpc>
            </a:pPr>
            <a:r>
              <a:rPr lang="en-US" sz="3600" b="1" i="0"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Source-based Plagiarism</a:t>
            </a:r>
          </a:p>
          <a:p>
            <a:pPr algn="just">
              <a:lnSpc>
                <a:spcPct val="150000"/>
              </a:lnSpc>
            </a:pPr>
            <a:r>
              <a:rPr lang="en-US" sz="2800" i="0" dirty="0">
                <a:solidFill>
                  <a:srgbClr val="333333"/>
                </a:solidFill>
                <a:effectLst/>
              </a:rPr>
              <a:t>Sometimes plagiarism happens because of a source.</a:t>
            </a:r>
          </a:p>
          <a:p>
            <a:pPr algn="just">
              <a:lnSpc>
                <a:spcPct val="150000"/>
              </a:lnSpc>
            </a:pPr>
            <a:r>
              <a:rPr lang="en-US" sz="2800" b="1" i="0" dirty="0">
                <a:solidFill>
                  <a:srgbClr val="333333"/>
                </a:solidFill>
                <a:effectLst/>
              </a:rPr>
              <a:t>Few Examples:</a:t>
            </a:r>
          </a:p>
          <a:p>
            <a:pPr marL="457200" indent="-457200" algn="just">
              <a:lnSpc>
                <a:spcPct val="150000"/>
              </a:lnSpc>
              <a:buFont typeface="Arial" panose="020B0604020202020204" pitchFamily="34" charset="0"/>
              <a:buChar char="•"/>
            </a:pPr>
            <a:r>
              <a:rPr lang="en-US" sz="2800" i="0" u="sng" dirty="0">
                <a:solidFill>
                  <a:srgbClr val="333333"/>
                </a:solidFill>
                <a:effectLst/>
              </a:rPr>
              <a:t>Misleading citation</a:t>
            </a:r>
            <a:r>
              <a:rPr lang="en-US" sz="2800" i="0" dirty="0">
                <a:solidFill>
                  <a:srgbClr val="333333"/>
                </a:solidFill>
                <a:effectLst/>
              </a:rPr>
              <a:t> - When someone cites a source that is wrong or doesn't exist.</a:t>
            </a:r>
          </a:p>
          <a:p>
            <a:pPr marL="457200" indent="-457200" algn="just">
              <a:lnSpc>
                <a:spcPct val="150000"/>
              </a:lnSpc>
              <a:buFont typeface="Arial" panose="020B0604020202020204" pitchFamily="34" charset="0"/>
              <a:buChar char="•"/>
            </a:pPr>
            <a:r>
              <a:rPr lang="en-US" sz="2800" i="0" u="sng" dirty="0">
                <a:solidFill>
                  <a:srgbClr val="333333"/>
                </a:solidFill>
                <a:effectLst/>
              </a:rPr>
              <a:t>Data fabrication</a:t>
            </a:r>
            <a:r>
              <a:rPr lang="en-US" sz="2800" i="0" dirty="0">
                <a:solidFill>
                  <a:srgbClr val="333333"/>
                </a:solidFill>
                <a:effectLst/>
              </a:rPr>
              <a:t> - When someone creates false data and research.</a:t>
            </a:r>
          </a:p>
          <a:p>
            <a:pPr marL="457200" indent="-457200" algn="just">
              <a:lnSpc>
                <a:spcPct val="150000"/>
              </a:lnSpc>
              <a:buFont typeface="Arial" panose="020B0604020202020204" pitchFamily="34" charset="0"/>
              <a:buChar char="•"/>
            </a:pPr>
            <a:r>
              <a:rPr lang="en-US" sz="2800" i="0" u="sng" dirty="0">
                <a:solidFill>
                  <a:srgbClr val="333333"/>
                </a:solidFill>
                <a:effectLst/>
              </a:rPr>
              <a:t>Data falsification</a:t>
            </a:r>
            <a:r>
              <a:rPr lang="en-US" sz="2800" i="0" dirty="0">
                <a:solidFill>
                  <a:srgbClr val="333333"/>
                </a:solidFill>
                <a:effectLst/>
              </a:rPr>
              <a:t> - When someone deliberately changes or omits data to get the results they want.</a:t>
            </a:r>
          </a:p>
          <a:p>
            <a:endParaRPr lang="en-US" dirty="0"/>
          </a:p>
        </p:txBody>
      </p:sp>
    </p:spTree>
    <p:extLst>
      <p:ext uri="{BB962C8B-B14F-4D97-AF65-F5344CB8AC3E}">
        <p14:creationId xmlns:p14="http://schemas.microsoft.com/office/powerpoint/2010/main" val="28731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7500D3-C6ED-896D-2138-5CBE5E2D374F}"/>
              </a:ext>
            </a:extLst>
          </p:cNvPr>
          <p:cNvSpPr txBox="1"/>
          <p:nvPr/>
        </p:nvSpPr>
        <p:spPr>
          <a:xfrm>
            <a:off x="1668162" y="1013254"/>
            <a:ext cx="8637373" cy="5380832"/>
          </a:xfrm>
          <a:prstGeom prst="rect">
            <a:avLst/>
          </a:prstGeom>
          <a:noFill/>
        </p:spPr>
        <p:txBody>
          <a:bodyPr wrap="square" rtlCol="0">
            <a:spAutoFit/>
          </a:bodyPr>
          <a:lstStyle/>
          <a:p>
            <a:pPr algn="just">
              <a:lnSpc>
                <a:spcPct val="150000"/>
              </a:lnSpc>
            </a:pPr>
            <a:r>
              <a:rPr lang="en-US" sz="3600" b="1" i="0"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Direct Plagiarism</a:t>
            </a:r>
          </a:p>
          <a:p>
            <a:pPr marL="457200" indent="-457200" algn="just">
              <a:lnSpc>
                <a:spcPct val="150000"/>
              </a:lnSpc>
              <a:buFont typeface="Arial" panose="020B0604020202020204" pitchFamily="34" charset="0"/>
              <a:buChar char="•"/>
            </a:pPr>
            <a:r>
              <a:rPr lang="en-US" sz="2800" i="0" dirty="0">
                <a:solidFill>
                  <a:srgbClr val="333333"/>
                </a:solidFill>
                <a:effectLst/>
              </a:rPr>
              <a:t>Essentially copying a section of someone's work and pasting it into your own. </a:t>
            </a:r>
          </a:p>
          <a:p>
            <a:pPr marL="457200" indent="-457200" algn="just">
              <a:lnSpc>
                <a:spcPct val="150000"/>
              </a:lnSpc>
              <a:buFont typeface="Arial" panose="020B0604020202020204" pitchFamily="34" charset="0"/>
              <a:buChar char="•"/>
            </a:pPr>
            <a:r>
              <a:rPr lang="en-US" sz="2800" i="0" dirty="0">
                <a:solidFill>
                  <a:srgbClr val="333333"/>
                </a:solidFill>
                <a:effectLst/>
              </a:rPr>
              <a:t>It is like </a:t>
            </a:r>
            <a:r>
              <a:rPr lang="en-US" sz="2800" b="1" i="0" dirty="0">
                <a:solidFill>
                  <a:srgbClr val="333333"/>
                </a:solidFill>
                <a:effectLst/>
              </a:rPr>
              <a:t>complete</a:t>
            </a:r>
            <a:r>
              <a:rPr lang="en-US" sz="2800" i="0" dirty="0">
                <a:solidFill>
                  <a:srgbClr val="333333"/>
                </a:solidFill>
                <a:effectLst/>
              </a:rPr>
              <a:t> plagiarism except it is only a section rather than the whole thing.</a:t>
            </a:r>
          </a:p>
          <a:p>
            <a:pPr marL="457200" indent="-457200" algn="just">
              <a:lnSpc>
                <a:spcPct val="150000"/>
              </a:lnSpc>
              <a:buFont typeface="Arial" panose="020B0604020202020204" pitchFamily="34" charset="0"/>
              <a:buChar char="•"/>
            </a:pPr>
            <a:r>
              <a:rPr lang="en-US" sz="2800" b="1" i="0" dirty="0">
                <a:solidFill>
                  <a:srgbClr val="202124"/>
                </a:solidFill>
                <a:effectLst/>
              </a:rPr>
              <a:t>Example</a:t>
            </a:r>
            <a:r>
              <a:rPr lang="en-US" sz="2800" i="0" dirty="0">
                <a:solidFill>
                  <a:srgbClr val="202124"/>
                </a:solidFill>
                <a:effectLst/>
              </a:rPr>
              <a:t>: Dropping a line or two from your source directly into your work without quoting or citing the source</a:t>
            </a:r>
            <a:endParaRPr lang="en-US" sz="2800" dirty="0"/>
          </a:p>
        </p:txBody>
      </p:sp>
    </p:spTree>
    <p:extLst>
      <p:ext uri="{BB962C8B-B14F-4D97-AF65-F5344CB8AC3E}">
        <p14:creationId xmlns:p14="http://schemas.microsoft.com/office/powerpoint/2010/main" val="20134805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44</TotalTime>
  <Words>739</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Times New Roman</vt:lpstr>
      <vt:lpstr>Vapor Trail</vt:lpstr>
      <vt:lpstr>PLAGIARISM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dc:title>
  <dc:creator>Rao Rabi</dc:creator>
  <cp:lastModifiedBy>Rao Rabi</cp:lastModifiedBy>
  <cp:revision>1</cp:revision>
  <dcterms:created xsi:type="dcterms:W3CDTF">2023-01-08T13:42:33Z</dcterms:created>
  <dcterms:modified xsi:type="dcterms:W3CDTF">2023-01-08T14:27:13Z</dcterms:modified>
</cp:coreProperties>
</file>