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FF3399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660"/>
  </p:normalViewPr>
  <p:slideViewPr>
    <p:cSldViewPr>
      <p:cViewPr>
        <p:scale>
          <a:sx n="80" d="100"/>
          <a:sy n="80" d="100"/>
        </p:scale>
        <p:origin x="-100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1218-9EA7-481C-8697-BA90D834190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D3D5-1A3C-4F7F-8301-9BB7B758B8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1218-9EA7-481C-8697-BA90D834190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D3D5-1A3C-4F7F-8301-9BB7B758B8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1218-9EA7-481C-8697-BA90D834190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D3D5-1A3C-4F7F-8301-9BB7B758B8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1218-9EA7-481C-8697-BA90D834190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D3D5-1A3C-4F7F-8301-9BB7B758B8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1218-9EA7-481C-8697-BA90D834190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D3D5-1A3C-4F7F-8301-9BB7B758B8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1218-9EA7-481C-8697-BA90D834190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D3D5-1A3C-4F7F-8301-9BB7B758B8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1218-9EA7-481C-8697-BA90D834190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D3D5-1A3C-4F7F-8301-9BB7B758B8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1218-9EA7-481C-8697-BA90D834190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D3D5-1A3C-4F7F-8301-9BB7B758B8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1218-9EA7-481C-8697-BA90D834190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D3D5-1A3C-4F7F-8301-9BB7B758B8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1218-9EA7-481C-8697-BA90D834190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D3D5-1A3C-4F7F-8301-9BB7B758B8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1218-9EA7-481C-8697-BA90D834190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D3D5-1A3C-4F7F-8301-9BB7B758B87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6A21218-9EA7-481C-8697-BA90D834190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504D3D5-1A3C-4F7F-8301-9BB7B758B8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25" y="3657600"/>
            <a:ext cx="3962400" cy="266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6800" y="1808063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4000" b="1" dirty="0">
                <a:latin typeface="Algerian" pitchFamily="82" charset="0"/>
              </a:rPr>
              <a:t>Plagiarism and citation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0" y="4648200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itchFamily="34" charset="0"/>
                <a:cs typeface="Aharoni" pitchFamily="2" charset="-79"/>
              </a:rPr>
              <a:t>Presented by:</a:t>
            </a:r>
          </a:p>
          <a:p>
            <a:endParaRPr lang="en-US" dirty="0">
              <a:latin typeface="Arial Rounded MT Bold" pitchFamily="34" charset="0"/>
              <a:cs typeface="Aharoni" pitchFamily="2" charset="-79"/>
            </a:endParaRPr>
          </a:p>
          <a:p>
            <a:r>
              <a:rPr lang="en-US" dirty="0">
                <a:latin typeface="Arial Rounded MT Bold" pitchFamily="34" charset="0"/>
                <a:cs typeface="Aharoni" pitchFamily="2" charset="-79"/>
              </a:rPr>
              <a:t>Ahmed </a:t>
            </a:r>
            <a:r>
              <a:rPr lang="en-US" dirty="0" err="1">
                <a:latin typeface="Arial Rounded MT Bold" pitchFamily="34" charset="0"/>
                <a:cs typeface="Aharoni" pitchFamily="2" charset="-79"/>
              </a:rPr>
              <a:t>Raza</a:t>
            </a:r>
            <a:r>
              <a:rPr lang="en-US" dirty="0">
                <a:latin typeface="Arial Rounded MT Bold" pitchFamily="34" charset="0"/>
                <a:cs typeface="Aharoni" pitchFamily="2" charset="-79"/>
              </a:rPr>
              <a:t>     (2521352)</a:t>
            </a:r>
          </a:p>
          <a:p>
            <a:r>
              <a:rPr lang="en-US" dirty="0" err="1">
                <a:latin typeface="Arial Rounded MT Bold" pitchFamily="34" charset="0"/>
                <a:cs typeface="Aharoni" pitchFamily="2" charset="-79"/>
              </a:rPr>
              <a:t>Hamza</a:t>
            </a:r>
            <a:r>
              <a:rPr lang="en-US" dirty="0">
                <a:latin typeface="Arial Rounded MT Bold" pitchFamily="34" charset="0"/>
                <a:cs typeface="Aharoni" pitchFamily="2" charset="-79"/>
              </a:rPr>
              <a:t> </a:t>
            </a:r>
            <a:r>
              <a:rPr lang="en-US" dirty="0" err="1">
                <a:latin typeface="Arial Rounded MT Bold" pitchFamily="34" charset="0"/>
                <a:cs typeface="Aharoni" pitchFamily="2" charset="-79"/>
              </a:rPr>
              <a:t>Hafeez</a:t>
            </a:r>
            <a:r>
              <a:rPr lang="en-US" dirty="0">
                <a:latin typeface="Arial Rounded MT Bold" pitchFamily="34" charset="0"/>
                <a:cs typeface="Aharoni" pitchFamily="2" charset="-79"/>
              </a:rPr>
              <a:t>  (2521344)</a:t>
            </a:r>
          </a:p>
          <a:p>
            <a:r>
              <a:rPr lang="en-US" dirty="0" err="1">
                <a:latin typeface="Arial Rounded MT Bold" pitchFamily="34" charset="0"/>
                <a:cs typeface="Aharoni" pitchFamily="2" charset="-79"/>
              </a:rPr>
              <a:t>Umme</a:t>
            </a:r>
            <a:r>
              <a:rPr lang="en-US" dirty="0">
                <a:latin typeface="Arial Rounded MT Bold" pitchFamily="34" charset="0"/>
                <a:cs typeface="Aharoni" pitchFamily="2" charset="-79"/>
              </a:rPr>
              <a:t> </a:t>
            </a:r>
            <a:r>
              <a:rPr lang="en-US" dirty="0" err="1">
                <a:latin typeface="Arial Rounded MT Bold" pitchFamily="34" charset="0"/>
                <a:cs typeface="Aharoni" pitchFamily="2" charset="-79"/>
              </a:rPr>
              <a:t>Habiba</a:t>
            </a:r>
            <a:r>
              <a:rPr lang="en-US" dirty="0">
                <a:latin typeface="Arial Rounded MT Bold" pitchFamily="34" charset="0"/>
                <a:cs typeface="Aharoni" pitchFamily="2" charset="-79"/>
              </a:rPr>
              <a:t>  (2521313)</a:t>
            </a:r>
          </a:p>
          <a:p>
            <a:r>
              <a:rPr lang="en-US" dirty="0" err="1">
                <a:latin typeface="Arial Rounded MT Bold" pitchFamily="34" charset="0"/>
                <a:cs typeface="Aharoni" pitchFamily="2" charset="-79"/>
              </a:rPr>
              <a:t>Zeenat</a:t>
            </a:r>
            <a:r>
              <a:rPr lang="en-US" dirty="0">
                <a:latin typeface="Arial Rounded MT Bold" pitchFamily="34" charset="0"/>
                <a:cs typeface="Aharoni" pitchFamily="2" charset="-79"/>
              </a:rPr>
              <a:t> </a:t>
            </a:r>
            <a:r>
              <a:rPr lang="en-US" dirty="0" err="1">
                <a:latin typeface="Arial Rounded MT Bold" pitchFamily="34" charset="0"/>
                <a:cs typeface="Aharoni" pitchFamily="2" charset="-79"/>
              </a:rPr>
              <a:t>Yousaf</a:t>
            </a:r>
            <a:r>
              <a:rPr lang="en-US" dirty="0">
                <a:latin typeface="Arial Rounded MT Bold" pitchFamily="34" charset="0"/>
                <a:cs typeface="Aharoni" pitchFamily="2" charset="-79"/>
              </a:rPr>
              <a:t>  (2521336)</a:t>
            </a:r>
          </a:p>
        </p:txBody>
      </p:sp>
    </p:spTree>
    <p:extLst>
      <p:ext uri="{BB962C8B-B14F-4D97-AF65-F5344CB8AC3E}">
        <p14:creationId xmlns:p14="http://schemas.microsoft.com/office/powerpoint/2010/main" val="258804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1421" y="7620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parajita" pitchFamily="34" charset="0"/>
                <a:cs typeface="Aparajita" pitchFamily="34" charset="0"/>
              </a:rPr>
              <a:t>Why do you need to cite a source?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749655"/>
            <a:ext cx="6781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Whenever you use quotes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Whenever you paraphrase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Whenever you use an idea that someone else has already expressed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Whenever you make specific reference to the work of another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Whenever someone else's work has been critical in developing your own ideas.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44" y="1657621"/>
            <a:ext cx="1914525" cy="238125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75071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821377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parajita" pitchFamily="34" charset="0"/>
                <a:cs typeface="Aparajita" pitchFamily="34" charset="0"/>
              </a:rPr>
              <a:t>Plagiarism vs. citation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1981200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term “plagiarism” comes from a Greek word that means </a:t>
            </a:r>
            <a:r>
              <a:rPr lang="en-US" dirty="0">
                <a:solidFill>
                  <a:srgbClr val="FF0000"/>
                </a:solidFill>
              </a:rPr>
              <a:t>“kidnapping</a:t>
            </a:r>
            <a:r>
              <a:rPr lang="en-US" dirty="0"/>
              <a:t>.” It is the term used to identify the intentional appropriation or stealing of ideas from others.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200" y="3962400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Citation, on the other hand, is the term we give to the </a:t>
            </a:r>
            <a:r>
              <a:rPr lang="en-US" dirty="0">
                <a:solidFill>
                  <a:srgbClr val="FF0000"/>
                </a:solidFill>
              </a:rPr>
              <a:t>act of attributing ideas </a:t>
            </a:r>
            <a:r>
              <a:rPr lang="en-US" dirty="0"/>
              <a:t>that are not our own to their sources.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781651"/>
            <a:ext cx="2286000" cy="1876425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3658076"/>
            <a:ext cx="2466975" cy="184785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4540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95600" y="6858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parajita" pitchFamily="34" charset="0"/>
                <a:cs typeface="Aparajita" pitchFamily="34" charset="0"/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609130"/>
            <a:ext cx="73152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Plagiarism is a problem that can be glaring or subtle, but it is always serious; avoid it!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Knowing what plagiarism is and how to detect it in writing can help you to avoid it in your writing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Familiarity with a standard citation style and forcing yourself to stick with can help you:</a:t>
            </a:r>
          </a:p>
          <a:p>
            <a:pPr>
              <a:lnSpc>
                <a:spcPct val="150000"/>
              </a:lnSpc>
            </a:pPr>
            <a:r>
              <a:rPr lang="en-US" dirty="0"/>
              <a:t>     - organize your sources in your research notes </a:t>
            </a:r>
          </a:p>
          <a:p>
            <a:pPr>
              <a:lnSpc>
                <a:spcPct val="150000"/>
              </a:lnSpc>
            </a:pPr>
            <a:r>
              <a:rPr lang="en-US" dirty="0"/>
              <a:t>     - organize your sources for your reader</a:t>
            </a:r>
          </a:p>
          <a:p>
            <a:pPr>
              <a:lnSpc>
                <a:spcPct val="150000"/>
              </a:lnSpc>
            </a:pPr>
            <a:r>
              <a:rPr lang="en-US" dirty="0"/>
              <a:t>     - Avoid plagiarism in your writing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73" y="4419600"/>
            <a:ext cx="2857500" cy="16002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83585922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2057400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gerian" pitchFamily="82" charset="0"/>
              </a:rPr>
              <a:t>Any question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688" y="3200400"/>
            <a:ext cx="3657600" cy="205510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652390787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23622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Arial Rounded MT Bold" pitchFamily="34" charset="0"/>
              </a:rPr>
              <a:t>Thank</a:t>
            </a:r>
            <a:r>
              <a:rPr lang="en-US" sz="8000" dirty="0">
                <a:latin typeface="Arial Rounded MT Bold" pitchFamily="34" charset="0"/>
              </a:rPr>
              <a:t> </a:t>
            </a:r>
            <a:r>
              <a:rPr lang="en-US" sz="8000" dirty="0">
                <a:solidFill>
                  <a:srgbClr val="7030A0"/>
                </a:solidFill>
                <a:latin typeface="Arial Rounded MT Bold" pitchFamily="34" charset="0"/>
              </a:rPr>
              <a:t>you</a:t>
            </a:r>
            <a:r>
              <a:rPr lang="en-US" sz="8000" dirty="0">
                <a:solidFill>
                  <a:srgbClr val="FFFF00"/>
                </a:solidFill>
                <a:latin typeface="Arial Rounded MT Bold" pitchFamily="34" charset="0"/>
              </a:rPr>
              <a:t>!</a:t>
            </a:r>
            <a:endParaRPr lang="en-US" sz="80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87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7200" y="1524000"/>
            <a:ext cx="81534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52800" y="614525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parajita" pitchFamily="34" charset="0"/>
                <a:cs typeface="Aparajita" pitchFamily="34" charset="0"/>
              </a:rPr>
              <a:t>Outlines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71600" y="1524000"/>
            <a:ext cx="5715000" cy="5022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What is plagiarism?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Types of plagiarism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How to avoid plagiarism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Penalties of plagiarism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Golden rule of plagiarism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Citation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Why should I cite a source?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Why I need to cite a source?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Relation between plagiarism and citation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8760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7620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parajita" pitchFamily="34" charset="0"/>
                <a:cs typeface="Aparajita" pitchFamily="34" charset="0"/>
              </a:rPr>
              <a:t>What is plagiarism?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850571"/>
            <a:ext cx="59436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Aharoni" pitchFamily="2" charset="-79"/>
                <a:cs typeface="Aharoni" pitchFamily="2" charset="-79"/>
              </a:rPr>
              <a:t>“T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haroni" pitchFamily="2" charset="-79"/>
                <a:cs typeface="Aharoni" pitchFamily="2" charset="-79"/>
              </a:rPr>
              <a:t>he practice of taking someone else's work or ideas and passing them off as one's own.”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1432956" y="2812472"/>
            <a:ext cx="4114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itchFamily="34" charset="0"/>
                <a:cs typeface="Arial" pitchFamily="34" charset="0"/>
              </a:rPr>
              <a:t>Plagiarism means using someone else’s work without giving them proper credit. In academic writing, plagiarizing involves using words, ideas, or information from a source without citing it correctly. In practice, this can mean a few different things.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812472"/>
            <a:ext cx="2705100" cy="16859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5230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ave 6"/>
          <p:cNvSpPr/>
          <p:nvPr/>
        </p:nvSpPr>
        <p:spPr>
          <a:xfrm>
            <a:off x="1447799" y="584859"/>
            <a:ext cx="5805055" cy="1125211"/>
          </a:xfrm>
          <a:prstGeom prst="wav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40577" y="6858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parajita" pitchFamily="34" charset="0"/>
                <a:cs typeface="Aparajita" pitchFamily="34" charset="0"/>
              </a:rPr>
              <a:t>Types of plagiarism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1970291"/>
            <a:ext cx="60960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</a:rPr>
              <a:t>These seven types of plagiarism are the most common: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b="1" i="0" dirty="0">
              <a:solidFill>
                <a:srgbClr val="202124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</a:rPr>
              <a:t> Complete plagiarism.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</a:rPr>
              <a:t> Direct plagiarism.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</a:rPr>
              <a:t> Paraphrasing plagiarism.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</a:rPr>
              <a:t> Self-plagiarism.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</a:rPr>
              <a:t> Patchwork plagiarism.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</a:rPr>
              <a:t> Source-based plagiarism.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</a:rPr>
              <a:t> Accidental plagiarism.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895600"/>
            <a:ext cx="3295650" cy="19812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5776667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3787" y="67687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parajita" pitchFamily="34" charset="0"/>
                <a:cs typeface="Aparajita" pitchFamily="34" charset="0"/>
              </a:rPr>
              <a:t>How to avoid plagiarism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1600200"/>
            <a:ext cx="6400800" cy="39703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/>
              <a:t>Keeping track of the sources you consult in your research.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/>
              <a:t>Commit to doing your own work.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/>
              <a:t>Give credit where credit is due.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/>
              <a:t>Beware of cutting and pasting.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/>
              <a:t>Paraphrase with care.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/>
              <a:t>Use a plagiarism checker before you submit.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612" y="2362200"/>
            <a:ext cx="3008788" cy="2362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9572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759411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parajita" pitchFamily="34" charset="0"/>
                <a:cs typeface="Aparajita" pitchFamily="34" charset="0"/>
              </a:rPr>
              <a:t>Penalties Of Plagiarism</a:t>
            </a:r>
          </a:p>
          <a:p>
            <a:endParaRPr lang="en-US" sz="54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755073" y="2260396"/>
            <a:ext cx="4572000" cy="607874"/>
          </a:xfrm>
          <a:prstGeom prst="chevr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Low grades</a:t>
            </a:r>
          </a:p>
        </p:txBody>
      </p:sp>
      <p:sp>
        <p:nvSpPr>
          <p:cNvPr id="19" name="Chevron 18"/>
          <p:cNvSpPr/>
          <p:nvPr/>
        </p:nvSpPr>
        <p:spPr>
          <a:xfrm>
            <a:off x="759031" y="2868270"/>
            <a:ext cx="4572000" cy="607874"/>
          </a:xfrm>
          <a:prstGeom prst="chevr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Failing in course</a:t>
            </a:r>
          </a:p>
        </p:txBody>
      </p:sp>
      <p:sp>
        <p:nvSpPr>
          <p:cNvPr id="20" name="Chevron 19"/>
          <p:cNvSpPr/>
          <p:nvPr/>
        </p:nvSpPr>
        <p:spPr>
          <a:xfrm>
            <a:off x="762000" y="3476144"/>
            <a:ext cx="4572000" cy="607874"/>
          </a:xfrm>
          <a:prstGeom prst="chevr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 </a:t>
            </a:r>
            <a:r>
              <a:rPr lang="en-US" dirty="0">
                <a:solidFill>
                  <a:schemeClr val="tx1"/>
                </a:solidFill>
              </a:rPr>
              <a:t>Academic</a:t>
            </a: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</a:rPr>
              <a:t>suspension</a:t>
            </a:r>
            <a:r>
              <a:rPr lang="en-US" b="1" dirty="0"/>
              <a:t>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768927" y="4690800"/>
            <a:ext cx="4572000" cy="607874"/>
          </a:xfrm>
          <a:prstGeom prst="chevr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Expulsion </a:t>
            </a:r>
          </a:p>
        </p:txBody>
      </p:sp>
      <p:sp>
        <p:nvSpPr>
          <p:cNvPr id="22" name="Chevron 21"/>
          <p:cNvSpPr/>
          <p:nvPr/>
        </p:nvSpPr>
        <p:spPr>
          <a:xfrm>
            <a:off x="759031" y="4082926"/>
            <a:ext cx="4572000" cy="607874"/>
          </a:xfrm>
          <a:prstGeom prst="chevr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Monetary Repercussions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27" y="2209799"/>
            <a:ext cx="3269673" cy="2784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50546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8051" y="893690"/>
            <a:ext cx="7272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parajita" pitchFamily="34" charset="0"/>
                <a:cs typeface="Aparajita" pitchFamily="34" charset="0"/>
              </a:rPr>
              <a:t>Golden Rule Of Plagiarism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9669" y="2057400"/>
            <a:ext cx="6553200" cy="1415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ea typeface="Batang" pitchFamily="18" charset="-127"/>
              </a:rPr>
              <a:t>Be honest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ea typeface="Batang" pitchFamily="18" charset="-127"/>
              </a:rPr>
              <a:t>Give credit where credit is due</a:t>
            </a:r>
          </a:p>
          <a:p>
            <a:pPr>
              <a:lnSpc>
                <a:spcPct val="150000"/>
              </a:lnSpc>
            </a:pPr>
            <a:endParaRPr lang="en-US" sz="2000" dirty="0">
              <a:ea typeface="Batang" pitchFamily="18" charset="-127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69" y="3352800"/>
            <a:ext cx="5181600" cy="25146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97988354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p Ribbon 8"/>
          <p:cNvSpPr/>
          <p:nvPr/>
        </p:nvSpPr>
        <p:spPr>
          <a:xfrm>
            <a:off x="1524000" y="728365"/>
            <a:ext cx="5486400" cy="1143000"/>
          </a:xfrm>
          <a:prstGeom prst="ribbon2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8382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parajita" pitchFamily="34" charset="0"/>
                <a:cs typeface="Aparajita" pitchFamily="34" charset="0"/>
              </a:rPr>
              <a:t>Citation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765792"/>
            <a:ext cx="381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 "citation" is the way you tell your readers that certain material in your work came from another source.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65" y="2209800"/>
            <a:ext cx="3283527" cy="274320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94322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3518" y="1905000"/>
            <a:ext cx="721228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To give credit to the source authors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To help your audience/reader find out more about your research/arguments/ideas/topic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To strengthen your work by providing outside support to your ideas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 citing sources shows the amount of researches you have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3519" y="7620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parajita" pitchFamily="34" charset="0"/>
                <a:cs typeface="Aparajita" pitchFamily="34" charset="0"/>
              </a:rPr>
              <a:t>Why should you cite sources?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747" y="4495800"/>
            <a:ext cx="2540000" cy="137160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793450888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695</TotalTime>
  <Words>510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mudasser</dc:creator>
  <cp:lastModifiedBy>Zeenat Yousaf</cp:lastModifiedBy>
  <cp:revision>51</cp:revision>
  <dcterms:created xsi:type="dcterms:W3CDTF">2022-12-25T11:01:13Z</dcterms:created>
  <dcterms:modified xsi:type="dcterms:W3CDTF">2022-12-26T15:49:14Z</dcterms:modified>
</cp:coreProperties>
</file>