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 Bold" charset="1" panose="00000000000000000000"/>
      <p:regular r:id="rId15"/>
    </p:embeddedFont>
    <p:embeddedFont>
      <p:font typeface="DM Sans" charset="1" panose="00000000000000000000"/>
      <p:regular r:id="rId16"/>
    </p:embeddedFont>
    <p:embeddedFont>
      <p:font typeface="Canva Sans Bold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0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1.png" Type="http://schemas.openxmlformats.org/officeDocument/2006/relationships/image"/><Relationship Id="rId3" Target="../media/image2.png" Type="http://schemas.openxmlformats.org/officeDocument/2006/relationships/image"/><Relationship Id="rId30" Target="../media/image3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3.png" Type="http://schemas.openxmlformats.org/officeDocument/2006/relationships/image"/><Relationship Id="rId3" Target="../media/image2.png" Type="http://schemas.openxmlformats.org/officeDocument/2006/relationships/image"/><Relationship Id="rId30" Target="../media/image34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752920" y="3350477"/>
            <a:ext cx="16225718" cy="2211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9"/>
              </a:lnSpc>
            </a:pPr>
            <a:r>
              <a:rPr lang="en-US" b="true" sz="8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Image Denoising Application using MATLAB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35882" y="6149391"/>
            <a:ext cx="8459795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4500" spc="-8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Usman Abbasi and Yahya Arshad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432584" y="2156744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902381" y="1696436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560624" y="83248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887608" y="5377575"/>
            <a:ext cx="812936" cy="1032300"/>
          </a:xfrm>
          <a:custGeom>
            <a:avLst/>
            <a:gdLst/>
            <a:ahLst/>
            <a:cxnLst/>
            <a:rect r="r" b="b" t="t" l="l"/>
            <a:pathLst>
              <a:path h="1032300" w="812936">
                <a:moveTo>
                  <a:pt x="0" y="0"/>
                </a:moveTo>
                <a:lnTo>
                  <a:pt x="812936" y="0"/>
                </a:lnTo>
                <a:lnTo>
                  <a:pt x="812936" y="1032300"/>
                </a:lnTo>
                <a:lnTo>
                  <a:pt x="0" y="1032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440309" y="3153074"/>
            <a:ext cx="15407382" cy="5855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830" indent="-337915" lvl="1">
              <a:lnSpc>
                <a:spcPts val="4225"/>
              </a:lnSpc>
              <a:buFont typeface="Arial"/>
              <a:buChar char="•"/>
            </a:pPr>
            <a:r>
              <a:rPr lang="en-US" sz="3130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Noise in images refers to random variations in brightness or color. </a:t>
            </a:r>
          </a:p>
          <a:p>
            <a:pPr algn="just" marL="675830" indent="-337915" lvl="1">
              <a:lnSpc>
                <a:spcPts val="4225"/>
              </a:lnSpc>
              <a:buFont typeface="Arial"/>
              <a:buChar char="•"/>
            </a:pPr>
            <a:r>
              <a:rPr lang="en-US" sz="3130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can come from camera sensor limitations, poor lighting, transmission errors, or electronic interference.</a:t>
            </a:r>
          </a:p>
          <a:p>
            <a:pPr algn="just" marL="675830" indent="-337915" lvl="1">
              <a:lnSpc>
                <a:spcPts val="4225"/>
              </a:lnSpc>
              <a:buFont typeface="Arial"/>
              <a:buChar char="•"/>
            </a:pPr>
            <a:r>
              <a:rPr lang="en-US" sz="3130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Noise affects images by reducing quality and clarity, blurring edges and fine details, and making it harder to extract meaningful information.</a:t>
            </a:r>
          </a:p>
          <a:p>
            <a:pPr algn="just" marL="675830" indent="-337915" lvl="1">
              <a:lnSpc>
                <a:spcPts val="4225"/>
              </a:lnSpc>
              <a:buFont typeface="Arial"/>
              <a:buChar char="•"/>
            </a:pPr>
            <a:r>
              <a:rPr lang="en-US" sz="3130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 remove noise, various denoising techniques and filters are used to improve image quality.</a:t>
            </a:r>
          </a:p>
          <a:p>
            <a:pPr algn="just" marL="675830" indent="-337915" lvl="1">
              <a:lnSpc>
                <a:spcPts val="4225"/>
              </a:lnSpc>
              <a:buFont typeface="Arial"/>
              <a:buChar char="•"/>
            </a:pPr>
            <a:r>
              <a:rPr lang="en-US" sz="3130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 help understand the effects of different types of noise and filtering techniques, we have created an image denoising app using the MATLAB app designer.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829787" y="1509509"/>
            <a:ext cx="7558024" cy="1417364"/>
            <a:chOff x="0" y="0"/>
            <a:chExt cx="1990591" cy="37329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90591" cy="373298"/>
            </a:xfrm>
            <a:custGeom>
              <a:avLst/>
              <a:gdLst/>
              <a:ahLst/>
              <a:cxnLst/>
              <a:rect r="r" b="b" t="t" l="l"/>
              <a:pathLst>
                <a:path h="373298" w="1990591">
                  <a:moveTo>
                    <a:pt x="1787391" y="0"/>
                  </a:moveTo>
                  <a:lnTo>
                    <a:pt x="0" y="0"/>
                  </a:lnTo>
                  <a:lnTo>
                    <a:pt x="0" y="373298"/>
                  </a:lnTo>
                  <a:lnTo>
                    <a:pt x="1787391" y="373298"/>
                  </a:lnTo>
                  <a:lnTo>
                    <a:pt x="1990591" y="186649"/>
                  </a:lnTo>
                  <a:lnTo>
                    <a:pt x="1787391" y="0"/>
                  </a:ln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876291" cy="41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829787" y="1724796"/>
            <a:ext cx="693491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1791478" y="1463662"/>
            <a:ext cx="7352522" cy="1417364"/>
            <a:chOff x="0" y="0"/>
            <a:chExt cx="1936467" cy="37329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36467" cy="373298"/>
            </a:xfrm>
            <a:custGeom>
              <a:avLst/>
              <a:gdLst/>
              <a:ahLst/>
              <a:cxnLst/>
              <a:rect r="r" b="b" t="t" l="l"/>
              <a:pathLst>
                <a:path h="373298" w="1936467">
                  <a:moveTo>
                    <a:pt x="1733267" y="0"/>
                  </a:moveTo>
                  <a:lnTo>
                    <a:pt x="0" y="0"/>
                  </a:lnTo>
                  <a:lnTo>
                    <a:pt x="0" y="373298"/>
                  </a:lnTo>
                  <a:lnTo>
                    <a:pt x="1733267" y="373298"/>
                  </a:lnTo>
                  <a:lnTo>
                    <a:pt x="1936467" y="186649"/>
                  </a:lnTo>
                  <a:lnTo>
                    <a:pt x="1733267" y="0"/>
                  </a:ln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822167" cy="41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558700" y="1463662"/>
            <a:ext cx="7018842" cy="7352111"/>
          </a:xfrm>
          <a:custGeom>
            <a:avLst/>
            <a:gdLst/>
            <a:ahLst/>
            <a:cxnLst/>
            <a:rect r="r" b="b" t="t" l="l"/>
            <a:pathLst>
              <a:path h="7352111" w="7018842">
                <a:moveTo>
                  <a:pt x="0" y="0"/>
                </a:moveTo>
                <a:lnTo>
                  <a:pt x="7018842" y="0"/>
                </a:lnTo>
                <a:lnTo>
                  <a:pt x="7018842" y="7352111"/>
                </a:lnTo>
                <a:lnTo>
                  <a:pt x="0" y="7352111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829787" y="1736413"/>
            <a:ext cx="6845350" cy="1043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0"/>
              </a:lnSpc>
            </a:pPr>
            <a:r>
              <a:rPr lang="en-US" sz="8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App Interface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02088" y="3340951"/>
            <a:ext cx="7173049" cy="564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app provides an intuitive and interactive user interface.</a:t>
            </a:r>
          </a:p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Users can load an image, add adjustable noise, apply filters with customizable levels, and view the effects on images in real-time.</a:t>
            </a:r>
          </a:p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Noise levels in the noisy and filtered images, relative to the original, can be analyzed using Mean Squared Error (MSE).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903046" y="8839200"/>
            <a:ext cx="4330151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2500" spc="1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Fig1. Application Interface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1829787" y="1206607"/>
            <a:ext cx="9827124" cy="2023169"/>
            <a:chOff x="0" y="0"/>
            <a:chExt cx="2588214" cy="5328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88214" cy="532851"/>
            </a:xfrm>
            <a:custGeom>
              <a:avLst/>
              <a:gdLst/>
              <a:ahLst/>
              <a:cxnLst/>
              <a:rect r="r" b="b" t="t" l="l"/>
              <a:pathLst>
                <a:path h="532851" w="2588214">
                  <a:moveTo>
                    <a:pt x="2385014" y="0"/>
                  </a:moveTo>
                  <a:lnTo>
                    <a:pt x="0" y="0"/>
                  </a:lnTo>
                  <a:lnTo>
                    <a:pt x="0" y="532851"/>
                  </a:lnTo>
                  <a:lnTo>
                    <a:pt x="2385014" y="532851"/>
                  </a:lnTo>
                  <a:lnTo>
                    <a:pt x="2588214" y="266426"/>
                  </a:lnTo>
                  <a:lnTo>
                    <a:pt x="2385014" y="0"/>
                  </a:ln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473914" cy="570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521420" y="3319071"/>
            <a:ext cx="9970336" cy="564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app allows users to choose from a variety of different noises and filters.</a:t>
            </a:r>
          </a:p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enables users to vary the intensity of both noises and filters to get the desired effect.</a:t>
            </a:r>
          </a:p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app also allows users to load noisy images and denoise them without adding more noise.</a:t>
            </a:r>
          </a:p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lets users view the effect of noises and filters in real time, and analyze which filter type works best for each noise.</a:t>
            </a:r>
          </a:p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app has a download feature which enables users to download their filtered images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29787" y="1291722"/>
            <a:ext cx="8910525" cy="202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0"/>
              </a:lnSpc>
            </a:pPr>
            <a:r>
              <a:rPr lang="en-US" sz="8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App Features and Workflow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2452356" y="1206607"/>
            <a:ext cx="3525699" cy="654724"/>
            <a:chOff x="0" y="0"/>
            <a:chExt cx="1140646" cy="21181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40646" cy="211819"/>
            </a:xfrm>
            <a:custGeom>
              <a:avLst/>
              <a:gdLst/>
              <a:ahLst/>
              <a:cxnLst/>
              <a:rect r="r" b="b" t="t" l="l"/>
              <a:pathLst>
                <a:path h="211819" w="1140646">
                  <a:moveTo>
                    <a:pt x="87834" y="0"/>
                  </a:moveTo>
                  <a:lnTo>
                    <a:pt x="1052812" y="0"/>
                  </a:lnTo>
                  <a:cubicBezTo>
                    <a:pt x="1076107" y="0"/>
                    <a:pt x="1098448" y="9254"/>
                    <a:pt x="1114920" y="25726"/>
                  </a:cubicBezTo>
                  <a:cubicBezTo>
                    <a:pt x="1131392" y="42198"/>
                    <a:pt x="1140646" y="64539"/>
                    <a:pt x="1140646" y="87834"/>
                  </a:cubicBezTo>
                  <a:lnTo>
                    <a:pt x="1140646" y="123984"/>
                  </a:lnTo>
                  <a:cubicBezTo>
                    <a:pt x="1140646" y="172494"/>
                    <a:pt x="1101321" y="211819"/>
                    <a:pt x="1052812" y="211819"/>
                  </a:cubicBezTo>
                  <a:lnTo>
                    <a:pt x="87834" y="211819"/>
                  </a:lnTo>
                  <a:cubicBezTo>
                    <a:pt x="64539" y="211819"/>
                    <a:pt x="42198" y="202565"/>
                    <a:pt x="25726" y="186093"/>
                  </a:cubicBezTo>
                  <a:cubicBezTo>
                    <a:pt x="9254" y="169620"/>
                    <a:pt x="0" y="147279"/>
                    <a:pt x="0" y="123984"/>
                  </a:cubicBezTo>
                  <a:lnTo>
                    <a:pt x="0" y="87834"/>
                  </a:lnTo>
                  <a:cubicBezTo>
                    <a:pt x="0" y="64539"/>
                    <a:pt x="9254" y="42198"/>
                    <a:pt x="25726" y="25726"/>
                  </a:cubicBezTo>
                  <a:cubicBezTo>
                    <a:pt x="42198" y="9254"/>
                    <a:pt x="64539" y="0"/>
                    <a:pt x="8783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140646" cy="249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b="true" sz="19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Load Image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452356" y="2165419"/>
            <a:ext cx="3525699" cy="935727"/>
            <a:chOff x="0" y="0"/>
            <a:chExt cx="1140646" cy="30272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40646" cy="302729"/>
            </a:xfrm>
            <a:custGeom>
              <a:avLst/>
              <a:gdLst/>
              <a:ahLst/>
              <a:cxnLst/>
              <a:rect r="r" b="b" t="t" l="l"/>
              <a:pathLst>
                <a:path h="302729" w="1140646">
                  <a:moveTo>
                    <a:pt x="87834" y="0"/>
                  </a:moveTo>
                  <a:lnTo>
                    <a:pt x="1052812" y="0"/>
                  </a:lnTo>
                  <a:cubicBezTo>
                    <a:pt x="1076107" y="0"/>
                    <a:pt x="1098448" y="9254"/>
                    <a:pt x="1114920" y="25726"/>
                  </a:cubicBezTo>
                  <a:cubicBezTo>
                    <a:pt x="1131392" y="42198"/>
                    <a:pt x="1140646" y="64539"/>
                    <a:pt x="1140646" y="87834"/>
                  </a:cubicBezTo>
                  <a:lnTo>
                    <a:pt x="1140646" y="214895"/>
                  </a:lnTo>
                  <a:cubicBezTo>
                    <a:pt x="1140646" y="238190"/>
                    <a:pt x="1131392" y="260531"/>
                    <a:pt x="1114920" y="277003"/>
                  </a:cubicBezTo>
                  <a:cubicBezTo>
                    <a:pt x="1098448" y="293475"/>
                    <a:pt x="1076107" y="302729"/>
                    <a:pt x="1052812" y="302729"/>
                  </a:cubicBezTo>
                  <a:lnTo>
                    <a:pt x="87834" y="302729"/>
                  </a:lnTo>
                  <a:cubicBezTo>
                    <a:pt x="64539" y="302729"/>
                    <a:pt x="42198" y="293475"/>
                    <a:pt x="25726" y="277003"/>
                  </a:cubicBezTo>
                  <a:cubicBezTo>
                    <a:pt x="9254" y="260531"/>
                    <a:pt x="0" y="238190"/>
                    <a:pt x="0" y="214895"/>
                  </a:cubicBezTo>
                  <a:lnTo>
                    <a:pt x="0" y="87834"/>
                  </a:lnTo>
                  <a:cubicBezTo>
                    <a:pt x="0" y="64539"/>
                    <a:pt x="9254" y="42198"/>
                    <a:pt x="25726" y="25726"/>
                  </a:cubicBezTo>
                  <a:cubicBezTo>
                    <a:pt x="42198" y="9254"/>
                    <a:pt x="64539" y="0"/>
                    <a:pt x="8783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140646" cy="3408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Choose Noise (ex: Gaussian, Speckle, Salt &amp; Pepper)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452356" y="3406583"/>
            <a:ext cx="3525699" cy="654724"/>
            <a:chOff x="0" y="0"/>
            <a:chExt cx="1140646" cy="21181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40646" cy="211819"/>
            </a:xfrm>
            <a:custGeom>
              <a:avLst/>
              <a:gdLst/>
              <a:ahLst/>
              <a:cxnLst/>
              <a:rect r="r" b="b" t="t" l="l"/>
              <a:pathLst>
                <a:path h="211819" w="1140646">
                  <a:moveTo>
                    <a:pt x="87834" y="0"/>
                  </a:moveTo>
                  <a:lnTo>
                    <a:pt x="1052812" y="0"/>
                  </a:lnTo>
                  <a:cubicBezTo>
                    <a:pt x="1076107" y="0"/>
                    <a:pt x="1098448" y="9254"/>
                    <a:pt x="1114920" y="25726"/>
                  </a:cubicBezTo>
                  <a:cubicBezTo>
                    <a:pt x="1131392" y="42198"/>
                    <a:pt x="1140646" y="64539"/>
                    <a:pt x="1140646" y="87834"/>
                  </a:cubicBezTo>
                  <a:lnTo>
                    <a:pt x="1140646" y="123984"/>
                  </a:lnTo>
                  <a:cubicBezTo>
                    <a:pt x="1140646" y="172494"/>
                    <a:pt x="1101321" y="211819"/>
                    <a:pt x="1052812" y="211819"/>
                  </a:cubicBezTo>
                  <a:lnTo>
                    <a:pt x="87834" y="211819"/>
                  </a:lnTo>
                  <a:cubicBezTo>
                    <a:pt x="64539" y="211819"/>
                    <a:pt x="42198" y="202565"/>
                    <a:pt x="25726" y="186093"/>
                  </a:cubicBezTo>
                  <a:cubicBezTo>
                    <a:pt x="9254" y="169620"/>
                    <a:pt x="0" y="147279"/>
                    <a:pt x="0" y="123984"/>
                  </a:cubicBezTo>
                  <a:lnTo>
                    <a:pt x="0" y="87834"/>
                  </a:lnTo>
                  <a:cubicBezTo>
                    <a:pt x="0" y="64539"/>
                    <a:pt x="9254" y="42198"/>
                    <a:pt x="25726" y="25726"/>
                  </a:cubicBezTo>
                  <a:cubicBezTo>
                    <a:pt x="42198" y="9254"/>
                    <a:pt x="64539" y="0"/>
                    <a:pt x="8783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140646" cy="249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b="true" sz="19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Set Noise Intensity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2452356" y="4366744"/>
            <a:ext cx="3525699" cy="654724"/>
            <a:chOff x="0" y="0"/>
            <a:chExt cx="1140646" cy="21181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40646" cy="211819"/>
            </a:xfrm>
            <a:custGeom>
              <a:avLst/>
              <a:gdLst/>
              <a:ahLst/>
              <a:cxnLst/>
              <a:rect r="r" b="b" t="t" l="l"/>
              <a:pathLst>
                <a:path h="211819" w="1140646">
                  <a:moveTo>
                    <a:pt x="87834" y="0"/>
                  </a:moveTo>
                  <a:lnTo>
                    <a:pt x="1052812" y="0"/>
                  </a:lnTo>
                  <a:cubicBezTo>
                    <a:pt x="1076107" y="0"/>
                    <a:pt x="1098448" y="9254"/>
                    <a:pt x="1114920" y="25726"/>
                  </a:cubicBezTo>
                  <a:cubicBezTo>
                    <a:pt x="1131392" y="42198"/>
                    <a:pt x="1140646" y="64539"/>
                    <a:pt x="1140646" y="87834"/>
                  </a:cubicBezTo>
                  <a:lnTo>
                    <a:pt x="1140646" y="123984"/>
                  </a:lnTo>
                  <a:cubicBezTo>
                    <a:pt x="1140646" y="172494"/>
                    <a:pt x="1101321" y="211819"/>
                    <a:pt x="1052812" y="211819"/>
                  </a:cubicBezTo>
                  <a:lnTo>
                    <a:pt x="87834" y="211819"/>
                  </a:lnTo>
                  <a:cubicBezTo>
                    <a:pt x="64539" y="211819"/>
                    <a:pt x="42198" y="202565"/>
                    <a:pt x="25726" y="186093"/>
                  </a:cubicBezTo>
                  <a:cubicBezTo>
                    <a:pt x="9254" y="169620"/>
                    <a:pt x="0" y="147279"/>
                    <a:pt x="0" y="123984"/>
                  </a:cubicBezTo>
                  <a:lnTo>
                    <a:pt x="0" y="87834"/>
                  </a:lnTo>
                  <a:cubicBezTo>
                    <a:pt x="0" y="64539"/>
                    <a:pt x="9254" y="42198"/>
                    <a:pt x="25726" y="25726"/>
                  </a:cubicBezTo>
                  <a:cubicBezTo>
                    <a:pt x="42198" y="9254"/>
                    <a:pt x="64539" y="0"/>
                    <a:pt x="8783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140646" cy="249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b="true" sz="19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Load Noisy Image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2452356" y="5324183"/>
            <a:ext cx="3525699" cy="1207235"/>
            <a:chOff x="0" y="0"/>
            <a:chExt cx="1140646" cy="39056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40646" cy="390569"/>
            </a:xfrm>
            <a:custGeom>
              <a:avLst/>
              <a:gdLst/>
              <a:ahLst/>
              <a:cxnLst/>
              <a:rect r="r" b="b" t="t" l="l"/>
              <a:pathLst>
                <a:path h="390569" w="1140646">
                  <a:moveTo>
                    <a:pt x="87834" y="0"/>
                  </a:moveTo>
                  <a:lnTo>
                    <a:pt x="1052812" y="0"/>
                  </a:lnTo>
                  <a:cubicBezTo>
                    <a:pt x="1076107" y="0"/>
                    <a:pt x="1098448" y="9254"/>
                    <a:pt x="1114920" y="25726"/>
                  </a:cubicBezTo>
                  <a:cubicBezTo>
                    <a:pt x="1131392" y="42198"/>
                    <a:pt x="1140646" y="64539"/>
                    <a:pt x="1140646" y="87834"/>
                  </a:cubicBezTo>
                  <a:lnTo>
                    <a:pt x="1140646" y="302734"/>
                  </a:lnTo>
                  <a:cubicBezTo>
                    <a:pt x="1140646" y="326030"/>
                    <a:pt x="1131392" y="348370"/>
                    <a:pt x="1114920" y="364843"/>
                  </a:cubicBezTo>
                  <a:cubicBezTo>
                    <a:pt x="1098448" y="381315"/>
                    <a:pt x="1076107" y="390569"/>
                    <a:pt x="1052812" y="390569"/>
                  </a:cubicBezTo>
                  <a:lnTo>
                    <a:pt x="87834" y="390569"/>
                  </a:lnTo>
                  <a:cubicBezTo>
                    <a:pt x="39325" y="390569"/>
                    <a:pt x="0" y="351244"/>
                    <a:pt x="0" y="302734"/>
                  </a:cubicBezTo>
                  <a:lnTo>
                    <a:pt x="0" y="87834"/>
                  </a:lnTo>
                  <a:cubicBezTo>
                    <a:pt x="0" y="64539"/>
                    <a:pt x="9254" y="42198"/>
                    <a:pt x="25726" y="25726"/>
                  </a:cubicBezTo>
                  <a:cubicBezTo>
                    <a:pt x="42198" y="9254"/>
                    <a:pt x="64539" y="0"/>
                    <a:pt x="8783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140646" cy="428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b="true" sz="19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Choose Filter Type (Gaussian, Median, Wiener and etc) 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2452356" y="6836855"/>
            <a:ext cx="3525699" cy="654724"/>
            <a:chOff x="0" y="0"/>
            <a:chExt cx="1140646" cy="21181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140646" cy="211819"/>
            </a:xfrm>
            <a:custGeom>
              <a:avLst/>
              <a:gdLst/>
              <a:ahLst/>
              <a:cxnLst/>
              <a:rect r="r" b="b" t="t" l="l"/>
              <a:pathLst>
                <a:path h="211819" w="1140646">
                  <a:moveTo>
                    <a:pt x="87834" y="0"/>
                  </a:moveTo>
                  <a:lnTo>
                    <a:pt x="1052812" y="0"/>
                  </a:lnTo>
                  <a:cubicBezTo>
                    <a:pt x="1076107" y="0"/>
                    <a:pt x="1098448" y="9254"/>
                    <a:pt x="1114920" y="25726"/>
                  </a:cubicBezTo>
                  <a:cubicBezTo>
                    <a:pt x="1131392" y="42198"/>
                    <a:pt x="1140646" y="64539"/>
                    <a:pt x="1140646" y="87834"/>
                  </a:cubicBezTo>
                  <a:lnTo>
                    <a:pt x="1140646" y="123984"/>
                  </a:lnTo>
                  <a:cubicBezTo>
                    <a:pt x="1140646" y="172494"/>
                    <a:pt x="1101321" y="211819"/>
                    <a:pt x="1052812" y="211819"/>
                  </a:cubicBezTo>
                  <a:lnTo>
                    <a:pt x="87834" y="211819"/>
                  </a:lnTo>
                  <a:cubicBezTo>
                    <a:pt x="64539" y="211819"/>
                    <a:pt x="42198" y="202565"/>
                    <a:pt x="25726" y="186093"/>
                  </a:cubicBezTo>
                  <a:cubicBezTo>
                    <a:pt x="9254" y="169620"/>
                    <a:pt x="0" y="147279"/>
                    <a:pt x="0" y="123984"/>
                  </a:cubicBezTo>
                  <a:lnTo>
                    <a:pt x="0" y="87834"/>
                  </a:lnTo>
                  <a:cubicBezTo>
                    <a:pt x="0" y="64539"/>
                    <a:pt x="9254" y="42198"/>
                    <a:pt x="25726" y="25726"/>
                  </a:cubicBezTo>
                  <a:cubicBezTo>
                    <a:pt x="42198" y="9254"/>
                    <a:pt x="64539" y="0"/>
                    <a:pt x="8783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140646" cy="249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b="true" sz="19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Set Filter Intensity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2452356" y="7719645"/>
            <a:ext cx="3525699" cy="845011"/>
            <a:chOff x="0" y="0"/>
            <a:chExt cx="1140646" cy="27338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140646" cy="273381"/>
            </a:xfrm>
            <a:custGeom>
              <a:avLst/>
              <a:gdLst/>
              <a:ahLst/>
              <a:cxnLst/>
              <a:rect r="r" b="b" t="t" l="l"/>
              <a:pathLst>
                <a:path h="273381" w="1140646">
                  <a:moveTo>
                    <a:pt x="87834" y="0"/>
                  </a:moveTo>
                  <a:lnTo>
                    <a:pt x="1052812" y="0"/>
                  </a:lnTo>
                  <a:cubicBezTo>
                    <a:pt x="1076107" y="0"/>
                    <a:pt x="1098448" y="9254"/>
                    <a:pt x="1114920" y="25726"/>
                  </a:cubicBezTo>
                  <a:cubicBezTo>
                    <a:pt x="1131392" y="42198"/>
                    <a:pt x="1140646" y="64539"/>
                    <a:pt x="1140646" y="87834"/>
                  </a:cubicBezTo>
                  <a:lnTo>
                    <a:pt x="1140646" y="185547"/>
                  </a:lnTo>
                  <a:cubicBezTo>
                    <a:pt x="1140646" y="208842"/>
                    <a:pt x="1131392" y="231183"/>
                    <a:pt x="1114920" y="247655"/>
                  </a:cubicBezTo>
                  <a:cubicBezTo>
                    <a:pt x="1098448" y="264127"/>
                    <a:pt x="1076107" y="273381"/>
                    <a:pt x="1052812" y="273381"/>
                  </a:cubicBezTo>
                  <a:lnTo>
                    <a:pt x="87834" y="273381"/>
                  </a:lnTo>
                  <a:cubicBezTo>
                    <a:pt x="64539" y="273381"/>
                    <a:pt x="42198" y="264127"/>
                    <a:pt x="25726" y="247655"/>
                  </a:cubicBezTo>
                  <a:cubicBezTo>
                    <a:pt x="9254" y="231183"/>
                    <a:pt x="0" y="208842"/>
                    <a:pt x="0" y="185547"/>
                  </a:cubicBezTo>
                  <a:lnTo>
                    <a:pt x="0" y="87834"/>
                  </a:lnTo>
                  <a:cubicBezTo>
                    <a:pt x="0" y="64539"/>
                    <a:pt x="9254" y="42198"/>
                    <a:pt x="25726" y="25726"/>
                  </a:cubicBezTo>
                  <a:cubicBezTo>
                    <a:pt x="42198" y="9254"/>
                    <a:pt x="64539" y="0"/>
                    <a:pt x="8783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1140646" cy="311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b="true" sz="19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Load Filtered Image and Download it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>
            <a:off x="14235720" y="1861331"/>
            <a:ext cx="0" cy="30408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3" id="43"/>
          <p:cNvSpPr/>
          <p:nvPr/>
        </p:nvSpPr>
        <p:spPr>
          <a:xfrm>
            <a:off x="14256234" y="3102495"/>
            <a:ext cx="0" cy="30408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4" id="44"/>
          <p:cNvSpPr/>
          <p:nvPr/>
        </p:nvSpPr>
        <p:spPr>
          <a:xfrm>
            <a:off x="14276749" y="4062657"/>
            <a:ext cx="0" cy="30408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5" id="45"/>
          <p:cNvSpPr/>
          <p:nvPr/>
        </p:nvSpPr>
        <p:spPr>
          <a:xfrm>
            <a:off x="14194691" y="5021468"/>
            <a:ext cx="0" cy="30408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6" id="46"/>
          <p:cNvSpPr/>
          <p:nvPr/>
        </p:nvSpPr>
        <p:spPr>
          <a:xfrm>
            <a:off x="14174176" y="6531417"/>
            <a:ext cx="0" cy="30408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7" id="47"/>
          <p:cNvSpPr/>
          <p:nvPr/>
        </p:nvSpPr>
        <p:spPr>
          <a:xfrm>
            <a:off x="14153661" y="7491579"/>
            <a:ext cx="0" cy="30408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8" id="48"/>
          <p:cNvSpPr txBox="true"/>
          <p:nvPr/>
        </p:nvSpPr>
        <p:spPr>
          <a:xfrm rot="0">
            <a:off x="12049469" y="8562719"/>
            <a:ext cx="445455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2500" spc="1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Fig2. Application Workflow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1896035" y="1342125"/>
            <a:ext cx="4203824" cy="1222486"/>
            <a:chOff x="0" y="0"/>
            <a:chExt cx="1107180" cy="32197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07180" cy="321972"/>
            </a:xfrm>
            <a:custGeom>
              <a:avLst/>
              <a:gdLst/>
              <a:ahLst/>
              <a:cxnLst/>
              <a:rect r="r" b="b" t="t" l="l"/>
              <a:pathLst>
                <a:path h="321972" w="1107180">
                  <a:moveTo>
                    <a:pt x="903980" y="0"/>
                  </a:moveTo>
                  <a:lnTo>
                    <a:pt x="0" y="0"/>
                  </a:lnTo>
                  <a:lnTo>
                    <a:pt x="0" y="321972"/>
                  </a:lnTo>
                  <a:lnTo>
                    <a:pt x="903980" y="321972"/>
                  </a:lnTo>
                  <a:lnTo>
                    <a:pt x="1107180" y="160986"/>
                  </a:lnTo>
                  <a:lnTo>
                    <a:pt x="903980" y="0"/>
                  </a:ln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992880" cy="360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12892" y="2669387"/>
            <a:ext cx="10656136" cy="616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application includes 8 different filters, which can be used to denoise a variety of noise images.</a:t>
            </a:r>
          </a:p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 Gaussian Noise: Gaussian and Wiener Filter</a:t>
            </a:r>
          </a:p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 Salt &amp; Pepper Noise: Median and Rank Order Filter</a:t>
            </a:r>
          </a:p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 Speckle Noise: Average Filter and Wavelet Transform</a:t>
            </a:r>
          </a:p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Hybrid Filters can help provide a balanced nose reduction</a:t>
            </a:r>
          </a:p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 achieve a good result, users can keep adjusting the intensity of the noise to achieve the desired result</a:t>
            </a:r>
          </a:p>
        </p:txBody>
      </p:sp>
      <p:sp>
        <p:nvSpPr>
          <p:cNvPr name="AutoShape 20" id="20"/>
          <p:cNvSpPr/>
          <p:nvPr/>
        </p:nvSpPr>
        <p:spPr>
          <a:xfrm>
            <a:off x="14947745" y="4598448"/>
            <a:ext cx="0" cy="100031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3446744" y="1596446"/>
            <a:ext cx="3002002" cy="3002002"/>
          </a:xfrm>
          <a:custGeom>
            <a:avLst/>
            <a:gdLst/>
            <a:ahLst/>
            <a:cxnLst/>
            <a:rect r="r" b="b" t="t" l="l"/>
            <a:pathLst>
              <a:path h="3002002" w="3002002">
                <a:moveTo>
                  <a:pt x="0" y="0"/>
                </a:moveTo>
                <a:lnTo>
                  <a:pt x="3002002" y="0"/>
                </a:lnTo>
                <a:lnTo>
                  <a:pt x="3002002" y="3002002"/>
                </a:lnTo>
                <a:lnTo>
                  <a:pt x="0" y="3002002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446744" y="5598758"/>
            <a:ext cx="3002002" cy="2987638"/>
          </a:xfrm>
          <a:custGeom>
            <a:avLst/>
            <a:gdLst/>
            <a:ahLst/>
            <a:cxnLst/>
            <a:rect r="r" b="b" t="t" l="l"/>
            <a:pathLst>
              <a:path h="2987638" w="3002002">
                <a:moveTo>
                  <a:pt x="0" y="0"/>
                </a:moveTo>
                <a:lnTo>
                  <a:pt x="3002002" y="0"/>
                </a:lnTo>
                <a:lnTo>
                  <a:pt x="3002002" y="2987638"/>
                </a:lnTo>
                <a:lnTo>
                  <a:pt x="0" y="2987638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-3148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896035" y="1513575"/>
            <a:ext cx="3755833" cy="1043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0"/>
              </a:lnSpc>
            </a:pPr>
            <a:r>
              <a:rPr lang="en-US" sz="8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601107" y="8548296"/>
            <a:ext cx="469327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2500" spc="1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Fig3. Noisy and Clean Image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1896035" y="1342125"/>
            <a:ext cx="8532873" cy="1222486"/>
            <a:chOff x="0" y="0"/>
            <a:chExt cx="2247341" cy="32197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47341" cy="321972"/>
            </a:xfrm>
            <a:custGeom>
              <a:avLst/>
              <a:gdLst/>
              <a:ahLst/>
              <a:cxnLst/>
              <a:rect r="r" b="b" t="t" l="l"/>
              <a:pathLst>
                <a:path h="321972" w="2247341">
                  <a:moveTo>
                    <a:pt x="2044141" y="0"/>
                  </a:moveTo>
                  <a:lnTo>
                    <a:pt x="0" y="0"/>
                  </a:lnTo>
                  <a:lnTo>
                    <a:pt x="0" y="321972"/>
                  </a:lnTo>
                  <a:lnTo>
                    <a:pt x="2044141" y="321972"/>
                  </a:lnTo>
                  <a:lnTo>
                    <a:pt x="2247341" y="160986"/>
                  </a:lnTo>
                  <a:lnTo>
                    <a:pt x="2044141" y="0"/>
                  </a:ln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133041" cy="360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784591" y="1919130"/>
            <a:ext cx="6687910" cy="5240890"/>
          </a:xfrm>
          <a:custGeom>
            <a:avLst/>
            <a:gdLst/>
            <a:ahLst/>
            <a:cxnLst/>
            <a:rect r="r" b="b" t="t" l="l"/>
            <a:pathLst>
              <a:path h="5240890" w="6687910">
                <a:moveTo>
                  <a:pt x="0" y="0"/>
                </a:moveTo>
                <a:lnTo>
                  <a:pt x="6687910" y="0"/>
                </a:lnTo>
                <a:lnTo>
                  <a:pt x="6687910" y="5240890"/>
                </a:lnTo>
                <a:lnTo>
                  <a:pt x="0" y="5240890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762283" y="7160020"/>
            <a:ext cx="6732527" cy="719156"/>
          </a:xfrm>
          <a:custGeom>
            <a:avLst/>
            <a:gdLst/>
            <a:ahLst/>
            <a:cxnLst/>
            <a:rect r="r" b="b" t="t" l="l"/>
            <a:pathLst>
              <a:path h="719156" w="6732527">
                <a:moveTo>
                  <a:pt x="0" y="0"/>
                </a:moveTo>
                <a:lnTo>
                  <a:pt x="6732527" y="0"/>
                </a:lnTo>
                <a:lnTo>
                  <a:pt x="6732527" y="719156"/>
                </a:lnTo>
                <a:lnTo>
                  <a:pt x="0" y="719156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612892" y="2669387"/>
            <a:ext cx="8629159" cy="667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also deployed a pre-trained deep learning model on MATLAB called ‘DnCNN’.</a:t>
            </a:r>
          </a:p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DnCNN is trained on a variety of noisy grey scale images, but works best on images with gaussian noise.</a:t>
            </a:r>
          </a:p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DnCNN demonstrates the importance of Neural Networks in Image Denoising Application.</a:t>
            </a:r>
          </a:p>
          <a:p>
            <a:pPr algn="just" marL="647700" indent="-323850" lvl="1">
              <a:lnSpc>
                <a:spcPts val="4050"/>
              </a:lnSpc>
              <a:buFont typeface="Arial"/>
              <a:buChar char="•"/>
            </a:pPr>
            <a:r>
              <a:rPr lang="en-US" sz="3000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Neural Networks can learn complex features, adapt to different noise levels and have a lot of potential in such applications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96035" y="1483199"/>
            <a:ext cx="7973309" cy="1043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0"/>
              </a:lnSpc>
            </a:pPr>
            <a:r>
              <a:rPr lang="en-US" sz="8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Additional Work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660755" y="7841076"/>
            <a:ext cx="4935582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sz="2499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Fig4. DnCNN Image Denoising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440309" y="3153074"/>
            <a:ext cx="15407382" cy="532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830" indent="-337915" lvl="1">
              <a:lnSpc>
                <a:spcPts val="4225"/>
              </a:lnSpc>
              <a:buFont typeface="Arial"/>
              <a:buChar char="•"/>
            </a:pPr>
            <a:r>
              <a:rPr lang="en-US" sz="3130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were able to successfully design and implement a MATLAB-based denoising app.</a:t>
            </a:r>
          </a:p>
          <a:p>
            <a:pPr algn="just" marL="675830" indent="-337915" lvl="1">
              <a:lnSpc>
                <a:spcPts val="4225"/>
              </a:lnSpc>
              <a:buFont typeface="Arial"/>
              <a:buChar char="•"/>
            </a:pPr>
            <a:r>
              <a:rPr lang="en-US" sz="3130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tool can be used as both a denoising application and a educational tool.</a:t>
            </a:r>
          </a:p>
          <a:p>
            <a:pPr algn="just" marL="675830" indent="-337915" lvl="1">
              <a:lnSpc>
                <a:spcPts val="4225"/>
              </a:lnSpc>
              <a:buFont typeface="Arial"/>
              <a:buChar char="•"/>
            </a:pPr>
            <a:r>
              <a:rPr lang="en-US" sz="3130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were able to incorporate filters in our app which were able to successfully filter out gaussian, salt &amp; pepper and speckle noise.</a:t>
            </a:r>
          </a:p>
          <a:p>
            <a:pPr algn="just" marL="675830" indent="-337915" lvl="1">
              <a:lnSpc>
                <a:spcPts val="4225"/>
              </a:lnSpc>
              <a:buFont typeface="Arial"/>
              <a:buChar char="•"/>
            </a:pPr>
            <a:r>
              <a:rPr lang="en-US" sz="3130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were also able to work on pre-trained models like DnCNN.</a:t>
            </a:r>
          </a:p>
          <a:p>
            <a:pPr algn="just" marL="675830" indent="-337915" lvl="1">
              <a:lnSpc>
                <a:spcPts val="4225"/>
              </a:lnSpc>
              <a:buFont typeface="Arial"/>
              <a:buChar char="•"/>
            </a:pPr>
            <a:r>
              <a:rPr lang="en-US" sz="3130" spc="1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Future enhancements may include exploring various more filters such as adaptive filter, PDE-based filters, deep neural networks, total variation based filters and etc.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829787" y="1509509"/>
            <a:ext cx="6934910" cy="1417364"/>
            <a:chOff x="0" y="0"/>
            <a:chExt cx="1826478" cy="37329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26478" cy="373298"/>
            </a:xfrm>
            <a:custGeom>
              <a:avLst/>
              <a:gdLst/>
              <a:ahLst/>
              <a:cxnLst/>
              <a:rect r="r" b="b" t="t" l="l"/>
              <a:pathLst>
                <a:path h="373298" w="1826478">
                  <a:moveTo>
                    <a:pt x="1623278" y="0"/>
                  </a:moveTo>
                  <a:lnTo>
                    <a:pt x="0" y="0"/>
                  </a:lnTo>
                  <a:lnTo>
                    <a:pt x="0" y="373298"/>
                  </a:lnTo>
                  <a:lnTo>
                    <a:pt x="1623278" y="373298"/>
                  </a:lnTo>
                  <a:lnTo>
                    <a:pt x="1826478" y="186649"/>
                  </a:lnTo>
                  <a:lnTo>
                    <a:pt x="1623278" y="0"/>
                  </a:ln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712178" cy="41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829787" y="1724796"/>
            <a:ext cx="693491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1896731" y="1484470"/>
            <a:ext cx="6214219" cy="1214762"/>
            <a:chOff x="0" y="0"/>
            <a:chExt cx="1636667" cy="3199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36667" cy="319937"/>
            </a:xfrm>
            <a:custGeom>
              <a:avLst/>
              <a:gdLst/>
              <a:ahLst/>
              <a:cxnLst/>
              <a:rect r="r" b="b" t="t" l="l"/>
              <a:pathLst>
                <a:path h="319937" w="1636667">
                  <a:moveTo>
                    <a:pt x="1433467" y="0"/>
                  </a:moveTo>
                  <a:lnTo>
                    <a:pt x="0" y="0"/>
                  </a:lnTo>
                  <a:lnTo>
                    <a:pt x="0" y="319937"/>
                  </a:lnTo>
                  <a:lnTo>
                    <a:pt x="1433467" y="319937"/>
                  </a:lnTo>
                  <a:lnTo>
                    <a:pt x="1636667" y="159969"/>
                  </a:lnTo>
                  <a:lnTo>
                    <a:pt x="1433467" y="0"/>
                  </a:ln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522367" cy="358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896731" y="1655920"/>
            <a:ext cx="5665735" cy="1043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0"/>
              </a:lnSpc>
            </a:pPr>
            <a:r>
              <a:rPr lang="en-US" sz="8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References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96731" y="2999224"/>
            <a:ext cx="15187274" cy="5241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[1] L. Fan, F. Zhang, H. Fan, and C. Zhang, "Brief review of image denoising techniques," Visual Comput. Ind., Biomed. Art, vol. 2, no. 1, p. 7, Jul. 2019.</a:t>
            </a:r>
          </a:p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[2] C. Saxena and D. Kourav, "Noises and image denoising techniques: A brief survey," Int. J. Emerg. Technol. Adv. Eng., vol. 4, no. 3, pp. 878-885, Mar. 2014.</a:t>
            </a:r>
          </a:p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[3] M. Mafi, H. Martin, M. Cabrerizo, J. Andrian, A. Barreto, and M. Adjouadi, "A comprehensive survey on impulse and Gaussian denoising filters for digital images," Signal Process., vol. 157, pp. 236-260, Apr. 2019.</a:t>
            </a:r>
          </a:p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[4] K. Zhang, W. Zuo, Y. Chen, D. Meng, and L. Zhang, "Beyond a gaussian denoiser: Residual learning of deep CNN for image denoising," IEEE Trans. Image Process., vol. 26, no. 7, pp. 3142-3155, Jul. 2017.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[5] V. Murali and P. V. Sudeep, "Image denoising using DnCNN: An exploration study," in Advances in Communication Systems and Networks: Select Proceedings of ComNet 2019, pp. 847-859, Springer Singapore, 2020.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4596589"/>
            <a:ext cx="10910396" cy="1809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47"/>
              </a:lnSpc>
            </a:pPr>
            <a:r>
              <a:rPr lang="en-US" b="true" sz="149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you!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DAGZjE2FxDI</dc:identifier>
  <dcterms:modified xsi:type="dcterms:W3CDTF">2011-08-01T06:04:30Z</dcterms:modified>
  <cp:revision>1</cp:revision>
  <dc:title>Project presentation</dc:title>
</cp:coreProperties>
</file>