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Libre Franklin"/>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LibreFranklin-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LibreFranklin-italic.fntdata"/><Relationship Id="rId12" Type="http://schemas.openxmlformats.org/officeDocument/2006/relationships/slide" Target="slides/slide7.xml"/><Relationship Id="rId56" Type="http://schemas.openxmlformats.org/officeDocument/2006/relationships/font" Target="fonts/LibreFranklin-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ibreFranklin-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ee2a89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ee2a89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bbfda2e20_0_79: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bbbfda2e20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dk1"/>
                </a:solidFill>
              </a:rPr>
              <a:t>There are two major components inside the computer</a:t>
            </a:r>
            <a:endParaRPr>
              <a:solidFill>
                <a:schemeClr val="dk1"/>
              </a:solidFill>
            </a:endParaRPr>
          </a:p>
          <a:p>
            <a:pPr indent="-228600" lvl="0" marL="228600" rtl="0" algn="l">
              <a:spcBef>
                <a:spcPts val="0"/>
              </a:spcBef>
              <a:spcAft>
                <a:spcPts val="0"/>
              </a:spcAft>
              <a:buClr>
                <a:schemeClr val="dk1"/>
              </a:buClr>
              <a:buSzPts val="1200"/>
              <a:buAutoNum type="arabicPeriod"/>
            </a:pPr>
            <a:r>
              <a:rPr lang="en">
                <a:solidFill>
                  <a:schemeClr val="dk1"/>
                </a:solidFill>
              </a:rPr>
              <a:t>CPU</a:t>
            </a:r>
            <a:endParaRPr>
              <a:solidFill>
                <a:schemeClr val="dk1"/>
              </a:solidFill>
            </a:endParaRPr>
          </a:p>
          <a:p>
            <a:pPr indent="-228600" lvl="0" marL="228600" rtl="0" algn="l">
              <a:spcBef>
                <a:spcPts val="0"/>
              </a:spcBef>
              <a:spcAft>
                <a:spcPts val="0"/>
              </a:spcAft>
              <a:buClr>
                <a:schemeClr val="dk1"/>
              </a:buClr>
              <a:buSzPts val="1200"/>
              <a:buAutoNum type="arabicPeriod"/>
            </a:pPr>
            <a:r>
              <a:rPr lang="en">
                <a:solidFill>
                  <a:schemeClr val="dk1"/>
                </a:solidFill>
              </a:rPr>
              <a:t>Memory.</a:t>
            </a:r>
            <a:endParaRPr>
              <a:solidFill>
                <a:schemeClr val="dk1"/>
              </a:solidFill>
            </a:endParaRPr>
          </a:p>
          <a:p>
            <a:pPr indent="0" lvl="0" marL="0" rtl="0" algn="l">
              <a:spcBef>
                <a:spcPts val="0"/>
              </a:spcBef>
              <a:spcAft>
                <a:spcPts val="0"/>
              </a:spcAft>
              <a:buNone/>
            </a:pPr>
            <a:r>
              <a:rPr lang="en">
                <a:solidFill>
                  <a:schemeClr val="dk1"/>
                </a:solidFill>
              </a:rPr>
              <a:t>Other components are also available inside the processing box but at the moment we are interested in these two only.</a:t>
            </a:r>
            <a:endParaRPr/>
          </a:p>
        </p:txBody>
      </p:sp>
      <p:sp>
        <p:nvSpPr>
          <p:cNvPr id="143" name="Google Shape;143;g1bbbfda2e20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bbfda2e20_0_94: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bbbfda2e20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bbbfda2e20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bbfda2e20_0_133: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bbbfda2e20_0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solidFill>
                  <a:schemeClr val="dk1"/>
                </a:solidFill>
              </a:rPr>
              <a:t>Generally, Memory is also known as Main Memory, Primary Memory or RAM (Random Access Memory). This memory is divided into different Cells. Each cell has an address like we have the addresses of our houses or PO Boxes. CPU store the data into these cells and then loads data from these cells whenever it is required.</a:t>
            </a:r>
            <a:endParaRPr/>
          </a:p>
        </p:txBody>
      </p:sp>
      <p:sp>
        <p:nvSpPr>
          <p:cNvPr id="178" name="Google Shape;178;g1bbbfda2e20_0_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c1c1405d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c1c1405d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c1c1405d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c1c1405d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c1c1405d6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c1c1405d6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c1c1405d6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bc1c1405d6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c1c1405d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c1c1405d6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c1c1405d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c1c1405d6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b00fd2f6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b00fd2f6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bbfda2e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bbfda2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bc1c1405d6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bc1c1405d6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bc1c1405d6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bc1c1405d6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c1c1405d6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bc1c1405d6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bc1c1405d6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bc1c1405d6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7f62dbba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7f62dbba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f62dbba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7f62dbba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7f62dbba0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7f62dbba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7f62dbba0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7f62dbba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7f62dbba0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7f62dbba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7f62dbba0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7f62dbba0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bbfda2e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bbfda2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7f62dbba0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7f62dbba0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7f62dbba0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7f62dbba0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7f62dbba0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7f62dbba0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7f62dbba0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7f62dbba0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7f62dbba0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7f62dbba0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7f62dbba0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7f62dbba0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7f62dbba0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7f62dbba0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7f62dbba0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7f62dbba0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7f62dbba0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7f62dbba0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7f62dbba0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7f62dbba0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bb79e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bb79e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7f62dbba0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7f62dbba0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b00fd2f6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b00fd2f6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Instructor should explain how this program will run and what happen to memory and screen after each line of execution. It would be best we havve some kind of visual presentation on it.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bc1c1405d6_2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bc1c1405d6_2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f4ee2a89e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f4ee2a89e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this lecture, you shall be able to </a:t>
            </a:r>
            <a:r>
              <a:rPr b="1" lang="en">
                <a:solidFill>
                  <a:srgbClr val="D15A12"/>
                </a:solidFill>
              </a:rPr>
              <a:t>Explain </a:t>
            </a:r>
            <a:r>
              <a:rPr b="1" lang="en">
                <a:solidFill>
                  <a:srgbClr val="404040"/>
                </a:solidFill>
              </a:rPr>
              <a:t>why we need </a:t>
            </a:r>
            <a:r>
              <a:rPr b="1" lang="en">
                <a:solidFill>
                  <a:srgbClr val="D15A12"/>
                </a:solidFill>
              </a:rPr>
              <a:t>variables </a:t>
            </a:r>
            <a:r>
              <a:rPr b="1" lang="en">
                <a:solidFill>
                  <a:srgbClr val="404040"/>
                </a:solidFill>
              </a:rPr>
              <a:t>and what is their relation to the </a:t>
            </a:r>
            <a:r>
              <a:rPr b="1" lang="en">
                <a:solidFill>
                  <a:srgbClr val="D15A12"/>
                </a:solidFill>
              </a:rPr>
              <a:t>memory</a:t>
            </a:r>
            <a:r>
              <a:rPr b="1" lang="en">
                <a:solidFill>
                  <a:srgbClr val="404040"/>
                </a:solidFill>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bc1c1405d6_2_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g1bc1c1405d6_2_6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bc1c1405d6_2_6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1bc1c1405d6_2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bb79e3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bb79e3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bbfda2e2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bbfda2e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this lecture, you shall be able to explain the Hardware Components (that are input output devices, CPU and memory) and their role while computing any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bf94298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bf94298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bf94298c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bf94298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c1c1405d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c1c1405d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All this information is passed to CPU as single instruction. That consists of operation code and Addresses of the operands on which the operation has to be performed.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970613" y="285750"/>
            <a:ext cx="7202700" cy="8574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 type="body"/>
          </p:nvPr>
        </p:nvSpPr>
        <p:spPr>
          <a:xfrm>
            <a:off x="970613" y="1257300"/>
            <a:ext cx="7202700" cy="3372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1200"/>
              </a:spcBef>
              <a:spcAft>
                <a:spcPts val="0"/>
              </a:spcAft>
              <a:buClr>
                <a:schemeClr val="dk1"/>
              </a:buClr>
              <a:buSzPts val="1400"/>
              <a:buChar char="●"/>
              <a:defRPr sz="1100"/>
            </a:lvl1pPr>
            <a:lvl2pPr indent="-317500" lvl="1" marL="914400" rtl="0" algn="l">
              <a:lnSpc>
                <a:spcPct val="90000"/>
              </a:lnSpc>
              <a:spcBef>
                <a:spcPts val="1200"/>
              </a:spcBef>
              <a:spcAft>
                <a:spcPts val="0"/>
              </a:spcAft>
              <a:buClr>
                <a:schemeClr val="dk1"/>
              </a:buClr>
              <a:buSzPts val="1400"/>
              <a:buChar char="○"/>
              <a:defRPr sz="1100"/>
            </a:lvl2pPr>
            <a:lvl3pPr indent="-317500" lvl="2" marL="1371600" rtl="0" algn="l">
              <a:lnSpc>
                <a:spcPct val="90000"/>
              </a:lnSpc>
              <a:spcBef>
                <a:spcPts val="1200"/>
              </a:spcBef>
              <a:spcAft>
                <a:spcPts val="0"/>
              </a:spcAft>
              <a:buClr>
                <a:schemeClr val="dk1"/>
              </a:buClr>
              <a:buSzPts val="1400"/>
              <a:buChar char="■"/>
              <a:defRPr sz="1100"/>
            </a:lvl3pPr>
            <a:lvl4pPr indent="-317500" lvl="3" marL="1828800" rtl="0" algn="l">
              <a:lnSpc>
                <a:spcPct val="90000"/>
              </a:lnSpc>
              <a:spcBef>
                <a:spcPts val="1200"/>
              </a:spcBef>
              <a:spcAft>
                <a:spcPts val="0"/>
              </a:spcAft>
              <a:buClr>
                <a:schemeClr val="dk1"/>
              </a:buClr>
              <a:buSzPts val="1400"/>
              <a:buChar char="●"/>
              <a:defRPr sz="1100"/>
            </a:lvl4pPr>
            <a:lvl5pPr indent="-304800" lvl="4" marL="2286000" rtl="0" algn="l">
              <a:lnSpc>
                <a:spcPct val="90000"/>
              </a:lnSpc>
              <a:spcBef>
                <a:spcPts val="1200"/>
              </a:spcBef>
              <a:spcAft>
                <a:spcPts val="0"/>
              </a:spcAft>
              <a:buClr>
                <a:schemeClr val="dk1"/>
              </a:buClr>
              <a:buSzPts val="1200"/>
              <a:buChar char="○"/>
              <a:defRPr sz="1100"/>
            </a:lvl5pPr>
            <a:lvl6pPr indent="-304800" lvl="5" marL="2743200" rtl="0" algn="l">
              <a:spcBef>
                <a:spcPts val="1200"/>
              </a:spcBef>
              <a:spcAft>
                <a:spcPts val="0"/>
              </a:spcAft>
              <a:buClr>
                <a:schemeClr val="dk1"/>
              </a:buClr>
              <a:buSzPts val="1200"/>
              <a:buChar char="■"/>
              <a:defRPr sz="1100"/>
            </a:lvl6pPr>
            <a:lvl7pPr indent="-304800" lvl="6" marL="3200400" rtl="0" algn="l">
              <a:spcBef>
                <a:spcPts val="1200"/>
              </a:spcBef>
              <a:spcAft>
                <a:spcPts val="0"/>
              </a:spcAft>
              <a:buClr>
                <a:schemeClr val="dk1"/>
              </a:buClr>
              <a:buSzPts val="1200"/>
              <a:buChar char="●"/>
              <a:defRPr sz="1100"/>
            </a:lvl7pPr>
            <a:lvl8pPr indent="-304800" lvl="7" marL="3657600" rtl="0" algn="l">
              <a:spcBef>
                <a:spcPts val="1200"/>
              </a:spcBef>
              <a:spcAft>
                <a:spcPts val="0"/>
              </a:spcAft>
              <a:buClr>
                <a:schemeClr val="dk1"/>
              </a:buClr>
              <a:buSzPts val="1200"/>
              <a:buChar char="○"/>
              <a:defRPr sz="1100"/>
            </a:lvl8pPr>
            <a:lvl9pPr indent="-304800" lvl="8" marL="4114800" rtl="0" algn="l">
              <a:spcBef>
                <a:spcPts val="1200"/>
              </a:spcBef>
              <a:spcAft>
                <a:spcPts val="1200"/>
              </a:spcAft>
              <a:buClr>
                <a:schemeClr val="dk1"/>
              </a:buClr>
              <a:buSzPts val="1200"/>
              <a:buChar char="■"/>
              <a:defRPr sz="1100"/>
            </a:lvl9pPr>
          </a:lstStyle>
          <a:p/>
        </p:txBody>
      </p:sp>
      <p:sp>
        <p:nvSpPr>
          <p:cNvPr id="53" name="Google Shape;53;p13"/>
          <p:cNvSpPr txBox="1"/>
          <p:nvPr>
            <p:ph idx="10" type="dt"/>
          </p:nvPr>
        </p:nvSpPr>
        <p:spPr>
          <a:xfrm>
            <a:off x="954084"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2" type="sldNum"/>
          </p:nvPr>
        </p:nvSpPr>
        <p:spPr>
          <a:xfrm>
            <a:off x="6039992" y="4767263"/>
            <a:ext cx="21336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b="0" i="0" sz="800" u="none" cap="none" strike="noStrike">
                <a:solidFill>
                  <a:srgbClr val="191919"/>
                </a:solidFill>
                <a:latin typeface="Libre Franklin"/>
                <a:ea typeface="Libre Franklin"/>
                <a:cs typeface="Libre Franklin"/>
                <a:sym typeface="Libre Franklin"/>
              </a:defRPr>
            </a:lvl1pPr>
            <a:lvl2pPr indent="0" lvl="1" marL="0" rtl="0" algn="r">
              <a:spcBef>
                <a:spcPts val="0"/>
              </a:spcBef>
              <a:buNone/>
              <a:defRPr b="0" i="0" sz="800" u="none" cap="none" strike="noStrike">
                <a:solidFill>
                  <a:srgbClr val="191919"/>
                </a:solidFill>
                <a:latin typeface="Libre Franklin"/>
                <a:ea typeface="Libre Franklin"/>
                <a:cs typeface="Libre Franklin"/>
                <a:sym typeface="Libre Franklin"/>
              </a:defRPr>
            </a:lvl2pPr>
            <a:lvl3pPr indent="0" lvl="2" marL="0" rtl="0" algn="r">
              <a:spcBef>
                <a:spcPts val="0"/>
              </a:spcBef>
              <a:buNone/>
              <a:defRPr b="0" i="0" sz="800" u="none" cap="none" strike="noStrike">
                <a:solidFill>
                  <a:srgbClr val="191919"/>
                </a:solidFill>
                <a:latin typeface="Libre Franklin"/>
                <a:ea typeface="Libre Franklin"/>
                <a:cs typeface="Libre Franklin"/>
                <a:sym typeface="Libre Franklin"/>
              </a:defRPr>
            </a:lvl3pPr>
            <a:lvl4pPr indent="0" lvl="3" marL="0" rtl="0" algn="r">
              <a:spcBef>
                <a:spcPts val="0"/>
              </a:spcBef>
              <a:buNone/>
              <a:defRPr b="0" i="0" sz="800" u="none" cap="none" strike="noStrike">
                <a:solidFill>
                  <a:srgbClr val="191919"/>
                </a:solidFill>
                <a:latin typeface="Libre Franklin"/>
                <a:ea typeface="Libre Franklin"/>
                <a:cs typeface="Libre Franklin"/>
                <a:sym typeface="Libre Franklin"/>
              </a:defRPr>
            </a:lvl4pPr>
            <a:lvl5pPr indent="0" lvl="4" marL="0" rtl="0" algn="r">
              <a:spcBef>
                <a:spcPts val="0"/>
              </a:spcBef>
              <a:buNone/>
              <a:defRPr b="0" i="0" sz="800" u="none" cap="none" strike="noStrike">
                <a:solidFill>
                  <a:srgbClr val="191919"/>
                </a:solidFill>
                <a:latin typeface="Libre Franklin"/>
                <a:ea typeface="Libre Franklin"/>
                <a:cs typeface="Libre Franklin"/>
                <a:sym typeface="Libre Franklin"/>
              </a:defRPr>
            </a:lvl5pPr>
            <a:lvl6pPr indent="0" lvl="5" marL="0" rtl="0" algn="r">
              <a:spcBef>
                <a:spcPts val="0"/>
              </a:spcBef>
              <a:buNone/>
              <a:defRPr b="0" i="0" sz="800" u="none" cap="none" strike="noStrike">
                <a:solidFill>
                  <a:srgbClr val="191919"/>
                </a:solidFill>
                <a:latin typeface="Libre Franklin"/>
                <a:ea typeface="Libre Franklin"/>
                <a:cs typeface="Libre Franklin"/>
                <a:sym typeface="Libre Franklin"/>
              </a:defRPr>
            </a:lvl6pPr>
            <a:lvl7pPr indent="0" lvl="6" marL="0" rtl="0" algn="r">
              <a:spcBef>
                <a:spcPts val="0"/>
              </a:spcBef>
              <a:buNone/>
              <a:defRPr b="0" i="0" sz="800" u="none" cap="none" strike="noStrike">
                <a:solidFill>
                  <a:srgbClr val="191919"/>
                </a:solidFill>
                <a:latin typeface="Libre Franklin"/>
                <a:ea typeface="Libre Franklin"/>
                <a:cs typeface="Libre Franklin"/>
                <a:sym typeface="Libre Franklin"/>
              </a:defRPr>
            </a:lvl7pPr>
            <a:lvl8pPr indent="0" lvl="7" marL="0" rtl="0" algn="r">
              <a:spcBef>
                <a:spcPts val="0"/>
              </a:spcBef>
              <a:buNone/>
              <a:defRPr b="0" i="0" sz="800" u="none" cap="none" strike="noStrike">
                <a:solidFill>
                  <a:srgbClr val="191919"/>
                </a:solidFill>
                <a:latin typeface="Libre Franklin"/>
                <a:ea typeface="Libre Franklin"/>
                <a:cs typeface="Libre Franklin"/>
                <a:sym typeface="Libre Franklin"/>
              </a:defRPr>
            </a:lvl8pPr>
            <a:lvl9pPr indent="0" lvl="8" marL="0" rtl="0" algn="r">
              <a:spcBef>
                <a:spcPts val="0"/>
              </a:spcBef>
              <a:buNone/>
              <a:defRPr b="0" i="0" sz="800" u="none" cap="none" strike="noStrike">
                <a:solidFill>
                  <a:srgbClr val="191919"/>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gif"/><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1404550" y="1488525"/>
            <a:ext cx="6331500" cy="2358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b="1" lang="en" sz="4500">
                <a:solidFill>
                  <a:srgbClr val="404040"/>
                </a:solidFill>
                <a:latin typeface="Comic Sans MS"/>
                <a:ea typeface="Comic Sans MS"/>
                <a:cs typeface="Comic Sans MS"/>
                <a:sym typeface="Comic Sans MS"/>
              </a:rPr>
              <a:t>Writing </a:t>
            </a:r>
            <a:r>
              <a:rPr b="1" lang="en" sz="4500">
                <a:solidFill>
                  <a:srgbClr val="D15A12"/>
                </a:solidFill>
                <a:latin typeface="Comic Sans MS"/>
                <a:ea typeface="Comic Sans MS"/>
                <a:cs typeface="Comic Sans MS"/>
                <a:sym typeface="Comic Sans MS"/>
              </a:rPr>
              <a:t>C++ Program </a:t>
            </a:r>
            <a:r>
              <a:rPr b="1" lang="en" sz="4500">
                <a:solidFill>
                  <a:srgbClr val="404040"/>
                </a:solidFill>
                <a:latin typeface="Comic Sans MS"/>
                <a:ea typeface="Comic Sans MS"/>
                <a:cs typeface="Comic Sans MS"/>
                <a:sym typeface="Comic Sans MS"/>
              </a:rPr>
              <a:t>to Take </a:t>
            </a:r>
            <a:r>
              <a:rPr b="1" lang="en" sz="4500">
                <a:solidFill>
                  <a:srgbClr val="D15A12"/>
                </a:solidFill>
                <a:latin typeface="Comic Sans MS"/>
                <a:ea typeface="Comic Sans MS"/>
                <a:cs typeface="Comic Sans MS"/>
                <a:sym typeface="Comic Sans MS"/>
              </a:rPr>
              <a:t>Input</a:t>
            </a:r>
            <a:r>
              <a:rPr b="1" lang="en" sz="4500">
                <a:solidFill>
                  <a:srgbClr val="404040"/>
                </a:solidFill>
                <a:latin typeface="Comic Sans MS"/>
                <a:ea typeface="Comic Sans MS"/>
                <a:cs typeface="Comic Sans MS"/>
                <a:sym typeface="Comic Sans MS"/>
              </a:rPr>
              <a:t>, </a:t>
            </a:r>
            <a:r>
              <a:rPr b="1" lang="en" sz="4500">
                <a:solidFill>
                  <a:srgbClr val="D15A12"/>
                </a:solidFill>
                <a:latin typeface="Comic Sans MS"/>
                <a:ea typeface="Comic Sans MS"/>
                <a:cs typeface="Comic Sans MS"/>
                <a:sym typeface="Comic Sans MS"/>
              </a:rPr>
              <a:t>Process </a:t>
            </a:r>
            <a:r>
              <a:rPr b="1" lang="en" sz="4500">
                <a:solidFill>
                  <a:srgbClr val="404040"/>
                </a:solidFill>
                <a:latin typeface="Comic Sans MS"/>
                <a:ea typeface="Comic Sans MS"/>
                <a:cs typeface="Comic Sans MS"/>
                <a:sym typeface="Comic Sans MS"/>
              </a:rPr>
              <a:t>it and Give </a:t>
            </a:r>
            <a:r>
              <a:rPr b="1" lang="en" sz="4500">
                <a:solidFill>
                  <a:srgbClr val="D15A12"/>
                </a:solidFill>
                <a:latin typeface="Comic Sans MS"/>
                <a:ea typeface="Comic Sans MS"/>
                <a:cs typeface="Comic Sans MS"/>
                <a:sym typeface="Comic Sans MS"/>
              </a:rPr>
              <a:t>Output </a:t>
            </a:r>
            <a:r>
              <a:rPr b="1" lang="en" sz="4500">
                <a:solidFill>
                  <a:srgbClr val="404040"/>
                </a:solidFill>
                <a:latin typeface="Comic Sans MS"/>
                <a:ea typeface="Comic Sans MS"/>
                <a:cs typeface="Comic Sans MS"/>
                <a:sym typeface="Comic Sans MS"/>
              </a:rPr>
              <a:t>on Console</a:t>
            </a:r>
            <a:endParaRPr b="1" sz="4800">
              <a:solidFill>
                <a:srgbClr val="D15A12"/>
              </a:solidFill>
              <a:latin typeface="Comic Sans MS"/>
              <a:ea typeface="Comic Sans MS"/>
              <a:cs typeface="Comic Sans MS"/>
              <a:sym typeface="Comic Sans MS"/>
            </a:endParaRPr>
          </a:p>
        </p:txBody>
      </p:sp>
      <p:sp>
        <p:nvSpPr>
          <p:cNvPr id="61" name="Google Shape;61;p14"/>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7417825" y="1039140"/>
            <a:ext cx="1549400" cy="4104370"/>
          </a:xfrm>
          <a:prstGeom prst="rect">
            <a:avLst/>
          </a:prstGeom>
          <a:noFill/>
          <a:ln>
            <a:noFill/>
          </a:ln>
        </p:spPr>
      </p:pic>
      <p:sp>
        <p:nvSpPr>
          <p:cNvPr id="63" name="Google Shape;63;p14"/>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4" name="Google Shape;64;p14"/>
          <p:cNvPicPr preferRelativeResize="0"/>
          <p:nvPr/>
        </p:nvPicPr>
        <p:blipFill>
          <a:blip r:embed="rId4">
            <a:alphaModFix/>
          </a:blip>
          <a:stretch>
            <a:fillRect/>
          </a:stretch>
        </p:blipFill>
        <p:spPr>
          <a:xfrm>
            <a:off x="193550" y="1040975"/>
            <a:ext cx="1421136" cy="410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46" name="Google Shape;146;p2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7" name="Google Shape;147;p2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8" name="Google Shape;148;p23"/>
          <p:cNvSpPr txBox="1"/>
          <p:nvPr>
            <p:ph type="title"/>
          </p:nvPr>
        </p:nvSpPr>
        <p:spPr>
          <a:xfrm>
            <a:off x="0" y="-76200"/>
            <a:ext cx="9144000" cy="72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Libre Franklin Medium"/>
              <a:buNone/>
            </a:pPr>
            <a:r>
              <a:rPr b="1" lang="en" sz="3600">
                <a:solidFill>
                  <a:srgbClr val="D15A12"/>
                </a:solidFill>
                <a:latin typeface="Comic Sans MS"/>
                <a:ea typeface="Comic Sans MS"/>
                <a:cs typeface="Comic Sans MS"/>
                <a:sym typeface="Comic Sans MS"/>
              </a:rPr>
              <a:t>  </a:t>
            </a:r>
            <a:r>
              <a:rPr b="1" lang="en" sz="3377">
                <a:solidFill>
                  <a:srgbClr val="D15A12"/>
                </a:solidFill>
                <a:latin typeface="Comic Sans MS"/>
                <a:ea typeface="Comic Sans MS"/>
                <a:cs typeface="Comic Sans MS"/>
                <a:sym typeface="Comic Sans MS"/>
              </a:rPr>
              <a:t>Computer </a:t>
            </a:r>
            <a:r>
              <a:rPr b="1" lang="en" sz="3377">
                <a:solidFill>
                  <a:srgbClr val="404040"/>
                </a:solidFill>
                <a:latin typeface="Comic Sans MS"/>
                <a:ea typeface="Comic Sans MS"/>
                <a:cs typeface="Comic Sans MS"/>
                <a:sym typeface="Comic Sans MS"/>
              </a:rPr>
              <a:t>store data in memory</a:t>
            </a:r>
            <a:endParaRPr b="1" sz="3377">
              <a:solidFill>
                <a:srgbClr val="D15A12"/>
              </a:solidFill>
              <a:latin typeface="Comic Sans MS"/>
              <a:ea typeface="Comic Sans MS"/>
              <a:cs typeface="Comic Sans MS"/>
              <a:sym typeface="Comic Sans MS"/>
            </a:endParaRPr>
          </a:p>
        </p:txBody>
      </p:sp>
      <p:sp>
        <p:nvSpPr>
          <p:cNvPr id="149" name="Google Shape;149;p23"/>
          <p:cNvSpPr txBox="1"/>
          <p:nvPr/>
        </p:nvSpPr>
        <p:spPr>
          <a:xfrm>
            <a:off x="1533163" y="1419219"/>
            <a:ext cx="1735200" cy="2677200"/>
          </a:xfrm>
          <a:prstGeom prst="rect">
            <a:avLst/>
          </a:prstGeom>
          <a:solidFill>
            <a:srgbClr val="4343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200">
                <a:solidFill>
                  <a:schemeClr val="lt1"/>
                </a:solidFill>
              </a:rPr>
              <a:t>Computer</a:t>
            </a:r>
            <a:endParaRPr b="1" sz="2200">
              <a:solidFill>
                <a:schemeClr val="lt1"/>
              </a:solidFill>
            </a:endParaRPr>
          </a:p>
        </p:txBody>
      </p:sp>
      <p:sp>
        <p:nvSpPr>
          <p:cNvPr id="150" name="Google Shape;150;p23"/>
          <p:cNvSpPr txBox="1"/>
          <p:nvPr/>
        </p:nvSpPr>
        <p:spPr>
          <a:xfrm>
            <a:off x="5875638" y="1390782"/>
            <a:ext cx="1735200" cy="2677200"/>
          </a:xfrm>
          <a:prstGeom prst="rect">
            <a:avLst/>
          </a:prstGeom>
          <a:solidFill>
            <a:srgbClr val="4343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200">
              <a:solidFill>
                <a:schemeClr val="lt1"/>
              </a:solidFill>
            </a:endParaRPr>
          </a:p>
        </p:txBody>
      </p:sp>
      <p:sp>
        <p:nvSpPr>
          <p:cNvPr id="151" name="Google Shape;151;p23"/>
          <p:cNvSpPr/>
          <p:nvPr/>
        </p:nvSpPr>
        <p:spPr>
          <a:xfrm rot="5400000">
            <a:off x="6588888" y="2915450"/>
            <a:ext cx="537300" cy="22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rot="-5400000">
            <a:off x="6360288" y="2915450"/>
            <a:ext cx="537300" cy="22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6096538" y="1593050"/>
            <a:ext cx="1317300" cy="116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434343"/>
                </a:solidFill>
              </a:rPr>
              <a:t>CPU</a:t>
            </a:r>
            <a:endParaRPr b="1" sz="2200">
              <a:solidFill>
                <a:srgbClr val="434343"/>
              </a:solidFill>
            </a:endParaRPr>
          </a:p>
        </p:txBody>
      </p:sp>
      <p:sp>
        <p:nvSpPr>
          <p:cNvPr id="154" name="Google Shape;154;p23"/>
          <p:cNvSpPr/>
          <p:nvPr/>
        </p:nvSpPr>
        <p:spPr>
          <a:xfrm>
            <a:off x="6096613" y="3297050"/>
            <a:ext cx="1317300" cy="604200"/>
          </a:xfrm>
          <a:prstGeom prst="rect">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434343"/>
                </a:solidFill>
              </a:rPr>
              <a:t>Memory</a:t>
            </a:r>
            <a:endParaRPr b="1" sz="2200">
              <a:solidFill>
                <a:srgbClr val="434343"/>
              </a:solidFill>
            </a:endParaRPr>
          </a:p>
        </p:txBody>
      </p:sp>
      <p:sp>
        <p:nvSpPr>
          <p:cNvPr id="155" name="Google Shape;155;p23"/>
          <p:cNvSpPr/>
          <p:nvPr/>
        </p:nvSpPr>
        <p:spPr>
          <a:xfrm>
            <a:off x="3638713" y="2269650"/>
            <a:ext cx="1866600" cy="604200"/>
          </a:xfrm>
          <a:prstGeom prst="striped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3F3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62" name="Google Shape;162;p2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63" name="Google Shape;163;p2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64" name="Google Shape;164;p24"/>
          <p:cNvSpPr txBox="1"/>
          <p:nvPr>
            <p:ph type="title"/>
          </p:nvPr>
        </p:nvSpPr>
        <p:spPr>
          <a:xfrm>
            <a:off x="0" y="-76200"/>
            <a:ext cx="9144000" cy="72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Libre Franklin Medium"/>
              <a:buNone/>
            </a:pPr>
            <a:r>
              <a:rPr b="1" lang="en" sz="3600">
                <a:solidFill>
                  <a:srgbClr val="D15A12"/>
                </a:solidFill>
                <a:latin typeface="Comic Sans MS"/>
                <a:ea typeface="Comic Sans MS"/>
                <a:cs typeface="Comic Sans MS"/>
                <a:sym typeface="Comic Sans MS"/>
              </a:rPr>
              <a:t>   </a:t>
            </a:r>
            <a:r>
              <a:rPr b="1" lang="en" sz="3600">
                <a:solidFill>
                  <a:srgbClr val="434343"/>
                </a:solidFill>
                <a:latin typeface="Comic Sans MS"/>
                <a:ea typeface="Comic Sans MS"/>
                <a:cs typeface="Comic Sans MS"/>
                <a:sym typeface="Comic Sans MS"/>
              </a:rPr>
              <a:t>CPU: </a:t>
            </a:r>
            <a:r>
              <a:rPr b="1" lang="en" sz="3600">
                <a:solidFill>
                  <a:srgbClr val="D15A12"/>
                </a:solidFill>
                <a:latin typeface="Comic Sans MS"/>
                <a:ea typeface="Comic Sans MS"/>
                <a:cs typeface="Comic Sans MS"/>
                <a:sym typeface="Comic Sans MS"/>
              </a:rPr>
              <a:t>Brain</a:t>
            </a:r>
            <a:r>
              <a:rPr b="1" lang="en" sz="3600">
                <a:solidFill>
                  <a:srgbClr val="434343"/>
                </a:solidFill>
                <a:latin typeface="Comic Sans MS"/>
                <a:ea typeface="Comic Sans MS"/>
                <a:cs typeface="Comic Sans MS"/>
                <a:sym typeface="Comic Sans MS"/>
              </a:rPr>
              <a:t> of the Computer</a:t>
            </a:r>
            <a:endParaRPr b="1" sz="3600">
              <a:solidFill>
                <a:srgbClr val="D15A12"/>
              </a:solidFill>
              <a:latin typeface="Comic Sans MS"/>
              <a:ea typeface="Comic Sans MS"/>
              <a:cs typeface="Comic Sans MS"/>
              <a:sym typeface="Comic Sans MS"/>
            </a:endParaRPr>
          </a:p>
        </p:txBody>
      </p:sp>
      <p:sp>
        <p:nvSpPr>
          <p:cNvPr id="165" name="Google Shape;165;p24"/>
          <p:cNvSpPr txBox="1"/>
          <p:nvPr/>
        </p:nvSpPr>
        <p:spPr>
          <a:xfrm>
            <a:off x="375500" y="945450"/>
            <a:ext cx="8617800" cy="10173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0"/>
              </a:spcBef>
              <a:spcAft>
                <a:spcPts val="0"/>
              </a:spcAft>
              <a:buClr>
                <a:srgbClr val="434343"/>
              </a:buClr>
              <a:buSzPts val="2300"/>
              <a:buFont typeface="Comic Sans MS"/>
              <a:buChar char="●"/>
            </a:pPr>
            <a:r>
              <a:rPr b="1" lang="en" sz="2300">
                <a:solidFill>
                  <a:srgbClr val="434343"/>
                </a:solidFill>
                <a:latin typeface="Comic Sans MS"/>
                <a:ea typeface="Comic Sans MS"/>
                <a:cs typeface="Comic Sans MS"/>
                <a:sym typeface="Comic Sans MS"/>
              </a:rPr>
              <a:t>CPU is the</a:t>
            </a:r>
            <a:r>
              <a:rPr b="1" lang="en" sz="2300">
                <a:solidFill>
                  <a:srgbClr val="D15A12"/>
                </a:solidFill>
                <a:latin typeface="Comic Sans MS"/>
                <a:ea typeface="Comic Sans MS"/>
                <a:cs typeface="Comic Sans MS"/>
                <a:sym typeface="Comic Sans MS"/>
              </a:rPr>
              <a:t> main</a:t>
            </a:r>
            <a:r>
              <a:rPr b="1" lang="en" sz="2300">
                <a:solidFill>
                  <a:srgbClr val="434343"/>
                </a:solidFill>
                <a:latin typeface="Comic Sans MS"/>
                <a:ea typeface="Comic Sans MS"/>
                <a:cs typeface="Comic Sans MS"/>
                <a:sym typeface="Comic Sans MS"/>
              </a:rPr>
              <a:t> processing unit</a:t>
            </a:r>
            <a:endParaRPr b="1" i="0" sz="2300" u="none" cap="none" strike="noStrike">
              <a:solidFill>
                <a:srgbClr val="434343"/>
              </a:solidFill>
              <a:latin typeface="Comic Sans MS"/>
              <a:ea typeface="Comic Sans MS"/>
              <a:cs typeface="Comic Sans MS"/>
              <a:sym typeface="Comic Sans MS"/>
            </a:endParaRPr>
          </a:p>
        </p:txBody>
      </p:sp>
      <p:sp>
        <p:nvSpPr>
          <p:cNvPr id="166" name="Google Shape;166;p24"/>
          <p:cNvSpPr txBox="1"/>
          <p:nvPr/>
        </p:nvSpPr>
        <p:spPr>
          <a:xfrm>
            <a:off x="375500" y="1326450"/>
            <a:ext cx="8617800" cy="1017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434343"/>
              </a:buClr>
              <a:buSzPts val="2400"/>
              <a:buFont typeface="Comic Sans MS"/>
              <a:buChar char="●"/>
            </a:pPr>
            <a:r>
              <a:rPr b="1" lang="en" sz="2400">
                <a:solidFill>
                  <a:srgbClr val="434343"/>
                </a:solidFill>
                <a:latin typeface="Comic Sans MS"/>
                <a:ea typeface="Comic Sans MS"/>
                <a:cs typeface="Comic Sans MS"/>
                <a:sym typeface="Comic Sans MS"/>
              </a:rPr>
              <a:t>It has </a:t>
            </a:r>
            <a:r>
              <a:rPr b="1" lang="en" sz="2400">
                <a:solidFill>
                  <a:srgbClr val="D15A12"/>
                </a:solidFill>
                <a:latin typeface="Comic Sans MS"/>
                <a:ea typeface="Comic Sans MS"/>
                <a:cs typeface="Comic Sans MS"/>
                <a:sym typeface="Comic Sans MS"/>
              </a:rPr>
              <a:t>predefined </a:t>
            </a:r>
            <a:r>
              <a:rPr b="1" lang="en" sz="2400">
                <a:solidFill>
                  <a:srgbClr val="434343"/>
                </a:solidFill>
                <a:latin typeface="Comic Sans MS"/>
                <a:ea typeface="Comic Sans MS"/>
                <a:cs typeface="Comic Sans MS"/>
                <a:sym typeface="Comic Sans MS"/>
              </a:rPr>
              <a:t>set of instructions</a:t>
            </a:r>
            <a:endParaRPr b="1" i="0" sz="2400" u="none" cap="none" strike="noStrike">
              <a:solidFill>
                <a:srgbClr val="434343"/>
              </a:solidFill>
              <a:latin typeface="Comic Sans MS"/>
              <a:ea typeface="Comic Sans MS"/>
              <a:cs typeface="Comic Sans MS"/>
              <a:sym typeface="Comic Sans MS"/>
            </a:endParaRPr>
          </a:p>
        </p:txBody>
      </p:sp>
      <p:pic>
        <p:nvPicPr>
          <p:cNvPr id="167" name="Google Shape;167;p24"/>
          <p:cNvPicPr preferRelativeResize="0"/>
          <p:nvPr/>
        </p:nvPicPr>
        <p:blipFill>
          <a:blip r:embed="rId3">
            <a:alphaModFix/>
          </a:blip>
          <a:stretch>
            <a:fillRect/>
          </a:stretch>
        </p:blipFill>
        <p:spPr>
          <a:xfrm>
            <a:off x="2928588" y="1793950"/>
            <a:ext cx="3286825" cy="3286825"/>
          </a:xfrm>
          <a:prstGeom prst="rect">
            <a:avLst/>
          </a:prstGeom>
          <a:noFill/>
          <a:ln>
            <a:noFill/>
          </a:ln>
        </p:spPr>
      </p:pic>
      <p:pic>
        <p:nvPicPr>
          <p:cNvPr id="168" name="Google Shape;168;p24"/>
          <p:cNvPicPr preferRelativeResize="0"/>
          <p:nvPr/>
        </p:nvPicPr>
        <p:blipFill rotWithShape="1">
          <a:blip r:embed="rId4">
            <a:alphaModFix/>
          </a:blip>
          <a:srcRect b="0" l="0" r="0" t="0"/>
          <a:stretch/>
        </p:blipFill>
        <p:spPr>
          <a:xfrm flipH="1">
            <a:off x="7004475" y="1932875"/>
            <a:ext cx="1553550" cy="2931226"/>
          </a:xfrm>
          <a:prstGeom prst="rect">
            <a:avLst/>
          </a:prstGeom>
          <a:noFill/>
          <a:ln>
            <a:noFill/>
          </a:ln>
        </p:spPr>
      </p:pic>
      <p:pic>
        <p:nvPicPr>
          <p:cNvPr id="169" name="Google Shape;169;p24"/>
          <p:cNvPicPr preferRelativeResize="0"/>
          <p:nvPr/>
        </p:nvPicPr>
        <p:blipFill rotWithShape="1">
          <a:blip r:embed="rId5">
            <a:alphaModFix/>
          </a:blip>
          <a:srcRect b="0" l="0" r="0" t="0"/>
          <a:stretch/>
        </p:blipFill>
        <p:spPr>
          <a:xfrm>
            <a:off x="465375" y="1956657"/>
            <a:ext cx="1553568" cy="2883652"/>
          </a:xfrm>
          <a:prstGeom prst="rect">
            <a:avLst/>
          </a:prstGeom>
          <a:noFill/>
          <a:ln>
            <a:noFill/>
          </a:ln>
        </p:spPr>
      </p:pic>
      <p:sp>
        <p:nvSpPr>
          <p:cNvPr id="170" name="Google Shape;170;p24"/>
          <p:cNvSpPr txBox="1"/>
          <p:nvPr/>
        </p:nvSpPr>
        <p:spPr>
          <a:xfrm>
            <a:off x="7559125" y="95375"/>
            <a:ext cx="966300" cy="1521900"/>
          </a:xfrm>
          <a:prstGeom prst="rect">
            <a:avLst/>
          </a:prstGeom>
          <a:solidFill>
            <a:srgbClr val="4343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200">
              <a:solidFill>
                <a:schemeClr val="lt1"/>
              </a:solidFill>
            </a:endParaRPr>
          </a:p>
        </p:txBody>
      </p:sp>
      <p:sp>
        <p:nvSpPr>
          <p:cNvPr id="171" name="Google Shape;171;p24"/>
          <p:cNvSpPr/>
          <p:nvPr/>
        </p:nvSpPr>
        <p:spPr>
          <a:xfrm rot="5400000">
            <a:off x="7953044" y="963350"/>
            <a:ext cx="3054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rot="-5400000">
            <a:off x="7825976" y="963412"/>
            <a:ext cx="3054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7682123" y="210367"/>
            <a:ext cx="733500" cy="663300"/>
          </a:xfrm>
          <a:prstGeom prst="rect">
            <a:avLst/>
          </a:prstGeom>
          <a:solidFill>
            <a:srgbClr val="D15A1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CPU</a:t>
            </a:r>
            <a:endParaRPr b="1" sz="1100">
              <a:solidFill>
                <a:srgbClr val="FFFFFF"/>
              </a:solidFill>
            </a:endParaRPr>
          </a:p>
        </p:txBody>
      </p:sp>
      <p:sp>
        <p:nvSpPr>
          <p:cNvPr id="174" name="Google Shape;174;p24"/>
          <p:cNvSpPr/>
          <p:nvPr/>
        </p:nvSpPr>
        <p:spPr>
          <a:xfrm>
            <a:off x="7682165" y="1179112"/>
            <a:ext cx="7335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rPr>
              <a:t>Memory</a:t>
            </a:r>
            <a:endParaRPr b="1" sz="11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81" name="Google Shape;181;p2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82" name="Google Shape;182;p2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83" name="Google Shape;183;p25"/>
          <p:cNvSpPr txBox="1"/>
          <p:nvPr>
            <p:ph type="title"/>
          </p:nvPr>
        </p:nvSpPr>
        <p:spPr>
          <a:xfrm>
            <a:off x="0" y="-76200"/>
            <a:ext cx="9144000" cy="72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Libre Franklin Medium"/>
              <a:buNone/>
            </a:pPr>
            <a:r>
              <a:rPr b="1" lang="en" sz="3600">
                <a:solidFill>
                  <a:srgbClr val="D15A12"/>
                </a:solidFill>
                <a:latin typeface="Comic Sans MS"/>
                <a:ea typeface="Comic Sans MS"/>
                <a:cs typeface="Comic Sans MS"/>
                <a:sym typeface="Comic Sans MS"/>
              </a:rPr>
              <a:t>   </a:t>
            </a:r>
            <a:r>
              <a:rPr b="1" lang="en" sz="3600">
                <a:solidFill>
                  <a:srgbClr val="434343"/>
                </a:solidFill>
                <a:latin typeface="Comic Sans MS"/>
                <a:ea typeface="Comic Sans MS"/>
                <a:cs typeface="Comic Sans MS"/>
                <a:sym typeface="Comic Sans MS"/>
              </a:rPr>
              <a:t>Main</a:t>
            </a:r>
            <a:r>
              <a:rPr b="1" lang="en" sz="3600">
                <a:solidFill>
                  <a:srgbClr val="D15A12"/>
                </a:solidFill>
                <a:latin typeface="Comic Sans MS"/>
                <a:ea typeface="Comic Sans MS"/>
                <a:cs typeface="Comic Sans MS"/>
                <a:sym typeface="Comic Sans MS"/>
              </a:rPr>
              <a:t> Memory</a:t>
            </a:r>
            <a:endParaRPr b="1" sz="3600">
              <a:solidFill>
                <a:srgbClr val="D15A12"/>
              </a:solidFill>
              <a:latin typeface="Comic Sans MS"/>
              <a:ea typeface="Comic Sans MS"/>
              <a:cs typeface="Comic Sans MS"/>
              <a:sym typeface="Comic Sans MS"/>
            </a:endParaRPr>
          </a:p>
        </p:txBody>
      </p:sp>
      <p:sp>
        <p:nvSpPr>
          <p:cNvPr id="184" name="Google Shape;184;p25"/>
          <p:cNvSpPr txBox="1"/>
          <p:nvPr/>
        </p:nvSpPr>
        <p:spPr>
          <a:xfrm>
            <a:off x="375500" y="708600"/>
            <a:ext cx="6629100" cy="39075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434343"/>
              </a:buClr>
              <a:buSzPts val="2200"/>
              <a:buFont typeface="Comic Sans MS"/>
              <a:buChar char="●"/>
            </a:pPr>
            <a:r>
              <a:rPr b="1" lang="en" sz="2200">
                <a:solidFill>
                  <a:srgbClr val="434343"/>
                </a:solidFill>
                <a:latin typeface="Comic Sans MS"/>
                <a:ea typeface="Comic Sans MS"/>
                <a:cs typeface="Comic Sans MS"/>
                <a:sym typeface="Comic Sans MS"/>
              </a:rPr>
              <a:t>Memory is called </a:t>
            </a:r>
            <a:r>
              <a:rPr b="1" lang="en" sz="2200">
                <a:solidFill>
                  <a:srgbClr val="D15A12"/>
                </a:solidFill>
                <a:latin typeface="Comic Sans MS"/>
                <a:ea typeface="Comic Sans MS"/>
                <a:cs typeface="Comic Sans MS"/>
                <a:sym typeface="Comic Sans MS"/>
              </a:rPr>
              <a:t>Main Memory</a:t>
            </a:r>
            <a:r>
              <a:rPr b="1" lang="en" sz="2200">
                <a:solidFill>
                  <a:srgbClr val="434343"/>
                </a:solidFill>
                <a:latin typeface="Comic Sans MS"/>
                <a:ea typeface="Comic Sans MS"/>
                <a:cs typeface="Comic Sans MS"/>
                <a:sym typeface="Comic Sans MS"/>
              </a:rPr>
              <a:t>, </a:t>
            </a:r>
            <a:r>
              <a:rPr b="1" lang="en" sz="2200">
                <a:solidFill>
                  <a:srgbClr val="D15A12"/>
                </a:solidFill>
                <a:latin typeface="Comic Sans MS"/>
                <a:ea typeface="Comic Sans MS"/>
                <a:cs typeface="Comic Sans MS"/>
                <a:sym typeface="Comic Sans MS"/>
              </a:rPr>
              <a:t>Primary Memory</a:t>
            </a:r>
            <a:r>
              <a:rPr b="1" lang="en" sz="2200">
                <a:solidFill>
                  <a:srgbClr val="434343"/>
                </a:solidFill>
                <a:latin typeface="Comic Sans MS"/>
                <a:ea typeface="Comic Sans MS"/>
                <a:cs typeface="Comic Sans MS"/>
                <a:sym typeface="Comic Sans MS"/>
              </a:rPr>
              <a:t> or </a:t>
            </a:r>
            <a:r>
              <a:rPr b="1" lang="en" sz="2200">
                <a:solidFill>
                  <a:srgbClr val="D15A12"/>
                </a:solidFill>
                <a:latin typeface="Comic Sans MS"/>
                <a:ea typeface="Comic Sans MS"/>
                <a:cs typeface="Comic Sans MS"/>
                <a:sym typeface="Comic Sans MS"/>
              </a:rPr>
              <a:t>RAM</a:t>
            </a:r>
            <a:r>
              <a:rPr b="1" lang="en" sz="2200">
                <a:solidFill>
                  <a:srgbClr val="434343"/>
                </a:solidFill>
                <a:latin typeface="Comic Sans MS"/>
                <a:ea typeface="Comic Sans MS"/>
                <a:cs typeface="Comic Sans MS"/>
                <a:sym typeface="Comic Sans MS"/>
              </a:rPr>
              <a:t>.</a:t>
            </a:r>
            <a:endParaRPr b="1" sz="2200">
              <a:solidFill>
                <a:srgbClr val="434343"/>
              </a:solidFill>
              <a:latin typeface="Comic Sans MS"/>
              <a:ea typeface="Comic Sans MS"/>
              <a:cs typeface="Comic Sans MS"/>
              <a:sym typeface="Comic Sans MS"/>
            </a:endParaRPr>
          </a:p>
          <a:p>
            <a:pPr indent="-368300" lvl="0" marL="457200" rtl="0" algn="l">
              <a:lnSpc>
                <a:spcPct val="150000"/>
              </a:lnSpc>
              <a:spcBef>
                <a:spcPts val="0"/>
              </a:spcBef>
              <a:spcAft>
                <a:spcPts val="0"/>
              </a:spcAft>
              <a:buClr>
                <a:srgbClr val="434343"/>
              </a:buClr>
              <a:buSzPts val="2200"/>
              <a:buFont typeface="Comic Sans MS"/>
              <a:buChar char="●"/>
            </a:pPr>
            <a:r>
              <a:rPr b="1" lang="en" sz="2200">
                <a:solidFill>
                  <a:srgbClr val="434343"/>
                </a:solidFill>
                <a:latin typeface="Comic Sans MS"/>
                <a:ea typeface="Comic Sans MS"/>
                <a:cs typeface="Comic Sans MS"/>
                <a:sym typeface="Comic Sans MS"/>
              </a:rPr>
              <a:t>This memory is divided into </a:t>
            </a:r>
            <a:r>
              <a:rPr b="1" lang="en" sz="2200">
                <a:solidFill>
                  <a:srgbClr val="D15A12"/>
                </a:solidFill>
                <a:latin typeface="Comic Sans MS"/>
                <a:ea typeface="Comic Sans MS"/>
                <a:cs typeface="Comic Sans MS"/>
                <a:sym typeface="Comic Sans MS"/>
              </a:rPr>
              <a:t>different cells.</a:t>
            </a:r>
            <a:endParaRPr b="1" sz="2200">
              <a:solidFill>
                <a:srgbClr val="D15A12"/>
              </a:solidFill>
              <a:latin typeface="Comic Sans MS"/>
              <a:ea typeface="Comic Sans MS"/>
              <a:cs typeface="Comic Sans MS"/>
              <a:sym typeface="Comic Sans MS"/>
            </a:endParaRPr>
          </a:p>
          <a:p>
            <a:pPr indent="-368300" lvl="0" marL="457200" rtl="0" algn="l">
              <a:lnSpc>
                <a:spcPct val="150000"/>
              </a:lnSpc>
              <a:spcBef>
                <a:spcPts val="0"/>
              </a:spcBef>
              <a:spcAft>
                <a:spcPts val="0"/>
              </a:spcAft>
              <a:buClr>
                <a:srgbClr val="434343"/>
              </a:buClr>
              <a:buSzPts val="2200"/>
              <a:buFont typeface="Comic Sans MS"/>
              <a:buChar char="●"/>
            </a:pPr>
            <a:r>
              <a:rPr b="1" lang="en" sz="2200">
                <a:solidFill>
                  <a:srgbClr val="434343"/>
                </a:solidFill>
                <a:latin typeface="Comic Sans MS"/>
                <a:ea typeface="Comic Sans MS"/>
                <a:cs typeface="Comic Sans MS"/>
                <a:sym typeface="Comic Sans MS"/>
              </a:rPr>
              <a:t>Each cell has an </a:t>
            </a:r>
            <a:r>
              <a:rPr b="1" lang="en" sz="2200">
                <a:solidFill>
                  <a:srgbClr val="D15A12"/>
                </a:solidFill>
                <a:latin typeface="Comic Sans MS"/>
                <a:ea typeface="Comic Sans MS"/>
                <a:cs typeface="Comic Sans MS"/>
                <a:sym typeface="Comic Sans MS"/>
              </a:rPr>
              <a:t>address</a:t>
            </a:r>
            <a:r>
              <a:rPr b="1" lang="en" sz="2200">
                <a:solidFill>
                  <a:srgbClr val="434343"/>
                </a:solidFill>
                <a:latin typeface="Comic Sans MS"/>
                <a:ea typeface="Comic Sans MS"/>
                <a:cs typeface="Comic Sans MS"/>
                <a:sym typeface="Comic Sans MS"/>
              </a:rPr>
              <a:t> like we have address of our house numbers or PO Boxes</a:t>
            </a:r>
            <a:endParaRPr b="1" sz="2200">
              <a:solidFill>
                <a:srgbClr val="434343"/>
              </a:solidFill>
              <a:latin typeface="Comic Sans MS"/>
              <a:ea typeface="Comic Sans MS"/>
              <a:cs typeface="Comic Sans MS"/>
              <a:sym typeface="Comic Sans MS"/>
            </a:endParaRPr>
          </a:p>
          <a:p>
            <a:pPr indent="-368300" lvl="0" marL="457200" rtl="0" algn="l">
              <a:lnSpc>
                <a:spcPct val="150000"/>
              </a:lnSpc>
              <a:spcBef>
                <a:spcPts val="0"/>
              </a:spcBef>
              <a:spcAft>
                <a:spcPts val="0"/>
              </a:spcAft>
              <a:buClr>
                <a:srgbClr val="434343"/>
              </a:buClr>
              <a:buSzPts val="2200"/>
              <a:buFont typeface="Comic Sans MS"/>
              <a:buChar char="●"/>
            </a:pPr>
            <a:r>
              <a:rPr b="1" lang="en" sz="2200">
                <a:solidFill>
                  <a:srgbClr val="434343"/>
                </a:solidFill>
                <a:latin typeface="Comic Sans MS"/>
                <a:ea typeface="Comic Sans MS"/>
                <a:cs typeface="Comic Sans MS"/>
                <a:sym typeface="Comic Sans MS"/>
              </a:rPr>
              <a:t>CPU </a:t>
            </a:r>
            <a:r>
              <a:rPr b="1" lang="en" sz="2200">
                <a:solidFill>
                  <a:srgbClr val="D15A12"/>
                </a:solidFill>
                <a:latin typeface="Comic Sans MS"/>
                <a:ea typeface="Comic Sans MS"/>
                <a:cs typeface="Comic Sans MS"/>
                <a:sym typeface="Comic Sans MS"/>
              </a:rPr>
              <a:t>stores</a:t>
            </a:r>
            <a:r>
              <a:rPr b="1" lang="en" sz="2200">
                <a:solidFill>
                  <a:srgbClr val="434343"/>
                </a:solidFill>
                <a:latin typeface="Comic Sans MS"/>
                <a:ea typeface="Comic Sans MS"/>
                <a:cs typeface="Comic Sans MS"/>
                <a:sym typeface="Comic Sans MS"/>
              </a:rPr>
              <a:t> data into these cells and </a:t>
            </a:r>
            <a:r>
              <a:rPr b="1" lang="en" sz="2200">
                <a:solidFill>
                  <a:srgbClr val="D15A12"/>
                </a:solidFill>
                <a:latin typeface="Comic Sans MS"/>
                <a:ea typeface="Comic Sans MS"/>
                <a:cs typeface="Comic Sans MS"/>
                <a:sym typeface="Comic Sans MS"/>
              </a:rPr>
              <a:t>loads</a:t>
            </a:r>
            <a:r>
              <a:rPr b="1" lang="en" sz="2200">
                <a:solidFill>
                  <a:srgbClr val="434343"/>
                </a:solidFill>
                <a:latin typeface="Comic Sans MS"/>
                <a:ea typeface="Comic Sans MS"/>
                <a:cs typeface="Comic Sans MS"/>
                <a:sym typeface="Comic Sans MS"/>
              </a:rPr>
              <a:t> data from these cells whenever it is required.</a:t>
            </a:r>
            <a:endParaRPr b="1" sz="2200">
              <a:solidFill>
                <a:srgbClr val="434343"/>
              </a:solidFill>
              <a:latin typeface="Comic Sans MS"/>
              <a:ea typeface="Comic Sans MS"/>
              <a:cs typeface="Comic Sans MS"/>
              <a:sym typeface="Comic Sans MS"/>
            </a:endParaRPr>
          </a:p>
        </p:txBody>
      </p:sp>
      <p:sp>
        <p:nvSpPr>
          <p:cNvPr id="185" name="Google Shape;185;p25"/>
          <p:cNvSpPr txBox="1"/>
          <p:nvPr/>
        </p:nvSpPr>
        <p:spPr>
          <a:xfrm>
            <a:off x="7406725" y="95375"/>
            <a:ext cx="966300" cy="1521900"/>
          </a:xfrm>
          <a:prstGeom prst="rect">
            <a:avLst/>
          </a:prstGeom>
          <a:solidFill>
            <a:srgbClr val="4343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200">
              <a:solidFill>
                <a:schemeClr val="lt1"/>
              </a:solidFill>
            </a:endParaRPr>
          </a:p>
        </p:txBody>
      </p:sp>
      <p:sp>
        <p:nvSpPr>
          <p:cNvPr id="186" name="Google Shape;186;p25"/>
          <p:cNvSpPr/>
          <p:nvPr/>
        </p:nvSpPr>
        <p:spPr>
          <a:xfrm rot="5400000">
            <a:off x="7800644" y="963350"/>
            <a:ext cx="3054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rot="-5400000">
            <a:off x="7673576" y="963412"/>
            <a:ext cx="3054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7529723" y="210367"/>
            <a:ext cx="7335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rPr>
              <a:t>CPU</a:t>
            </a:r>
            <a:endParaRPr b="1" sz="1100">
              <a:solidFill>
                <a:srgbClr val="434343"/>
              </a:solidFill>
            </a:endParaRPr>
          </a:p>
        </p:txBody>
      </p:sp>
      <p:sp>
        <p:nvSpPr>
          <p:cNvPr id="189" name="Google Shape;189;p25"/>
          <p:cNvSpPr/>
          <p:nvPr/>
        </p:nvSpPr>
        <p:spPr>
          <a:xfrm>
            <a:off x="7412300" y="1918475"/>
            <a:ext cx="966300" cy="2836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699650">
            <a:off x="6777138" y="1199488"/>
            <a:ext cx="691675" cy="990974"/>
          </a:xfrm>
          <a:prstGeom prst="curvedRightArrow">
            <a:avLst>
              <a:gd fmla="val 25000" name="adj1"/>
              <a:gd fmla="val 50000" name="adj2"/>
              <a:gd fmla="val 2500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7529765" y="1179112"/>
            <a:ext cx="733500" cy="343500"/>
          </a:xfrm>
          <a:prstGeom prst="rect">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Memory</a:t>
            </a:r>
            <a:endParaRPr b="1" sz="1100">
              <a:solidFill>
                <a:srgbClr val="FFFFFF"/>
              </a:solidFill>
            </a:endParaRPr>
          </a:p>
        </p:txBody>
      </p:sp>
      <p:sp>
        <p:nvSpPr>
          <p:cNvPr id="192" name="Google Shape;192;p25"/>
          <p:cNvSpPr/>
          <p:nvPr/>
        </p:nvSpPr>
        <p:spPr>
          <a:xfrm>
            <a:off x="7462500" y="1981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7462500" y="2362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7462500" y="2743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7462500" y="3124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7462500" y="3505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7462500" y="3886200"/>
            <a:ext cx="8655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7840550" y="4272775"/>
            <a:ext cx="126000" cy="114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7840550" y="4425175"/>
            <a:ext cx="126000" cy="114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7840550" y="4577575"/>
            <a:ext cx="126000" cy="114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nvSpPr>
        <p:spPr>
          <a:xfrm>
            <a:off x="8373025" y="2698500"/>
            <a:ext cx="865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0xE4A73</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02" name="Google Shape;202;p25"/>
          <p:cNvSpPr txBox="1"/>
          <p:nvPr/>
        </p:nvSpPr>
        <p:spPr>
          <a:xfrm>
            <a:off x="8373025" y="3077100"/>
            <a:ext cx="865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0xE4A74</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03" name="Google Shape;203;p25"/>
          <p:cNvSpPr txBox="1"/>
          <p:nvPr/>
        </p:nvSpPr>
        <p:spPr>
          <a:xfrm>
            <a:off x="8373025" y="1980200"/>
            <a:ext cx="865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204" name="Google Shape;204;p25"/>
          <p:cNvSpPr txBox="1"/>
          <p:nvPr/>
        </p:nvSpPr>
        <p:spPr>
          <a:xfrm>
            <a:off x="8373025" y="2317500"/>
            <a:ext cx="865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0xE4A72</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05" name="Google Shape;205;p25"/>
          <p:cNvSpPr txBox="1"/>
          <p:nvPr/>
        </p:nvSpPr>
        <p:spPr>
          <a:xfrm>
            <a:off x="8373025" y="3460500"/>
            <a:ext cx="865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0xE4A75</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06" name="Google Shape;206;p25"/>
          <p:cNvSpPr txBox="1"/>
          <p:nvPr/>
        </p:nvSpPr>
        <p:spPr>
          <a:xfrm>
            <a:off x="8373025" y="3841500"/>
            <a:ext cx="9663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0xE4A76</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07" name="Google Shape;207;p25"/>
          <p:cNvSpPr txBox="1"/>
          <p:nvPr/>
        </p:nvSpPr>
        <p:spPr>
          <a:xfrm>
            <a:off x="7580575" y="2740938"/>
            <a:ext cx="618600" cy="3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54</a:t>
            </a:r>
            <a:endParaRPr b="1" sz="1600">
              <a:solidFill>
                <a:srgbClr val="D15A12"/>
              </a:solidFill>
              <a:latin typeface="Raleway"/>
              <a:ea typeface="Raleway"/>
              <a:cs typeface="Raleway"/>
              <a:sym typeface="Raleway"/>
            </a:endParaRPr>
          </a:p>
        </p:txBody>
      </p:sp>
      <p:sp>
        <p:nvSpPr>
          <p:cNvPr id="208" name="Google Shape;208;p25"/>
          <p:cNvSpPr txBox="1"/>
          <p:nvPr/>
        </p:nvSpPr>
        <p:spPr>
          <a:xfrm>
            <a:off x="7580575" y="3136788"/>
            <a:ext cx="618600" cy="3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A</a:t>
            </a:r>
            <a:endParaRPr b="1" sz="1600">
              <a:solidFill>
                <a:srgbClr val="D15A1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500"/>
                                        <p:tgtEl>
                                          <p:spTgt spid="1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500"/>
                                        <p:tgtEl>
                                          <p:spTgt spid="1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50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500"/>
                                        <p:tgtEl>
                                          <p:spTgt spid="1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500"/>
                                        <p:tgtEl>
                                          <p:spTgt spid="1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500"/>
                                        <p:tgtEl>
                                          <p:spTgt spid="1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50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5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500"/>
                                        <p:tgtEl>
                                          <p:spTgt spid="2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5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50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500"/>
                                        <p:tgtEl>
                                          <p:spTgt spid="2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5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50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5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500"/>
                                        <p:tgtEl>
                                          <p:spTgt spid="2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2800">
                <a:solidFill>
                  <a:srgbClr val="404040"/>
                </a:solidFill>
                <a:latin typeface="Comic Sans MS"/>
                <a:ea typeface="Comic Sans MS"/>
                <a:cs typeface="Comic Sans MS"/>
                <a:sym typeface="Comic Sans MS"/>
              </a:rPr>
              <a:t>Where to Store Data: </a:t>
            </a:r>
            <a:r>
              <a:rPr b="1" lang="en" sz="2800">
                <a:solidFill>
                  <a:srgbClr val="D15A12"/>
                </a:solidFill>
                <a:latin typeface="Comic Sans MS"/>
                <a:ea typeface="Comic Sans MS"/>
                <a:cs typeface="Comic Sans MS"/>
                <a:sym typeface="Comic Sans MS"/>
              </a:rPr>
              <a:t>Memory </a:t>
            </a:r>
            <a:endParaRPr b="1" sz="2800">
              <a:solidFill>
                <a:srgbClr val="D15A12"/>
              </a:solidFill>
              <a:latin typeface="Comic Sans MS"/>
              <a:ea typeface="Comic Sans MS"/>
              <a:cs typeface="Comic Sans MS"/>
              <a:sym typeface="Comic Sans MS"/>
            </a:endParaRPr>
          </a:p>
        </p:txBody>
      </p:sp>
      <p:cxnSp>
        <p:nvCxnSpPr>
          <p:cNvPr id="214" name="Google Shape;214;p2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15" name="Google Shape;215;p2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16" name="Google Shape;216;p2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6"/>
          <p:cNvSpPr txBox="1"/>
          <p:nvPr/>
        </p:nvSpPr>
        <p:spPr>
          <a:xfrm>
            <a:off x="223100" y="1080550"/>
            <a:ext cx="8768400" cy="3741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a Text Message for distance.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434343"/>
                </a:solidFill>
                <a:latin typeface="Comic Sans MS"/>
                <a:ea typeface="Comic Sans MS"/>
                <a:cs typeface="Comic Sans MS"/>
                <a:sym typeface="Comic Sans MS"/>
              </a:rPr>
              <a:t>Let the user </a:t>
            </a:r>
            <a:r>
              <a:rPr b="1" lang="en" sz="2400">
                <a:solidFill>
                  <a:srgbClr val="D15A12"/>
                </a:solidFill>
                <a:latin typeface="Comic Sans MS"/>
                <a:ea typeface="Comic Sans MS"/>
                <a:cs typeface="Comic Sans MS"/>
                <a:sym typeface="Comic Sans MS"/>
              </a:rPr>
              <a:t>enter</a:t>
            </a:r>
            <a:r>
              <a:rPr b="1" lang="en" sz="2400">
                <a:solidFill>
                  <a:srgbClr val="434343"/>
                </a:solidFill>
                <a:latin typeface="Comic Sans MS"/>
                <a:ea typeface="Comic Sans MS"/>
                <a:cs typeface="Comic Sans MS"/>
                <a:sym typeface="Comic Sans MS"/>
              </a:rPr>
              <a:t> distance value and </a:t>
            </a:r>
            <a:r>
              <a:rPr b="1" lang="en" sz="2400">
                <a:solidFill>
                  <a:srgbClr val="D15A12"/>
                </a:solidFill>
                <a:latin typeface="Comic Sans MS"/>
                <a:ea typeface="Comic Sans MS"/>
                <a:cs typeface="Comic Sans MS"/>
                <a:sym typeface="Comic Sans MS"/>
              </a:rPr>
              <a:t>store </a:t>
            </a:r>
            <a:r>
              <a:rPr b="1" lang="en" sz="2400">
                <a:solidFill>
                  <a:srgbClr val="434343"/>
                </a:solidFill>
                <a:latin typeface="Comic Sans MS"/>
                <a:ea typeface="Comic Sans MS"/>
                <a:cs typeface="Comic Sans MS"/>
                <a:sym typeface="Comic Sans MS"/>
              </a:rPr>
              <a:t>it </a:t>
            </a:r>
            <a:r>
              <a:rPr b="1" lang="en" sz="2400" strike="sngStrike">
                <a:solidFill>
                  <a:srgbClr val="434343"/>
                </a:solidFill>
                <a:latin typeface="Comic Sans MS"/>
                <a:ea typeface="Comic Sans MS"/>
                <a:cs typeface="Comic Sans MS"/>
                <a:sym typeface="Comic Sans MS"/>
              </a:rPr>
              <a:t>somewhere</a:t>
            </a:r>
            <a:r>
              <a:rPr b="1" lang="en" sz="2400">
                <a:solidFill>
                  <a:srgbClr val="434343"/>
                </a:solidFill>
                <a:latin typeface="Comic Sans MS"/>
                <a:ea typeface="Comic Sans MS"/>
                <a:cs typeface="Comic Sans MS"/>
                <a:sym typeface="Comic Sans MS"/>
              </a:rPr>
              <a:t> </a:t>
            </a:r>
            <a:r>
              <a:rPr b="1" lang="en" sz="2400">
                <a:solidFill>
                  <a:srgbClr val="980000"/>
                </a:solidFill>
                <a:latin typeface="Comic Sans MS"/>
                <a:ea typeface="Comic Sans MS"/>
                <a:cs typeface="Comic Sans MS"/>
                <a:sym typeface="Comic Sans MS"/>
              </a:rPr>
              <a:t>in memory.</a:t>
            </a:r>
            <a:endParaRPr b="1" sz="2400">
              <a:solidFill>
                <a:srgbClr val="980000"/>
              </a:solidFill>
              <a:latin typeface="Comic Sans MS"/>
              <a:ea typeface="Comic Sans MS"/>
              <a:cs typeface="Comic Sans MS"/>
              <a:sym typeface="Comic Sans MS"/>
            </a:endParaRPr>
          </a:p>
        </p:txBody>
      </p:sp>
      <p:pic>
        <p:nvPicPr>
          <p:cNvPr id="218" name="Google Shape;218;p26"/>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2800">
                <a:solidFill>
                  <a:srgbClr val="404040"/>
                </a:solidFill>
                <a:latin typeface="Comic Sans MS"/>
                <a:ea typeface="Comic Sans MS"/>
                <a:cs typeface="Comic Sans MS"/>
                <a:sym typeface="Comic Sans MS"/>
              </a:rPr>
              <a:t>How</a:t>
            </a:r>
            <a:r>
              <a:rPr b="1" lang="en" sz="2800">
                <a:solidFill>
                  <a:srgbClr val="404040"/>
                </a:solidFill>
                <a:latin typeface="Comic Sans MS"/>
                <a:ea typeface="Comic Sans MS"/>
                <a:cs typeface="Comic Sans MS"/>
                <a:sym typeface="Comic Sans MS"/>
              </a:rPr>
              <a:t> to Store Data in </a:t>
            </a:r>
            <a:r>
              <a:rPr b="1" lang="en" sz="2800">
                <a:solidFill>
                  <a:srgbClr val="D15A12"/>
                </a:solidFill>
                <a:latin typeface="Comic Sans MS"/>
                <a:ea typeface="Comic Sans MS"/>
                <a:cs typeface="Comic Sans MS"/>
                <a:sym typeface="Comic Sans MS"/>
              </a:rPr>
              <a:t>Memory </a:t>
            </a:r>
            <a:endParaRPr b="1" sz="2800">
              <a:solidFill>
                <a:srgbClr val="D15A12"/>
              </a:solidFill>
              <a:latin typeface="Comic Sans MS"/>
              <a:ea typeface="Comic Sans MS"/>
              <a:cs typeface="Comic Sans MS"/>
              <a:sym typeface="Comic Sans MS"/>
            </a:endParaRPr>
          </a:p>
        </p:txBody>
      </p:sp>
      <p:cxnSp>
        <p:nvCxnSpPr>
          <p:cNvPr id="224" name="Google Shape;224;p2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25" name="Google Shape;225;p2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26" name="Google Shape;226;p2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7"/>
          <p:cNvSpPr txBox="1"/>
          <p:nvPr/>
        </p:nvSpPr>
        <p:spPr>
          <a:xfrm>
            <a:off x="223100" y="1080550"/>
            <a:ext cx="8768400" cy="1425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1900">
              <a:solidFill>
                <a:srgbClr val="980000"/>
              </a:solidFill>
              <a:latin typeface="Comic Sans MS"/>
              <a:ea typeface="Comic Sans MS"/>
              <a:cs typeface="Comic Sans MS"/>
              <a:sym typeface="Comic Sans MS"/>
            </a:endParaRPr>
          </a:p>
        </p:txBody>
      </p:sp>
      <p:pic>
        <p:nvPicPr>
          <p:cNvPr id="228" name="Google Shape;228;p27"/>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229" name="Google Shape;229;p27"/>
          <p:cNvSpPr txBox="1"/>
          <p:nvPr/>
        </p:nvSpPr>
        <p:spPr>
          <a:xfrm>
            <a:off x="548350" y="2429950"/>
            <a:ext cx="655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store data, first we need to reserve the space in the </a:t>
            </a:r>
            <a:r>
              <a:rPr b="1" lang="en" sz="2400">
                <a:solidFill>
                  <a:srgbClr val="D15A12"/>
                </a:solidFill>
                <a:latin typeface="Comic Sans MS"/>
                <a:ea typeface="Comic Sans MS"/>
                <a:cs typeface="Comic Sans MS"/>
                <a:sym typeface="Comic Sans MS"/>
              </a:rPr>
              <a:t>Memory</a:t>
            </a:r>
            <a:r>
              <a:rPr b="1" lang="en" sz="2400">
                <a:solidFill>
                  <a:srgbClr val="434343"/>
                </a:solidFill>
                <a:latin typeface="Comic Sans MS"/>
                <a:ea typeface="Comic Sans MS"/>
                <a:cs typeface="Comic Sans MS"/>
                <a:sym typeface="Comic Sans MS"/>
              </a:rPr>
              <a:t>.</a:t>
            </a:r>
            <a:endParaRPr/>
          </a:p>
        </p:txBody>
      </p:sp>
      <p:sp>
        <p:nvSpPr>
          <p:cNvPr id="230" name="Google Shape;230;p27"/>
          <p:cNvSpPr/>
          <p:nvPr/>
        </p:nvSpPr>
        <p:spPr>
          <a:xfrm>
            <a:off x="7060175" y="2546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7104869" y="2586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7104869" y="2927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7104869" y="3268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txBox="1"/>
          <p:nvPr/>
        </p:nvSpPr>
        <p:spPr>
          <a:xfrm>
            <a:off x="7915525" y="2546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235" name="Google Shape;235;p27"/>
          <p:cNvSpPr txBox="1"/>
          <p:nvPr/>
        </p:nvSpPr>
        <p:spPr>
          <a:xfrm>
            <a:off x="7915525" y="2885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236" name="Google Shape;236;p27"/>
          <p:cNvSpPr txBox="1"/>
          <p:nvPr/>
        </p:nvSpPr>
        <p:spPr>
          <a:xfrm>
            <a:off x="7915525" y="3228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237" name="Google Shape;237;p27"/>
          <p:cNvSpPr txBox="1"/>
          <p:nvPr/>
        </p:nvSpPr>
        <p:spPr>
          <a:xfrm>
            <a:off x="7060175" y="3707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2800">
                <a:solidFill>
                  <a:srgbClr val="404040"/>
                </a:solidFill>
                <a:latin typeface="Comic Sans MS"/>
                <a:ea typeface="Comic Sans MS"/>
                <a:cs typeface="Comic Sans MS"/>
                <a:sym typeface="Comic Sans MS"/>
              </a:rPr>
              <a:t>How to Access </a:t>
            </a:r>
            <a:r>
              <a:rPr b="1" lang="en" sz="2800">
                <a:solidFill>
                  <a:srgbClr val="D15A12"/>
                </a:solidFill>
                <a:latin typeface="Comic Sans MS"/>
                <a:ea typeface="Comic Sans MS"/>
                <a:cs typeface="Comic Sans MS"/>
                <a:sym typeface="Comic Sans MS"/>
              </a:rPr>
              <a:t>Memory </a:t>
            </a:r>
            <a:endParaRPr b="1" sz="2800">
              <a:solidFill>
                <a:srgbClr val="D15A12"/>
              </a:solidFill>
              <a:latin typeface="Comic Sans MS"/>
              <a:ea typeface="Comic Sans MS"/>
              <a:cs typeface="Comic Sans MS"/>
              <a:sym typeface="Comic Sans MS"/>
            </a:endParaRPr>
          </a:p>
        </p:txBody>
      </p:sp>
      <p:cxnSp>
        <p:nvCxnSpPr>
          <p:cNvPr id="243" name="Google Shape;243;p2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44" name="Google Shape;244;p2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45" name="Google Shape;245;p2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28"/>
          <p:cNvSpPr txBox="1"/>
          <p:nvPr/>
        </p:nvSpPr>
        <p:spPr>
          <a:xfrm>
            <a:off x="223100" y="10805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pic>
        <p:nvPicPr>
          <p:cNvPr id="247" name="Google Shape;247;p28"/>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248" name="Google Shape;248;p28"/>
          <p:cNvSpPr txBox="1"/>
          <p:nvPr/>
        </p:nvSpPr>
        <p:spPr>
          <a:xfrm>
            <a:off x="684000" y="2734750"/>
            <a:ext cx="6556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When the space is reserved, we can store or retrieve data from the Memory through its </a:t>
            </a:r>
            <a:r>
              <a:rPr b="1" lang="en" sz="2400">
                <a:solidFill>
                  <a:srgbClr val="D15A12"/>
                </a:solidFill>
                <a:latin typeface="Comic Sans MS"/>
                <a:ea typeface="Comic Sans MS"/>
                <a:cs typeface="Comic Sans MS"/>
                <a:sym typeface="Comic Sans MS"/>
              </a:rPr>
              <a:t>Memory Addresses</a:t>
            </a:r>
            <a:r>
              <a:rPr b="1" lang="en" sz="2400">
                <a:solidFill>
                  <a:srgbClr val="434343"/>
                </a:solidFill>
                <a:latin typeface="Comic Sans MS"/>
                <a:ea typeface="Comic Sans MS"/>
                <a:cs typeface="Comic Sans MS"/>
                <a:sym typeface="Comic Sans MS"/>
              </a:rPr>
              <a:t>.</a:t>
            </a:r>
            <a:endParaRPr b="1" sz="2400">
              <a:solidFill>
                <a:srgbClr val="434343"/>
              </a:solidFill>
              <a:latin typeface="Comic Sans MS"/>
              <a:ea typeface="Comic Sans MS"/>
              <a:cs typeface="Comic Sans MS"/>
              <a:sym typeface="Comic Sans MS"/>
            </a:endParaRPr>
          </a:p>
        </p:txBody>
      </p:sp>
      <p:sp>
        <p:nvSpPr>
          <p:cNvPr id="249" name="Google Shape;249;p28"/>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254" name="Google Shape;254;p28"/>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255" name="Google Shape;255;p28"/>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256" name="Google Shape;256;p28"/>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257" name="Google Shape;257;p28"/>
          <p:cNvSpPr txBox="1"/>
          <p:nvPr/>
        </p:nvSpPr>
        <p:spPr>
          <a:xfrm>
            <a:off x="7364731" y="2960968"/>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r>
              <a:rPr b="1" lang="en" sz="1600">
                <a:solidFill>
                  <a:srgbClr val="D15A12"/>
                </a:solidFill>
                <a:latin typeface="Raleway"/>
                <a:ea typeface="Raleway"/>
                <a:cs typeface="Raleway"/>
                <a:sym typeface="Raleway"/>
              </a:rPr>
              <a:t>0</a:t>
            </a:r>
            <a:endParaRPr b="1" sz="1600">
              <a:solidFill>
                <a:srgbClr val="D15A12"/>
              </a:solidFill>
              <a:latin typeface="Raleway"/>
              <a:ea typeface="Raleway"/>
              <a:cs typeface="Raleway"/>
              <a:sym typeface="Raleway"/>
            </a:endParaRPr>
          </a:p>
        </p:txBody>
      </p:sp>
      <p:sp>
        <p:nvSpPr>
          <p:cNvPr id="258" name="Google Shape;258;p28"/>
          <p:cNvSpPr txBox="1"/>
          <p:nvPr/>
        </p:nvSpPr>
        <p:spPr>
          <a:xfrm>
            <a:off x="7364731" y="3300810"/>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10</a:t>
            </a:r>
            <a:endParaRPr b="1" sz="1600">
              <a:solidFill>
                <a:srgbClr val="D15A12"/>
              </a:solidFill>
              <a:latin typeface="Raleway"/>
              <a:ea typeface="Raleway"/>
              <a:cs typeface="Raleway"/>
              <a:sym typeface="Raleway"/>
            </a:endParaRPr>
          </a:p>
        </p:txBody>
      </p:sp>
      <p:sp>
        <p:nvSpPr>
          <p:cNvPr id="259" name="Google Shape;259;p28"/>
          <p:cNvSpPr txBox="1"/>
          <p:nvPr/>
        </p:nvSpPr>
        <p:spPr>
          <a:xfrm>
            <a:off x="7369718" y="3667735"/>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endParaRPr b="1" sz="1600">
              <a:solidFill>
                <a:srgbClr val="D15A1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2800">
                <a:solidFill>
                  <a:srgbClr val="404040"/>
                </a:solidFill>
                <a:latin typeface="Comic Sans MS"/>
                <a:ea typeface="Comic Sans MS"/>
                <a:cs typeface="Comic Sans MS"/>
                <a:sym typeface="Comic Sans MS"/>
              </a:rPr>
              <a:t>How to Access </a:t>
            </a:r>
            <a:r>
              <a:rPr b="1" lang="en" sz="2800">
                <a:solidFill>
                  <a:srgbClr val="D15A12"/>
                </a:solidFill>
                <a:latin typeface="Comic Sans MS"/>
                <a:ea typeface="Comic Sans MS"/>
                <a:cs typeface="Comic Sans MS"/>
                <a:sym typeface="Comic Sans MS"/>
              </a:rPr>
              <a:t>Memory </a:t>
            </a:r>
            <a:endParaRPr b="1" sz="2800">
              <a:solidFill>
                <a:srgbClr val="D15A12"/>
              </a:solidFill>
              <a:latin typeface="Comic Sans MS"/>
              <a:ea typeface="Comic Sans MS"/>
              <a:cs typeface="Comic Sans MS"/>
              <a:sym typeface="Comic Sans MS"/>
            </a:endParaRPr>
          </a:p>
        </p:txBody>
      </p:sp>
      <p:cxnSp>
        <p:nvCxnSpPr>
          <p:cNvPr id="265" name="Google Shape;265;p2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66" name="Google Shape;266;p2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67" name="Google Shape;267;p2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8" name="Google Shape;268;p29"/>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269" name="Google Shape;269;p29"/>
          <p:cNvSpPr txBox="1"/>
          <p:nvPr/>
        </p:nvSpPr>
        <p:spPr>
          <a:xfrm>
            <a:off x="684000" y="2734750"/>
            <a:ext cx="6556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34343"/>
                </a:solidFill>
                <a:latin typeface="Comic Sans MS"/>
                <a:ea typeface="Comic Sans MS"/>
                <a:cs typeface="Comic Sans MS"/>
                <a:sym typeface="Comic Sans MS"/>
              </a:rPr>
              <a:t>It is difficult to remember the</a:t>
            </a:r>
            <a:br>
              <a:rPr b="1" lang="en" sz="2400">
                <a:solidFill>
                  <a:srgbClr val="434343"/>
                </a:solidFill>
                <a:latin typeface="Comic Sans MS"/>
                <a:ea typeface="Comic Sans MS"/>
                <a:cs typeface="Comic Sans MS"/>
                <a:sym typeface="Comic Sans MS"/>
              </a:rPr>
            </a:br>
            <a:r>
              <a:rPr b="1" lang="en" sz="2400">
                <a:solidFill>
                  <a:srgbClr val="D15A12"/>
                </a:solidFill>
                <a:latin typeface="Comic Sans MS"/>
                <a:ea typeface="Comic Sans MS"/>
                <a:cs typeface="Comic Sans MS"/>
                <a:sym typeface="Comic Sans MS"/>
              </a:rPr>
              <a:t>Addresses</a:t>
            </a:r>
            <a:r>
              <a:rPr b="1" lang="en" sz="2400">
                <a:solidFill>
                  <a:srgbClr val="434343"/>
                </a:solidFill>
                <a:latin typeface="Comic Sans MS"/>
                <a:ea typeface="Comic Sans MS"/>
                <a:cs typeface="Comic Sans MS"/>
                <a:sym typeface="Comic Sans MS"/>
              </a:rPr>
              <a:t> of these Memory locations.</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p:txBody>
      </p:sp>
      <p:sp>
        <p:nvSpPr>
          <p:cNvPr id="270" name="Google Shape;270;p29"/>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275" name="Google Shape;275;p29"/>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276" name="Google Shape;276;p29"/>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277" name="Google Shape;277;p29"/>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278" name="Google Shape;278;p29"/>
          <p:cNvSpPr txBox="1"/>
          <p:nvPr/>
        </p:nvSpPr>
        <p:spPr>
          <a:xfrm>
            <a:off x="7364731" y="2960968"/>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r>
              <a:rPr b="1" lang="en" sz="1600">
                <a:solidFill>
                  <a:srgbClr val="D15A12"/>
                </a:solidFill>
                <a:latin typeface="Raleway"/>
                <a:ea typeface="Raleway"/>
                <a:cs typeface="Raleway"/>
                <a:sym typeface="Raleway"/>
              </a:rPr>
              <a:t>0</a:t>
            </a:r>
            <a:endParaRPr b="1" sz="1600">
              <a:solidFill>
                <a:srgbClr val="D15A12"/>
              </a:solidFill>
              <a:latin typeface="Raleway"/>
              <a:ea typeface="Raleway"/>
              <a:cs typeface="Raleway"/>
              <a:sym typeface="Raleway"/>
            </a:endParaRPr>
          </a:p>
        </p:txBody>
      </p:sp>
      <p:sp>
        <p:nvSpPr>
          <p:cNvPr id="279" name="Google Shape;279;p29"/>
          <p:cNvSpPr txBox="1"/>
          <p:nvPr/>
        </p:nvSpPr>
        <p:spPr>
          <a:xfrm>
            <a:off x="7364731" y="3300810"/>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10</a:t>
            </a:r>
            <a:endParaRPr b="1" sz="1600">
              <a:solidFill>
                <a:srgbClr val="D15A12"/>
              </a:solidFill>
              <a:latin typeface="Raleway"/>
              <a:ea typeface="Raleway"/>
              <a:cs typeface="Raleway"/>
              <a:sym typeface="Raleway"/>
            </a:endParaRPr>
          </a:p>
        </p:txBody>
      </p:sp>
      <p:sp>
        <p:nvSpPr>
          <p:cNvPr id="280" name="Google Shape;280;p29"/>
          <p:cNvSpPr txBox="1"/>
          <p:nvPr/>
        </p:nvSpPr>
        <p:spPr>
          <a:xfrm>
            <a:off x="7369718" y="3667735"/>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endParaRPr b="1" sz="1600">
              <a:solidFill>
                <a:srgbClr val="D15A12"/>
              </a:solidFill>
              <a:latin typeface="Raleway"/>
              <a:ea typeface="Raleway"/>
              <a:cs typeface="Raleway"/>
              <a:sym typeface="Raleway"/>
            </a:endParaRPr>
          </a:p>
        </p:txBody>
      </p:sp>
      <p:sp>
        <p:nvSpPr>
          <p:cNvPr id="281" name="Google Shape;281;p29"/>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2800">
                <a:solidFill>
                  <a:srgbClr val="404040"/>
                </a:solidFill>
                <a:latin typeface="Comic Sans MS"/>
                <a:ea typeface="Comic Sans MS"/>
                <a:cs typeface="Comic Sans MS"/>
                <a:sym typeface="Comic Sans MS"/>
              </a:rPr>
              <a:t>How to Access </a:t>
            </a:r>
            <a:r>
              <a:rPr b="1" lang="en" sz="2800">
                <a:solidFill>
                  <a:srgbClr val="D15A12"/>
                </a:solidFill>
                <a:latin typeface="Comic Sans MS"/>
                <a:ea typeface="Comic Sans MS"/>
                <a:cs typeface="Comic Sans MS"/>
                <a:sym typeface="Comic Sans MS"/>
              </a:rPr>
              <a:t>Memory </a:t>
            </a:r>
            <a:endParaRPr b="1" sz="2800">
              <a:solidFill>
                <a:srgbClr val="D15A12"/>
              </a:solidFill>
              <a:latin typeface="Comic Sans MS"/>
              <a:ea typeface="Comic Sans MS"/>
              <a:cs typeface="Comic Sans MS"/>
              <a:sym typeface="Comic Sans MS"/>
            </a:endParaRPr>
          </a:p>
        </p:txBody>
      </p:sp>
      <p:cxnSp>
        <p:nvCxnSpPr>
          <p:cNvPr id="287" name="Google Shape;287;p3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88" name="Google Shape;288;p3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89" name="Google Shape;289;p3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0" name="Google Shape;290;p30"/>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291" name="Google Shape;291;p30"/>
          <p:cNvSpPr txBox="1"/>
          <p:nvPr/>
        </p:nvSpPr>
        <p:spPr>
          <a:xfrm>
            <a:off x="434950" y="2778300"/>
            <a:ext cx="6556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High Level Languages allow us to give </a:t>
            </a:r>
            <a:r>
              <a:rPr b="1" lang="en" sz="2400">
                <a:solidFill>
                  <a:srgbClr val="D15A12"/>
                </a:solidFill>
                <a:latin typeface="Comic Sans MS"/>
                <a:ea typeface="Comic Sans MS"/>
                <a:cs typeface="Comic Sans MS"/>
                <a:sym typeface="Comic Sans MS"/>
              </a:rPr>
              <a:t>Names </a:t>
            </a:r>
            <a:r>
              <a:rPr b="1" lang="en" sz="2400">
                <a:solidFill>
                  <a:srgbClr val="434343"/>
                </a:solidFill>
                <a:latin typeface="Comic Sans MS"/>
                <a:ea typeface="Comic Sans MS"/>
                <a:cs typeface="Comic Sans MS"/>
                <a:sym typeface="Comic Sans MS"/>
              </a:rPr>
              <a:t>to these reserved Memory locations.</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p:txBody>
      </p:sp>
      <p:sp>
        <p:nvSpPr>
          <p:cNvPr id="292" name="Google Shape;292;p30"/>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297" name="Google Shape;297;p30"/>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298" name="Google Shape;298;p30"/>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299" name="Google Shape;299;p30"/>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300" name="Google Shape;300;p30"/>
          <p:cNvSpPr txBox="1"/>
          <p:nvPr/>
        </p:nvSpPr>
        <p:spPr>
          <a:xfrm>
            <a:off x="7364731" y="2960968"/>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40</a:t>
            </a:r>
            <a:endParaRPr b="1" sz="1600">
              <a:solidFill>
                <a:srgbClr val="D15A12"/>
              </a:solidFill>
              <a:latin typeface="Raleway"/>
              <a:ea typeface="Raleway"/>
              <a:cs typeface="Raleway"/>
              <a:sym typeface="Raleway"/>
            </a:endParaRPr>
          </a:p>
        </p:txBody>
      </p:sp>
      <p:sp>
        <p:nvSpPr>
          <p:cNvPr id="301" name="Google Shape;301;p30"/>
          <p:cNvSpPr txBox="1"/>
          <p:nvPr/>
        </p:nvSpPr>
        <p:spPr>
          <a:xfrm>
            <a:off x="7364731" y="3300810"/>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10</a:t>
            </a:r>
            <a:endParaRPr b="1" sz="1600">
              <a:solidFill>
                <a:srgbClr val="D15A12"/>
              </a:solidFill>
              <a:latin typeface="Raleway"/>
              <a:ea typeface="Raleway"/>
              <a:cs typeface="Raleway"/>
              <a:sym typeface="Raleway"/>
            </a:endParaRPr>
          </a:p>
        </p:txBody>
      </p:sp>
      <p:sp>
        <p:nvSpPr>
          <p:cNvPr id="302" name="Google Shape;302;p30"/>
          <p:cNvSpPr txBox="1"/>
          <p:nvPr/>
        </p:nvSpPr>
        <p:spPr>
          <a:xfrm>
            <a:off x="7369718" y="3667735"/>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endParaRPr b="1" sz="1600">
              <a:solidFill>
                <a:srgbClr val="D15A12"/>
              </a:solidFill>
              <a:latin typeface="Raleway"/>
              <a:ea typeface="Raleway"/>
              <a:cs typeface="Raleway"/>
              <a:sym typeface="Raleway"/>
            </a:endParaRPr>
          </a:p>
        </p:txBody>
      </p:sp>
      <p:sp>
        <p:nvSpPr>
          <p:cNvPr id="303" name="Google Shape;303;p30"/>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304" name="Google Shape;304;p30"/>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305" name="Google Shape;305;p30"/>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306" name="Google Shape;306;p30"/>
          <p:cNvSpPr txBox="1"/>
          <p:nvPr/>
        </p:nvSpPr>
        <p:spPr>
          <a:xfrm>
            <a:off x="223100" y="10805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2300">
                <a:solidFill>
                  <a:srgbClr val="D15A12"/>
                </a:solidFill>
                <a:latin typeface="Comic Sans MS"/>
                <a:ea typeface="Comic Sans MS"/>
                <a:cs typeface="Comic Sans MS"/>
                <a:sym typeface="Comic Sans MS"/>
              </a:rPr>
              <a:t>Variables:</a:t>
            </a:r>
            <a:r>
              <a:rPr b="1" lang="en" sz="2300">
                <a:solidFill>
                  <a:srgbClr val="404040"/>
                </a:solidFill>
                <a:latin typeface="Comic Sans MS"/>
                <a:ea typeface="Comic Sans MS"/>
                <a:cs typeface="Comic Sans MS"/>
                <a:sym typeface="Comic Sans MS"/>
              </a:rPr>
              <a:t> Names instead of Addresses</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312" name="Google Shape;312;p3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13" name="Google Shape;313;p3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14" name="Google Shape;314;p3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5" name="Google Shape;315;p31"/>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316" name="Google Shape;316;p31"/>
          <p:cNvSpPr txBox="1"/>
          <p:nvPr/>
        </p:nvSpPr>
        <p:spPr>
          <a:xfrm>
            <a:off x="654850" y="2734750"/>
            <a:ext cx="5583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These Names are called </a:t>
            </a:r>
            <a:r>
              <a:rPr b="1" lang="en" sz="2400">
                <a:solidFill>
                  <a:srgbClr val="D15A12"/>
                </a:solidFill>
                <a:latin typeface="Comic Sans MS"/>
                <a:ea typeface="Comic Sans MS"/>
                <a:cs typeface="Comic Sans MS"/>
                <a:sym typeface="Comic Sans MS"/>
              </a:rPr>
              <a:t>Variables.</a:t>
            </a:r>
            <a:endParaRPr b="1" sz="2400">
              <a:solidFill>
                <a:srgbClr val="D15A12"/>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400">
              <a:solidFill>
                <a:srgbClr val="D15A12"/>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p:txBody>
      </p:sp>
      <p:sp>
        <p:nvSpPr>
          <p:cNvPr id="317" name="Google Shape;317;p31"/>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322" name="Google Shape;322;p31"/>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323" name="Google Shape;323;p31"/>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324" name="Google Shape;324;p31"/>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325" name="Google Shape;325;p31"/>
          <p:cNvSpPr txBox="1"/>
          <p:nvPr/>
        </p:nvSpPr>
        <p:spPr>
          <a:xfrm>
            <a:off x="7364731" y="2960968"/>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40</a:t>
            </a:r>
            <a:endParaRPr b="1" sz="1600">
              <a:solidFill>
                <a:srgbClr val="D15A12"/>
              </a:solidFill>
              <a:latin typeface="Raleway"/>
              <a:ea typeface="Raleway"/>
              <a:cs typeface="Raleway"/>
              <a:sym typeface="Raleway"/>
            </a:endParaRPr>
          </a:p>
        </p:txBody>
      </p:sp>
      <p:sp>
        <p:nvSpPr>
          <p:cNvPr id="326" name="Google Shape;326;p31"/>
          <p:cNvSpPr txBox="1"/>
          <p:nvPr/>
        </p:nvSpPr>
        <p:spPr>
          <a:xfrm>
            <a:off x="7364731" y="3300810"/>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10</a:t>
            </a:r>
            <a:endParaRPr b="1" sz="1600">
              <a:solidFill>
                <a:srgbClr val="D15A12"/>
              </a:solidFill>
              <a:latin typeface="Raleway"/>
              <a:ea typeface="Raleway"/>
              <a:cs typeface="Raleway"/>
              <a:sym typeface="Raleway"/>
            </a:endParaRPr>
          </a:p>
        </p:txBody>
      </p:sp>
      <p:sp>
        <p:nvSpPr>
          <p:cNvPr id="327" name="Google Shape;327;p31"/>
          <p:cNvSpPr txBox="1"/>
          <p:nvPr/>
        </p:nvSpPr>
        <p:spPr>
          <a:xfrm>
            <a:off x="7369718" y="3667735"/>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endParaRPr b="1" sz="1600">
              <a:solidFill>
                <a:srgbClr val="D15A12"/>
              </a:solidFill>
              <a:latin typeface="Raleway"/>
              <a:ea typeface="Raleway"/>
              <a:cs typeface="Raleway"/>
              <a:sym typeface="Raleway"/>
            </a:endParaRPr>
          </a:p>
        </p:txBody>
      </p:sp>
      <p:sp>
        <p:nvSpPr>
          <p:cNvPr id="328" name="Google Shape;328;p31"/>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329" name="Google Shape;329;p31"/>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330" name="Google Shape;330;p31"/>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331" name="Google Shape;331;p31"/>
          <p:cNvSpPr/>
          <p:nvPr/>
        </p:nvSpPr>
        <p:spPr>
          <a:xfrm>
            <a:off x="6307121" y="2967492"/>
            <a:ext cx="9786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6317158" y="3303592"/>
            <a:ext cx="9786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6444950" y="3671208"/>
            <a:ext cx="8604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2300">
                <a:solidFill>
                  <a:srgbClr val="D15A12"/>
                </a:solidFill>
                <a:latin typeface="Comic Sans MS"/>
                <a:ea typeface="Comic Sans MS"/>
                <a:cs typeface="Comic Sans MS"/>
                <a:sym typeface="Comic Sans MS"/>
              </a:rPr>
              <a:t>Variables:</a:t>
            </a:r>
            <a:r>
              <a:rPr b="1" lang="en" sz="2300">
                <a:solidFill>
                  <a:srgbClr val="404040"/>
                </a:solidFill>
                <a:latin typeface="Comic Sans MS"/>
                <a:ea typeface="Comic Sans MS"/>
                <a:cs typeface="Comic Sans MS"/>
                <a:sym typeface="Comic Sans MS"/>
              </a:rPr>
              <a:t> Names instead of Addresses</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340" name="Google Shape;340;p3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41" name="Google Shape;341;p3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42" name="Google Shape;342;p3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3" name="Google Shape;343;p32"/>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344" name="Google Shape;344;p32"/>
          <p:cNvSpPr txBox="1"/>
          <p:nvPr/>
        </p:nvSpPr>
        <p:spPr>
          <a:xfrm>
            <a:off x="654851" y="2734750"/>
            <a:ext cx="5583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34343"/>
                </a:solidFill>
                <a:latin typeface="Comic Sans MS"/>
                <a:ea typeface="Comic Sans MS"/>
                <a:cs typeface="Comic Sans MS"/>
                <a:sym typeface="Comic Sans MS"/>
              </a:rPr>
              <a:t>We can say </a:t>
            </a:r>
            <a:r>
              <a:rPr b="1" lang="en" sz="2400">
                <a:solidFill>
                  <a:srgbClr val="D15A12"/>
                </a:solidFill>
                <a:latin typeface="Comic Sans MS"/>
                <a:ea typeface="Comic Sans MS"/>
                <a:cs typeface="Comic Sans MS"/>
                <a:sym typeface="Comic Sans MS"/>
              </a:rPr>
              <a:t>variables </a:t>
            </a:r>
            <a:r>
              <a:rPr b="1" lang="en" sz="2400">
                <a:solidFill>
                  <a:srgbClr val="434343"/>
                </a:solidFill>
                <a:latin typeface="Comic Sans MS"/>
                <a:ea typeface="Comic Sans MS"/>
                <a:cs typeface="Comic Sans MS"/>
                <a:sym typeface="Comic Sans MS"/>
              </a:rPr>
              <a:t>are names through which we access memory to store and retrieve data.</a:t>
            </a:r>
            <a:endParaRPr b="1" sz="2400">
              <a:solidFill>
                <a:srgbClr val="D15A12"/>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p:txBody>
      </p:sp>
      <p:sp>
        <p:nvSpPr>
          <p:cNvPr id="345" name="Google Shape;345;p32"/>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350" name="Google Shape;350;p32"/>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351" name="Google Shape;351;p32"/>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352" name="Google Shape;352;p32"/>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353" name="Google Shape;353;p32"/>
          <p:cNvSpPr txBox="1"/>
          <p:nvPr/>
        </p:nvSpPr>
        <p:spPr>
          <a:xfrm>
            <a:off x="7364731" y="2960968"/>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40</a:t>
            </a:r>
            <a:endParaRPr b="1" sz="1600">
              <a:solidFill>
                <a:srgbClr val="D15A12"/>
              </a:solidFill>
              <a:latin typeface="Raleway"/>
              <a:ea typeface="Raleway"/>
              <a:cs typeface="Raleway"/>
              <a:sym typeface="Raleway"/>
            </a:endParaRPr>
          </a:p>
        </p:txBody>
      </p:sp>
      <p:sp>
        <p:nvSpPr>
          <p:cNvPr id="354" name="Google Shape;354;p32"/>
          <p:cNvSpPr txBox="1"/>
          <p:nvPr/>
        </p:nvSpPr>
        <p:spPr>
          <a:xfrm>
            <a:off x="7364731" y="3300810"/>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10</a:t>
            </a:r>
            <a:endParaRPr b="1" sz="1600">
              <a:solidFill>
                <a:srgbClr val="D15A12"/>
              </a:solidFill>
              <a:latin typeface="Raleway"/>
              <a:ea typeface="Raleway"/>
              <a:cs typeface="Raleway"/>
              <a:sym typeface="Raleway"/>
            </a:endParaRPr>
          </a:p>
        </p:txBody>
      </p:sp>
      <p:sp>
        <p:nvSpPr>
          <p:cNvPr id="355" name="Google Shape;355;p32"/>
          <p:cNvSpPr txBox="1"/>
          <p:nvPr/>
        </p:nvSpPr>
        <p:spPr>
          <a:xfrm>
            <a:off x="7369718" y="3667735"/>
            <a:ext cx="550800" cy="2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D15A12"/>
                </a:solidFill>
                <a:latin typeface="Raleway"/>
                <a:ea typeface="Raleway"/>
                <a:cs typeface="Raleway"/>
                <a:sym typeface="Raleway"/>
              </a:rPr>
              <a:t>4</a:t>
            </a:r>
            <a:endParaRPr b="1" sz="1600">
              <a:solidFill>
                <a:srgbClr val="D15A12"/>
              </a:solidFill>
              <a:latin typeface="Raleway"/>
              <a:ea typeface="Raleway"/>
              <a:cs typeface="Raleway"/>
              <a:sym typeface="Raleway"/>
            </a:endParaRPr>
          </a:p>
        </p:txBody>
      </p:sp>
      <p:sp>
        <p:nvSpPr>
          <p:cNvPr id="356" name="Google Shape;356;p32"/>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357" name="Google Shape;357;p32"/>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358" name="Google Shape;358;p32"/>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359" name="Google Shape;359;p32"/>
          <p:cNvSpPr/>
          <p:nvPr/>
        </p:nvSpPr>
        <p:spPr>
          <a:xfrm>
            <a:off x="6307121" y="2967492"/>
            <a:ext cx="9786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6317158" y="3303592"/>
            <a:ext cx="9786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6444950" y="3671208"/>
            <a:ext cx="860400" cy="280800"/>
          </a:xfrm>
          <a:prstGeom prst="ellipse">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A3D4B"/>
              </a:solidFill>
              <a:latin typeface="Arial"/>
              <a:ea typeface="Arial"/>
              <a:cs typeface="Arial"/>
              <a:sym typeface="Arial"/>
            </a:endParaRPr>
          </a:p>
        </p:txBody>
      </p:sp>
      <p:sp>
        <p:nvSpPr>
          <p:cNvPr id="70" name="Google Shape;70;p15"/>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71" name="Google Shape;71;p15"/>
          <p:cNvPicPr preferRelativeResize="0"/>
          <p:nvPr/>
        </p:nvPicPr>
        <p:blipFill rotWithShape="1">
          <a:blip r:embed="rId3">
            <a:alphaModFix/>
          </a:blip>
          <a:srcRect b="0" l="0" r="0" t="0"/>
          <a:stretch/>
        </p:blipFill>
        <p:spPr>
          <a:xfrm>
            <a:off x="693329" y="1643932"/>
            <a:ext cx="7989900" cy="148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368" name="Google Shape;368;p3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69" name="Google Shape;369;p3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70" name="Google Shape;370;p3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1" name="Google Shape;371;p33"/>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372" name="Google Shape;372;p33"/>
          <p:cNvSpPr txBox="1"/>
          <p:nvPr/>
        </p:nvSpPr>
        <p:spPr>
          <a:xfrm>
            <a:off x="654858" y="2353750"/>
            <a:ext cx="655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reserve memory in C++, we have</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a:t>
            </a:r>
            <a:r>
              <a:rPr b="1" lang="en" sz="2400">
                <a:solidFill>
                  <a:srgbClr val="434343"/>
                </a:solidFill>
                <a:latin typeface="Comic Sans MS"/>
                <a:ea typeface="Comic Sans MS"/>
                <a:cs typeface="Comic Sans MS"/>
                <a:sym typeface="Comic Sans MS"/>
              </a:rPr>
              <a:t>o tell 2 things.</a:t>
            </a:r>
            <a:endParaRPr b="1" sz="2400">
              <a:solidFill>
                <a:srgbClr val="434343"/>
              </a:solidFill>
              <a:latin typeface="Comic Sans MS"/>
              <a:ea typeface="Comic Sans MS"/>
              <a:cs typeface="Comic Sans MS"/>
              <a:sym typeface="Comic Sans MS"/>
            </a:endParaRPr>
          </a:p>
        </p:txBody>
      </p:sp>
      <p:sp>
        <p:nvSpPr>
          <p:cNvPr id="373" name="Google Shape;373;p33"/>
          <p:cNvSpPr/>
          <p:nvPr/>
        </p:nvSpPr>
        <p:spPr>
          <a:xfrm>
            <a:off x="7212575" y="2546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7257269" y="2586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7257269" y="2927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7257269" y="3268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txBox="1"/>
          <p:nvPr/>
        </p:nvSpPr>
        <p:spPr>
          <a:xfrm>
            <a:off x="8067925" y="2546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378" name="Google Shape;378;p33"/>
          <p:cNvSpPr txBox="1"/>
          <p:nvPr/>
        </p:nvSpPr>
        <p:spPr>
          <a:xfrm>
            <a:off x="8067925" y="2885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379" name="Google Shape;379;p33"/>
          <p:cNvSpPr txBox="1"/>
          <p:nvPr/>
        </p:nvSpPr>
        <p:spPr>
          <a:xfrm>
            <a:off x="8067925" y="3228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380" name="Google Shape;380;p33"/>
          <p:cNvSpPr txBox="1"/>
          <p:nvPr/>
        </p:nvSpPr>
        <p:spPr>
          <a:xfrm>
            <a:off x="7212575" y="3707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381" name="Google Shape;381;p33"/>
          <p:cNvSpPr txBox="1"/>
          <p:nvPr/>
        </p:nvSpPr>
        <p:spPr>
          <a:xfrm>
            <a:off x="1602775" y="3177825"/>
            <a:ext cx="48423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Datatype</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nameOfTheVariable;</a:t>
            </a:r>
            <a:endParaRPr sz="1800"/>
          </a:p>
        </p:txBody>
      </p:sp>
      <p:sp>
        <p:nvSpPr>
          <p:cNvPr id="382" name="Google Shape;382;p33"/>
          <p:cNvSpPr txBox="1"/>
          <p:nvPr/>
        </p:nvSpPr>
        <p:spPr>
          <a:xfrm>
            <a:off x="451700" y="10043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Reserve </a:t>
            </a:r>
            <a:r>
              <a:rPr b="1" lang="en" sz="3100">
                <a:solidFill>
                  <a:srgbClr val="3F3F3F"/>
                </a:solidFill>
                <a:latin typeface="Comic Sans MS"/>
                <a:ea typeface="Comic Sans MS"/>
                <a:cs typeface="Comic Sans MS"/>
                <a:sym typeface="Comic Sans MS"/>
              </a:rPr>
              <a:t>Memory ?</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388" name="Google Shape;388;p3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89" name="Google Shape;389;p3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90" name="Google Shape;390;p3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91" name="Google Shape;391;p34"/>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392" name="Google Shape;392;p34"/>
          <p:cNvSpPr txBox="1"/>
          <p:nvPr/>
        </p:nvSpPr>
        <p:spPr>
          <a:xfrm>
            <a:off x="502458" y="2048950"/>
            <a:ext cx="655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reserve memory in C++, we have</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tell 2 things.</a:t>
            </a:r>
            <a:endParaRPr b="1" sz="2400">
              <a:solidFill>
                <a:srgbClr val="434343"/>
              </a:solidFill>
              <a:latin typeface="Comic Sans MS"/>
              <a:ea typeface="Comic Sans MS"/>
              <a:cs typeface="Comic Sans MS"/>
              <a:sym typeface="Comic Sans MS"/>
            </a:endParaRPr>
          </a:p>
        </p:txBody>
      </p:sp>
      <p:sp>
        <p:nvSpPr>
          <p:cNvPr id="393" name="Google Shape;393;p34"/>
          <p:cNvSpPr/>
          <p:nvPr/>
        </p:nvSpPr>
        <p:spPr>
          <a:xfrm>
            <a:off x="7060175" y="22419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7104869" y="22819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7104869" y="26230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7104869" y="29641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txBox="1"/>
          <p:nvPr/>
        </p:nvSpPr>
        <p:spPr>
          <a:xfrm>
            <a:off x="7915525" y="22419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398" name="Google Shape;398;p34"/>
          <p:cNvSpPr txBox="1"/>
          <p:nvPr/>
        </p:nvSpPr>
        <p:spPr>
          <a:xfrm>
            <a:off x="7915525" y="25808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399" name="Google Shape;399;p34"/>
          <p:cNvSpPr txBox="1"/>
          <p:nvPr/>
        </p:nvSpPr>
        <p:spPr>
          <a:xfrm>
            <a:off x="7915525" y="29241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400" name="Google Shape;400;p34"/>
          <p:cNvSpPr txBox="1"/>
          <p:nvPr/>
        </p:nvSpPr>
        <p:spPr>
          <a:xfrm>
            <a:off x="7060175" y="34023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401" name="Google Shape;401;p34"/>
          <p:cNvSpPr txBox="1"/>
          <p:nvPr/>
        </p:nvSpPr>
        <p:spPr>
          <a:xfrm>
            <a:off x="6165225" y="22243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402" name="Google Shape;402;p34"/>
          <p:cNvSpPr txBox="1"/>
          <p:nvPr/>
        </p:nvSpPr>
        <p:spPr>
          <a:xfrm>
            <a:off x="1297975" y="3025425"/>
            <a:ext cx="48423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Datatype</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nameOfTheVariable;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int</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distance;</a:t>
            </a:r>
            <a:endParaRPr sz="1800"/>
          </a:p>
        </p:txBody>
      </p:sp>
      <p:sp>
        <p:nvSpPr>
          <p:cNvPr id="403" name="Google Shape;403;p34"/>
          <p:cNvSpPr txBox="1"/>
          <p:nvPr/>
        </p:nvSpPr>
        <p:spPr>
          <a:xfrm>
            <a:off x="375500" y="9281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409" name="Google Shape;409;p3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10" name="Google Shape;410;p3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11" name="Google Shape;411;p3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12" name="Google Shape;412;p35"/>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413" name="Google Shape;413;p35"/>
          <p:cNvSpPr txBox="1"/>
          <p:nvPr/>
        </p:nvSpPr>
        <p:spPr>
          <a:xfrm>
            <a:off x="654858" y="2734750"/>
            <a:ext cx="655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reserve memory in C++, we have</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tell 2 things.</a:t>
            </a:r>
            <a:endParaRPr b="1" sz="2400">
              <a:solidFill>
                <a:srgbClr val="434343"/>
              </a:solidFill>
              <a:latin typeface="Comic Sans MS"/>
              <a:ea typeface="Comic Sans MS"/>
              <a:cs typeface="Comic Sans MS"/>
              <a:sym typeface="Comic Sans MS"/>
            </a:endParaRPr>
          </a:p>
        </p:txBody>
      </p:sp>
      <p:sp>
        <p:nvSpPr>
          <p:cNvPr id="414" name="Google Shape;414;p35"/>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419" name="Google Shape;419;p35"/>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420" name="Google Shape;420;p35"/>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421" name="Google Shape;421;p35"/>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422" name="Google Shape;422;p35"/>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423" name="Google Shape;423;p35"/>
          <p:cNvSpPr txBox="1"/>
          <p:nvPr/>
        </p:nvSpPr>
        <p:spPr>
          <a:xfrm>
            <a:off x="1602775" y="3558825"/>
            <a:ext cx="4842300" cy="101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Datatype</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nameOfTheVariable;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int</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distance;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a:t>
            </a:r>
            <a:r>
              <a:rPr b="1" lang="en" sz="1800">
                <a:solidFill>
                  <a:srgbClr val="D15A12"/>
                </a:solidFill>
                <a:latin typeface="Comic Sans MS"/>
                <a:ea typeface="Comic Sans MS"/>
                <a:cs typeface="Comic Sans MS"/>
                <a:sym typeface="Comic Sans MS"/>
              </a:rPr>
              <a:t>nt</a:t>
            </a:r>
            <a:r>
              <a:rPr b="1" lang="en" sz="1800">
                <a:solidFill>
                  <a:srgbClr val="434343"/>
                </a:solidFill>
                <a:latin typeface="Comic Sans MS"/>
                <a:ea typeface="Comic Sans MS"/>
                <a:cs typeface="Comic Sans MS"/>
                <a:sym typeface="Comic Sans MS"/>
              </a:rPr>
              <a:t>  time;</a:t>
            </a:r>
            <a:endParaRPr b="1" sz="1800">
              <a:solidFill>
                <a:srgbClr val="434343"/>
              </a:solidFill>
              <a:latin typeface="Comic Sans MS"/>
              <a:ea typeface="Comic Sans MS"/>
              <a:cs typeface="Comic Sans MS"/>
              <a:sym typeface="Comic Sans MS"/>
            </a:endParaRPr>
          </a:p>
        </p:txBody>
      </p:sp>
      <p:sp>
        <p:nvSpPr>
          <p:cNvPr id="424" name="Google Shape;424;p35"/>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425" name="Google Shape;425;p35"/>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431" name="Google Shape;431;p3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32" name="Google Shape;432;p3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33" name="Google Shape;433;p3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34" name="Google Shape;434;p36"/>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435" name="Google Shape;435;p36"/>
          <p:cNvSpPr txBox="1"/>
          <p:nvPr/>
        </p:nvSpPr>
        <p:spPr>
          <a:xfrm>
            <a:off x="654858" y="2734750"/>
            <a:ext cx="655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reserve memory in C++, we have</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to tell 2 things.</a:t>
            </a:r>
            <a:endParaRPr b="1" sz="2400">
              <a:solidFill>
                <a:srgbClr val="434343"/>
              </a:solidFill>
              <a:latin typeface="Comic Sans MS"/>
              <a:ea typeface="Comic Sans MS"/>
              <a:cs typeface="Comic Sans MS"/>
              <a:sym typeface="Comic Sans MS"/>
            </a:endParaRPr>
          </a:p>
        </p:txBody>
      </p:sp>
      <p:sp>
        <p:nvSpPr>
          <p:cNvPr id="436" name="Google Shape;436;p36"/>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441" name="Google Shape;441;p36"/>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442" name="Google Shape;442;p36"/>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443" name="Google Shape;443;p36"/>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444" name="Google Shape;444;p36"/>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445" name="Google Shape;445;p36"/>
          <p:cNvSpPr txBox="1"/>
          <p:nvPr/>
        </p:nvSpPr>
        <p:spPr>
          <a:xfrm>
            <a:off x="1602775" y="3558825"/>
            <a:ext cx="48423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Datatype</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nameOfTheVariable;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int</a:t>
            </a:r>
            <a:r>
              <a:rPr b="1" lang="en" sz="1800">
                <a:solidFill>
                  <a:schemeClr val="dk1"/>
                </a:solidFill>
                <a:latin typeface="Comic Sans MS"/>
                <a:ea typeface="Comic Sans MS"/>
                <a:cs typeface="Comic Sans MS"/>
                <a:sym typeface="Comic Sans MS"/>
              </a:rPr>
              <a:t>  </a:t>
            </a:r>
            <a:r>
              <a:rPr b="1" lang="en" sz="1800">
                <a:solidFill>
                  <a:srgbClr val="434343"/>
                </a:solidFill>
                <a:latin typeface="Comic Sans MS"/>
                <a:ea typeface="Comic Sans MS"/>
                <a:cs typeface="Comic Sans MS"/>
                <a:sym typeface="Comic Sans MS"/>
              </a:rPr>
              <a:t>distance;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int</a:t>
            </a:r>
            <a:r>
              <a:rPr b="1" lang="en" sz="1800">
                <a:solidFill>
                  <a:srgbClr val="434343"/>
                </a:solidFill>
                <a:latin typeface="Comic Sans MS"/>
                <a:ea typeface="Comic Sans MS"/>
                <a:cs typeface="Comic Sans MS"/>
                <a:sym typeface="Comic Sans MS"/>
              </a:rPr>
              <a:t>  time;</a:t>
            </a:r>
            <a:endParaRPr b="1" sz="18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800">
                <a:solidFill>
                  <a:srgbClr val="D15A12"/>
                </a:solidFill>
                <a:latin typeface="Comic Sans MS"/>
                <a:ea typeface="Comic Sans MS"/>
                <a:cs typeface="Comic Sans MS"/>
                <a:sym typeface="Comic Sans MS"/>
              </a:rPr>
              <a:t>i</a:t>
            </a:r>
            <a:r>
              <a:rPr b="1" lang="en" sz="1800">
                <a:solidFill>
                  <a:srgbClr val="D15A12"/>
                </a:solidFill>
                <a:latin typeface="Comic Sans MS"/>
                <a:ea typeface="Comic Sans MS"/>
                <a:cs typeface="Comic Sans MS"/>
                <a:sym typeface="Comic Sans MS"/>
              </a:rPr>
              <a:t>nt</a:t>
            </a:r>
            <a:r>
              <a:rPr b="1" lang="en" sz="1800">
                <a:solidFill>
                  <a:srgbClr val="434343"/>
                </a:solidFill>
                <a:latin typeface="Comic Sans MS"/>
                <a:ea typeface="Comic Sans MS"/>
                <a:cs typeface="Comic Sans MS"/>
                <a:sym typeface="Comic Sans MS"/>
              </a:rPr>
              <a:t>  speed;</a:t>
            </a:r>
            <a:endParaRPr b="1" sz="1800">
              <a:solidFill>
                <a:srgbClr val="434343"/>
              </a:solidFill>
              <a:latin typeface="Comic Sans MS"/>
              <a:ea typeface="Comic Sans MS"/>
              <a:cs typeface="Comic Sans MS"/>
              <a:sym typeface="Comic Sans MS"/>
            </a:endParaRPr>
          </a:p>
        </p:txBody>
      </p:sp>
      <p:sp>
        <p:nvSpPr>
          <p:cNvPr id="446" name="Google Shape;446;p36"/>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447" name="Google Shape;447;p36"/>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448" name="Google Shape;448;p36"/>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454" name="Google Shape;454;p3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55" name="Google Shape;455;p3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56" name="Google Shape;456;p3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7" name="Google Shape;457;p37"/>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458" name="Google Shape;458;p37"/>
          <p:cNvSpPr txBox="1"/>
          <p:nvPr/>
        </p:nvSpPr>
        <p:spPr>
          <a:xfrm>
            <a:off x="654851" y="2734750"/>
            <a:ext cx="5662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Now, the second step is divided into two parts.</a:t>
            </a:r>
            <a:endParaRPr b="1" sz="2400">
              <a:solidFill>
                <a:srgbClr val="434343"/>
              </a:solidFill>
              <a:latin typeface="Comic Sans MS"/>
              <a:ea typeface="Comic Sans MS"/>
              <a:cs typeface="Comic Sans MS"/>
              <a:sym typeface="Comic Sans MS"/>
            </a:endParaRPr>
          </a:p>
        </p:txBody>
      </p:sp>
      <p:sp>
        <p:nvSpPr>
          <p:cNvPr id="459" name="Google Shape;459;p37"/>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464" name="Google Shape;464;p37"/>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465" name="Google Shape;465;p37"/>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466" name="Google Shape;466;p37"/>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467" name="Google Shape;467;p37"/>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468" name="Google Shape;468;p37"/>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469" name="Google Shape;469;p37"/>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470" name="Google Shape;470;p37"/>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8"/>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476" name="Google Shape;476;p3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77" name="Google Shape;477;p3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78" name="Google Shape;478;p3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 name="Google Shape;479;p38"/>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480" name="Google Shape;480;p38"/>
          <p:cNvSpPr txBox="1"/>
          <p:nvPr/>
        </p:nvSpPr>
        <p:spPr>
          <a:xfrm>
            <a:off x="654851" y="2734750"/>
            <a:ext cx="5662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Now, the second step is divided into two parts.</a:t>
            </a:r>
            <a:endParaRPr b="1" sz="2400">
              <a:solidFill>
                <a:srgbClr val="434343"/>
              </a:solidFill>
              <a:latin typeface="Comic Sans MS"/>
              <a:ea typeface="Comic Sans MS"/>
              <a:cs typeface="Comic Sans MS"/>
              <a:sym typeface="Comic Sans MS"/>
            </a:endParaRPr>
          </a:p>
        </p:txBody>
      </p:sp>
      <p:sp>
        <p:nvSpPr>
          <p:cNvPr id="481" name="Google Shape;481;p38"/>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486" name="Google Shape;486;p38"/>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487" name="Google Shape;487;p38"/>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488" name="Google Shape;488;p38"/>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489" name="Google Shape;489;p38"/>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490" name="Google Shape;490;p38"/>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491" name="Google Shape;491;p38"/>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492" name="Google Shape;492;p38"/>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434343"/>
                </a:solidFill>
                <a:latin typeface="Comic Sans MS"/>
                <a:ea typeface="Comic Sans MS"/>
                <a:cs typeface="Comic Sans MS"/>
                <a:sym typeface="Comic Sans MS"/>
              </a:rPr>
              <a:t>    </a:t>
            </a:r>
            <a:r>
              <a:rPr b="1" lang="en" sz="1900">
                <a:solidFill>
                  <a:srgbClr val="A31515"/>
                </a:solidFill>
                <a:latin typeface="Comic Sans MS"/>
                <a:ea typeface="Comic Sans MS"/>
                <a:cs typeface="Comic Sans MS"/>
                <a:sym typeface="Comic Sans MS"/>
              </a:rPr>
              <a:t>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9"/>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Reserve </a:t>
            </a:r>
            <a:r>
              <a:rPr b="1" lang="en" sz="3100">
                <a:solidFill>
                  <a:srgbClr val="D15A12"/>
                </a:solidFill>
                <a:latin typeface="Comic Sans MS"/>
                <a:ea typeface="Comic Sans MS"/>
                <a:cs typeface="Comic Sans MS"/>
                <a:sym typeface="Comic Sans MS"/>
              </a:rPr>
              <a:t>Memory?</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498" name="Google Shape;498;p3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99" name="Google Shape;499;p3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00" name="Google Shape;500;p3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01" name="Google Shape;501;p39"/>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502" name="Google Shape;502;p39"/>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507" name="Google Shape;507;p39"/>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508" name="Google Shape;508;p39"/>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509" name="Google Shape;509;p39"/>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510" name="Google Shape;510;p39"/>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511" name="Google Shape;511;p39"/>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512" name="Google Shape;512;p39"/>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513" name="Google Shape;513;p39"/>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a:t>
            </a:r>
            <a:r>
              <a:rPr b="1" lang="en" sz="1900">
                <a:solidFill>
                  <a:srgbClr val="A31515"/>
                </a:solidFill>
                <a:latin typeface="Comic Sans MS"/>
                <a:ea typeface="Comic Sans MS"/>
                <a:cs typeface="Comic Sans MS"/>
                <a:sym typeface="Comic Sans MS"/>
              </a:rPr>
              <a:t>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514" name="Google Shape;514;p39"/>
          <p:cNvSpPr txBox="1"/>
          <p:nvPr/>
        </p:nvSpPr>
        <p:spPr>
          <a:xfrm>
            <a:off x="2368650" y="2741250"/>
            <a:ext cx="3339900" cy="1585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
        <p:nvSpPr>
          <p:cNvPr id="515" name="Google Shape;515;p39"/>
          <p:cNvSpPr/>
          <p:nvPr/>
        </p:nvSpPr>
        <p:spPr>
          <a:xfrm rot="10800000">
            <a:off x="5326200" y="1742200"/>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3100">
                <a:solidFill>
                  <a:srgbClr val="D15A12"/>
                </a:solidFill>
                <a:latin typeface="Comic Sans MS"/>
                <a:ea typeface="Comic Sans MS"/>
                <a:cs typeface="Comic Sans MS"/>
                <a:sym typeface="Comic Sans MS"/>
              </a:rPr>
              <a: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521" name="Google Shape;521;p4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22" name="Google Shape;522;p4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23" name="Google Shape;523;p4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24" name="Google Shape;524;p40"/>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525" name="Google Shape;525;p40"/>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530" name="Google Shape;530;p40"/>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531" name="Google Shape;531;p40"/>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532" name="Google Shape;532;p40"/>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533" name="Google Shape;533;p40"/>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534" name="Google Shape;534;p40"/>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535" name="Google Shape;535;p40"/>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536" name="Google Shape;536;p40"/>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537" name="Google Shape;537;p40"/>
          <p:cNvSpPr/>
          <p:nvPr/>
        </p:nvSpPr>
        <p:spPr>
          <a:xfrm>
            <a:off x="515850" y="2055675"/>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
        <p:nvSpPr>
          <p:cNvPr id="538" name="Google Shape;538;p40"/>
          <p:cNvSpPr txBox="1"/>
          <p:nvPr/>
        </p:nvSpPr>
        <p:spPr>
          <a:xfrm>
            <a:off x="582600" y="2952275"/>
            <a:ext cx="5309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Now, we have to </a:t>
            </a:r>
            <a:r>
              <a:rPr b="1" lang="en" sz="2400">
                <a:solidFill>
                  <a:srgbClr val="D15A12"/>
                </a:solidFill>
                <a:latin typeface="Comic Sans MS"/>
                <a:ea typeface="Comic Sans MS"/>
                <a:cs typeface="Comic Sans MS"/>
                <a:sym typeface="Comic Sans MS"/>
              </a:rPr>
              <a:t>take input</a:t>
            </a:r>
            <a:endParaRPr b="1" sz="2400">
              <a:solidFill>
                <a:srgbClr val="D15A12"/>
              </a:solidFill>
              <a:latin typeface="Comic Sans MS"/>
              <a:ea typeface="Comic Sans MS"/>
              <a:cs typeface="Comic Sans MS"/>
              <a:sym typeface="Comic Sans MS"/>
            </a:endParaRPr>
          </a:p>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from the user in </a:t>
            </a:r>
            <a:r>
              <a:rPr b="1" lang="en" sz="2400">
                <a:solidFill>
                  <a:srgbClr val="D15A12"/>
                </a:solidFill>
                <a:latin typeface="Comic Sans MS"/>
                <a:ea typeface="Comic Sans MS"/>
                <a:cs typeface="Comic Sans MS"/>
                <a:sym typeface="Comic Sans MS"/>
              </a:rPr>
              <a:t>distance variable</a:t>
            </a:r>
            <a:r>
              <a:rPr b="1" lang="en" sz="2400">
                <a:solidFill>
                  <a:srgbClr val="434343"/>
                </a:solidFill>
                <a:latin typeface="Comic Sans MS"/>
                <a:ea typeface="Comic Sans MS"/>
                <a:cs typeface="Comic Sans MS"/>
                <a:sym typeface="Comic Sans M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544" name="Google Shape;544;p4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45" name="Google Shape;545;p4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46" name="Google Shape;546;p4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47" name="Google Shape;547;p41"/>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548" name="Google Shape;548;p41"/>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553" name="Google Shape;553;p41"/>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554" name="Google Shape;554;p41"/>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555" name="Google Shape;555;p41"/>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556" name="Google Shape;556;p41"/>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557" name="Google Shape;557;p41"/>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558" name="Google Shape;558;p41"/>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559" name="Google Shape;559;p41"/>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560" name="Google Shape;560;p41"/>
          <p:cNvSpPr/>
          <p:nvPr/>
        </p:nvSpPr>
        <p:spPr>
          <a:xfrm>
            <a:off x="515850" y="2055675"/>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
        <p:nvSpPr>
          <p:cNvPr id="561" name="Google Shape;561;p41"/>
          <p:cNvSpPr txBox="1"/>
          <p:nvPr/>
        </p:nvSpPr>
        <p:spPr>
          <a:xfrm>
            <a:off x="582600" y="2952275"/>
            <a:ext cx="530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In C++, we have the </a:t>
            </a:r>
            <a:r>
              <a:rPr b="1" lang="en" sz="2400">
                <a:solidFill>
                  <a:srgbClr val="D15A12"/>
                </a:solidFill>
                <a:latin typeface="Comic Sans MS"/>
                <a:ea typeface="Comic Sans MS"/>
                <a:cs typeface="Comic Sans MS"/>
                <a:sym typeface="Comic Sans MS"/>
              </a:rPr>
              <a:t>cin</a:t>
            </a:r>
            <a:r>
              <a:rPr b="1" lang="en" sz="2400">
                <a:solidFill>
                  <a:srgbClr val="434343"/>
                </a:solidFill>
                <a:latin typeface="Comic Sans MS"/>
                <a:ea typeface="Comic Sans MS"/>
                <a:cs typeface="Comic Sans MS"/>
                <a:sym typeface="Comic Sans MS"/>
              </a:rPr>
              <a:t> command</a:t>
            </a:r>
            <a:br>
              <a:rPr b="1" lang="en" sz="2400">
                <a:solidFill>
                  <a:srgbClr val="434343"/>
                </a:solidFill>
                <a:latin typeface="Comic Sans MS"/>
                <a:ea typeface="Comic Sans MS"/>
                <a:cs typeface="Comic Sans MS"/>
                <a:sym typeface="Comic Sans MS"/>
              </a:rPr>
            </a:br>
            <a:r>
              <a:rPr b="1" lang="en" sz="2400">
                <a:solidFill>
                  <a:srgbClr val="434343"/>
                </a:solidFill>
                <a:latin typeface="Comic Sans MS"/>
                <a:ea typeface="Comic Sans MS"/>
                <a:cs typeface="Comic Sans MS"/>
                <a:sym typeface="Comic Sans MS"/>
              </a:rPr>
              <a:t>to take input from the user.</a:t>
            </a:r>
            <a:endParaRPr b="1" sz="2400">
              <a:solidFill>
                <a:srgbClr val="434343"/>
              </a:solidFill>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2"/>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567" name="Google Shape;567;p4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68" name="Google Shape;568;p4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69" name="Google Shape;569;p4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70" name="Google Shape;570;p42"/>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571" name="Google Shape;571;p42"/>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576" name="Google Shape;576;p42"/>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577" name="Google Shape;577;p42"/>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578" name="Google Shape;578;p42"/>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579" name="Google Shape;579;p42"/>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580" name="Google Shape;580;p42"/>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581" name="Google Shape;581;p42"/>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582" name="Google Shape;582;p42"/>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583" name="Google Shape;583;p42"/>
          <p:cNvSpPr/>
          <p:nvPr/>
        </p:nvSpPr>
        <p:spPr>
          <a:xfrm>
            <a:off x="515850" y="2055675"/>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
        <p:nvSpPr>
          <p:cNvPr id="584" name="Google Shape;584;p42"/>
          <p:cNvSpPr txBox="1"/>
          <p:nvPr/>
        </p:nvSpPr>
        <p:spPr>
          <a:xfrm>
            <a:off x="582600" y="2952275"/>
            <a:ext cx="530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In C++, we have the </a:t>
            </a:r>
            <a:r>
              <a:rPr b="1" lang="en" sz="2400">
                <a:solidFill>
                  <a:srgbClr val="D15A12"/>
                </a:solidFill>
                <a:latin typeface="Comic Sans MS"/>
                <a:ea typeface="Comic Sans MS"/>
                <a:cs typeface="Comic Sans MS"/>
                <a:sym typeface="Comic Sans MS"/>
              </a:rPr>
              <a:t>cin</a:t>
            </a:r>
            <a:r>
              <a:rPr b="1" lang="en" sz="2400">
                <a:solidFill>
                  <a:srgbClr val="434343"/>
                </a:solidFill>
                <a:latin typeface="Comic Sans MS"/>
                <a:ea typeface="Comic Sans MS"/>
                <a:cs typeface="Comic Sans MS"/>
                <a:sym typeface="Comic Sans MS"/>
              </a:rPr>
              <a:t> command</a:t>
            </a:r>
            <a:br>
              <a:rPr b="1" lang="en" sz="2400">
                <a:solidFill>
                  <a:srgbClr val="434343"/>
                </a:solidFill>
                <a:latin typeface="Comic Sans MS"/>
                <a:ea typeface="Comic Sans MS"/>
                <a:cs typeface="Comic Sans MS"/>
                <a:sym typeface="Comic Sans MS"/>
              </a:rPr>
            </a:br>
            <a:r>
              <a:rPr b="1" lang="en" sz="2400">
                <a:solidFill>
                  <a:srgbClr val="434343"/>
                </a:solidFill>
                <a:latin typeface="Comic Sans MS"/>
                <a:ea typeface="Comic Sans MS"/>
                <a:cs typeface="Comic Sans MS"/>
                <a:sym typeface="Comic Sans MS"/>
              </a:rPr>
              <a:t>to take input from the user.</a:t>
            </a:r>
            <a:br>
              <a:rPr b="1" lang="en" sz="2400">
                <a:solidFill>
                  <a:srgbClr val="434343"/>
                </a:solidFill>
                <a:latin typeface="Comic Sans MS"/>
                <a:ea typeface="Comic Sans MS"/>
                <a:cs typeface="Comic Sans MS"/>
                <a:sym typeface="Comic Sans MS"/>
              </a:rPr>
            </a:b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D15A12"/>
                </a:solidFill>
                <a:latin typeface="Comic Sans MS"/>
                <a:ea typeface="Comic Sans MS"/>
                <a:cs typeface="Comic Sans MS"/>
                <a:sym typeface="Comic Sans MS"/>
              </a:rPr>
              <a:t>cin</a:t>
            </a:r>
            <a:r>
              <a:rPr b="1" lang="en" sz="1800">
                <a:solidFill>
                  <a:srgbClr val="434343"/>
                </a:solidFill>
                <a:latin typeface="Comic Sans MS"/>
                <a:ea typeface="Comic Sans MS"/>
                <a:cs typeface="Comic Sans MS"/>
                <a:sym typeface="Comic Sans MS"/>
              </a:rPr>
              <a:t> &gt;&gt; distance; </a:t>
            </a:r>
            <a:endParaRPr b="1" sz="2400">
              <a:solidFill>
                <a:srgbClr val="434343"/>
              </a:solidFill>
              <a:latin typeface="Comic Sans MS"/>
              <a:ea typeface="Comic Sans MS"/>
              <a:cs typeface="Comic Sans MS"/>
              <a:sym typeface="Comic Sans MS"/>
            </a:endParaRPr>
          </a:p>
        </p:txBody>
      </p:sp>
      <p:sp>
        <p:nvSpPr>
          <p:cNvPr id="585" name="Google Shape;585;p42"/>
          <p:cNvSpPr txBox="1"/>
          <p:nvPr/>
        </p:nvSpPr>
        <p:spPr>
          <a:xfrm>
            <a:off x="2738050" y="4415525"/>
            <a:ext cx="4594800" cy="47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900">
                <a:solidFill>
                  <a:srgbClr val="D15A12"/>
                </a:solidFill>
                <a:latin typeface="Comic Sans MS"/>
                <a:ea typeface="Comic Sans MS"/>
                <a:cs typeface="Comic Sans MS"/>
                <a:sym typeface="Comic Sans MS"/>
              </a:rPr>
              <a:t>cin </a:t>
            </a:r>
            <a:r>
              <a:rPr b="1" lang="en" sz="1900">
                <a:solidFill>
                  <a:srgbClr val="404040"/>
                </a:solidFill>
                <a:latin typeface="Comic Sans MS"/>
                <a:ea typeface="Comic Sans MS"/>
                <a:cs typeface="Comic Sans MS"/>
                <a:sym typeface="Comic Sans MS"/>
              </a:rPr>
              <a:t>stands for character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A3D4B"/>
              </a:solidFill>
              <a:latin typeface="Arial"/>
              <a:ea typeface="Arial"/>
              <a:cs typeface="Arial"/>
              <a:sym typeface="Arial"/>
            </a:endParaRPr>
          </a:p>
        </p:txBody>
      </p:sp>
      <p:sp>
        <p:nvSpPr>
          <p:cNvPr id="77" name="Google Shape;77;p16"/>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78" name="Google Shape;78;p16"/>
          <p:cNvPicPr preferRelativeResize="0"/>
          <p:nvPr/>
        </p:nvPicPr>
        <p:blipFill rotWithShape="1">
          <a:blip r:embed="rId3">
            <a:alphaModFix/>
          </a:blip>
          <a:srcRect b="0" l="0" r="0" t="0"/>
          <a:stretch/>
        </p:blipFill>
        <p:spPr>
          <a:xfrm>
            <a:off x="713777" y="1434311"/>
            <a:ext cx="7989900" cy="2274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591" name="Google Shape;591;p4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92" name="Google Shape;592;p4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93" name="Google Shape;593;p4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94" name="Google Shape;594;p43"/>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595" name="Google Shape;595;p43"/>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600" name="Google Shape;600;p43"/>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601" name="Google Shape;601;p43"/>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602" name="Google Shape;602;p43"/>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603" name="Google Shape;603;p43"/>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604" name="Google Shape;604;p43"/>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605" name="Google Shape;605;p43"/>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606" name="Google Shape;606;p43"/>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607" name="Google Shape;607;p43"/>
          <p:cNvSpPr/>
          <p:nvPr/>
        </p:nvSpPr>
        <p:spPr>
          <a:xfrm>
            <a:off x="515850" y="2055675"/>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
        <p:nvSpPr>
          <p:cNvPr id="608" name="Google Shape;608;p43"/>
          <p:cNvSpPr txBox="1"/>
          <p:nvPr/>
        </p:nvSpPr>
        <p:spPr>
          <a:xfrm>
            <a:off x="582600" y="2952275"/>
            <a:ext cx="530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In C++, we have the </a:t>
            </a:r>
            <a:r>
              <a:rPr b="1" lang="en" sz="2400">
                <a:solidFill>
                  <a:srgbClr val="D15A12"/>
                </a:solidFill>
                <a:latin typeface="Comic Sans MS"/>
                <a:ea typeface="Comic Sans MS"/>
                <a:cs typeface="Comic Sans MS"/>
                <a:sym typeface="Comic Sans MS"/>
              </a:rPr>
              <a:t>cin</a:t>
            </a:r>
            <a:r>
              <a:rPr b="1" lang="en" sz="2400">
                <a:solidFill>
                  <a:srgbClr val="434343"/>
                </a:solidFill>
                <a:latin typeface="Comic Sans MS"/>
                <a:ea typeface="Comic Sans MS"/>
                <a:cs typeface="Comic Sans MS"/>
                <a:sym typeface="Comic Sans MS"/>
              </a:rPr>
              <a:t> command</a:t>
            </a:r>
            <a:br>
              <a:rPr b="1" lang="en" sz="2400">
                <a:solidFill>
                  <a:srgbClr val="434343"/>
                </a:solidFill>
                <a:latin typeface="Comic Sans MS"/>
                <a:ea typeface="Comic Sans MS"/>
                <a:cs typeface="Comic Sans MS"/>
                <a:sym typeface="Comic Sans MS"/>
              </a:rPr>
            </a:br>
            <a:r>
              <a:rPr b="1" lang="en" sz="2400">
                <a:solidFill>
                  <a:srgbClr val="434343"/>
                </a:solidFill>
                <a:latin typeface="Comic Sans MS"/>
                <a:ea typeface="Comic Sans MS"/>
                <a:cs typeface="Comic Sans MS"/>
                <a:sym typeface="Comic Sans MS"/>
              </a:rPr>
              <a:t>to take input from the user.</a:t>
            </a:r>
            <a:br>
              <a:rPr b="1" lang="en" sz="2400">
                <a:solidFill>
                  <a:srgbClr val="434343"/>
                </a:solidFill>
                <a:latin typeface="Comic Sans MS"/>
                <a:ea typeface="Comic Sans MS"/>
                <a:cs typeface="Comic Sans MS"/>
                <a:sym typeface="Comic Sans MS"/>
              </a:rPr>
            </a:b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D15A12"/>
                </a:solidFill>
                <a:latin typeface="Comic Sans MS"/>
                <a:ea typeface="Comic Sans MS"/>
                <a:cs typeface="Comic Sans MS"/>
                <a:sym typeface="Comic Sans MS"/>
              </a:rPr>
              <a:t>cin</a:t>
            </a:r>
            <a:r>
              <a:rPr b="1" lang="en" sz="1800">
                <a:solidFill>
                  <a:srgbClr val="434343"/>
                </a:solidFill>
                <a:latin typeface="Comic Sans MS"/>
                <a:ea typeface="Comic Sans MS"/>
                <a:cs typeface="Comic Sans MS"/>
                <a:sym typeface="Comic Sans MS"/>
              </a:rPr>
              <a:t> &gt;&gt; distance; </a:t>
            </a:r>
            <a:endParaRPr b="1" sz="2400">
              <a:solidFill>
                <a:srgbClr val="434343"/>
              </a:solidFill>
              <a:latin typeface="Comic Sans MS"/>
              <a:ea typeface="Comic Sans MS"/>
              <a:cs typeface="Comic Sans MS"/>
              <a:sym typeface="Comic Sans MS"/>
            </a:endParaRPr>
          </a:p>
        </p:txBody>
      </p:sp>
      <p:sp>
        <p:nvSpPr>
          <p:cNvPr id="609" name="Google Shape;609;p43"/>
          <p:cNvSpPr txBox="1"/>
          <p:nvPr/>
        </p:nvSpPr>
        <p:spPr>
          <a:xfrm>
            <a:off x="2738050" y="4415525"/>
            <a:ext cx="4594800" cy="47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900">
                <a:solidFill>
                  <a:srgbClr val="D15A12"/>
                </a:solidFill>
                <a:latin typeface="Comic Sans MS"/>
                <a:ea typeface="Comic Sans MS"/>
                <a:cs typeface="Comic Sans MS"/>
                <a:sym typeface="Comic Sans MS"/>
              </a:rPr>
              <a:t>&gt;&gt; </a:t>
            </a:r>
            <a:r>
              <a:rPr b="1" lang="en" sz="1900">
                <a:solidFill>
                  <a:srgbClr val="404040"/>
                </a:solidFill>
                <a:latin typeface="Comic Sans MS"/>
                <a:ea typeface="Comic Sans MS"/>
                <a:cs typeface="Comic Sans MS"/>
                <a:sym typeface="Comic Sans MS"/>
              </a:rPr>
              <a:t>is the</a:t>
            </a:r>
            <a:r>
              <a:rPr b="1" lang="en" sz="1900">
                <a:solidFill>
                  <a:srgbClr val="D15A12"/>
                </a:solidFill>
                <a:latin typeface="Comic Sans MS"/>
                <a:ea typeface="Comic Sans MS"/>
                <a:cs typeface="Comic Sans MS"/>
                <a:sym typeface="Comic Sans MS"/>
              </a:rPr>
              <a:t> extraction operator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4"/>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615" name="Google Shape;615;p4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16" name="Google Shape;616;p4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17" name="Google Shape;617;p4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18" name="Google Shape;618;p44"/>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619" name="Google Shape;619;p44"/>
          <p:cNvSpPr/>
          <p:nvPr/>
        </p:nvSpPr>
        <p:spPr>
          <a:xfrm>
            <a:off x="7212575" y="2927713"/>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4"/>
          <p:cNvSpPr/>
          <p:nvPr/>
        </p:nvSpPr>
        <p:spPr>
          <a:xfrm>
            <a:off x="7257269" y="2967733"/>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4"/>
          <p:cNvSpPr/>
          <p:nvPr/>
        </p:nvSpPr>
        <p:spPr>
          <a:xfrm>
            <a:off x="7257269" y="3308851"/>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4"/>
          <p:cNvSpPr/>
          <p:nvPr/>
        </p:nvSpPr>
        <p:spPr>
          <a:xfrm>
            <a:off x="7257269" y="3649969"/>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txBox="1"/>
          <p:nvPr/>
        </p:nvSpPr>
        <p:spPr>
          <a:xfrm>
            <a:off x="8067925" y="2927725"/>
            <a:ext cx="11787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0xE4A71</a:t>
            </a:r>
            <a:endParaRPr b="1" sz="1200">
              <a:latin typeface="Raleway"/>
              <a:ea typeface="Raleway"/>
              <a:cs typeface="Raleway"/>
              <a:sym typeface="Raleway"/>
            </a:endParaRPr>
          </a:p>
        </p:txBody>
      </p:sp>
      <p:sp>
        <p:nvSpPr>
          <p:cNvPr id="624" name="Google Shape;624;p44"/>
          <p:cNvSpPr txBox="1"/>
          <p:nvPr/>
        </p:nvSpPr>
        <p:spPr>
          <a:xfrm>
            <a:off x="8067925" y="3266675"/>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0xE4A72</a:t>
            </a:r>
            <a:endParaRPr b="1" sz="1200">
              <a:latin typeface="Raleway"/>
              <a:ea typeface="Raleway"/>
              <a:cs typeface="Raleway"/>
              <a:sym typeface="Raleway"/>
            </a:endParaRPr>
          </a:p>
        </p:txBody>
      </p:sp>
      <p:sp>
        <p:nvSpPr>
          <p:cNvPr id="625" name="Google Shape;625;p44"/>
          <p:cNvSpPr txBox="1"/>
          <p:nvPr/>
        </p:nvSpPr>
        <p:spPr>
          <a:xfrm>
            <a:off x="8067925" y="3609950"/>
            <a:ext cx="10908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0xE4A73</a:t>
            </a:r>
            <a:endParaRPr b="1" sz="1200">
              <a:latin typeface="Raleway"/>
              <a:ea typeface="Raleway"/>
              <a:cs typeface="Raleway"/>
              <a:sym typeface="Raleway"/>
            </a:endParaRPr>
          </a:p>
        </p:txBody>
      </p:sp>
      <p:sp>
        <p:nvSpPr>
          <p:cNvPr id="626" name="Google Shape;626;p44"/>
          <p:cNvSpPr txBox="1"/>
          <p:nvPr/>
        </p:nvSpPr>
        <p:spPr>
          <a:xfrm>
            <a:off x="7212575" y="4088117"/>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627" name="Google Shape;627;p44"/>
          <p:cNvSpPr txBox="1"/>
          <p:nvPr/>
        </p:nvSpPr>
        <p:spPr>
          <a:xfrm>
            <a:off x="6317625" y="29101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628" name="Google Shape;628;p44"/>
          <p:cNvSpPr txBox="1"/>
          <p:nvPr/>
        </p:nvSpPr>
        <p:spPr>
          <a:xfrm>
            <a:off x="6659446" y="3250767"/>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629" name="Google Shape;629;p44"/>
          <p:cNvSpPr txBox="1"/>
          <p:nvPr/>
        </p:nvSpPr>
        <p:spPr>
          <a:xfrm>
            <a:off x="6531654" y="3595933"/>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630" name="Google Shape;630;p44"/>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distance.</a:t>
            </a:r>
            <a:endParaRPr b="1" sz="19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A31515"/>
                </a:solidFill>
                <a:latin typeface="Comic Sans MS"/>
                <a:ea typeface="Comic Sans MS"/>
                <a:cs typeface="Comic Sans MS"/>
                <a:sym typeface="Comic Sans MS"/>
              </a:rPr>
              <a:t>    Reserve memory</a:t>
            </a:r>
            <a:r>
              <a:rPr b="1" lang="en" sz="1900">
                <a:solidFill>
                  <a:srgbClr val="434343"/>
                </a:solidFill>
                <a:latin typeface="Comic Sans MS"/>
                <a:ea typeface="Comic Sans MS"/>
                <a:cs typeface="Comic Sans MS"/>
                <a:sym typeface="Comic Sans MS"/>
              </a:rPr>
              <a:t> for distance</a:t>
            </a:r>
            <a:endParaRPr b="1" sz="1900">
              <a:solidFill>
                <a:srgbClr val="434343"/>
              </a:solidFill>
              <a:latin typeface="Comic Sans MS"/>
              <a:ea typeface="Comic Sans MS"/>
              <a:cs typeface="Comic Sans MS"/>
              <a:sym typeface="Comic Sans MS"/>
            </a:endParaRPr>
          </a:p>
          <a:p>
            <a:pPr indent="0" lvl="0" marL="914400" rtl="0" algn="l">
              <a:lnSpc>
                <a:spcPct val="115000"/>
              </a:lnSpc>
              <a:spcBef>
                <a:spcPts val="0"/>
              </a:spcBef>
              <a:spcAft>
                <a:spcPts val="0"/>
              </a:spcAft>
              <a:buNone/>
            </a:pPr>
            <a:r>
              <a:rPr b="1" lang="en" sz="1900">
                <a:solidFill>
                  <a:srgbClr val="434343"/>
                </a:solidFill>
                <a:latin typeface="Comic Sans MS"/>
                <a:ea typeface="Comic Sans MS"/>
                <a:cs typeface="Comic Sans MS"/>
                <a:sym typeface="Comic Sans MS"/>
              </a:rPr>
              <a:t>Let the user </a:t>
            </a:r>
            <a:r>
              <a:rPr b="1" lang="en" sz="1900">
                <a:solidFill>
                  <a:srgbClr val="D15A12"/>
                </a:solidFill>
                <a:latin typeface="Comic Sans MS"/>
                <a:ea typeface="Comic Sans MS"/>
                <a:cs typeface="Comic Sans MS"/>
                <a:sym typeface="Comic Sans MS"/>
              </a:rPr>
              <a:t>enter</a:t>
            </a:r>
            <a:r>
              <a:rPr b="1" lang="en" sz="1900">
                <a:solidFill>
                  <a:srgbClr val="434343"/>
                </a:solidFill>
                <a:latin typeface="Comic Sans MS"/>
                <a:ea typeface="Comic Sans MS"/>
                <a:cs typeface="Comic Sans MS"/>
                <a:sym typeface="Comic Sans MS"/>
              </a:rPr>
              <a:t> distance value and </a:t>
            </a:r>
            <a:r>
              <a:rPr b="1" lang="en" sz="1900">
                <a:solidFill>
                  <a:srgbClr val="980000"/>
                </a:solidFill>
                <a:latin typeface="Comic Sans MS"/>
                <a:ea typeface="Comic Sans MS"/>
                <a:cs typeface="Comic Sans MS"/>
                <a:sym typeface="Comic Sans MS"/>
              </a:rPr>
              <a:t>store it in the reserved memory.</a:t>
            </a:r>
            <a:endParaRPr b="1" sz="2400">
              <a:solidFill>
                <a:srgbClr val="D15A12"/>
              </a:solidFill>
              <a:latin typeface="Comic Sans MS"/>
              <a:ea typeface="Comic Sans MS"/>
              <a:cs typeface="Comic Sans MS"/>
              <a:sym typeface="Comic Sans MS"/>
            </a:endParaRPr>
          </a:p>
        </p:txBody>
      </p:sp>
      <p:sp>
        <p:nvSpPr>
          <p:cNvPr id="631" name="Google Shape;631;p44"/>
          <p:cNvSpPr/>
          <p:nvPr/>
        </p:nvSpPr>
        <p:spPr>
          <a:xfrm>
            <a:off x="515850" y="2055675"/>
            <a:ext cx="566100" cy="199800"/>
          </a:xfrm>
          <a:prstGeom prst="rightArrow">
            <a:avLst>
              <a:gd fmla="val 50000" name="adj1"/>
              <a:gd fmla="val 50000" name="adj2"/>
            </a:avLst>
          </a:prstGeom>
          <a:solidFill>
            <a:srgbClr val="D15A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15A12"/>
              </a:solidFill>
            </a:endParaRPr>
          </a:p>
        </p:txBody>
      </p:sp>
      <p:sp>
        <p:nvSpPr>
          <p:cNvPr id="632" name="Google Shape;632;p44"/>
          <p:cNvSpPr txBox="1"/>
          <p:nvPr/>
        </p:nvSpPr>
        <p:spPr>
          <a:xfrm>
            <a:off x="2368650" y="2665050"/>
            <a:ext cx="3339900" cy="1785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5"/>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638" name="Google Shape;638;p4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39" name="Google Shape;639;p4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40" name="Google Shape;640;p4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41" name="Google Shape;641;p45"/>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642" name="Google Shape;642;p45"/>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647" name="Google Shape;647;p45"/>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648" name="Google Shape;648;p45"/>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649" name="Google Shape;649;p45"/>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650" name="Google Shape;650;p45"/>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a Text Message for Time.</a:t>
            </a:r>
            <a:endParaRPr b="1" sz="1900">
              <a:solidFill>
                <a:srgbClr val="980000"/>
              </a:solidFill>
              <a:latin typeface="Comic Sans MS"/>
              <a:ea typeface="Comic Sans MS"/>
              <a:cs typeface="Comic Sans MS"/>
              <a:sym typeface="Comic Sans MS"/>
            </a:endParaRPr>
          </a:p>
        </p:txBody>
      </p:sp>
      <p:sp>
        <p:nvSpPr>
          <p:cNvPr id="651" name="Google Shape;651;p45"/>
          <p:cNvSpPr txBox="1"/>
          <p:nvPr/>
        </p:nvSpPr>
        <p:spPr>
          <a:xfrm>
            <a:off x="5779475" y="2315450"/>
            <a:ext cx="3339900" cy="1985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cout</a:t>
            </a:r>
            <a:r>
              <a:rPr b="1" lang="en" sz="1300">
                <a:solidFill>
                  <a:schemeClr val="dk1"/>
                </a:solidFill>
                <a:highlight>
                  <a:schemeClr val="lt1"/>
                </a:highlight>
                <a:latin typeface="Courier New"/>
                <a:ea typeface="Courier New"/>
                <a:cs typeface="Courier New"/>
                <a:sym typeface="Courier New"/>
              </a:rPr>
              <a:t> </a:t>
            </a:r>
            <a:r>
              <a:rPr b="1" lang="en" sz="1300">
                <a:solidFill>
                  <a:srgbClr val="795E26"/>
                </a:solidFill>
                <a:highlight>
                  <a:schemeClr val="lt1"/>
                </a:highlight>
                <a:latin typeface="Courier New"/>
                <a:ea typeface="Courier New"/>
                <a:cs typeface="Courier New"/>
                <a:sym typeface="Courier New"/>
              </a:rPr>
              <a:t>&lt;&lt;</a:t>
            </a:r>
            <a:r>
              <a:rPr b="1" lang="en" sz="1300">
                <a:solidFill>
                  <a:schemeClr val="dk1"/>
                </a:solidFill>
                <a:highlight>
                  <a:schemeClr val="lt1"/>
                </a:highlight>
                <a:latin typeface="Courier New"/>
                <a:ea typeface="Courier New"/>
                <a:cs typeface="Courier New"/>
                <a:sym typeface="Courier New"/>
              </a:rPr>
              <a:t> </a:t>
            </a:r>
            <a:r>
              <a:rPr b="1" lang="en" sz="1300">
                <a:solidFill>
                  <a:srgbClr val="A31515"/>
                </a:solidFill>
                <a:highlight>
                  <a:schemeClr val="lt1"/>
                </a:highlight>
                <a:latin typeface="Courier New"/>
                <a:ea typeface="Courier New"/>
                <a:cs typeface="Courier New"/>
                <a:sym typeface="Courier New"/>
              </a:rPr>
              <a:t>"Enter 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6"/>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take </a:t>
            </a:r>
            <a:r>
              <a:rPr b="1" lang="en" sz="3100">
                <a:solidFill>
                  <a:srgbClr val="D15A12"/>
                </a:solidFill>
                <a:latin typeface="Comic Sans MS"/>
                <a:ea typeface="Comic Sans MS"/>
                <a:cs typeface="Comic Sans MS"/>
                <a:sym typeface="Comic Sans MS"/>
              </a:rPr>
              <a:t>Input?</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657" name="Google Shape;657;p4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58" name="Google Shape;658;p4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59" name="Google Shape;659;p4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60" name="Google Shape;660;p46"/>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661" name="Google Shape;661;p46"/>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666" name="Google Shape;666;p46"/>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667" name="Google Shape;667;p46"/>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668" name="Google Shape;668;p46"/>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669" name="Google Shape;669;p46"/>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b="1" lang="en" sz="1900">
                <a:solidFill>
                  <a:srgbClr val="A31515"/>
                </a:solidFill>
                <a:latin typeface="Comic Sans MS"/>
                <a:ea typeface="Comic Sans MS"/>
                <a:cs typeface="Comic Sans MS"/>
                <a:sym typeface="Comic Sans MS"/>
              </a:rPr>
              <a:t>Reserve memory</a:t>
            </a:r>
            <a:r>
              <a:rPr b="1" lang="en" sz="1900">
                <a:solidFill>
                  <a:srgbClr val="434343"/>
                </a:solidFill>
                <a:latin typeface="Comic Sans MS"/>
                <a:ea typeface="Comic Sans MS"/>
                <a:cs typeface="Comic Sans MS"/>
                <a:sym typeface="Comic Sans MS"/>
              </a:rPr>
              <a:t> for time</a:t>
            </a:r>
            <a:endParaRPr b="1"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2100">
                <a:solidFill>
                  <a:srgbClr val="434343"/>
                </a:solidFill>
                <a:latin typeface="Comic Sans MS"/>
                <a:ea typeface="Comic Sans MS"/>
                <a:cs typeface="Comic Sans MS"/>
                <a:sym typeface="Comic Sans MS"/>
              </a:rPr>
              <a:t>   Let user to </a:t>
            </a:r>
            <a:r>
              <a:rPr b="1" lang="en" sz="2100">
                <a:solidFill>
                  <a:srgbClr val="D15A12"/>
                </a:solidFill>
                <a:latin typeface="Comic Sans MS"/>
                <a:ea typeface="Comic Sans MS"/>
                <a:cs typeface="Comic Sans MS"/>
                <a:sym typeface="Comic Sans MS"/>
              </a:rPr>
              <a:t>enter</a:t>
            </a:r>
            <a:r>
              <a:rPr b="1" lang="en" sz="2100">
                <a:solidFill>
                  <a:srgbClr val="434343"/>
                </a:solidFill>
                <a:latin typeface="Comic Sans MS"/>
                <a:ea typeface="Comic Sans MS"/>
                <a:cs typeface="Comic Sans MS"/>
                <a:sym typeface="Comic Sans MS"/>
              </a:rPr>
              <a:t> time value and</a:t>
            </a:r>
            <a:endParaRPr b="1"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2100">
                <a:solidFill>
                  <a:srgbClr val="D15A12"/>
                </a:solidFill>
                <a:latin typeface="Comic Sans MS"/>
                <a:ea typeface="Comic Sans MS"/>
                <a:cs typeface="Comic Sans MS"/>
                <a:sym typeface="Comic Sans MS"/>
              </a:rPr>
              <a:t>   store </a:t>
            </a:r>
            <a:r>
              <a:rPr b="1" lang="en" sz="2100">
                <a:solidFill>
                  <a:srgbClr val="434343"/>
                </a:solidFill>
                <a:latin typeface="Comic Sans MS"/>
                <a:ea typeface="Comic Sans MS"/>
                <a:cs typeface="Comic Sans MS"/>
                <a:sym typeface="Comic Sans MS"/>
              </a:rPr>
              <a:t>it in memory.</a:t>
            </a:r>
            <a:endParaRPr b="1" sz="1900">
              <a:solidFill>
                <a:srgbClr val="434343"/>
              </a:solidFill>
              <a:latin typeface="Comic Sans MS"/>
              <a:ea typeface="Comic Sans MS"/>
              <a:cs typeface="Comic Sans MS"/>
              <a:sym typeface="Comic Sans MS"/>
            </a:endParaRPr>
          </a:p>
        </p:txBody>
      </p:sp>
      <p:sp>
        <p:nvSpPr>
          <p:cNvPr id="670" name="Google Shape;670;p46"/>
          <p:cNvSpPr txBox="1"/>
          <p:nvPr/>
        </p:nvSpPr>
        <p:spPr>
          <a:xfrm>
            <a:off x="5779475" y="2315450"/>
            <a:ext cx="3339900" cy="2385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cout</a:t>
            </a:r>
            <a:r>
              <a:rPr b="1" lang="en" sz="1300">
                <a:solidFill>
                  <a:schemeClr val="dk1"/>
                </a:solidFill>
                <a:highlight>
                  <a:schemeClr val="lt1"/>
                </a:highlight>
                <a:latin typeface="Courier New"/>
                <a:ea typeface="Courier New"/>
                <a:cs typeface="Courier New"/>
                <a:sym typeface="Courier New"/>
              </a:rPr>
              <a:t> </a:t>
            </a:r>
            <a:r>
              <a:rPr b="1" lang="en" sz="1300">
                <a:solidFill>
                  <a:srgbClr val="795E26"/>
                </a:solidFill>
                <a:highlight>
                  <a:schemeClr val="lt1"/>
                </a:highlight>
                <a:latin typeface="Courier New"/>
                <a:ea typeface="Courier New"/>
                <a:cs typeface="Courier New"/>
                <a:sym typeface="Courier New"/>
              </a:rPr>
              <a:t>&lt;&lt;</a:t>
            </a:r>
            <a:r>
              <a:rPr b="1" lang="en" sz="1300">
                <a:solidFill>
                  <a:schemeClr val="dk1"/>
                </a:solidFill>
                <a:highlight>
                  <a:schemeClr val="lt1"/>
                </a:highlight>
                <a:latin typeface="Courier New"/>
                <a:ea typeface="Courier New"/>
                <a:cs typeface="Courier New"/>
                <a:sym typeface="Courier New"/>
              </a:rPr>
              <a:t> </a:t>
            </a:r>
            <a:r>
              <a:rPr b="1" lang="en" sz="1300">
                <a:solidFill>
                  <a:srgbClr val="A31515"/>
                </a:solidFill>
                <a:highlight>
                  <a:schemeClr val="lt1"/>
                </a:highlight>
                <a:latin typeface="Courier New"/>
                <a:ea typeface="Courier New"/>
                <a:cs typeface="Courier New"/>
                <a:sym typeface="Courier New"/>
              </a:rPr>
              <a:t>"Enter 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cin</a:t>
            </a:r>
            <a:r>
              <a:rPr b="1" lang="en" sz="1300">
                <a:solidFill>
                  <a:schemeClr val="dk1"/>
                </a:solidFill>
                <a:highlight>
                  <a:schemeClr val="lt1"/>
                </a:highlight>
                <a:latin typeface="Courier New"/>
                <a:ea typeface="Courier New"/>
                <a:cs typeface="Courier New"/>
                <a:sym typeface="Courier New"/>
              </a:rPr>
              <a:t> </a:t>
            </a:r>
            <a:r>
              <a:rPr b="1" lang="en" sz="1300">
                <a:solidFill>
                  <a:srgbClr val="795E26"/>
                </a:solidFill>
                <a:highlight>
                  <a:schemeClr val="lt1"/>
                </a:highlight>
                <a:latin typeface="Courier New"/>
                <a:ea typeface="Courier New"/>
                <a:cs typeface="Courier New"/>
                <a:sym typeface="Courier New"/>
              </a:rPr>
              <a:t>&gt;&gt;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7"/>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Divide?</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676" name="Google Shape;676;p4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77" name="Google Shape;677;p4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78" name="Google Shape;678;p4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79" name="Google Shape;679;p47"/>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680" name="Google Shape;680;p47"/>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685" name="Google Shape;685;p47"/>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686" name="Google Shape;686;p47"/>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687" name="Google Shape;687;p47"/>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688" name="Google Shape;688;p47"/>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980000"/>
                </a:solidFill>
                <a:latin typeface="Comic Sans MS"/>
                <a:ea typeface="Comic Sans MS"/>
                <a:cs typeface="Comic Sans MS"/>
                <a:sym typeface="Comic Sans MS"/>
              </a:rPr>
              <a:t>Divide the distance value by time</a:t>
            </a:r>
            <a:endParaRPr b="1" sz="1900">
              <a:solidFill>
                <a:srgbClr val="980000"/>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980000"/>
                </a:solidFill>
                <a:latin typeface="Comic Sans MS"/>
                <a:ea typeface="Comic Sans MS"/>
                <a:cs typeface="Comic Sans MS"/>
                <a:sym typeface="Comic Sans MS"/>
              </a:rPr>
              <a:t>value</a:t>
            </a:r>
            <a:r>
              <a:rPr b="1" lang="en" sz="1900">
                <a:solidFill>
                  <a:srgbClr val="434343"/>
                </a:solidFill>
                <a:latin typeface="Comic Sans MS"/>
                <a:ea typeface="Comic Sans MS"/>
                <a:cs typeface="Comic Sans MS"/>
                <a:sym typeface="Comic Sans MS"/>
              </a:rPr>
              <a:t> and </a:t>
            </a:r>
            <a:r>
              <a:rPr b="1" lang="en" sz="1900">
                <a:solidFill>
                  <a:srgbClr val="D15A12"/>
                </a:solidFill>
                <a:latin typeface="Comic Sans MS"/>
                <a:ea typeface="Comic Sans MS"/>
                <a:cs typeface="Comic Sans MS"/>
                <a:sym typeface="Comic Sans MS"/>
              </a:rPr>
              <a:t>store </a:t>
            </a:r>
            <a:r>
              <a:rPr b="1" lang="en" sz="1900">
                <a:solidFill>
                  <a:srgbClr val="434343"/>
                </a:solidFill>
                <a:latin typeface="Comic Sans MS"/>
                <a:ea typeface="Comic Sans MS"/>
                <a:cs typeface="Comic Sans MS"/>
                <a:sym typeface="Comic Sans MS"/>
              </a:rPr>
              <a:t>the speed.</a:t>
            </a:r>
            <a:endParaRPr sz="1600">
              <a:solidFill>
                <a:srgbClr val="434343"/>
              </a:solidFill>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8"/>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Divide?</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694" name="Google Shape;694;p4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95" name="Google Shape;695;p4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96" name="Google Shape;696;p4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97" name="Google Shape;697;p48"/>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698" name="Google Shape;698;p48"/>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8"/>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8"/>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03" name="Google Shape;703;p48"/>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04" name="Google Shape;704;p48"/>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05" name="Google Shape;705;p48"/>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706" name="Google Shape;706;p48"/>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980000"/>
                </a:solidFill>
                <a:latin typeface="Comic Sans MS"/>
                <a:ea typeface="Comic Sans MS"/>
                <a:cs typeface="Comic Sans MS"/>
                <a:sym typeface="Comic Sans MS"/>
              </a:rPr>
              <a:t>Divide the distance value by time</a:t>
            </a:r>
            <a:endParaRPr b="1" sz="1900">
              <a:solidFill>
                <a:srgbClr val="980000"/>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980000"/>
                </a:solidFill>
                <a:latin typeface="Comic Sans MS"/>
                <a:ea typeface="Comic Sans MS"/>
                <a:cs typeface="Comic Sans MS"/>
                <a:sym typeface="Comic Sans MS"/>
              </a:rPr>
              <a:t>value</a:t>
            </a:r>
            <a:r>
              <a:rPr b="1" lang="en" sz="1900">
                <a:solidFill>
                  <a:srgbClr val="434343"/>
                </a:solidFill>
                <a:latin typeface="Comic Sans MS"/>
                <a:ea typeface="Comic Sans MS"/>
                <a:cs typeface="Comic Sans MS"/>
                <a:sym typeface="Comic Sans MS"/>
              </a:rPr>
              <a:t> and </a:t>
            </a:r>
            <a:r>
              <a:rPr b="1" lang="en" sz="1900">
                <a:solidFill>
                  <a:srgbClr val="D15A12"/>
                </a:solidFill>
                <a:latin typeface="Comic Sans MS"/>
                <a:ea typeface="Comic Sans MS"/>
                <a:cs typeface="Comic Sans MS"/>
                <a:sym typeface="Comic Sans MS"/>
              </a:rPr>
              <a:t>store </a:t>
            </a:r>
            <a:r>
              <a:rPr b="1" lang="en" sz="1900">
                <a:solidFill>
                  <a:srgbClr val="434343"/>
                </a:solidFill>
                <a:latin typeface="Comic Sans MS"/>
                <a:ea typeface="Comic Sans MS"/>
                <a:cs typeface="Comic Sans MS"/>
                <a:sym typeface="Comic Sans MS"/>
              </a:rPr>
              <a:t>the speed.</a:t>
            </a:r>
            <a:endParaRPr sz="1600">
              <a:solidFill>
                <a:srgbClr val="434343"/>
              </a:solidFill>
              <a:latin typeface="Comic Sans MS"/>
              <a:ea typeface="Comic Sans MS"/>
              <a:cs typeface="Comic Sans MS"/>
              <a:sym typeface="Comic Sans MS"/>
            </a:endParaRPr>
          </a:p>
        </p:txBody>
      </p:sp>
      <p:sp>
        <p:nvSpPr>
          <p:cNvPr id="707" name="Google Shape;707;p48"/>
          <p:cNvSpPr txBox="1"/>
          <p:nvPr/>
        </p:nvSpPr>
        <p:spPr>
          <a:xfrm>
            <a:off x="6075476" y="2268500"/>
            <a:ext cx="30684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In C++, </a:t>
            </a:r>
            <a:r>
              <a:rPr b="1" lang="en" sz="2400">
                <a:solidFill>
                  <a:srgbClr val="D15A12"/>
                </a:solidFill>
                <a:latin typeface="Comic Sans MS"/>
                <a:ea typeface="Comic Sans MS"/>
                <a:cs typeface="Comic Sans MS"/>
                <a:sym typeface="Comic Sans MS"/>
              </a:rPr>
              <a:t>/</a:t>
            </a:r>
            <a:r>
              <a:rPr b="1" lang="en" sz="2400">
                <a:solidFill>
                  <a:srgbClr val="434343"/>
                </a:solidFill>
                <a:latin typeface="Comic Sans MS"/>
                <a:ea typeface="Comic Sans MS"/>
                <a:cs typeface="Comic Sans MS"/>
                <a:sym typeface="Comic Sans MS"/>
              </a:rPr>
              <a:t> is the arithmetic operator for division.</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D15A12"/>
                </a:solidFill>
                <a:latin typeface="Comic Sans MS"/>
                <a:ea typeface="Comic Sans MS"/>
                <a:cs typeface="Comic Sans MS"/>
                <a:sym typeface="Comic Sans MS"/>
              </a:rPr>
              <a:t>distance / time;</a:t>
            </a:r>
            <a:endParaRPr b="1" sz="1800">
              <a:solidFill>
                <a:srgbClr val="434343"/>
              </a:solidFill>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9"/>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store </a:t>
            </a:r>
            <a:r>
              <a:rPr b="1" lang="en" sz="3100">
                <a:solidFill>
                  <a:srgbClr val="404040"/>
                </a:solidFill>
                <a:latin typeface="Comic Sans MS"/>
                <a:ea typeface="Comic Sans MS"/>
                <a:cs typeface="Comic Sans MS"/>
                <a:sym typeface="Comic Sans MS"/>
              </a:rPr>
              <a:t>result?</a:t>
            </a:r>
            <a:endParaRPr b="1" sz="2300">
              <a:solidFill>
                <a:srgbClr val="D15A12"/>
              </a:solidFill>
              <a:latin typeface="Comic Sans MS"/>
              <a:ea typeface="Comic Sans MS"/>
              <a:cs typeface="Comic Sans MS"/>
              <a:sym typeface="Comic Sans MS"/>
            </a:endParaRPr>
          </a:p>
        </p:txBody>
      </p:sp>
      <p:cxnSp>
        <p:nvCxnSpPr>
          <p:cNvPr id="713" name="Google Shape;713;p4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14" name="Google Shape;714;p4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15" name="Google Shape;715;p4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16" name="Google Shape;716;p49"/>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717" name="Google Shape;717;p49"/>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9"/>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22" name="Google Shape;722;p49"/>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23" name="Google Shape;723;p49"/>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24" name="Google Shape;724;p49"/>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725" name="Google Shape;725;p49"/>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Divide</a:t>
            </a:r>
            <a:r>
              <a:rPr b="1" lang="en" sz="1900">
                <a:solidFill>
                  <a:srgbClr val="980000"/>
                </a:solidFill>
                <a:latin typeface="Comic Sans MS"/>
                <a:ea typeface="Comic Sans MS"/>
                <a:cs typeface="Comic Sans MS"/>
                <a:sym typeface="Comic Sans MS"/>
              </a:rPr>
              <a:t> </a:t>
            </a:r>
            <a:r>
              <a:rPr b="1" lang="en" sz="1900">
                <a:solidFill>
                  <a:srgbClr val="3F3F3F"/>
                </a:solidFill>
                <a:latin typeface="Comic Sans MS"/>
                <a:ea typeface="Comic Sans MS"/>
                <a:cs typeface="Comic Sans MS"/>
                <a:sym typeface="Comic Sans MS"/>
              </a:rPr>
              <a:t>the distance value by time</a:t>
            </a:r>
            <a:endParaRPr b="1" sz="1900">
              <a:solidFill>
                <a:srgbClr val="3F3F3F"/>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3F3F3F"/>
                </a:solidFill>
                <a:latin typeface="Comic Sans MS"/>
                <a:ea typeface="Comic Sans MS"/>
                <a:cs typeface="Comic Sans MS"/>
                <a:sym typeface="Comic Sans MS"/>
              </a:rPr>
              <a:t>value </a:t>
            </a:r>
            <a:r>
              <a:rPr b="1" lang="en" sz="1900">
                <a:solidFill>
                  <a:srgbClr val="434343"/>
                </a:solidFill>
                <a:latin typeface="Comic Sans MS"/>
                <a:ea typeface="Comic Sans MS"/>
                <a:cs typeface="Comic Sans MS"/>
                <a:sym typeface="Comic Sans MS"/>
              </a:rPr>
              <a:t>and </a:t>
            </a:r>
            <a:r>
              <a:rPr b="1" lang="en" sz="1900">
                <a:solidFill>
                  <a:srgbClr val="A31515"/>
                </a:solidFill>
                <a:latin typeface="Comic Sans MS"/>
                <a:ea typeface="Comic Sans MS"/>
                <a:cs typeface="Comic Sans MS"/>
                <a:sym typeface="Comic Sans MS"/>
              </a:rPr>
              <a:t>store the speed.</a:t>
            </a:r>
            <a:endParaRPr sz="1600">
              <a:solidFill>
                <a:srgbClr val="A31515"/>
              </a:solidFill>
              <a:latin typeface="Comic Sans MS"/>
              <a:ea typeface="Comic Sans MS"/>
              <a:cs typeface="Comic Sans MS"/>
              <a:sym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0"/>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store </a:t>
            </a:r>
            <a:r>
              <a:rPr b="1" lang="en" sz="3100">
                <a:solidFill>
                  <a:srgbClr val="404040"/>
                </a:solidFill>
                <a:latin typeface="Comic Sans MS"/>
                <a:ea typeface="Comic Sans MS"/>
                <a:cs typeface="Comic Sans MS"/>
                <a:sym typeface="Comic Sans MS"/>
              </a:rPr>
              <a:t>result?</a:t>
            </a:r>
            <a:endParaRPr b="1" sz="2300">
              <a:solidFill>
                <a:srgbClr val="D15A12"/>
              </a:solidFill>
              <a:latin typeface="Comic Sans MS"/>
              <a:ea typeface="Comic Sans MS"/>
              <a:cs typeface="Comic Sans MS"/>
              <a:sym typeface="Comic Sans MS"/>
            </a:endParaRPr>
          </a:p>
        </p:txBody>
      </p:sp>
      <p:cxnSp>
        <p:nvCxnSpPr>
          <p:cNvPr id="731" name="Google Shape;731;p5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32" name="Google Shape;732;p5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33" name="Google Shape;733;p5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34" name="Google Shape;734;p50"/>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735" name="Google Shape;735;p50"/>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0"/>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0"/>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40" name="Google Shape;740;p50"/>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41" name="Google Shape;741;p50"/>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42" name="Google Shape;742;p50"/>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743" name="Google Shape;743;p50"/>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Divide</a:t>
            </a:r>
            <a:r>
              <a:rPr b="1" lang="en" sz="1900">
                <a:solidFill>
                  <a:srgbClr val="980000"/>
                </a:solidFill>
                <a:latin typeface="Comic Sans MS"/>
                <a:ea typeface="Comic Sans MS"/>
                <a:cs typeface="Comic Sans MS"/>
                <a:sym typeface="Comic Sans MS"/>
              </a:rPr>
              <a:t> </a:t>
            </a:r>
            <a:r>
              <a:rPr b="1" lang="en" sz="1900">
                <a:solidFill>
                  <a:srgbClr val="3F3F3F"/>
                </a:solidFill>
                <a:latin typeface="Comic Sans MS"/>
                <a:ea typeface="Comic Sans MS"/>
                <a:cs typeface="Comic Sans MS"/>
                <a:sym typeface="Comic Sans MS"/>
              </a:rPr>
              <a:t>the distance value by time</a:t>
            </a:r>
            <a:endParaRPr b="1" sz="1900">
              <a:solidFill>
                <a:srgbClr val="3F3F3F"/>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3F3F3F"/>
                </a:solidFill>
                <a:latin typeface="Comic Sans MS"/>
                <a:ea typeface="Comic Sans MS"/>
                <a:cs typeface="Comic Sans MS"/>
                <a:sym typeface="Comic Sans MS"/>
              </a:rPr>
              <a:t>value </a:t>
            </a:r>
            <a:r>
              <a:rPr b="1" lang="en" sz="1900">
                <a:solidFill>
                  <a:srgbClr val="434343"/>
                </a:solidFill>
                <a:latin typeface="Comic Sans MS"/>
                <a:ea typeface="Comic Sans MS"/>
                <a:cs typeface="Comic Sans MS"/>
                <a:sym typeface="Comic Sans MS"/>
              </a:rPr>
              <a:t>and </a:t>
            </a:r>
            <a:r>
              <a:rPr b="1" lang="en" sz="1900">
                <a:solidFill>
                  <a:srgbClr val="A31515"/>
                </a:solidFill>
                <a:latin typeface="Comic Sans MS"/>
                <a:ea typeface="Comic Sans MS"/>
                <a:cs typeface="Comic Sans MS"/>
                <a:sym typeface="Comic Sans MS"/>
              </a:rPr>
              <a:t>store the speed.</a:t>
            </a:r>
            <a:endParaRPr sz="1600">
              <a:solidFill>
                <a:srgbClr val="A31515"/>
              </a:solidFill>
              <a:latin typeface="Comic Sans MS"/>
              <a:ea typeface="Comic Sans MS"/>
              <a:cs typeface="Comic Sans MS"/>
              <a:sym typeface="Comic Sans MS"/>
            </a:endParaRPr>
          </a:p>
        </p:txBody>
      </p:sp>
      <p:sp>
        <p:nvSpPr>
          <p:cNvPr id="744" name="Google Shape;744;p50"/>
          <p:cNvSpPr txBox="1"/>
          <p:nvPr/>
        </p:nvSpPr>
        <p:spPr>
          <a:xfrm>
            <a:off x="6075476" y="2268500"/>
            <a:ext cx="30684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omic Sans MS"/>
                <a:ea typeface="Comic Sans MS"/>
                <a:cs typeface="Comic Sans MS"/>
                <a:sym typeface="Comic Sans MS"/>
              </a:rPr>
              <a:t>In C++, </a:t>
            </a:r>
            <a:r>
              <a:rPr b="1" lang="en" sz="2400">
                <a:solidFill>
                  <a:srgbClr val="D15A12"/>
                </a:solidFill>
                <a:latin typeface="Comic Sans MS"/>
                <a:ea typeface="Comic Sans MS"/>
                <a:cs typeface="Comic Sans MS"/>
                <a:sym typeface="Comic Sans MS"/>
              </a:rPr>
              <a:t>=</a:t>
            </a:r>
            <a:r>
              <a:rPr b="1" lang="en" sz="2400">
                <a:solidFill>
                  <a:srgbClr val="434343"/>
                </a:solidFill>
                <a:latin typeface="Comic Sans MS"/>
                <a:ea typeface="Comic Sans MS"/>
                <a:cs typeface="Comic Sans MS"/>
                <a:sym typeface="Comic Sans MS"/>
              </a:rPr>
              <a:t> is the assignment operator for storing in memory.</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t/>
            </a:r>
            <a:endParaRPr b="1" sz="2400">
              <a:solidFill>
                <a:srgbClr val="434343"/>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D15A12"/>
                </a:solidFill>
                <a:latin typeface="Comic Sans MS"/>
                <a:ea typeface="Comic Sans MS"/>
                <a:cs typeface="Comic Sans MS"/>
                <a:sym typeface="Comic Sans MS"/>
              </a:rPr>
              <a:t>speed = distance / time;</a:t>
            </a:r>
            <a:endParaRPr b="1" sz="1800">
              <a:solidFill>
                <a:srgbClr val="434343"/>
              </a:solidFill>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1"/>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store </a:t>
            </a:r>
            <a:r>
              <a:rPr b="1" lang="en" sz="3100">
                <a:solidFill>
                  <a:srgbClr val="404040"/>
                </a:solidFill>
                <a:latin typeface="Comic Sans MS"/>
                <a:ea typeface="Comic Sans MS"/>
                <a:cs typeface="Comic Sans MS"/>
                <a:sym typeface="Comic Sans MS"/>
              </a:rPr>
              <a:t>result?</a:t>
            </a:r>
            <a:endParaRPr b="1" sz="2300">
              <a:solidFill>
                <a:srgbClr val="D15A12"/>
              </a:solidFill>
              <a:latin typeface="Comic Sans MS"/>
              <a:ea typeface="Comic Sans MS"/>
              <a:cs typeface="Comic Sans MS"/>
              <a:sym typeface="Comic Sans MS"/>
            </a:endParaRPr>
          </a:p>
        </p:txBody>
      </p:sp>
      <p:cxnSp>
        <p:nvCxnSpPr>
          <p:cNvPr id="750" name="Google Shape;750;p5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51" name="Google Shape;751;p5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52" name="Google Shape;752;p5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53" name="Google Shape;753;p51"/>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754" name="Google Shape;754;p51"/>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59" name="Google Shape;759;p51"/>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60" name="Google Shape;760;p51"/>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61" name="Google Shape;761;p51"/>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762" name="Google Shape;762;p51"/>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    </a:t>
            </a:r>
            <a:r>
              <a:rPr b="1" lang="en" sz="1900">
                <a:solidFill>
                  <a:srgbClr val="A31515"/>
                </a:solidFill>
                <a:latin typeface="Comic Sans MS"/>
                <a:ea typeface="Comic Sans MS"/>
                <a:cs typeface="Comic Sans MS"/>
                <a:sym typeface="Comic Sans MS"/>
              </a:rPr>
              <a:t>Reserve memory</a:t>
            </a:r>
            <a:r>
              <a:rPr b="1" lang="en" sz="1900">
                <a:solidFill>
                  <a:srgbClr val="434343"/>
                </a:solidFill>
                <a:latin typeface="Comic Sans MS"/>
                <a:ea typeface="Comic Sans MS"/>
                <a:cs typeface="Comic Sans MS"/>
                <a:sym typeface="Comic Sans MS"/>
              </a:rPr>
              <a:t> for speed</a:t>
            </a:r>
            <a:endParaRPr b="1" sz="1900">
              <a:solidFill>
                <a:srgbClr val="D15A12"/>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D15A12"/>
                </a:solidFill>
                <a:latin typeface="Comic Sans MS"/>
                <a:ea typeface="Comic Sans MS"/>
                <a:cs typeface="Comic Sans MS"/>
                <a:sym typeface="Comic Sans MS"/>
              </a:rPr>
              <a:t>    </a:t>
            </a:r>
            <a:r>
              <a:rPr b="1" lang="en" sz="1900">
                <a:solidFill>
                  <a:srgbClr val="D15A12"/>
                </a:solidFill>
                <a:latin typeface="Comic Sans MS"/>
                <a:ea typeface="Comic Sans MS"/>
                <a:cs typeface="Comic Sans MS"/>
                <a:sym typeface="Comic Sans MS"/>
              </a:rPr>
              <a:t>Divide</a:t>
            </a:r>
            <a:r>
              <a:rPr b="1" lang="en" sz="1900">
                <a:solidFill>
                  <a:srgbClr val="980000"/>
                </a:solidFill>
                <a:latin typeface="Comic Sans MS"/>
                <a:ea typeface="Comic Sans MS"/>
                <a:cs typeface="Comic Sans MS"/>
                <a:sym typeface="Comic Sans MS"/>
              </a:rPr>
              <a:t> </a:t>
            </a:r>
            <a:r>
              <a:rPr b="1" lang="en" sz="1900">
                <a:solidFill>
                  <a:srgbClr val="3F3F3F"/>
                </a:solidFill>
                <a:latin typeface="Comic Sans MS"/>
                <a:ea typeface="Comic Sans MS"/>
                <a:cs typeface="Comic Sans MS"/>
                <a:sym typeface="Comic Sans MS"/>
              </a:rPr>
              <a:t>the distance value by time</a:t>
            </a:r>
            <a:endParaRPr b="1" sz="1900">
              <a:solidFill>
                <a:srgbClr val="3F3F3F"/>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1900">
                <a:solidFill>
                  <a:srgbClr val="3F3F3F"/>
                </a:solidFill>
                <a:latin typeface="Comic Sans MS"/>
                <a:ea typeface="Comic Sans MS"/>
                <a:cs typeface="Comic Sans MS"/>
                <a:sym typeface="Comic Sans MS"/>
              </a:rPr>
              <a:t>    value </a:t>
            </a:r>
            <a:r>
              <a:rPr b="1" lang="en" sz="1900">
                <a:solidFill>
                  <a:srgbClr val="434343"/>
                </a:solidFill>
                <a:latin typeface="Comic Sans MS"/>
                <a:ea typeface="Comic Sans MS"/>
                <a:cs typeface="Comic Sans MS"/>
                <a:sym typeface="Comic Sans MS"/>
              </a:rPr>
              <a:t>and </a:t>
            </a:r>
            <a:r>
              <a:rPr b="1" lang="en" sz="1900">
                <a:solidFill>
                  <a:srgbClr val="A31515"/>
                </a:solidFill>
                <a:latin typeface="Comic Sans MS"/>
                <a:ea typeface="Comic Sans MS"/>
                <a:cs typeface="Comic Sans MS"/>
                <a:sym typeface="Comic Sans MS"/>
              </a:rPr>
              <a:t>store the speed.</a:t>
            </a:r>
            <a:endParaRPr b="1" sz="1600">
              <a:solidFill>
                <a:srgbClr val="A31515"/>
              </a:solidFill>
              <a:latin typeface="Comic Sans MS"/>
              <a:ea typeface="Comic Sans MS"/>
              <a:cs typeface="Comic Sans MS"/>
              <a:sym typeface="Comic Sans MS"/>
            </a:endParaRPr>
          </a:p>
        </p:txBody>
      </p:sp>
      <p:sp>
        <p:nvSpPr>
          <p:cNvPr id="763" name="Google Shape;763;p51"/>
          <p:cNvSpPr txBox="1"/>
          <p:nvPr/>
        </p:nvSpPr>
        <p:spPr>
          <a:xfrm>
            <a:off x="5757850" y="2207850"/>
            <a:ext cx="3379800" cy="2786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speed</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speed</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2"/>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store </a:t>
            </a:r>
            <a:r>
              <a:rPr b="1" lang="en" sz="3100">
                <a:solidFill>
                  <a:srgbClr val="404040"/>
                </a:solidFill>
                <a:latin typeface="Comic Sans MS"/>
                <a:ea typeface="Comic Sans MS"/>
                <a:cs typeface="Comic Sans MS"/>
                <a:sym typeface="Comic Sans MS"/>
              </a:rPr>
              <a:t>result?</a:t>
            </a:r>
            <a:endParaRPr b="1" sz="2300">
              <a:solidFill>
                <a:srgbClr val="D15A12"/>
              </a:solidFill>
              <a:latin typeface="Comic Sans MS"/>
              <a:ea typeface="Comic Sans MS"/>
              <a:cs typeface="Comic Sans MS"/>
              <a:sym typeface="Comic Sans MS"/>
            </a:endParaRPr>
          </a:p>
        </p:txBody>
      </p:sp>
      <p:cxnSp>
        <p:nvCxnSpPr>
          <p:cNvPr id="769" name="Google Shape;769;p5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70" name="Google Shape;770;p5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71" name="Google Shape;771;p5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72" name="Google Shape;772;p52"/>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773" name="Google Shape;773;p52"/>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2"/>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2"/>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78" name="Google Shape;778;p52"/>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79" name="Google Shape;779;p52"/>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80" name="Google Shape;780;p52"/>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781" name="Google Shape;781;p52"/>
          <p:cNvSpPr txBox="1"/>
          <p:nvPr/>
        </p:nvSpPr>
        <p:spPr>
          <a:xfrm>
            <a:off x="375500" y="1232950"/>
            <a:ext cx="8768400" cy="9282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distance.</a:t>
            </a:r>
            <a:endParaRPr sz="1900">
              <a:solidFill>
                <a:srgbClr val="434343"/>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A31515"/>
                </a:solidFill>
                <a:latin typeface="Comic Sans MS"/>
                <a:ea typeface="Comic Sans MS"/>
                <a:cs typeface="Comic Sans MS"/>
                <a:sym typeface="Comic Sans MS"/>
              </a:rPr>
              <a:t>    Reserve memory</a:t>
            </a:r>
            <a:r>
              <a:rPr lang="en" sz="1900">
                <a:solidFill>
                  <a:srgbClr val="434343"/>
                </a:solidFill>
                <a:latin typeface="Comic Sans MS"/>
                <a:ea typeface="Comic Sans MS"/>
                <a:cs typeface="Comic Sans MS"/>
                <a:sym typeface="Comic Sans MS"/>
              </a:rPr>
              <a:t> for distance</a:t>
            </a:r>
            <a:endParaRPr sz="19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900">
                <a:solidFill>
                  <a:srgbClr val="434343"/>
                </a:solidFill>
                <a:latin typeface="Comic Sans MS"/>
                <a:ea typeface="Comic Sans MS"/>
                <a:cs typeface="Comic Sans MS"/>
                <a:sym typeface="Comic Sans MS"/>
              </a:rPr>
              <a:t>           Let the user </a:t>
            </a:r>
            <a:r>
              <a:rPr lang="en" sz="1900">
                <a:solidFill>
                  <a:srgbClr val="D15A12"/>
                </a:solidFill>
                <a:latin typeface="Comic Sans MS"/>
                <a:ea typeface="Comic Sans MS"/>
                <a:cs typeface="Comic Sans MS"/>
                <a:sym typeface="Comic Sans MS"/>
              </a:rPr>
              <a:t>enter</a:t>
            </a:r>
            <a:r>
              <a:rPr lang="en" sz="1900">
                <a:solidFill>
                  <a:srgbClr val="434343"/>
                </a:solidFill>
                <a:latin typeface="Comic Sans MS"/>
                <a:ea typeface="Comic Sans MS"/>
                <a:cs typeface="Comic Sans MS"/>
                <a:sym typeface="Comic Sans MS"/>
              </a:rPr>
              <a:t> distance value and </a:t>
            </a:r>
            <a:r>
              <a:rPr lang="en" sz="1900">
                <a:solidFill>
                  <a:srgbClr val="980000"/>
                </a:solidFill>
                <a:latin typeface="Comic Sans MS"/>
                <a:ea typeface="Comic Sans MS"/>
                <a:cs typeface="Comic Sans MS"/>
                <a:sym typeface="Comic Sans MS"/>
              </a:rPr>
              <a:t>store it in reserved memory.</a:t>
            </a:r>
            <a:endParaRPr sz="1900">
              <a:solidFill>
                <a:srgbClr val="980000"/>
              </a:solidFill>
              <a:latin typeface="Comic Sans MS"/>
              <a:ea typeface="Comic Sans MS"/>
              <a:cs typeface="Comic Sans MS"/>
              <a:sym typeface="Comic Sans MS"/>
            </a:endParaRPr>
          </a:p>
          <a:p>
            <a:pPr indent="-349250" lvl="0" marL="457200" rtl="0" algn="l">
              <a:lnSpc>
                <a:spcPct val="100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Show </a:t>
            </a:r>
            <a:r>
              <a:rPr lang="en" sz="1900">
                <a:solidFill>
                  <a:srgbClr val="434343"/>
                </a:solidFill>
                <a:latin typeface="Comic Sans MS"/>
                <a:ea typeface="Comic Sans MS"/>
                <a:cs typeface="Comic Sans MS"/>
                <a:sym typeface="Comic Sans MS"/>
              </a:rPr>
              <a:t>a Text Message for Time.</a:t>
            </a:r>
            <a:endParaRPr sz="1900">
              <a:solidFill>
                <a:srgbClr val="434343"/>
              </a:solidFill>
              <a:latin typeface="Comic Sans MS"/>
              <a:ea typeface="Comic Sans MS"/>
              <a:cs typeface="Comic Sans MS"/>
              <a:sym typeface="Comic Sans MS"/>
            </a:endParaRPr>
          </a:p>
          <a:p>
            <a:pPr indent="-361950" lvl="0" marL="457200" rtl="0" algn="l">
              <a:lnSpc>
                <a:spcPct val="115000"/>
              </a:lnSpc>
              <a:spcBef>
                <a:spcPts val="0"/>
              </a:spcBef>
              <a:spcAft>
                <a:spcPts val="0"/>
              </a:spcAft>
              <a:buClr>
                <a:srgbClr val="D15A12"/>
              </a:buClr>
              <a:buSzPts val="2100"/>
              <a:buFont typeface="Comic Sans MS"/>
              <a:buChar char="●"/>
            </a:pPr>
            <a:r>
              <a:rPr b="1" lang="en" sz="2100">
                <a:solidFill>
                  <a:srgbClr val="434343"/>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time</a:t>
            </a:r>
            <a:endParaRPr sz="19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434343"/>
                </a:solidFill>
                <a:latin typeface="Comic Sans MS"/>
                <a:ea typeface="Comic Sans MS"/>
                <a:cs typeface="Comic Sans MS"/>
                <a:sym typeface="Comic Sans MS"/>
              </a:rPr>
              <a:t>     Let user to </a:t>
            </a:r>
            <a:r>
              <a:rPr lang="en" sz="2100">
                <a:solidFill>
                  <a:srgbClr val="D15A12"/>
                </a:solidFill>
                <a:latin typeface="Comic Sans MS"/>
                <a:ea typeface="Comic Sans MS"/>
                <a:cs typeface="Comic Sans MS"/>
                <a:sym typeface="Comic Sans MS"/>
              </a:rPr>
              <a:t>enter</a:t>
            </a:r>
            <a:r>
              <a:rPr lang="en" sz="2100">
                <a:solidFill>
                  <a:srgbClr val="434343"/>
                </a:solidFill>
                <a:latin typeface="Comic Sans MS"/>
                <a:ea typeface="Comic Sans MS"/>
                <a:cs typeface="Comic Sans MS"/>
                <a:sym typeface="Comic Sans MS"/>
              </a:rPr>
              <a:t> time value and</a:t>
            </a:r>
            <a:endParaRPr sz="21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2100">
                <a:solidFill>
                  <a:srgbClr val="D15A12"/>
                </a:solidFill>
                <a:latin typeface="Comic Sans MS"/>
                <a:ea typeface="Comic Sans MS"/>
                <a:cs typeface="Comic Sans MS"/>
                <a:sym typeface="Comic Sans MS"/>
              </a:rPr>
              <a:t>     store </a:t>
            </a:r>
            <a:r>
              <a:rPr lang="en" sz="2100">
                <a:solidFill>
                  <a:srgbClr val="434343"/>
                </a:solidFill>
                <a:latin typeface="Comic Sans MS"/>
                <a:ea typeface="Comic Sans MS"/>
                <a:cs typeface="Comic Sans MS"/>
                <a:sym typeface="Comic Sans MS"/>
              </a:rPr>
              <a:t>it in memory.</a:t>
            </a:r>
            <a:endParaRPr sz="2100">
              <a:solidFill>
                <a:srgbClr val="434343"/>
              </a:solidFill>
              <a:latin typeface="Comic Sans MS"/>
              <a:ea typeface="Comic Sans MS"/>
              <a:cs typeface="Comic Sans MS"/>
              <a:sym typeface="Comic Sans MS"/>
            </a:endParaRPr>
          </a:p>
          <a:p>
            <a:pPr indent="-349250" lvl="0" marL="457200" rtl="0" algn="l">
              <a:lnSpc>
                <a:spcPct val="115000"/>
              </a:lnSpc>
              <a:spcBef>
                <a:spcPts val="0"/>
              </a:spcBef>
              <a:spcAft>
                <a:spcPts val="0"/>
              </a:spcAft>
              <a:buClr>
                <a:srgbClr val="D15A12"/>
              </a:buClr>
              <a:buSzPts val="1900"/>
              <a:buFont typeface="Comic Sans MS"/>
              <a:buChar char="●"/>
            </a:pPr>
            <a:r>
              <a:rPr lang="en" sz="1900">
                <a:solidFill>
                  <a:srgbClr val="D15A12"/>
                </a:solidFill>
                <a:latin typeface="Comic Sans MS"/>
                <a:ea typeface="Comic Sans MS"/>
                <a:cs typeface="Comic Sans MS"/>
                <a:sym typeface="Comic Sans MS"/>
              </a:rPr>
              <a:t>     </a:t>
            </a:r>
            <a:r>
              <a:rPr lang="en" sz="1900">
                <a:solidFill>
                  <a:srgbClr val="A31515"/>
                </a:solidFill>
                <a:latin typeface="Comic Sans MS"/>
                <a:ea typeface="Comic Sans MS"/>
                <a:cs typeface="Comic Sans MS"/>
                <a:sym typeface="Comic Sans MS"/>
              </a:rPr>
              <a:t>Reserve memory</a:t>
            </a:r>
            <a:r>
              <a:rPr lang="en" sz="1900">
                <a:solidFill>
                  <a:srgbClr val="434343"/>
                </a:solidFill>
                <a:latin typeface="Comic Sans MS"/>
                <a:ea typeface="Comic Sans MS"/>
                <a:cs typeface="Comic Sans MS"/>
                <a:sym typeface="Comic Sans MS"/>
              </a:rPr>
              <a:t> for speed</a:t>
            </a:r>
            <a:endParaRPr sz="1900">
              <a:solidFill>
                <a:srgbClr val="D15A12"/>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900">
                <a:solidFill>
                  <a:srgbClr val="D15A12"/>
                </a:solidFill>
                <a:latin typeface="Comic Sans MS"/>
                <a:ea typeface="Comic Sans MS"/>
                <a:cs typeface="Comic Sans MS"/>
                <a:sym typeface="Comic Sans MS"/>
              </a:rPr>
              <a:t>     Divide</a:t>
            </a:r>
            <a:r>
              <a:rPr lang="en" sz="1900">
                <a:solidFill>
                  <a:srgbClr val="980000"/>
                </a:solidFill>
                <a:latin typeface="Comic Sans MS"/>
                <a:ea typeface="Comic Sans MS"/>
                <a:cs typeface="Comic Sans MS"/>
                <a:sym typeface="Comic Sans MS"/>
              </a:rPr>
              <a:t> </a:t>
            </a:r>
            <a:r>
              <a:rPr lang="en" sz="1900">
                <a:solidFill>
                  <a:srgbClr val="3F3F3F"/>
                </a:solidFill>
                <a:latin typeface="Comic Sans MS"/>
                <a:ea typeface="Comic Sans MS"/>
                <a:cs typeface="Comic Sans MS"/>
                <a:sym typeface="Comic Sans MS"/>
              </a:rPr>
              <a:t>the distance value by time</a:t>
            </a:r>
            <a:endParaRPr sz="1900">
              <a:solidFill>
                <a:srgbClr val="3F3F3F"/>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900">
                <a:solidFill>
                  <a:srgbClr val="3F3F3F"/>
                </a:solidFill>
                <a:latin typeface="Comic Sans MS"/>
                <a:ea typeface="Comic Sans MS"/>
                <a:cs typeface="Comic Sans MS"/>
                <a:sym typeface="Comic Sans MS"/>
              </a:rPr>
              <a:t>     value </a:t>
            </a:r>
            <a:r>
              <a:rPr lang="en" sz="1900">
                <a:solidFill>
                  <a:srgbClr val="434343"/>
                </a:solidFill>
                <a:latin typeface="Comic Sans MS"/>
                <a:ea typeface="Comic Sans MS"/>
                <a:cs typeface="Comic Sans MS"/>
                <a:sym typeface="Comic Sans MS"/>
              </a:rPr>
              <a:t>and </a:t>
            </a:r>
            <a:r>
              <a:rPr lang="en" sz="1900">
                <a:solidFill>
                  <a:srgbClr val="A31515"/>
                </a:solidFill>
                <a:latin typeface="Comic Sans MS"/>
                <a:ea typeface="Comic Sans MS"/>
                <a:cs typeface="Comic Sans MS"/>
                <a:sym typeface="Comic Sans MS"/>
              </a:rPr>
              <a:t>store the speed.</a:t>
            </a:r>
            <a:endParaRPr sz="1900">
              <a:solidFill>
                <a:srgbClr val="A31515"/>
              </a:solidFill>
              <a:latin typeface="Comic Sans MS"/>
              <a:ea typeface="Comic Sans MS"/>
              <a:cs typeface="Comic Sans MS"/>
              <a:sym typeface="Comic Sans MS"/>
            </a:endParaRPr>
          </a:p>
          <a:p>
            <a:pPr indent="-349250" lvl="0" marL="457200" rtl="0" algn="l">
              <a:spcBef>
                <a:spcPts val="0"/>
              </a:spcBef>
              <a:spcAft>
                <a:spcPts val="0"/>
              </a:spcAft>
              <a:buClr>
                <a:srgbClr val="D15A12"/>
              </a:buClr>
              <a:buSzPts val="1900"/>
              <a:buFont typeface="Comic Sans MS"/>
              <a:buChar char="●"/>
            </a:pPr>
            <a:r>
              <a:rPr b="1" lang="en" sz="1900">
                <a:solidFill>
                  <a:srgbClr val="D15A12"/>
                </a:solidFill>
                <a:latin typeface="Comic Sans MS"/>
                <a:ea typeface="Comic Sans MS"/>
                <a:cs typeface="Comic Sans MS"/>
                <a:sym typeface="Comic Sans MS"/>
              </a:rPr>
              <a:t>Show </a:t>
            </a:r>
            <a:r>
              <a:rPr b="1" lang="en" sz="1900">
                <a:solidFill>
                  <a:srgbClr val="434343"/>
                </a:solidFill>
                <a:latin typeface="Comic Sans MS"/>
                <a:ea typeface="Comic Sans MS"/>
                <a:cs typeface="Comic Sans MS"/>
                <a:sym typeface="Comic Sans MS"/>
              </a:rPr>
              <a:t>the message and value of speed.</a:t>
            </a:r>
            <a:endParaRPr>
              <a:solidFill>
                <a:srgbClr val="A31515"/>
              </a:solidFill>
              <a:latin typeface="Comic Sans MS"/>
              <a:ea typeface="Comic Sans MS"/>
              <a:cs typeface="Comic Sans MS"/>
              <a:sym typeface="Comic Sans MS"/>
            </a:endParaRPr>
          </a:p>
        </p:txBody>
      </p:sp>
      <p:sp>
        <p:nvSpPr>
          <p:cNvPr id="782" name="Google Shape;782;p52"/>
          <p:cNvSpPr txBox="1"/>
          <p:nvPr/>
        </p:nvSpPr>
        <p:spPr>
          <a:xfrm>
            <a:off x="5757850" y="2207850"/>
            <a:ext cx="3379800" cy="2786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speed</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speed</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Vision </a:t>
            </a:r>
            <a:r>
              <a:rPr b="1" lang="en" sz="3600">
                <a:solidFill>
                  <a:srgbClr val="404040"/>
                </a:solidFill>
                <a:latin typeface="Comic Sans MS"/>
                <a:ea typeface="Comic Sans MS"/>
                <a:cs typeface="Comic Sans MS"/>
                <a:sym typeface="Comic Sans MS"/>
              </a:rPr>
              <a:t>of this Lecture</a:t>
            </a:r>
            <a:endParaRPr b="1" sz="3600">
              <a:solidFill>
                <a:srgbClr val="D15A12"/>
              </a:solidFill>
              <a:latin typeface="Comic Sans MS"/>
              <a:ea typeface="Comic Sans MS"/>
              <a:cs typeface="Comic Sans MS"/>
              <a:sym typeface="Comic Sans MS"/>
            </a:endParaRPr>
          </a:p>
        </p:txBody>
      </p:sp>
      <p:cxnSp>
        <p:nvCxnSpPr>
          <p:cNvPr id="84" name="Google Shape;84;p1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5" name="Google Shape;85;p1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6" name="Google Shape;86;p1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17"/>
          <p:cNvSpPr txBox="1"/>
          <p:nvPr/>
        </p:nvSpPr>
        <p:spPr>
          <a:xfrm>
            <a:off x="604100" y="569325"/>
            <a:ext cx="8539800" cy="2629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2400">
              <a:solidFill>
                <a:srgbClr val="434343"/>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1" lang="en" sz="2200">
                <a:solidFill>
                  <a:srgbClr val="3F3F3F"/>
                </a:solidFill>
                <a:latin typeface="Comic Sans MS"/>
                <a:ea typeface="Comic Sans MS"/>
                <a:cs typeface="Comic Sans MS"/>
                <a:sym typeface="Comic Sans MS"/>
              </a:rPr>
              <a:t>We want to write a Program that takes Distance (kilometers) and Time (hours) as </a:t>
            </a:r>
            <a:r>
              <a:rPr b="1" lang="en" sz="2200">
                <a:solidFill>
                  <a:srgbClr val="D15A12"/>
                </a:solidFill>
                <a:latin typeface="Comic Sans MS"/>
                <a:ea typeface="Comic Sans MS"/>
                <a:cs typeface="Comic Sans MS"/>
                <a:sym typeface="Comic Sans MS"/>
              </a:rPr>
              <a:t>input</a:t>
            </a:r>
            <a:r>
              <a:rPr b="1" lang="en" sz="2200">
                <a:solidFill>
                  <a:srgbClr val="3F3F3F"/>
                </a:solidFill>
                <a:latin typeface="Comic Sans MS"/>
                <a:ea typeface="Comic Sans MS"/>
                <a:cs typeface="Comic Sans MS"/>
                <a:sym typeface="Comic Sans MS"/>
              </a:rPr>
              <a:t> from the user, </a:t>
            </a:r>
            <a:r>
              <a:rPr b="1" lang="en" sz="2200">
                <a:solidFill>
                  <a:srgbClr val="D15A12"/>
                </a:solidFill>
                <a:latin typeface="Comic Sans MS"/>
                <a:ea typeface="Comic Sans MS"/>
                <a:cs typeface="Comic Sans MS"/>
                <a:sym typeface="Comic Sans MS"/>
              </a:rPr>
              <a:t>calculates</a:t>
            </a:r>
            <a:r>
              <a:rPr b="1" lang="en" sz="2200">
                <a:solidFill>
                  <a:srgbClr val="3F3F3F"/>
                </a:solidFill>
                <a:latin typeface="Comic Sans MS"/>
                <a:ea typeface="Comic Sans MS"/>
                <a:cs typeface="Comic Sans MS"/>
                <a:sym typeface="Comic Sans MS"/>
              </a:rPr>
              <a:t> its Speed (kilometer/hour), and display the speed as </a:t>
            </a:r>
            <a:r>
              <a:rPr b="1" lang="en" sz="2200">
                <a:solidFill>
                  <a:srgbClr val="D15A12"/>
                </a:solidFill>
                <a:latin typeface="Comic Sans MS"/>
                <a:ea typeface="Comic Sans MS"/>
                <a:cs typeface="Comic Sans MS"/>
                <a:sym typeface="Comic Sans MS"/>
              </a:rPr>
              <a:t>output</a:t>
            </a:r>
            <a:r>
              <a:rPr b="1" lang="en" sz="2200">
                <a:solidFill>
                  <a:srgbClr val="3F3F3F"/>
                </a:solidFill>
                <a:latin typeface="Comic Sans MS"/>
                <a:ea typeface="Comic Sans MS"/>
                <a:cs typeface="Comic Sans MS"/>
                <a:sym typeface="Comic Sans MS"/>
              </a:rPr>
              <a:t>.</a:t>
            </a:r>
            <a:endParaRPr b="1" sz="2200">
              <a:solidFill>
                <a:srgbClr val="3F3F3F"/>
              </a:solidFill>
              <a:latin typeface="Comic Sans MS"/>
              <a:ea typeface="Comic Sans MS"/>
              <a:cs typeface="Comic Sans MS"/>
              <a:sym typeface="Comic Sans MS"/>
            </a:endParaRPr>
          </a:p>
          <a:p>
            <a:pPr indent="0" lvl="0" marL="0" rtl="0" algn="l">
              <a:lnSpc>
                <a:spcPct val="90000"/>
              </a:lnSpc>
              <a:spcBef>
                <a:spcPts val="0"/>
              </a:spcBef>
              <a:spcAft>
                <a:spcPts val="0"/>
              </a:spcAft>
              <a:buNone/>
            </a:pPr>
            <a:r>
              <a:t/>
            </a:r>
            <a:endParaRPr b="1" sz="2200">
              <a:solidFill>
                <a:srgbClr val="434343"/>
              </a:solidFill>
              <a:latin typeface="Comic Sans MS"/>
              <a:ea typeface="Comic Sans MS"/>
              <a:cs typeface="Comic Sans MS"/>
              <a:sym typeface="Comic Sans MS"/>
            </a:endParaRPr>
          </a:p>
          <a:p>
            <a:pPr indent="0" lvl="0" marL="0" rtl="0" algn="l">
              <a:lnSpc>
                <a:spcPct val="90000"/>
              </a:lnSpc>
              <a:spcBef>
                <a:spcPts val="0"/>
              </a:spcBef>
              <a:spcAft>
                <a:spcPts val="0"/>
              </a:spcAft>
              <a:buNone/>
            </a:pPr>
            <a:br>
              <a:rPr b="1" lang="en" sz="2400">
                <a:solidFill>
                  <a:srgbClr val="434343"/>
                </a:solidFill>
                <a:latin typeface="Comic Sans MS"/>
                <a:ea typeface="Comic Sans MS"/>
                <a:cs typeface="Comic Sans MS"/>
                <a:sym typeface="Comic Sans MS"/>
              </a:rPr>
            </a:br>
            <a:endParaRPr b="1" sz="2400">
              <a:solidFill>
                <a:srgbClr val="D15A1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3"/>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404040"/>
                </a:solidFill>
                <a:latin typeface="Comic Sans MS"/>
                <a:ea typeface="Comic Sans MS"/>
                <a:cs typeface="Comic Sans MS"/>
                <a:sym typeface="Comic Sans MS"/>
              </a:rPr>
              <a:t>How to </a:t>
            </a:r>
            <a:r>
              <a:rPr b="1" lang="en" sz="3100">
                <a:solidFill>
                  <a:srgbClr val="D15A12"/>
                </a:solidFill>
                <a:latin typeface="Comic Sans MS"/>
                <a:ea typeface="Comic Sans MS"/>
                <a:cs typeface="Comic Sans MS"/>
                <a:sym typeface="Comic Sans MS"/>
              </a:rPr>
              <a:t>store </a:t>
            </a:r>
            <a:r>
              <a:rPr b="1" lang="en" sz="3100">
                <a:solidFill>
                  <a:srgbClr val="404040"/>
                </a:solidFill>
                <a:latin typeface="Comic Sans MS"/>
                <a:ea typeface="Comic Sans MS"/>
                <a:cs typeface="Comic Sans MS"/>
                <a:sym typeface="Comic Sans MS"/>
              </a:rPr>
              <a:t>result?</a:t>
            </a:r>
            <a:endParaRPr b="1" sz="2300">
              <a:solidFill>
                <a:srgbClr val="D15A12"/>
              </a:solidFill>
              <a:latin typeface="Comic Sans MS"/>
              <a:ea typeface="Comic Sans MS"/>
              <a:cs typeface="Comic Sans MS"/>
              <a:sym typeface="Comic Sans MS"/>
            </a:endParaRPr>
          </a:p>
        </p:txBody>
      </p:sp>
      <p:cxnSp>
        <p:nvCxnSpPr>
          <p:cNvPr id="788" name="Google Shape;788;p5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89" name="Google Shape;789;p5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90" name="Google Shape;790;p5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91" name="Google Shape;791;p53"/>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792" name="Google Shape;792;p53"/>
          <p:cNvSpPr/>
          <p:nvPr/>
        </p:nvSpPr>
        <p:spPr>
          <a:xfrm>
            <a:off x="5281700" y="17588"/>
            <a:ext cx="860400" cy="10851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3"/>
          <p:cNvSpPr/>
          <p:nvPr/>
        </p:nvSpPr>
        <p:spPr>
          <a:xfrm>
            <a:off x="5326394" y="57608"/>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3"/>
          <p:cNvSpPr/>
          <p:nvPr/>
        </p:nvSpPr>
        <p:spPr>
          <a:xfrm>
            <a:off x="5326394" y="398726"/>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p:nvPr/>
        </p:nvSpPr>
        <p:spPr>
          <a:xfrm>
            <a:off x="5326394" y="739844"/>
            <a:ext cx="770700" cy="30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3"/>
          <p:cNvSpPr txBox="1"/>
          <p:nvPr/>
        </p:nvSpPr>
        <p:spPr>
          <a:xfrm>
            <a:off x="5281700" y="1177992"/>
            <a:ext cx="8604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D15A12"/>
                </a:solidFill>
                <a:latin typeface="Raleway"/>
                <a:ea typeface="Raleway"/>
                <a:cs typeface="Raleway"/>
                <a:sym typeface="Raleway"/>
              </a:rPr>
              <a:t>Memory</a:t>
            </a:r>
            <a:endParaRPr b="1" sz="1300">
              <a:solidFill>
                <a:srgbClr val="D15A12"/>
              </a:solidFill>
              <a:latin typeface="Raleway"/>
              <a:ea typeface="Raleway"/>
              <a:cs typeface="Raleway"/>
              <a:sym typeface="Raleway"/>
            </a:endParaRPr>
          </a:p>
        </p:txBody>
      </p:sp>
      <p:sp>
        <p:nvSpPr>
          <p:cNvPr id="797" name="Google Shape;797;p53"/>
          <p:cNvSpPr txBox="1"/>
          <p:nvPr/>
        </p:nvSpPr>
        <p:spPr>
          <a:xfrm>
            <a:off x="4386750" y="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distance</a:t>
            </a:r>
            <a:endParaRPr b="1">
              <a:solidFill>
                <a:srgbClr val="D15A12"/>
              </a:solidFill>
              <a:latin typeface="Raleway"/>
              <a:ea typeface="Raleway"/>
              <a:cs typeface="Raleway"/>
              <a:sym typeface="Raleway"/>
            </a:endParaRPr>
          </a:p>
        </p:txBody>
      </p:sp>
      <p:sp>
        <p:nvSpPr>
          <p:cNvPr id="798" name="Google Shape;798;p53"/>
          <p:cNvSpPr txBox="1"/>
          <p:nvPr/>
        </p:nvSpPr>
        <p:spPr>
          <a:xfrm>
            <a:off x="4728571" y="340642"/>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time</a:t>
            </a:r>
            <a:endParaRPr b="1">
              <a:solidFill>
                <a:srgbClr val="D15A12"/>
              </a:solidFill>
              <a:latin typeface="Raleway"/>
              <a:ea typeface="Raleway"/>
              <a:cs typeface="Raleway"/>
              <a:sym typeface="Raleway"/>
            </a:endParaRPr>
          </a:p>
        </p:txBody>
      </p:sp>
      <p:sp>
        <p:nvSpPr>
          <p:cNvPr id="799" name="Google Shape;799;p53"/>
          <p:cNvSpPr txBox="1"/>
          <p:nvPr/>
        </p:nvSpPr>
        <p:spPr>
          <a:xfrm>
            <a:off x="4600779" y="685808"/>
            <a:ext cx="117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15A12"/>
                </a:solidFill>
                <a:latin typeface="Raleway"/>
                <a:ea typeface="Raleway"/>
                <a:cs typeface="Raleway"/>
                <a:sym typeface="Raleway"/>
              </a:rPr>
              <a:t>speed</a:t>
            </a:r>
            <a:endParaRPr b="1">
              <a:solidFill>
                <a:srgbClr val="D15A12"/>
              </a:solidFill>
              <a:latin typeface="Raleway"/>
              <a:ea typeface="Raleway"/>
              <a:cs typeface="Raleway"/>
              <a:sym typeface="Raleway"/>
            </a:endParaRPr>
          </a:p>
        </p:txBody>
      </p:sp>
      <p:sp>
        <p:nvSpPr>
          <p:cNvPr id="800" name="Google Shape;800;p53"/>
          <p:cNvSpPr txBox="1"/>
          <p:nvPr/>
        </p:nvSpPr>
        <p:spPr>
          <a:xfrm>
            <a:off x="375500" y="851950"/>
            <a:ext cx="8768400" cy="928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D15A12"/>
              </a:buClr>
              <a:buSzPts val="1500"/>
              <a:buFont typeface="Comic Sans MS"/>
              <a:buChar char="●"/>
            </a:pPr>
            <a:r>
              <a:rPr lang="en" sz="1500">
                <a:solidFill>
                  <a:srgbClr val="D15A12"/>
                </a:solidFill>
                <a:latin typeface="Comic Sans MS"/>
                <a:ea typeface="Comic Sans MS"/>
                <a:cs typeface="Comic Sans MS"/>
                <a:sym typeface="Comic Sans MS"/>
              </a:rPr>
              <a:t>Show </a:t>
            </a:r>
            <a:r>
              <a:rPr lang="en" sz="1500">
                <a:solidFill>
                  <a:srgbClr val="434343"/>
                </a:solidFill>
                <a:latin typeface="Comic Sans MS"/>
                <a:ea typeface="Comic Sans MS"/>
                <a:cs typeface="Comic Sans MS"/>
                <a:sym typeface="Comic Sans MS"/>
              </a:rPr>
              <a:t>a Text Message for distance.</a:t>
            </a:r>
            <a:endParaRPr sz="1500">
              <a:solidFill>
                <a:srgbClr val="434343"/>
              </a:solidFill>
              <a:latin typeface="Comic Sans MS"/>
              <a:ea typeface="Comic Sans MS"/>
              <a:cs typeface="Comic Sans MS"/>
              <a:sym typeface="Comic Sans MS"/>
            </a:endParaRPr>
          </a:p>
          <a:p>
            <a:pPr indent="-323850" lvl="0" marL="457200" rtl="0" algn="l">
              <a:lnSpc>
                <a:spcPct val="100000"/>
              </a:lnSpc>
              <a:spcBef>
                <a:spcPts val="0"/>
              </a:spcBef>
              <a:spcAft>
                <a:spcPts val="0"/>
              </a:spcAft>
              <a:buClr>
                <a:srgbClr val="D15A12"/>
              </a:buClr>
              <a:buSzPts val="1500"/>
              <a:buFont typeface="Comic Sans MS"/>
              <a:buChar char="●"/>
            </a:pPr>
            <a:r>
              <a:rPr lang="en" sz="1500">
                <a:solidFill>
                  <a:srgbClr val="A31515"/>
                </a:solidFill>
                <a:latin typeface="Comic Sans MS"/>
                <a:ea typeface="Comic Sans MS"/>
                <a:cs typeface="Comic Sans MS"/>
                <a:sym typeface="Comic Sans MS"/>
              </a:rPr>
              <a:t>    Reserve memory</a:t>
            </a:r>
            <a:r>
              <a:rPr lang="en" sz="1500">
                <a:solidFill>
                  <a:srgbClr val="434343"/>
                </a:solidFill>
                <a:latin typeface="Comic Sans MS"/>
                <a:ea typeface="Comic Sans MS"/>
                <a:cs typeface="Comic Sans MS"/>
                <a:sym typeface="Comic Sans MS"/>
              </a:rPr>
              <a:t> for distance</a:t>
            </a:r>
            <a:endParaRPr sz="1500">
              <a:solidFill>
                <a:srgbClr val="434343"/>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500">
                <a:solidFill>
                  <a:srgbClr val="434343"/>
                </a:solidFill>
                <a:latin typeface="Comic Sans MS"/>
                <a:ea typeface="Comic Sans MS"/>
                <a:cs typeface="Comic Sans MS"/>
                <a:sym typeface="Comic Sans MS"/>
              </a:rPr>
              <a:t>           Let the user </a:t>
            </a:r>
            <a:r>
              <a:rPr lang="en" sz="1500">
                <a:solidFill>
                  <a:srgbClr val="D15A12"/>
                </a:solidFill>
                <a:latin typeface="Comic Sans MS"/>
                <a:ea typeface="Comic Sans MS"/>
                <a:cs typeface="Comic Sans MS"/>
                <a:sym typeface="Comic Sans MS"/>
              </a:rPr>
              <a:t>enter</a:t>
            </a:r>
            <a:r>
              <a:rPr lang="en" sz="1500">
                <a:solidFill>
                  <a:srgbClr val="434343"/>
                </a:solidFill>
                <a:latin typeface="Comic Sans MS"/>
                <a:ea typeface="Comic Sans MS"/>
                <a:cs typeface="Comic Sans MS"/>
                <a:sym typeface="Comic Sans MS"/>
              </a:rPr>
              <a:t> distance value and </a:t>
            </a:r>
            <a:r>
              <a:rPr lang="en" sz="1500">
                <a:solidFill>
                  <a:srgbClr val="980000"/>
                </a:solidFill>
                <a:latin typeface="Comic Sans MS"/>
                <a:ea typeface="Comic Sans MS"/>
                <a:cs typeface="Comic Sans MS"/>
                <a:sym typeface="Comic Sans MS"/>
              </a:rPr>
              <a:t>store it in reserved memory.</a:t>
            </a:r>
            <a:endParaRPr sz="1500">
              <a:solidFill>
                <a:srgbClr val="980000"/>
              </a:solidFill>
              <a:latin typeface="Comic Sans MS"/>
              <a:ea typeface="Comic Sans MS"/>
              <a:cs typeface="Comic Sans MS"/>
              <a:sym typeface="Comic Sans MS"/>
            </a:endParaRPr>
          </a:p>
          <a:p>
            <a:pPr indent="-323850" lvl="0" marL="457200" rtl="0" algn="l">
              <a:lnSpc>
                <a:spcPct val="100000"/>
              </a:lnSpc>
              <a:spcBef>
                <a:spcPts val="0"/>
              </a:spcBef>
              <a:spcAft>
                <a:spcPts val="0"/>
              </a:spcAft>
              <a:buClr>
                <a:srgbClr val="D15A12"/>
              </a:buClr>
              <a:buSzPts val="1500"/>
              <a:buFont typeface="Comic Sans MS"/>
              <a:buChar char="●"/>
            </a:pPr>
            <a:r>
              <a:rPr lang="en" sz="1500">
                <a:solidFill>
                  <a:srgbClr val="D15A12"/>
                </a:solidFill>
                <a:latin typeface="Comic Sans MS"/>
                <a:ea typeface="Comic Sans MS"/>
                <a:cs typeface="Comic Sans MS"/>
                <a:sym typeface="Comic Sans MS"/>
              </a:rPr>
              <a:t>Show </a:t>
            </a:r>
            <a:r>
              <a:rPr lang="en" sz="1500">
                <a:solidFill>
                  <a:srgbClr val="434343"/>
                </a:solidFill>
                <a:latin typeface="Comic Sans MS"/>
                <a:ea typeface="Comic Sans MS"/>
                <a:cs typeface="Comic Sans MS"/>
                <a:sym typeface="Comic Sans MS"/>
              </a:rPr>
              <a:t>a Text Message for Time.</a:t>
            </a:r>
            <a:endParaRPr sz="1500">
              <a:solidFill>
                <a:srgbClr val="434343"/>
              </a:solidFill>
              <a:latin typeface="Comic Sans MS"/>
              <a:ea typeface="Comic Sans MS"/>
              <a:cs typeface="Comic Sans MS"/>
              <a:sym typeface="Comic Sans MS"/>
            </a:endParaRPr>
          </a:p>
          <a:p>
            <a:pPr indent="-323850" lvl="0" marL="457200" rtl="0" algn="l">
              <a:lnSpc>
                <a:spcPct val="115000"/>
              </a:lnSpc>
              <a:spcBef>
                <a:spcPts val="0"/>
              </a:spcBef>
              <a:spcAft>
                <a:spcPts val="0"/>
              </a:spcAft>
              <a:buClr>
                <a:srgbClr val="D15A12"/>
              </a:buClr>
              <a:buSzPts val="1500"/>
              <a:buFont typeface="Comic Sans MS"/>
              <a:buChar char="●"/>
            </a:pPr>
            <a:r>
              <a:rPr b="1" lang="en" sz="1500">
                <a:solidFill>
                  <a:srgbClr val="434343"/>
                </a:solidFill>
                <a:latin typeface="Comic Sans MS"/>
                <a:ea typeface="Comic Sans MS"/>
                <a:cs typeface="Comic Sans MS"/>
                <a:sym typeface="Comic Sans MS"/>
              </a:rPr>
              <a:t>   </a:t>
            </a:r>
            <a:r>
              <a:rPr lang="en" sz="1500">
                <a:solidFill>
                  <a:srgbClr val="A31515"/>
                </a:solidFill>
                <a:latin typeface="Comic Sans MS"/>
                <a:ea typeface="Comic Sans MS"/>
                <a:cs typeface="Comic Sans MS"/>
                <a:sym typeface="Comic Sans MS"/>
              </a:rPr>
              <a:t>Reserve memory</a:t>
            </a:r>
            <a:r>
              <a:rPr lang="en" sz="1500">
                <a:solidFill>
                  <a:srgbClr val="434343"/>
                </a:solidFill>
                <a:latin typeface="Comic Sans MS"/>
                <a:ea typeface="Comic Sans MS"/>
                <a:cs typeface="Comic Sans MS"/>
                <a:sym typeface="Comic Sans MS"/>
              </a:rPr>
              <a:t> for time</a:t>
            </a:r>
            <a:endParaRPr sz="15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500">
                <a:solidFill>
                  <a:srgbClr val="434343"/>
                </a:solidFill>
                <a:latin typeface="Comic Sans MS"/>
                <a:ea typeface="Comic Sans MS"/>
                <a:cs typeface="Comic Sans MS"/>
                <a:sym typeface="Comic Sans MS"/>
              </a:rPr>
              <a:t>     Let user to </a:t>
            </a:r>
            <a:r>
              <a:rPr lang="en" sz="1500">
                <a:solidFill>
                  <a:srgbClr val="D15A12"/>
                </a:solidFill>
                <a:latin typeface="Comic Sans MS"/>
                <a:ea typeface="Comic Sans MS"/>
                <a:cs typeface="Comic Sans MS"/>
                <a:sym typeface="Comic Sans MS"/>
              </a:rPr>
              <a:t>enter</a:t>
            </a:r>
            <a:r>
              <a:rPr lang="en" sz="1500">
                <a:solidFill>
                  <a:srgbClr val="434343"/>
                </a:solidFill>
                <a:latin typeface="Comic Sans MS"/>
                <a:ea typeface="Comic Sans MS"/>
                <a:cs typeface="Comic Sans MS"/>
                <a:sym typeface="Comic Sans MS"/>
              </a:rPr>
              <a:t> time value and</a:t>
            </a:r>
            <a:endParaRPr sz="1500">
              <a:solidFill>
                <a:srgbClr val="434343"/>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500">
                <a:solidFill>
                  <a:srgbClr val="D15A12"/>
                </a:solidFill>
                <a:latin typeface="Comic Sans MS"/>
                <a:ea typeface="Comic Sans MS"/>
                <a:cs typeface="Comic Sans MS"/>
                <a:sym typeface="Comic Sans MS"/>
              </a:rPr>
              <a:t>     store </a:t>
            </a:r>
            <a:r>
              <a:rPr lang="en" sz="1500">
                <a:solidFill>
                  <a:srgbClr val="434343"/>
                </a:solidFill>
                <a:latin typeface="Comic Sans MS"/>
                <a:ea typeface="Comic Sans MS"/>
                <a:cs typeface="Comic Sans MS"/>
                <a:sym typeface="Comic Sans MS"/>
              </a:rPr>
              <a:t>it in memory.</a:t>
            </a:r>
            <a:endParaRPr sz="1500">
              <a:solidFill>
                <a:srgbClr val="434343"/>
              </a:solidFill>
              <a:latin typeface="Comic Sans MS"/>
              <a:ea typeface="Comic Sans MS"/>
              <a:cs typeface="Comic Sans MS"/>
              <a:sym typeface="Comic Sans MS"/>
            </a:endParaRPr>
          </a:p>
          <a:p>
            <a:pPr indent="-323850" lvl="0" marL="457200" rtl="0" algn="l">
              <a:lnSpc>
                <a:spcPct val="115000"/>
              </a:lnSpc>
              <a:spcBef>
                <a:spcPts val="0"/>
              </a:spcBef>
              <a:spcAft>
                <a:spcPts val="0"/>
              </a:spcAft>
              <a:buClr>
                <a:srgbClr val="D15A12"/>
              </a:buClr>
              <a:buSzPts val="1500"/>
              <a:buFont typeface="Comic Sans MS"/>
              <a:buChar char="●"/>
            </a:pPr>
            <a:r>
              <a:rPr lang="en" sz="1500">
                <a:solidFill>
                  <a:srgbClr val="D15A12"/>
                </a:solidFill>
                <a:latin typeface="Comic Sans MS"/>
                <a:ea typeface="Comic Sans MS"/>
                <a:cs typeface="Comic Sans MS"/>
                <a:sym typeface="Comic Sans MS"/>
              </a:rPr>
              <a:t>     </a:t>
            </a:r>
            <a:r>
              <a:rPr lang="en" sz="1500">
                <a:solidFill>
                  <a:srgbClr val="A31515"/>
                </a:solidFill>
                <a:latin typeface="Comic Sans MS"/>
                <a:ea typeface="Comic Sans MS"/>
                <a:cs typeface="Comic Sans MS"/>
                <a:sym typeface="Comic Sans MS"/>
              </a:rPr>
              <a:t>Reserve memory</a:t>
            </a:r>
            <a:r>
              <a:rPr lang="en" sz="1500">
                <a:solidFill>
                  <a:srgbClr val="434343"/>
                </a:solidFill>
                <a:latin typeface="Comic Sans MS"/>
                <a:ea typeface="Comic Sans MS"/>
                <a:cs typeface="Comic Sans MS"/>
                <a:sym typeface="Comic Sans MS"/>
              </a:rPr>
              <a:t> for speed</a:t>
            </a:r>
            <a:endParaRPr sz="1500">
              <a:solidFill>
                <a:srgbClr val="D15A12"/>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500">
                <a:solidFill>
                  <a:srgbClr val="D15A12"/>
                </a:solidFill>
                <a:latin typeface="Comic Sans MS"/>
                <a:ea typeface="Comic Sans MS"/>
                <a:cs typeface="Comic Sans MS"/>
                <a:sym typeface="Comic Sans MS"/>
              </a:rPr>
              <a:t>     Divide</a:t>
            </a:r>
            <a:r>
              <a:rPr lang="en" sz="1500">
                <a:solidFill>
                  <a:srgbClr val="980000"/>
                </a:solidFill>
                <a:latin typeface="Comic Sans MS"/>
                <a:ea typeface="Comic Sans MS"/>
                <a:cs typeface="Comic Sans MS"/>
                <a:sym typeface="Comic Sans MS"/>
              </a:rPr>
              <a:t> </a:t>
            </a:r>
            <a:r>
              <a:rPr lang="en" sz="1500">
                <a:solidFill>
                  <a:srgbClr val="3F3F3F"/>
                </a:solidFill>
                <a:latin typeface="Comic Sans MS"/>
                <a:ea typeface="Comic Sans MS"/>
                <a:cs typeface="Comic Sans MS"/>
                <a:sym typeface="Comic Sans MS"/>
              </a:rPr>
              <a:t>the distance value by time</a:t>
            </a:r>
            <a:endParaRPr sz="1500">
              <a:solidFill>
                <a:srgbClr val="3F3F3F"/>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lang="en" sz="1500">
                <a:solidFill>
                  <a:srgbClr val="3F3F3F"/>
                </a:solidFill>
                <a:latin typeface="Comic Sans MS"/>
                <a:ea typeface="Comic Sans MS"/>
                <a:cs typeface="Comic Sans MS"/>
                <a:sym typeface="Comic Sans MS"/>
              </a:rPr>
              <a:t>     value </a:t>
            </a:r>
            <a:r>
              <a:rPr lang="en" sz="1500">
                <a:solidFill>
                  <a:srgbClr val="434343"/>
                </a:solidFill>
                <a:latin typeface="Comic Sans MS"/>
                <a:ea typeface="Comic Sans MS"/>
                <a:cs typeface="Comic Sans MS"/>
                <a:sym typeface="Comic Sans MS"/>
              </a:rPr>
              <a:t>and </a:t>
            </a:r>
            <a:r>
              <a:rPr lang="en" sz="1500">
                <a:solidFill>
                  <a:srgbClr val="A31515"/>
                </a:solidFill>
                <a:latin typeface="Comic Sans MS"/>
                <a:ea typeface="Comic Sans MS"/>
                <a:cs typeface="Comic Sans MS"/>
                <a:sym typeface="Comic Sans MS"/>
              </a:rPr>
              <a:t>store the speed.</a:t>
            </a:r>
            <a:endParaRPr sz="1500">
              <a:solidFill>
                <a:srgbClr val="A31515"/>
              </a:solidFill>
              <a:latin typeface="Comic Sans MS"/>
              <a:ea typeface="Comic Sans MS"/>
              <a:cs typeface="Comic Sans MS"/>
              <a:sym typeface="Comic Sans MS"/>
            </a:endParaRPr>
          </a:p>
          <a:p>
            <a:pPr indent="-323850" lvl="0" marL="457200" rtl="0" algn="l">
              <a:spcBef>
                <a:spcPts val="0"/>
              </a:spcBef>
              <a:spcAft>
                <a:spcPts val="0"/>
              </a:spcAft>
              <a:buClr>
                <a:srgbClr val="D15A12"/>
              </a:buClr>
              <a:buSzPts val="1500"/>
              <a:buFont typeface="Comic Sans MS"/>
              <a:buChar char="●"/>
            </a:pPr>
            <a:r>
              <a:rPr b="1" lang="en" sz="1500">
                <a:solidFill>
                  <a:srgbClr val="D15A12"/>
                </a:solidFill>
                <a:latin typeface="Comic Sans MS"/>
                <a:ea typeface="Comic Sans MS"/>
                <a:cs typeface="Comic Sans MS"/>
                <a:sym typeface="Comic Sans MS"/>
              </a:rPr>
              <a:t>Show </a:t>
            </a:r>
            <a:r>
              <a:rPr b="1" lang="en" sz="1500">
                <a:solidFill>
                  <a:srgbClr val="434343"/>
                </a:solidFill>
                <a:latin typeface="Comic Sans MS"/>
                <a:ea typeface="Comic Sans MS"/>
                <a:cs typeface="Comic Sans MS"/>
                <a:sym typeface="Comic Sans MS"/>
              </a:rPr>
              <a:t>the message and value of speed.</a:t>
            </a:r>
            <a:endParaRPr sz="1500">
              <a:solidFill>
                <a:srgbClr val="A31515"/>
              </a:solidFill>
              <a:latin typeface="Comic Sans MS"/>
              <a:ea typeface="Comic Sans MS"/>
              <a:cs typeface="Comic Sans MS"/>
              <a:sym typeface="Comic Sans MS"/>
            </a:endParaRPr>
          </a:p>
        </p:txBody>
      </p:sp>
      <p:sp>
        <p:nvSpPr>
          <p:cNvPr id="801" name="Google Shape;801;p53"/>
          <p:cNvSpPr txBox="1"/>
          <p:nvPr/>
        </p:nvSpPr>
        <p:spPr>
          <a:xfrm>
            <a:off x="5757850" y="1903050"/>
            <a:ext cx="3379800" cy="2986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distance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time</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1080"/>
                </a:solidFill>
                <a:highlight>
                  <a:srgbClr val="FFFFFF"/>
                </a:highlight>
                <a:latin typeface="Courier New"/>
                <a:ea typeface="Courier New"/>
                <a:cs typeface="Courier New"/>
                <a:sym typeface="Courier New"/>
              </a:rPr>
              <a:t>   cin</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&gt;&gt;</a:t>
            </a: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chemeClr val="lt1"/>
                </a:highlight>
                <a:latin typeface="Courier New"/>
                <a:ea typeface="Courier New"/>
                <a:cs typeface="Courier New"/>
                <a:sym typeface="Courier New"/>
              </a:rPr>
              <a:t>int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speed</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speed</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distance</a:t>
            </a:r>
            <a:r>
              <a:rPr b="1" lang="en" sz="1300">
                <a:solidFill>
                  <a:schemeClr val="dk1"/>
                </a:solidFill>
                <a:highlight>
                  <a:srgbClr val="FFFFFF"/>
                </a:highlight>
                <a:latin typeface="Courier New"/>
                <a:ea typeface="Courier New"/>
                <a:cs typeface="Courier New"/>
                <a:sym typeface="Courier New"/>
              </a:rPr>
              <a:t> / </a:t>
            </a:r>
            <a:r>
              <a:rPr b="1" lang="en" sz="1300">
                <a:solidFill>
                  <a:srgbClr val="001080"/>
                </a:solidFill>
                <a:highlight>
                  <a:srgbClr val="FFFFFF"/>
                </a:highlight>
                <a:latin typeface="Courier New"/>
                <a:ea typeface="Courier New"/>
                <a:cs typeface="Courier New"/>
                <a:sym typeface="Courier New"/>
              </a:rPr>
              <a:t>time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cout</a:t>
            </a:r>
            <a:r>
              <a:rPr b="1" lang="en" sz="1300">
                <a:solidFill>
                  <a:schemeClr val="dk1"/>
                </a:solidFill>
                <a:highlight>
                  <a:schemeClr val="lt1"/>
                </a:highlight>
                <a:latin typeface="Courier New"/>
                <a:ea typeface="Courier New"/>
                <a:cs typeface="Courier New"/>
                <a:sym typeface="Courier New"/>
              </a:rPr>
              <a:t> </a:t>
            </a:r>
            <a:r>
              <a:rPr b="1" lang="en" sz="1300">
                <a:solidFill>
                  <a:srgbClr val="795E26"/>
                </a:solidFill>
                <a:highlight>
                  <a:schemeClr val="lt1"/>
                </a:highlight>
                <a:latin typeface="Courier New"/>
                <a:ea typeface="Courier New"/>
                <a:cs typeface="Courier New"/>
                <a:sym typeface="Courier New"/>
              </a:rPr>
              <a:t>&lt;&lt;</a:t>
            </a:r>
            <a:r>
              <a:rPr b="1" lang="en" sz="1300">
                <a:solidFill>
                  <a:schemeClr val="dk1"/>
                </a:solidFill>
                <a:highlight>
                  <a:schemeClr val="lt1"/>
                </a:highlight>
                <a:latin typeface="Courier New"/>
                <a:ea typeface="Courier New"/>
                <a:cs typeface="Courier New"/>
                <a:sym typeface="Courier New"/>
              </a:rPr>
              <a:t> </a:t>
            </a:r>
            <a:r>
              <a:rPr b="1" lang="en" sz="1300">
                <a:solidFill>
                  <a:srgbClr val="A31515"/>
                </a:solidFill>
                <a:highlight>
                  <a:schemeClr val="lt1"/>
                </a:highlight>
                <a:latin typeface="Courier New"/>
                <a:ea typeface="Courier New"/>
                <a:cs typeface="Courier New"/>
                <a:sym typeface="Courier New"/>
              </a:rPr>
              <a:t>"Speed is "</a:t>
            </a:r>
            <a:r>
              <a:rPr b="1" lang="en" sz="1300">
                <a:solidFill>
                  <a:schemeClr val="dk1"/>
                </a:solidFill>
                <a:highlight>
                  <a:schemeClr val="lt1"/>
                </a:highlight>
                <a:latin typeface="Courier New"/>
                <a:ea typeface="Courier New"/>
                <a:cs typeface="Courier New"/>
                <a:sym typeface="Courier New"/>
              </a:rPr>
              <a:t> </a:t>
            </a:r>
            <a:r>
              <a:rPr b="1" lang="en" sz="1300">
                <a:solidFill>
                  <a:srgbClr val="795E26"/>
                </a:solidFill>
                <a:highlight>
                  <a:schemeClr val="lt1"/>
                </a:highlight>
                <a:latin typeface="Courier New"/>
                <a:ea typeface="Courier New"/>
                <a:cs typeface="Courier New"/>
                <a:sym typeface="Courier New"/>
              </a:rPr>
              <a:t>&lt;&lt;</a:t>
            </a:r>
            <a:r>
              <a:rPr b="1" lang="en" sz="1300">
                <a:solidFill>
                  <a:schemeClr val="dk1"/>
                </a:solidFill>
                <a:highlight>
                  <a:schemeClr val="lt1"/>
                </a:highlight>
                <a:latin typeface="Courier New"/>
                <a:ea typeface="Courier New"/>
                <a:cs typeface="Courier New"/>
                <a:sym typeface="Courier New"/>
              </a:rPr>
              <a:t> </a:t>
            </a:r>
            <a:r>
              <a:rPr b="1" lang="en" sz="1300">
                <a:solidFill>
                  <a:srgbClr val="001080"/>
                </a:solidFill>
                <a:highlight>
                  <a:schemeClr val="lt1"/>
                </a:highlight>
                <a:latin typeface="Courier New"/>
                <a:ea typeface="Courier New"/>
                <a:cs typeface="Courier New"/>
                <a:sym typeface="Courier New"/>
              </a:rPr>
              <a:t>speed</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rgbClr val="AF00DB"/>
              </a:solidFill>
              <a:highlight>
                <a:srgbClr val="FFFFFF"/>
              </a:highlight>
              <a:latin typeface="Courier New"/>
              <a:ea typeface="Courier New"/>
              <a:cs typeface="Courier New"/>
              <a:sym typeface="Courier New"/>
            </a:endParaRPr>
          </a:p>
        </p:txBody>
      </p:sp>
      <p:sp>
        <p:nvSpPr>
          <p:cNvPr id="802" name="Google Shape;802;p53"/>
          <p:cNvSpPr txBox="1"/>
          <p:nvPr/>
        </p:nvSpPr>
        <p:spPr>
          <a:xfrm>
            <a:off x="99875" y="3682000"/>
            <a:ext cx="5658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A31515"/>
                </a:solidFill>
                <a:latin typeface="Comic Sans MS"/>
                <a:ea typeface="Comic Sans MS"/>
                <a:cs typeface="Comic Sans MS"/>
                <a:sym typeface="Comic Sans MS"/>
              </a:rPr>
              <a:t>NOTE:</a:t>
            </a:r>
            <a:r>
              <a:rPr b="1" lang="en" sz="2200">
                <a:solidFill>
                  <a:srgbClr val="3F3F3F"/>
                </a:solidFill>
                <a:latin typeface="Comic Sans MS"/>
                <a:ea typeface="Comic Sans MS"/>
                <a:cs typeface="Comic Sans MS"/>
                <a:sym typeface="Comic Sans MS"/>
              </a:rPr>
              <a:t> when we want to display the value of a variable on Console then we </a:t>
            </a:r>
            <a:r>
              <a:rPr b="1" lang="en" sz="2200">
                <a:solidFill>
                  <a:srgbClr val="D15A12"/>
                </a:solidFill>
                <a:latin typeface="Comic Sans MS"/>
                <a:ea typeface="Comic Sans MS"/>
                <a:cs typeface="Comic Sans MS"/>
                <a:sym typeface="Comic Sans MS"/>
              </a:rPr>
              <a:t>do not use double quotes</a:t>
            </a:r>
            <a:endParaRPr sz="1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4"/>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457200" lvl="0" marL="0" rtl="0" algn="l">
              <a:spcBef>
                <a:spcPts val="0"/>
              </a:spcBef>
              <a:spcAft>
                <a:spcPts val="0"/>
              </a:spcAft>
              <a:buNone/>
            </a:pPr>
            <a:r>
              <a:rPr b="1" lang="en" sz="3100">
                <a:solidFill>
                  <a:srgbClr val="D15A12"/>
                </a:solidFill>
                <a:latin typeface="Comic Sans MS"/>
                <a:ea typeface="Comic Sans MS"/>
                <a:cs typeface="Comic Sans MS"/>
                <a:sym typeface="Comic Sans MS"/>
              </a:rPr>
              <a:t>Line by Line</a:t>
            </a:r>
            <a:r>
              <a:rPr b="1" lang="en" sz="3100">
                <a:solidFill>
                  <a:srgbClr val="404040"/>
                </a:solidFill>
                <a:latin typeface="Comic Sans MS"/>
                <a:ea typeface="Comic Sans MS"/>
                <a:cs typeface="Comic Sans MS"/>
                <a:sym typeface="Comic Sans MS"/>
              </a:rPr>
              <a:t> Execution of the Program</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808" name="Google Shape;808;p5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09" name="Google Shape;809;p5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10" name="Google Shape;810;p5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500">
              <a:solidFill>
                <a:schemeClr val="lt1"/>
              </a:solidFill>
              <a:latin typeface="Comic Sans MS"/>
              <a:ea typeface="Comic Sans MS"/>
              <a:cs typeface="Comic Sans MS"/>
              <a:sym typeface="Comic Sans MS"/>
            </a:endParaRPr>
          </a:p>
        </p:txBody>
      </p:sp>
      <p:sp>
        <p:nvSpPr>
          <p:cNvPr id="811" name="Google Shape;811;p54"/>
          <p:cNvSpPr txBox="1"/>
          <p:nvPr/>
        </p:nvSpPr>
        <p:spPr>
          <a:xfrm>
            <a:off x="748925" y="790200"/>
            <a:ext cx="6754500" cy="4063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rgbClr val="AF00DB"/>
                </a:solidFill>
                <a:highlight>
                  <a:srgbClr val="FFFFFF"/>
                </a:highlight>
                <a:latin typeface="Courier New"/>
                <a:ea typeface="Courier New"/>
                <a:cs typeface="Courier New"/>
                <a:sym typeface="Courier New"/>
              </a:rPr>
              <a:t>#include</a:t>
            </a:r>
            <a:r>
              <a:rPr b="1" lang="en" sz="1800">
                <a:solidFill>
                  <a:srgbClr val="A31515"/>
                </a:solidFill>
                <a:highlight>
                  <a:srgbClr val="FFFFFF"/>
                </a:highlight>
                <a:latin typeface="Courier New"/>
                <a:ea typeface="Courier New"/>
                <a:cs typeface="Courier New"/>
                <a:sym typeface="Courier New"/>
              </a:rPr>
              <a:t>&lt;iostream&gt;</a:t>
            </a:r>
            <a:endParaRPr b="1" sz="18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F00DB"/>
                </a:solidFill>
                <a:highlight>
                  <a:srgbClr val="FFFFFF"/>
                </a:highlight>
                <a:latin typeface="Courier New"/>
                <a:ea typeface="Courier New"/>
                <a:cs typeface="Courier New"/>
                <a:sym typeface="Courier New"/>
              </a:rPr>
              <a:t>using</a:t>
            </a:r>
            <a:r>
              <a:rPr b="1" lang="en" sz="1800">
                <a:solidFill>
                  <a:schemeClr val="dk1"/>
                </a:solidFill>
                <a:highlight>
                  <a:srgbClr val="FFFFFF"/>
                </a:highlight>
                <a:latin typeface="Courier New"/>
                <a:ea typeface="Courier New"/>
                <a:cs typeface="Courier New"/>
                <a:sym typeface="Courier New"/>
              </a:rPr>
              <a:t> </a:t>
            </a:r>
            <a:r>
              <a:rPr b="1" lang="en" sz="1800">
                <a:solidFill>
                  <a:srgbClr val="0000FF"/>
                </a:solidFill>
                <a:highlight>
                  <a:srgbClr val="FFFFFF"/>
                </a:highlight>
                <a:latin typeface="Courier New"/>
                <a:ea typeface="Courier New"/>
                <a:cs typeface="Courier New"/>
                <a:sym typeface="Courier New"/>
              </a:rPr>
              <a:t>namespace</a:t>
            </a:r>
            <a:r>
              <a:rPr b="1" lang="en" sz="1800">
                <a:solidFill>
                  <a:schemeClr val="dk1"/>
                </a:solidFill>
                <a:highlight>
                  <a:srgbClr val="FFFFFF"/>
                </a:highlight>
                <a:latin typeface="Courier New"/>
                <a:ea typeface="Courier New"/>
                <a:cs typeface="Courier New"/>
                <a:sym typeface="Courier New"/>
              </a:rPr>
              <a:t> </a:t>
            </a:r>
            <a:r>
              <a:rPr b="1" lang="en" sz="1800">
                <a:solidFill>
                  <a:srgbClr val="267F99"/>
                </a:solidFill>
                <a:highlight>
                  <a:srgbClr val="FFFFFF"/>
                </a:highlight>
                <a:latin typeface="Courier New"/>
                <a:ea typeface="Courier New"/>
                <a:cs typeface="Courier New"/>
                <a:sym typeface="Courier New"/>
              </a:rPr>
              <a:t>std</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795E26"/>
                </a:solidFill>
                <a:highlight>
                  <a:srgbClr val="FFFFFF"/>
                </a:highlight>
                <a:latin typeface="Courier New"/>
                <a:ea typeface="Courier New"/>
                <a:cs typeface="Courier New"/>
                <a:sym typeface="Courier New"/>
              </a:rPr>
              <a:t>main</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cout</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&lt;&lt;</a:t>
            </a:r>
            <a:r>
              <a:rPr b="1" lang="en" sz="1800">
                <a:solidFill>
                  <a:schemeClr val="dk1"/>
                </a:solidFill>
                <a:highlight>
                  <a:srgbClr val="FFFFFF"/>
                </a:highlight>
                <a:latin typeface="Courier New"/>
                <a:ea typeface="Courier New"/>
                <a:cs typeface="Courier New"/>
                <a:sym typeface="Courier New"/>
              </a:rPr>
              <a:t> </a:t>
            </a:r>
            <a:r>
              <a:rPr b="1" lang="en" sz="1800">
                <a:solidFill>
                  <a:srgbClr val="A31515"/>
                </a:solidFill>
                <a:highlight>
                  <a:srgbClr val="FFFFFF"/>
                </a:highlight>
                <a:latin typeface="Courier New"/>
                <a:ea typeface="Courier New"/>
                <a:cs typeface="Courier New"/>
                <a:sym typeface="Courier New"/>
              </a:rPr>
              <a:t>"Enter Distance.."</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00FF"/>
                </a:solidFill>
                <a:highlight>
                  <a:schemeClr val="lt1"/>
                </a:highlight>
                <a:latin typeface="Courier New"/>
                <a:ea typeface="Courier New"/>
                <a:cs typeface="Courier New"/>
                <a:sym typeface="Courier New"/>
              </a:rPr>
              <a:t>int</a:t>
            </a:r>
            <a:r>
              <a:rPr b="1" lang="en" sz="1800">
                <a:solidFill>
                  <a:schemeClr val="dk1"/>
                </a:solidFill>
                <a:highlight>
                  <a:schemeClr val="lt1"/>
                </a:highlight>
                <a:latin typeface="Courier New"/>
                <a:ea typeface="Courier New"/>
                <a:cs typeface="Courier New"/>
                <a:sym typeface="Courier New"/>
              </a:rPr>
              <a:t> </a:t>
            </a:r>
            <a:r>
              <a:rPr b="1" lang="en" sz="1800">
                <a:solidFill>
                  <a:srgbClr val="001080"/>
                </a:solidFill>
                <a:highlight>
                  <a:schemeClr val="lt1"/>
                </a:highlight>
                <a:latin typeface="Courier New"/>
                <a:ea typeface="Courier New"/>
                <a:cs typeface="Courier New"/>
                <a:sym typeface="Courier New"/>
              </a:rPr>
              <a:t>distance</a:t>
            </a:r>
            <a:r>
              <a:rPr b="1" lang="en" sz="1800">
                <a:solidFill>
                  <a:schemeClr val="dk1"/>
                </a:solidFill>
                <a:highlight>
                  <a:schemeClr val="lt1"/>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cin</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&gt;&gt;</a:t>
            </a: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distance</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cout</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&lt;&lt;</a:t>
            </a:r>
            <a:r>
              <a:rPr b="1" lang="en" sz="1800">
                <a:solidFill>
                  <a:schemeClr val="dk1"/>
                </a:solidFill>
                <a:highlight>
                  <a:srgbClr val="FFFFFF"/>
                </a:highlight>
                <a:latin typeface="Courier New"/>
                <a:ea typeface="Courier New"/>
                <a:cs typeface="Courier New"/>
                <a:sym typeface="Courier New"/>
              </a:rPr>
              <a:t> </a:t>
            </a:r>
            <a:r>
              <a:rPr b="1" lang="en" sz="1800">
                <a:solidFill>
                  <a:srgbClr val="A31515"/>
                </a:solidFill>
                <a:highlight>
                  <a:srgbClr val="FFFFFF"/>
                </a:highlight>
                <a:latin typeface="Courier New"/>
                <a:ea typeface="Courier New"/>
                <a:cs typeface="Courier New"/>
                <a:sym typeface="Courier New"/>
              </a:rPr>
              <a:t>"Enter Time.."</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00FF"/>
                </a:solidFill>
                <a:highlight>
                  <a:schemeClr val="lt1"/>
                </a:highlight>
                <a:latin typeface="Courier New"/>
                <a:ea typeface="Courier New"/>
                <a:cs typeface="Courier New"/>
                <a:sym typeface="Courier New"/>
              </a:rPr>
              <a:t>int</a:t>
            </a:r>
            <a:r>
              <a:rPr b="1" lang="en" sz="1800">
                <a:solidFill>
                  <a:schemeClr val="dk1"/>
                </a:solidFill>
                <a:highlight>
                  <a:schemeClr val="lt1"/>
                </a:highlight>
                <a:latin typeface="Courier New"/>
                <a:ea typeface="Courier New"/>
                <a:cs typeface="Courier New"/>
                <a:sym typeface="Courier New"/>
              </a:rPr>
              <a:t> </a:t>
            </a:r>
            <a:r>
              <a:rPr b="1" lang="en" sz="1800">
                <a:solidFill>
                  <a:srgbClr val="001080"/>
                </a:solidFill>
                <a:highlight>
                  <a:schemeClr val="lt1"/>
                </a:highlight>
                <a:latin typeface="Courier New"/>
                <a:ea typeface="Courier New"/>
                <a:cs typeface="Courier New"/>
                <a:sym typeface="Courier New"/>
              </a:rPr>
              <a:t>time</a:t>
            </a:r>
            <a:r>
              <a:rPr b="1" lang="en" sz="1800">
                <a:solidFill>
                  <a:schemeClr val="dk1"/>
                </a:solidFill>
                <a:highlight>
                  <a:schemeClr val="lt1"/>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cin</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&gt;&gt;</a:t>
            </a: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time</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00FF"/>
                </a:solidFill>
                <a:highlight>
                  <a:schemeClr val="lt1"/>
                </a:highlight>
                <a:latin typeface="Courier New"/>
                <a:ea typeface="Courier New"/>
                <a:cs typeface="Courier New"/>
                <a:sym typeface="Courier New"/>
              </a:rPr>
              <a:t>int</a:t>
            </a:r>
            <a:r>
              <a:rPr b="1" lang="en" sz="1800">
                <a:solidFill>
                  <a:schemeClr val="dk1"/>
                </a:solidFill>
                <a:highlight>
                  <a:schemeClr val="lt1"/>
                </a:highlight>
                <a:latin typeface="Courier New"/>
                <a:ea typeface="Courier New"/>
                <a:cs typeface="Courier New"/>
                <a:sym typeface="Courier New"/>
              </a:rPr>
              <a:t> </a:t>
            </a:r>
            <a:r>
              <a:rPr b="1" lang="en" sz="1800">
                <a:solidFill>
                  <a:srgbClr val="001080"/>
                </a:solidFill>
                <a:highlight>
                  <a:schemeClr val="lt1"/>
                </a:highlight>
                <a:latin typeface="Courier New"/>
                <a:ea typeface="Courier New"/>
                <a:cs typeface="Courier New"/>
                <a:sym typeface="Courier New"/>
              </a:rPr>
              <a:t>speed</a:t>
            </a:r>
            <a:r>
              <a:rPr b="1" lang="en" sz="1800">
                <a:solidFill>
                  <a:schemeClr val="dk1"/>
                </a:solidFill>
                <a:highlight>
                  <a:schemeClr val="lt1"/>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speed</a:t>
            </a:r>
            <a:r>
              <a:rPr b="1" lang="en" sz="1800">
                <a:solidFill>
                  <a:schemeClr val="dk1"/>
                </a:solidFill>
                <a:highlight>
                  <a:srgbClr val="FFFFFF"/>
                </a:highlight>
                <a:latin typeface="Courier New"/>
                <a:ea typeface="Courier New"/>
                <a:cs typeface="Courier New"/>
                <a:sym typeface="Courier New"/>
              </a:rPr>
              <a:t> = </a:t>
            </a:r>
            <a:r>
              <a:rPr b="1" lang="en" sz="1800">
                <a:solidFill>
                  <a:srgbClr val="001080"/>
                </a:solidFill>
                <a:highlight>
                  <a:srgbClr val="FFFFFF"/>
                </a:highlight>
                <a:latin typeface="Courier New"/>
                <a:ea typeface="Courier New"/>
                <a:cs typeface="Courier New"/>
                <a:sym typeface="Courier New"/>
              </a:rPr>
              <a:t>distance</a:t>
            </a:r>
            <a:r>
              <a:rPr b="1" lang="en" sz="1800">
                <a:solidFill>
                  <a:schemeClr val="dk1"/>
                </a:solidFill>
                <a:highlight>
                  <a:srgbClr val="FFFFFF"/>
                </a:highlight>
                <a:latin typeface="Courier New"/>
                <a:ea typeface="Courier New"/>
                <a:cs typeface="Courier New"/>
                <a:sym typeface="Courier New"/>
              </a:rPr>
              <a:t> / </a:t>
            </a:r>
            <a:r>
              <a:rPr b="1" lang="en" sz="1800">
                <a:solidFill>
                  <a:srgbClr val="001080"/>
                </a:solidFill>
                <a:highlight>
                  <a:srgbClr val="FFFFFF"/>
                </a:highlight>
                <a:latin typeface="Courier New"/>
                <a:ea typeface="Courier New"/>
                <a:cs typeface="Courier New"/>
                <a:sym typeface="Courier New"/>
              </a:rPr>
              <a:t>time</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cout</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&lt;&lt;</a:t>
            </a:r>
            <a:r>
              <a:rPr b="1" lang="en" sz="1800">
                <a:solidFill>
                  <a:schemeClr val="dk1"/>
                </a:solidFill>
                <a:highlight>
                  <a:srgbClr val="FFFFFF"/>
                </a:highlight>
                <a:latin typeface="Courier New"/>
                <a:ea typeface="Courier New"/>
                <a:cs typeface="Courier New"/>
                <a:sym typeface="Courier New"/>
              </a:rPr>
              <a:t> </a:t>
            </a:r>
            <a:r>
              <a:rPr b="1" lang="en" sz="1800">
                <a:solidFill>
                  <a:srgbClr val="A31515"/>
                </a:solidFill>
                <a:highlight>
                  <a:srgbClr val="FFFFFF"/>
                </a:highlight>
                <a:latin typeface="Courier New"/>
                <a:ea typeface="Courier New"/>
                <a:cs typeface="Courier New"/>
                <a:sym typeface="Courier New"/>
              </a:rPr>
              <a:t>"Speed is "</a:t>
            </a:r>
            <a:r>
              <a:rPr b="1" lang="en" sz="1800">
                <a:solidFill>
                  <a:schemeClr val="dk1"/>
                </a:solidFill>
                <a:highlight>
                  <a:srgbClr val="FFFFFF"/>
                </a:highlight>
                <a:latin typeface="Courier New"/>
                <a:ea typeface="Courier New"/>
                <a:cs typeface="Courier New"/>
                <a:sym typeface="Courier New"/>
              </a:rPr>
              <a:t> </a:t>
            </a:r>
            <a:r>
              <a:rPr b="1" lang="en" sz="1800">
                <a:solidFill>
                  <a:srgbClr val="795E26"/>
                </a:solidFill>
                <a:highlight>
                  <a:srgbClr val="FFFFFF"/>
                </a:highlight>
                <a:latin typeface="Courier New"/>
                <a:ea typeface="Courier New"/>
                <a:cs typeface="Courier New"/>
                <a:sym typeface="Courier New"/>
              </a:rPr>
              <a:t>&lt;&lt;</a:t>
            </a:r>
            <a:r>
              <a:rPr b="1" lang="en" sz="1800">
                <a:solidFill>
                  <a:schemeClr val="dk1"/>
                </a:solidFill>
                <a:highlight>
                  <a:srgbClr val="FFFFFF"/>
                </a:highlight>
                <a:latin typeface="Courier New"/>
                <a:ea typeface="Courier New"/>
                <a:cs typeface="Courier New"/>
                <a:sym typeface="Courier New"/>
              </a:rPr>
              <a:t> </a:t>
            </a:r>
            <a:r>
              <a:rPr b="1" lang="en" sz="1800">
                <a:solidFill>
                  <a:srgbClr val="001080"/>
                </a:solidFill>
                <a:highlight>
                  <a:srgbClr val="FFFFFF"/>
                </a:highlight>
                <a:latin typeface="Courier New"/>
                <a:ea typeface="Courier New"/>
                <a:cs typeface="Courier New"/>
                <a:sym typeface="Courier New"/>
              </a:rPr>
              <a:t>speed</a:t>
            </a:r>
            <a:r>
              <a:rPr b="1" lang="en" sz="1800">
                <a:solidFill>
                  <a:schemeClr val="dk1"/>
                </a:solidFill>
                <a:highlight>
                  <a:srgbClr val="FFFFFF"/>
                </a:highlight>
                <a:latin typeface="Courier New"/>
                <a:ea typeface="Courier New"/>
                <a:cs typeface="Courier New"/>
                <a:sym typeface="Courier New"/>
              </a:rPr>
              <a:t>;</a:t>
            </a:r>
            <a:endParaRPr b="1" sz="1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chemeClr val="dk1"/>
                </a:solidFill>
                <a:highlight>
                  <a:srgbClr val="FFFFFF"/>
                </a:highlight>
                <a:latin typeface="Courier New"/>
                <a:ea typeface="Courier New"/>
                <a:cs typeface="Courier New"/>
                <a:sym typeface="Courier New"/>
              </a:rPr>
              <a:t>}</a:t>
            </a:r>
            <a:endParaRPr b="1" sz="180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5"/>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solidFill>
                  <a:srgbClr val="404040"/>
                </a:solidFill>
                <a:latin typeface="Comic Sans MS"/>
                <a:ea typeface="Comic Sans MS"/>
                <a:cs typeface="Comic Sans MS"/>
                <a:sym typeface="Comic Sans MS"/>
              </a:rPr>
              <a:t>    </a:t>
            </a:r>
            <a:r>
              <a:rPr b="1" lang="en" sz="3100">
                <a:solidFill>
                  <a:srgbClr val="D15A12"/>
                </a:solidFill>
                <a:latin typeface="Comic Sans MS"/>
                <a:ea typeface="Comic Sans MS"/>
                <a:cs typeface="Comic Sans MS"/>
                <a:sym typeface="Comic Sans MS"/>
              </a:rPr>
              <a:t>Vision </a:t>
            </a:r>
            <a:r>
              <a:rPr b="1" lang="en" sz="3100">
                <a:solidFill>
                  <a:srgbClr val="404040"/>
                </a:solidFill>
                <a:latin typeface="Comic Sans MS"/>
                <a:ea typeface="Comic Sans MS"/>
                <a:cs typeface="Comic Sans MS"/>
                <a:sym typeface="Comic Sans MS"/>
              </a:rPr>
              <a:t>of the Lecture: Achieved !!</a:t>
            </a:r>
            <a:r>
              <a:rPr b="1" lang="en" sz="2300">
                <a:solidFill>
                  <a:srgbClr val="D15A12"/>
                </a:solidFill>
                <a:latin typeface="Comic Sans MS"/>
                <a:ea typeface="Comic Sans MS"/>
                <a:cs typeface="Comic Sans MS"/>
                <a:sym typeface="Comic Sans MS"/>
              </a:rPr>
              <a:t> </a:t>
            </a:r>
            <a:endParaRPr b="1" sz="2300">
              <a:solidFill>
                <a:srgbClr val="D15A12"/>
              </a:solidFill>
              <a:latin typeface="Comic Sans MS"/>
              <a:ea typeface="Comic Sans MS"/>
              <a:cs typeface="Comic Sans MS"/>
              <a:sym typeface="Comic Sans MS"/>
            </a:endParaRPr>
          </a:p>
        </p:txBody>
      </p:sp>
      <p:cxnSp>
        <p:nvCxnSpPr>
          <p:cNvPr id="817" name="Google Shape;817;p5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18" name="Google Shape;818;p5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19" name="Google Shape;819;p5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500">
              <a:solidFill>
                <a:schemeClr val="lt1"/>
              </a:solidFill>
              <a:latin typeface="Comic Sans MS"/>
              <a:ea typeface="Comic Sans MS"/>
              <a:cs typeface="Comic Sans MS"/>
              <a:sym typeface="Comic Sans MS"/>
            </a:endParaRPr>
          </a:p>
        </p:txBody>
      </p:sp>
      <p:pic>
        <p:nvPicPr>
          <p:cNvPr id="820" name="Google Shape;820;p55"/>
          <p:cNvPicPr preferRelativeResize="0"/>
          <p:nvPr/>
        </p:nvPicPr>
        <p:blipFill rotWithShape="1">
          <a:blip r:embed="rId3">
            <a:alphaModFix/>
          </a:blip>
          <a:srcRect b="51474" l="0" r="25065" t="18806"/>
          <a:stretch/>
        </p:blipFill>
        <p:spPr>
          <a:xfrm>
            <a:off x="3798467" y="2303025"/>
            <a:ext cx="5345535" cy="1092399"/>
          </a:xfrm>
          <a:prstGeom prst="rect">
            <a:avLst/>
          </a:prstGeom>
          <a:noFill/>
          <a:ln cap="flat" cmpd="sng" w="28575">
            <a:solidFill>
              <a:schemeClr val="dk2"/>
            </a:solidFill>
            <a:prstDash val="solid"/>
            <a:round/>
            <a:headEnd len="sm" w="sm" type="none"/>
            <a:tailEnd len="sm" w="sm" type="none"/>
          </a:ln>
        </p:spPr>
      </p:pic>
      <p:sp>
        <p:nvSpPr>
          <p:cNvPr id="821" name="Google Shape;821;p55"/>
          <p:cNvSpPr txBox="1"/>
          <p:nvPr/>
        </p:nvSpPr>
        <p:spPr>
          <a:xfrm>
            <a:off x="0" y="1226775"/>
            <a:ext cx="3750900" cy="3201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rgbClr val="AF00DB"/>
                </a:solidFill>
                <a:highlight>
                  <a:srgbClr val="FFFFFF"/>
                </a:highlight>
                <a:latin typeface="Courier New"/>
                <a:ea typeface="Courier New"/>
                <a:cs typeface="Courier New"/>
                <a:sym typeface="Courier New"/>
              </a:rPr>
              <a:t>#include</a:t>
            </a:r>
            <a:r>
              <a:rPr b="1" lang="en">
                <a:solidFill>
                  <a:srgbClr val="A31515"/>
                </a:solidFill>
                <a:highlight>
                  <a:srgbClr val="FFFFFF"/>
                </a:highlight>
                <a:latin typeface="Courier New"/>
                <a:ea typeface="Courier New"/>
                <a:cs typeface="Courier New"/>
                <a:sym typeface="Courier New"/>
              </a:rPr>
              <a:t>&lt;iostream&gt;</a:t>
            </a:r>
            <a:endParaRPr b="1">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AF00DB"/>
                </a:solidFill>
                <a:highlight>
                  <a:srgbClr val="FFFFFF"/>
                </a:highlight>
                <a:latin typeface="Courier New"/>
                <a:ea typeface="Courier New"/>
                <a:cs typeface="Courier New"/>
                <a:sym typeface="Courier New"/>
              </a:rPr>
              <a:t>using</a:t>
            </a:r>
            <a:r>
              <a:rPr b="1" lang="en">
                <a:solidFill>
                  <a:schemeClr val="dk1"/>
                </a:solidFill>
                <a:highlight>
                  <a:srgbClr val="FFFFFF"/>
                </a:highlight>
                <a:latin typeface="Courier New"/>
                <a:ea typeface="Courier New"/>
                <a:cs typeface="Courier New"/>
                <a:sym typeface="Courier New"/>
              </a:rPr>
              <a:t> </a:t>
            </a:r>
            <a:r>
              <a:rPr b="1" lang="en">
                <a:solidFill>
                  <a:srgbClr val="0000FF"/>
                </a:solidFill>
                <a:highlight>
                  <a:srgbClr val="FFFFFF"/>
                </a:highlight>
                <a:latin typeface="Courier New"/>
                <a:ea typeface="Courier New"/>
                <a:cs typeface="Courier New"/>
                <a:sym typeface="Courier New"/>
              </a:rPr>
              <a:t>namespace</a:t>
            </a:r>
            <a:r>
              <a:rPr b="1" lang="en">
                <a:solidFill>
                  <a:schemeClr val="dk1"/>
                </a:solidFill>
                <a:highlight>
                  <a:srgbClr val="FFFFFF"/>
                </a:highlight>
                <a:latin typeface="Courier New"/>
                <a:ea typeface="Courier New"/>
                <a:cs typeface="Courier New"/>
                <a:sym typeface="Courier New"/>
              </a:rPr>
              <a:t> </a:t>
            </a:r>
            <a:r>
              <a:rPr b="1" lang="en">
                <a:solidFill>
                  <a:srgbClr val="267F99"/>
                </a:solidFill>
                <a:highlight>
                  <a:srgbClr val="FFFFFF"/>
                </a:highlight>
                <a:latin typeface="Courier New"/>
                <a:ea typeface="Courier New"/>
                <a:cs typeface="Courier New"/>
                <a:sym typeface="Courier New"/>
              </a:rPr>
              <a:t>std</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795E26"/>
                </a:solidFill>
                <a:highlight>
                  <a:srgbClr val="FFFFFF"/>
                </a:highlight>
                <a:latin typeface="Courier New"/>
                <a:ea typeface="Courier New"/>
                <a:cs typeface="Courier New"/>
                <a:sym typeface="Courier New"/>
              </a:rPr>
              <a:t>main</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cout</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&lt;&lt;</a:t>
            </a:r>
            <a:r>
              <a:rPr b="1" lang="en">
                <a:solidFill>
                  <a:schemeClr val="dk1"/>
                </a:solidFill>
                <a:highlight>
                  <a:srgbClr val="FFFFFF"/>
                </a:highlight>
                <a:latin typeface="Courier New"/>
                <a:ea typeface="Courier New"/>
                <a:cs typeface="Courier New"/>
                <a:sym typeface="Courier New"/>
              </a:rPr>
              <a:t> </a:t>
            </a:r>
            <a:r>
              <a:rPr b="1" lang="en">
                <a:solidFill>
                  <a:srgbClr val="A31515"/>
                </a:solidFill>
                <a:highlight>
                  <a:srgbClr val="FFFFFF"/>
                </a:highlight>
                <a:latin typeface="Courier New"/>
                <a:ea typeface="Courier New"/>
                <a:cs typeface="Courier New"/>
                <a:sym typeface="Courier New"/>
              </a:rPr>
              <a:t>"Enter Distance.."</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00FF"/>
                </a:solidFill>
                <a:highlight>
                  <a:schemeClr val="lt1"/>
                </a:highlight>
                <a:latin typeface="Courier New"/>
                <a:ea typeface="Courier New"/>
                <a:cs typeface="Courier New"/>
                <a:sym typeface="Courier New"/>
              </a:rPr>
              <a:t>int</a:t>
            </a:r>
            <a:r>
              <a:rPr b="1" lang="en">
                <a:solidFill>
                  <a:schemeClr val="dk1"/>
                </a:solidFill>
                <a:highlight>
                  <a:schemeClr val="lt1"/>
                </a:highlight>
                <a:latin typeface="Courier New"/>
                <a:ea typeface="Courier New"/>
                <a:cs typeface="Courier New"/>
                <a:sym typeface="Courier New"/>
              </a:rPr>
              <a:t> </a:t>
            </a:r>
            <a:r>
              <a:rPr b="1" lang="en">
                <a:solidFill>
                  <a:srgbClr val="001080"/>
                </a:solidFill>
                <a:highlight>
                  <a:schemeClr val="lt1"/>
                </a:highlight>
                <a:latin typeface="Courier New"/>
                <a:ea typeface="Courier New"/>
                <a:cs typeface="Courier New"/>
                <a:sym typeface="Courier New"/>
              </a:rPr>
              <a:t>distance</a:t>
            </a:r>
            <a:r>
              <a:rPr b="1" lang="en">
                <a:solidFill>
                  <a:schemeClr val="dk1"/>
                </a:solidFill>
                <a:highlight>
                  <a:schemeClr val="lt1"/>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cin</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&gt;&gt;</a:t>
            </a: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distance</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cout</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&lt;&lt;</a:t>
            </a:r>
            <a:r>
              <a:rPr b="1" lang="en">
                <a:solidFill>
                  <a:schemeClr val="dk1"/>
                </a:solidFill>
                <a:highlight>
                  <a:srgbClr val="FFFFFF"/>
                </a:highlight>
                <a:latin typeface="Courier New"/>
                <a:ea typeface="Courier New"/>
                <a:cs typeface="Courier New"/>
                <a:sym typeface="Courier New"/>
              </a:rPr>
              <a:t> </a:t>
            </a:r>
            <a:r>
              <a:rPr b="1" lang="en">
                <a:solidFill>
                  <a:srgbClr val="A31515"/>
                </a:solidFill>
                <a:highlight>
                  <a:srgbClr val="FFFFFF"/>
                </a:highlight>
                <a:latin typeface="Courier New"/>
                <a:ea typeface="Courier New"/>
                <a:cs typeface="Courier New"/>
                <a:sym typeface="Courier New"/>
              </a:rPr>
              <a:t>"Enter Time.."</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00FF"/>
                </a:solidFill>
                <a:highlight>
                  <a:schemeClr val="lt1"/>
                </a:highlight>
                <a:latin typeface="Courier New"/>
                <a:ea typeface="Courier New"/>
                <a:cs typeface="Courier New"/>
                <a:sym typeface="Courier New"/>
              </a:rPr>
              <a:t>int</a:t>
            </a:r>
            <a:r>
              <a:rPr b="1" lang="en">
                <a:solidFill>
                  <a:schemeClr val="dk1"/>
                </a:solidFill>
                <a:highlight>
                  <a:schemeClr val="lt1"/>
                </a:highlight>
                <a:latin typeface="Courier New"/>
                <a:ea typeface="Courier New"/>
                <a:cs typeface="Courier New"/>
                <a:sym typeface="Courier New"/>
              </a:rPr>
              <a:t> </a:t>
            </a:r>
            <a:r>
              <a:rPr b="1" lang="en">
                <a:solidFill>
                  <a:srgbClr val="001080"/>
                </a:solidFill>
                <a:highlight>
                  <a:schemeClr val="lt1"/>
                </a:highlight>
                <a:latin typeface="Courier New"/>
                <a:ea typeface="Courier New"/>
                <a:cs typeface="Courier New"/>
                <a:sym typeface="Courier New"/>
              </a:rPr>
              <a:t>time</a:t>
            </a:r>
            <a:r>
              <a:rPr b="1" lang="en">
                <a:solidFill>
                  <a:schemeClr val="dk1"/>
                </a:solidFill>
                <a:highlight>
                  <a:schemeClr val="lt1"/>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cin</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&gt;&gt;</a:t>
            </a: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time</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00FF"/>
                </a:solidFill>
                <a:highlight>
                  <a:schemeClr val="lt1"/>
                </a:highlight>
                <a:latin typeface="Courier New"/>
                <a:ea typeface="Courier New"/>
                <a:cs typeface="Courier New"/>
                <a:sym typeface="Courier New"/>
              </a:rPr>
              <a:t>int</a:t>
            </a:r>
            <a:r>
              <a:rPr b="1" lang="en">
                <a:solidFill>
                  <a:schemeClr val="dk1"/>
                </a:solidFill>
                <a:highlight>
                  <a:schemeClr val="lt1"/>
                </a:highlight>
                <a:latin typeface="Courier New"/>
                <a:ea typeface="Courier New"/>
                <a:cs typeface="Courier New"/>
                <a:sym typeface="Courier New"/>
              </a:rPr>
              <a:t> </a:t>
            </a:r>
            <a:r>
              <a:rPr b="1" lang="en">
                <a:solidFill>
                  <a:srgbClr val="001080"/>
                </a:solidFill>
                <a:highlight>
                  <a:schemeClr val="lt1"/>
                </a:highlight>
                <a:latin typeface="Courier New"/>
                <a:ea typeface="Courier New"/>
                <a:cs typeface="Courier New"/>
                <a:sym typeface="Courier New"/>
              </a:rPr>
              <a:t>speed</a:t>
            </a:r>
            <a:r>
              <a:rPr b="1" lang="en">
                <a:solidFill>
                  <a:schemeClr val="dk1"/>
                </a:solidFill>
                <a:highlight>
                  <a:schemeClr val="lt1"/>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speed</a:t>
            </a:r>
            <a:r>
              <a:rPr b="1" lang="en">
                <a:solidFill>
                  <a:schemeClr val="dk1"/>
                </a:solidFill>
                <a:highlight>
                  <a:srgbClr val="FFFFFF"/>
                </a:highlight>
                <a:latin typeface="Courier New"/>
                <a:ea typeface="Courier New"/>
                <a:cs typeface="Courier New"/>
                <a:sym typeface="Courier New"/>
              </a:rPr>
              <a:t> = </a:t>
            </a:r>
            <a:r>
              <a:rPr b="1" lang="en">
                <a:solidFill>
                  <a:srgbClr val="001080"/>
                </a:solidFill>
                <a:highlight>
                  <a:srgbClr val="FFFFFF"/>
                </a:highlight>
                <a:latin typeface="Courier New"/>
                <a:ea typeface="Courier New"/>
                <a:cs typeface="Courier New"/>
                <a:sym typeface="Courier New"/>
              </a:rPr>
              <a:t>distance</a:t>
            </a:r>
            <a:r>
              <a:rPr b="1" lang="en">
                <a:solidFill>
                  <a:schemeClr val="dk1"/>
                </a:solidFill>
                <a:highlight>
                  <a:srgbClr val="FFFFFF"/>
                </a:highlight>
                <a:latin typeface="Courier New"/>
                <a:ea typeface="Courier New"/>
                <a:cs typeface="Courier New"/>
                <a:sym typeface="Courier New"/>
              </a:rPr>
              <a:t> / </a:t>
            </a:r>
            <a:r>
              <a:rPr b="1" lang="en">
                <a:solidFill>
                  <a:srgbClr val="001080"/>
                </a:solidFill>
                <a:highlight>
                  <a:srgbClr val="FFFFFF"/>
                </a:highlight>
                <a:latin typeface="Courier New"/>
                <a:ea typeface="Courier New"/>
                <a:cs typeface="Courier New"/>
                <a:sym typeface="Courier New"/>
              </a:rPr>
              <a:t>time</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cout</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&lt;&lt;</a:t>
            </a:r>
            <a:r>
              <a:rPr b="1" lang="en">
                <a:solidFill>
                  <a:schemeClr val="dk1"/>
                </a:solidFill>
                <a:highlight>
                  <a:srgbClr val="FFFFFF"/>
                </a:highlight>
                <a:latin typeface="Courier New"/>
                <a:ea typeface="Courier New"/>
                <a:cs typeface="Courier New"/>
                <a:sym typeface="Courier New"/>
              </a:rPr>
              <a:t> </a:t>
            </a:r>
            <a:r>
              <a:rPr b="1" lang="en">
                <a:solidFill>
                  <a:srgbClr val="A31515"/>
                </a:solidFill>
                <a:highlight>
                  <a:srgbClr val="FFFFFF"/>
                </a:highlight>
                <a:latin typeface="Courier New"/>
                <a:ea typeface="Courier New"/>
                <a:cs typeface="Courier New"/>
                <a:sym typeface="Courier New"/>
              </a:rPr>
              <a:t>"Speed is "</a:t>
            </a:r>
            <a:r>
              <a:rPr b="1" lang="en">
                <a:solidFill>
                  <a:schemeClr val="dk1"/>
                </a:solidFill>
                <a:highlight>
                  <a:srgbClr val="FFFFFF"/>
                </a:highlight>
                <a:latin typeface="Courier New"/>
                <a:ea typeface="Courier New"/>
                <a:cs typeface="Courier New"/>
                <a:sym typeface="Courier New"/>
              </a:rPr>
              <a:t> </a:t>
            </a:r>
            <a:r>
              <a:rPr b="1" lang="en">
                <a:solidFill>
                  <a:srgbClr val="795E26"/>
                </a:solidFill>
                <a:highlight>
                  <a:srgbClr val="FFFFFF"/>
                </a:highlight>
                <a:latin typeface="Courier New"/>
                <a:ea typeface="Courier New"/>
                <a:cs typeface="Courier New"/>
                <a:sym typeface="Courier New"/>
              </a:rPr>
              <a:t>&lt;&lt;</a:t>
            </a:r>
            <a:r>
              <a:rPr b="1" lang="en">
                <a:solidFill>
                  <a:schemeClr val="dk1"/>
                </a:solidFill>
                <a:highlight>
                  <a:srgbClr val="FFFFFF"/>
                </a:highlight>
                <a:latin typeface="Courier New"/>
                <a:ea typeface="Courier New"/>
                <a:cs typeface="Courier New"/>
                <a:sym typeface="Courier New"/>
              </a:rPr>
              <a:t> </a:t>
            </a:r>
            <a:r>
              <a:rPr b="1" lang="en">
                <a:solidFill>
                  <a:srgbClr val="001080"/>
                </a:solidFill>
                <a:highlight>
                  <a:srgbClr val="FFFFFF"/>
                </a:highlight>
                <a:latin typeface="Courier New"/>
                <a:ea typeface="Courier New"/>
                <a:cs typeface="Courier New"/>
                <a:sym typeface="Courier New"/>
              </a:rPr>
              <a:t>speed</a:t>
            </a:r>
            <a:r>
              <a:rPr b="1" lang="en">
                <a:solidFill>
                  <a:schemeClr val="dk1"/>
                </a:solidFill>
                <a:highlight>
                  <a:srgbClr val="FFFFFF"/>
                </a:highlight>
                <a:latin typeface="Courier New"/>
                <a:ea typeface="Courier New"/>
                <a:cs typeface="Courier New"/>
                <a:sym typeface="Courier New"/>
              </a:rPr>
              <a:t>;</a:t>
            </a:r>
            <a:endParaRPr b="1">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chemeClr val="dk1"/>
                </a:solidFill>
                <a:highlight>
                  <a:srgbClr val="FFFFFF"/>
                </a:highlight>
                <a:latin typeface="Courier New"/>
                <a:ea typeface="Courier New"/>
                <a:cs typeface="Courier New"/>
                <a:sym typeface="Courier New"/>
              </a:rPr>
              <a:t>}</a:t>
            </a:r>
            <a:endParaRPr b="1">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6"/>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Learning Objective</a:t>
            </a:r>
            <a:endParaRPr b="1" sz="3600">
              <a:solidFill>
                <a:srgbClr val="404040"/>
              </a:solidFill>
              <a:latin typeface="Comic Sans MS"/>
              <a:ea typeface="Comic Sans MS"/>
              <a:cs typeface="Comic Sans MS"/>
              <a:sym typeface="Comic Sans MS"/>
            </a:endParaRPr>
          </a:p>
        </p:txBody>
      </p:sp>
      <p:sp>
        <p:nvSpPr>
          <p:cNvPr id="827" name="Google Shape;827;p56"/>
          <p:cNvSpPr txBox="1"/>
          <p:nvPr>
            <p:ph idx="1" type="subTitle"/>
          </p:nvPr>
        </p:nvSpPr>
        <p:spPr>
          <a:xfrm>
            <a:off x="701875" y="1529475"/>
            <a:ext cx="6632700" cy="2141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3000">
                <a:solidFill>
                  <a:srgbClr val="434343"/>
                </a:solidFill>
                <a:latin typeface="Comic Sans MS"/>
                <a:ea typeface="Comic Sans MS"/>
                <a:cs typeface="Comic Sans MS"/>
                <a:sym typeface="Comic Sans MS"/>
              </a:rPr>
              <a:t>Write a </a:t>
            </a:r>
            <a:r>
              <a:rPr b="1" lang="en" sz="3000">
                <a:solidFill>
                  <a:srgbClr val="D15A12"/>
                </a:solidFill>
                <a:latin typeface="Comic Sans MS"/>
                <a:ea typeface="Comic Sans MS"/>
                <a:cs typeface="Comic Sans MS"/>
                <a:sym typeface="Comic Sans MS"/>
              </a:rPr>
              <a:t>C++</a:t>
            </a:r>
            <a:r>
              <a:rPr b="1" lang="en" sz="3000">
                <a:solidFill>
                  <a:srgbClr val="434343"/>
                </a:solidFill>
                <a:latin typeface="Comic Sans MS"/>
                <a:ea typeface="Comic Sans MS"/>
                <a:cs typeface="Comic Sans MS"/>
                <a:sym typeface="Comic Sans MS"/>
              </a:rPr>
              <a:t> program that takes </a:t>
            </a:r>
            <a:r>
              <a:rPr b="1" lang="en" sz="3000">
                <a:solidFill>
                  <a:srgbClr val="D15A12"/>
                </a:solidFill>
                <a:latin typeface="Comic Sans MS"/>
                <a:ea typeface="Comic Sans MS"/>
                <a:cs typeface="Comic Sans MS"/>
                <a:sym typeface="Comic Sans MS"/>
              </a:rPr>
              <a:t>input</a:t>
            </a:r>
            <a:r>
              <a:rPr b="1" lang="en" sz="3000">
                <a:solidFill>
                  <a:srgbClr val="434343"/>
                </a:solidFill>
                <a:latin typeface="Comic Sans MS"/>
                <a:ea typeface="Comic Sans MS"/>
                <a:cs typeface="Comic Sans MS"/>
                <a:sym typeface="Comic Sans MS"/>
              </a:rPr>
              <a:t> from the user, </a:t>
            </a:r>
            <a:r>
              <a:rPr b="1" lang="en" sz="3000">
                <a:solidFill>
                  <a:srgbClr val="D15A12"/>
                </a:solidFill>
                <a:latin typeface="Comic Sans MS"/>
                <a:ea typeface="Comic Sans MS"/>
                <a:cs typeface="Comic Sans MS"/>
                <a:sym typeface="Comic Sans MS"/>
              </a:rPr>
              <a:t>apply mathematical operations</a:t>
            </a:r>
            <a:r>
              <a:rPr b="1" lang="en" sz="3000">
                <a:solidFill>
                  <a:srgbClr val="434343"/>
                </a:solidFill>
                <a:latin typeface="Comic Sans MS"/>
                <a:ea typeface="Comic Sans MS"/>
                <a:cs typeface="Comic Sans MS"/>
                <a:sym typeface="Comic Sans MS"/>
              </a:rPr>
              <a:t> and gives </a:t>
            </a:r>
            <a:r>
              <a:rPr b="1" lang="en" sz="3000">
                <a:solidFill>
                  <a:srgbClr val="D15A12"/>
                </a:solidFill>
                <a:latin typeface="Comic Sans MS"/>
                <a:ea typeface="Comic Sans MS"/>
                <a:cs typeface="Comic Sans MS"/>
                <a:sym typeface="Comic Sans MS"/>
              </a:rPr>
              <a:t>output</a:t>
            </a:r>
            <a:r>
              <a:rPr b="1" lang="en" sz="3000">
                <a:solidFill>
                  <a:srgbClr val="434343"/>
                </a:solidFill>
                <a:latin typeface="Comic Sans MS"/>
                <a:ea typeface="Comic Sans MS"/>
                <a:cs typeface="Comic Sans MS"/>
                <a:sym typeface="Comic Sans MS"/>
              </a:rPr>
              <a:t> on Console.</a:t>
            </a:r>
            <a:endParaRPr b="1" sz="3000">
              <a:solidFill>
                <a:srgbClr val="404040"/>
              </a:solidFill>
              <a:latin typeface="Comic Sans MS"/>
              <a:ea typeface="Comic Sans MS"/>
              <a:cs typeface="Comic Sans MS"/>
              <a:sym typeface="Comic Sans MS"/>
            </a:endParaRPr>
          </a:p>
        </p:txBody>
      </p:sp>
      <p:pic>
        <p:nvPicPr>
          <p:cNvPr id="828" name="Google Shape;828;p56"/>
          <p:cNvPicPr preferRelativeResize="0"/>
          <p:nvPr/>
        </p:nvPicPr>
        <p:blipFill>
          <a:blip r:embed="rId3">
            <a:alphaModFix/>
          </a:blip>
          <a:stretch>
            <a:fillRect/>
          </a:stretch>
        </p:blipFill>
        <p:spPr>
          <a:xfrm>
            <a:off x="7261975" y="718825"/>
            <a:ext cx="1792300" cy="3885750"/>
          </a:xfrm>
          <a:prstGeom prst="rect">
            <a:avLst/>
          </a:prstGeom>
          <a:noFill/>
          <a:ln>
            <a:noFill/>
          </a:ln>
        </p:spPr>
      </p:pic>
      <p:cxnSp>
        <p:nvCxnSpPr>
          <p:cNvPr id="829" name="Google Shape;829;p5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30" name="Google Shape;830;p5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31" name="Google Shape;831;p5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7" name="Google Shape;837;p57"/>
          <p:cNvSpPr txBox="1"/>
          <p:nvPr>
            <p:ph type="title"/>
          </p:nvPr>
        </p:nvSpPr>
        <p:spPr>
          <a:xfrm>
            <a:off x="0" y="0"/>
            <a:ext cx="9144000" cy="693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Libre Franklin Thin"/>
              <a:buNone/>
            </a:pPr>
            <a:r>
              <a:rPr b="1" lang="en" sz="3000">
                <a:solidFill>
                  <a:srgbClr val="434343"/>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 </a:t>
            </a:r>
            <a:r>
              <a:rPr b="1" lang="en" sz="3600">
                <a:solidFill>
                  <a:srgbClr val="434343"/>
                </a:solidFill>
                <a:latin typeface="Comic Sans MS"/>
                <a:ea typeface="Comic Sans MS"/>
                <a:cs typeface="Comic Sans MS"/>
                <a:sym typeface="Comic Sans MS"/>
              </a:rPr>
              <a:t>Self </a:t>
            </a:r>
            <a:r>
              <a:rPr b="1" lang="en" sz="3600">
                <a:solidFill>
                  <a:srgbClr val="D15A12"/>
                </a:solidFill>
                <a:latin typeface="Comic Sans MS"/>
                <a:ea typeface="Comic Sans MS"/>
                <a:cs typeface="Comic Sans MS"/>
                <a:sym typeface="Comic Sans MS"/>
              </a:rPr>
              <a:t>Assessment</a:t>
            </a:r>
            <a:endParaRPr b="1" sz="3000">
              <a:solidFill>
                <a:srgbClr val="434343"/>
              </a:solidFill>
              <a:latin typeface="Comic Sans MS"/>
              <a:ea typeface="Comic Sans MS"/>
              <a:cs typeface="Comic Sans MS"/>
              <a:sym typeface="Comic Sans MS"/>
            </a:endParaRPr>
          </a:p>
        </p:txBody>
      </p:sp>
      <p:cxnSp>
        <p:nvCxnSpPr>
          <p:cNvPr id="838" name="Google Shape;838;p57"/>
          <p:cNvCxnSpPr/>
          <p:nvPr/>
        </p:nvCxnSpPr>
        <p:spPr>
          <a:xfrm>
            <a:off x="375500" y="123950"/>
            <a:ext cx="0" cy="570000"/>
          </a:xfrm>
          <a:prstGeom prst="straightConnector1">
            <a:avLst/>
          </a:prstGeom>
          <a:noFill/>
          <a:ln cap="flat" cmpd="sng" w="38100">
            <a:solidFill>
              <a:srgbClr val="D15A12"/>
            </a:solidFill>
            <a:prstDash val="solid"/>
            <a:round/>
            <a:headEnd len="sm" w="sm" type="none"/>
            <a:tailEnd len="sm" w="sm" type="none"/>
          </a:ln>
        </p:spPr>
      </p:cxnSp>
      <p:cxnSp>
        <p:nvCxnSpPr>
          <p:cNvPr id="839" name="Google Shape;839;p57"/>
          <p:cNvCxnSpPr/>
          <p:nvPr/>
        </p:nvCxnSpPr>
        <p:spPr>
          <a:xfrm>
            <a:off x="299300" y="47750"/>
            <a:ext cx="0" cy="570000"/>
          </a:xfrm>
          <a:prstGeom prst="straightConnector1">
            <a:avLst/>
          </a:prstGeom>
          <a:noFill/>
          <a:ln cap="flat" cmpd="sng" w="38100">
            <a:solidFill>
              <a:schemeClr val="dk2"/>
            </a:solidFill>
            <a:prstDash val="solid"/>
            <a:round/>
            <a:headEnd len="sm" w="sm" type="none"/>
            <a:tailEnd len="sm" w="sm" type="none"/>
          </a:ln>
        </p:spPr>
      </p:cxnSp>
      <p:sp>
        <p:nvSpPr>
          <p:cNvPr id="840" name="Google Shape;840;p57"/>
          <p:cNvSpPr txBox="1"/>
          <p:nvPr/>
        </p:nvSpPr>
        <p:spPr>
          <a:xfrm>
            <a:off x="375500" y="1131350"/>
            <a:ext cx="6544500" cy="2202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434343"/>
              </a:buClr>
              <a:buSzPts val="2200"/>
              <a:buFont typeface="Comic Sans MS"/>
              <a:buAutoNum type="arabicPeriod"/>
            </a:pPr>
            <a:r>
              <a:rPr b="1" lang="en" sz="2400">
                <a:solidFill>
                  <a:srgbClr val="404040"/>
                </a:solidFill>
                <a:latin typeface="Comic Sans MS"/>
                <a:ea typeface="Comic Sans MS"/>
                <a:cs typeface="Comic Sans MS"/>
                <a:sym typeface="Comic Sans MS"/>
              </a:rPr>
              <a:t>Write a </a:t>
            </a:r>
            <a:r>
              <a:rPr b="1" lang="en" sz="2400">
                <a:solidFill>
                  <a:srgbClr val="D15A12"/>
                </a:solidFill>
                <a:latin typeface="Comic Sans MS"/>
                <a:ea typeface="Comic Sans MS"/>
                <a:cs typeface="Comic Sans MS"/>
                <a:sym typeface="Comic Sans MS"/>
              </a:rPr>
              <a:t>C++ program</a:t>
            </a:r>
            <a:r>
              <a:rPr b="1" lang="en" sz="2400">
                <a:solidFill>
                  <a:srgbClr val="404040"/>
                </a:solidFill>
                <a:latin typeface="Comic Sans MS"/>
                <a:ea typeface="Comic Sans MS"/>
                <a:cs typeface="Comic Sans MS"/>
                <a:sym typeface="Comic Sans MS"/>
              </a:rPr>
              <a:t> that takes </a:t>
            </a:r>
            <a:r>
              <a:rPr b="1" lang="en" sz="2400">
                <a:solidFill>
                  <a:srgbClr val="D15A12"/>
                </a:solidFill>
                <a:latin typeface="Comic Sans MS"/>
                <a:ea typeface="Comic Sans MS"/>
                <a:cs typeface="Comic Sans MS"/>
                <a:sym typeface="Comic Sans MS"/>
              </a:rPr>
              <a:t>Force</a:t>
            </a:r>
            <a:r>
              <a:rPr b="1" lang="en" sz="2400">
                <a:solidFill>
                  <a:srgbClr val="404040"/>
                </a:solidFill>
                <a:latin typeface="Comic Sans MS"/>
                <a:ea typeface="Comic Sans MS"/>
                <a:cs typeface="Comic Sans MS"/>
                <a:sym typeface="Comic Sans MS"/>
              </a:rPr>
              <a:t> acting on the object and it </a:t>
            </a:r>
            <a:r>
              <a:rPr b="1" lang="en" sz="2400">
                <a:solidFill>
                  <a:srgbClr val="D15A12"/>
                </a:solidFill>
                <a:latin typeface="Comic Sans MS"/>
                <a:ea typeface="Comic Sans MS"/>
                <a:cs typeface="Comic Sans MS"/>
                <a:sym typeface="Comic Sans MS"/>
              </a:rPr>
              <a:t>acceleration</a:t>
            </a:r>
            <a:r>
              <a:rPr b="1" lang="en" sz="2400">
                <a:solidFill>
                  <a:srgbClr val="404040"/>
                </a:solidFill>
                <a:latin typeface="Comic Sans MS"/>
                <a:ea typeface="Comic Sans MS"/>
                <a:cs typeface="Comic Sans MS"/>
                <a:sym typeface="Comic Sans MS"/>
              </a:rPr>
              <a:t> as input and calculates the </a:t>
            </a:r>
            <a:r>
              <a:rPr b="1" lang="en" sz="2400">
                <a:solidFill>
                  <a:srgbClr val="D15A12"/>
                </a:solidFill>
                <a:latin typeface="Comic Sans MS"/>
                <a:ea typeface="Comic Sans MS"/>
                <a:cs typeface="Comic Sans MS"/>
                <a:sym typeface="Comic Sans MS"/>
              </a:rPr>
              <a:t>mass</a:t>
            </a:r>
            <a:r>
              <a:rPr b="1" lang="en" sz="2400">
                <a:solidFill>
                  <a:srgbClr val="404040"/>
                </a:solidFill>
                <a:latin typeface="Comic Sans MS"/>
                <a:ea typeface="Comic Sans MS"/>
                <a:cs typeface="Comic Sans MS"/>
                <a:sym typeface="Comic Sans MS"/>
              </a:rPr>
              <a:t> of the object.</a:t>
            </a:r>
            <a:endParaRPr b="1" sz="2200">
              <a:solidFill>
                <a:srgbClr val="434343"/>
              </a:solidFill>
              <a:latin typeface="Comic Sans MS"/>
              <a:ea typeface="Comic Sans MS"/>
              <a:cs typeface="Comic Sans MS"/>
              <a:sym typeface="Comic Sans MS"/>
            </a:endParaRPr>
          </a:p>
        </p:txBody>
      </p:sp>
      <p:pic>
        <p:nvPicPr>
          <p:cNvPr id="841" name="Google Shape;841;p57"/>
          <p:cNvPicPr preferRelativeResize="0"/>
          <p:nvPr/>
        </p:nvPicPr>
        <p:blipFill rotWithShape="1">
          <a:blip r:embed="rId3">
            <a:alphaModFix/>
          </a:blip>
          <a:srcRect b="0" l="0" r="0" t="0"/>
          <a:stretch/>
        </p:blipFill>
        <p:spPr>
          <a:xfrm flipH="1">
            <a:off x="6919948" y="1280075"/>
            <a:ext cx="1803625" cy="3469100"/>
          </a:xfrm>
          <a:prstGeom prst="rect">
            <a:avLst/>
          </a:prstGeom>
          <a:noFill/>
          <a:ln>
            <a:noFill/>
          </a:ln>
        </p:spPr>
      </p:pic>
      <p:pic>
        <p:nvPicPr>
          <p:cNvPr id="842" name="Google Shape;842;p57"/>
          <p:cNvPicPr preferRelativeResize="0"/>
          <p:nvPr/>
        </p:nvPicPr>
        <p:blipFill>
          <a:blip r:embed="rId4">
            <a:alphaModFix/>
          </a:blip>
          <a:stretch>
            <a:fillRect/>
          </a:stretch>
        </p:blipFill>
        <p:spPr>
          <a:xfrm>
            <a:off x="2667050" y="3251425"/>
            <a:ext cx="3505100" cy="1036525"/>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animEffect filter="fade" transition="in">
                                      <p:cBhvr>
                                        <p:cTn dur="1000"/>
                                        <p:tgtEl>
                                          <p:spTgt spid="84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8" name="Google Shape;848;p58"/>
          <p:cNvSpPr txBox="1"/>
          <p:nvPr>
            <p:ph type="title"/>
          </p:nvPr>
        </p:nvSpPr>
        <p:spPr>
          <a:xfrm>
            <a:off x="0" y="0"/>
            <a:ext cx="9144000" cy="693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Libre Franklin Thin"/>
              <a:buNone/>
            </a:pPr>
            <a:r>
              <a:rPr b="1" lang="en" sz="3000">
                <a:solidFill>
                  <a:srgbClr val="434343"/>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 </a:t>
            </a:r>
            <a:r>
              <a:rPr b="1" lang="en" sz="3600">
                <a:solidFill>
                  <a:srgbClr val="434343"/>
                </a:solidFill>
                <a:latin typeface="Comic Sans MS"/>
                <a:ea typeface="Comic Sans MS"/>
                <a:cs typeface="Comic Sans MS"/>
                <a:sym typeface="Comic Sans MS"/>
              </a:rPr>
              <a:t>Self </a:t>
            </a:r>
            <a:r>
              <a:rPr b="1" lang="en" sz="3600">
                <a:solidFill>
                  <a:srgbClr val="D15A12"/>
                </a:solidFill>
                <a:latin typeface="Comic Sans MS"/>
                <a:ea typeface="Comic Sans MS"/>
                <a:cs typeface="Comic Sans MS"/>
                <a:sym typeface="Comic Sans MS"/>
              </a:rPr>
              <a:t>Assessment</a:t>
            </a:r>
            <a:endParaRPr b="1" sz="3000">
              <a:solidFill>
                <a:srgbClr val="434343"/>
              </a:solidFill>
              <a:latin typeface="Comic Sans MS"/>
              <a:ea typeface="Comic Sans MS"/>
              <a:cs typeface="Comic Sans MS"/>
              <a:sym typeface="Comic Sans MS"/>
            </a:endParaRPr>
          </a:p>
        </p:txBody>
      </p:sp>
      <p:cxnSp>
        <p:nvCxnSpPr>
          <p:cNvPr id="849" name="Google Shape;849;p58"/>
          <p:cNvCxnSpPr/>
          <p:nvPr/>
        </p:nvCxnSpPr>
        <p:spPr>
          <a:xfrm>
            <a:off x="375500" y="123950"/>
            <a:ext cx="0" cy="570000"/>
          </a:xfrm>
          <a:prstGeom prst="straightConnector1">
            <a:avLst/>
          </a:prstGeom>
          <a:noFill/>
          <a:ln cap="flat" cmpd="sng" w="38100">
            <a:solidFill>
              <a:srgbClr val="D15A12"/>
            </a:solidFill>
            <a:prstDash val="solid"/>
            <a:round/>
            <a:headEnd len="sm" w="sm" type="none"/>
            <a:tailEnd len="sm" w="sm" type="none"/>
          </a:ln>
        </p:spPr>
      </p:cxnSp>
      <p:cxnSp>
        <p:nvCxnSpPr>
          <p:cNvPr id="850" name="Google Shape;850;p58"/>
          <p:cNvCxnSpPr/>
          <p:nvPr/>
        </p:nvCxnSpPr>
        <p:spPr>
          <a:xfrm>
            <a:off x="299300" y="47750"/>
            <a:ext cx="0" cy="570000"/>
          </a:xfrm>
          <a:prstGeom prst="straightConnector1">
            <a:avLst/>
          </a:prstGeom>
          <a:noFill/>
          <a:ln cap="flat" cmpd="sng" w="38100">
            <a:solidFill>
              <a:schemeClr val="dk2"/>
            </a:solidFill>
            <a:prstDash val="solid"/>
            <a:round/>
            <a:headEnd len="sm" w="sm" type="none"/>
            <a:tailEnd len="sm" w="sm" type="none"/>
          </a:ln>
        </p:spPr>
      </p:cxnSp>
      <p:sp>
        <p:nvSpPr>
          <p:cNvPr id="851" name="Google Shape;851;p58"/>
          <p:cNvSpPr txBox="1"/>
          <p:nvPr/>
        </p:nvSpPr>
        <p:spPr>
          <a:xfrm>
            <a:off x="375500" y="1131350"/>
            <a:ext cx="6544500" cy="31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404040"/>
                </a:solidFill>
                <a:latin typeface="Comic Sans MS"/>
                <a:ea typeface="Comic Sans MS"/>
                <a:cs typeface="Comic Sans MS"/>
                <a:sym typeface="Comic Sans MS"/>
              </a:rPr>
              <a:t>2. 	Write a </a:t>
            </a:r>
            <a:r>
              <a:rPr b="1" lang="en" sz="2400">
                <a:solidFill>
                  <a:srgbClr val="D15A12"/>
                </a:solidFill>
                <a:latin typeface="Comic Sans MS"/>
                <a:ea typeface="Comic Sans MS"/>
                <a:cs typeface="Comic Sans MS"/>
                <a:sym typeface="Comic Sans MS"/>
              </a:rPr>
              <a:t>C++ program</a:t>
            </a:r>
            <a:r>
              <a:rPr b="1" lang="en" sz="2400">
                <a:solidFill>
                  <a:srgbClr val="404040"/>
                </a:solidFill>
                <a:latin typeface="Comic Sans MS"/>
                <a:ea typeface="Comic Sans MS"/>
                <a:cs typeface="Comic Sans MS"/>
                <a:sym typeface="Comic Sans MS"/>
              </a:rPr>
              <a:t> that takes weight </a:t>
            </a:r>
            <a:r>
              <a:rPr b="1" lang="en" sz="2400">
                <a:solidFill>
                  <a:srgbClr val="D15A12"/>
                </a:solidFill>
                <a:latin typeface="Comic Sans MS"/>
                <a:ea typeface="Comic Sans MS"/>
                <a:cs typeface="Comic Sans MS"/>
                <a:sym typeface="Comic Sans MS"/>
              </a:rPr>
              <a:t>‘w’</a:t>
            </a:r>
            <a:r>
              <a:rPr b="1" lang="en" sz="2400">
                <a:solidFill>
                  <a:srgbClr val="404040"/>
                </a:solidFill>
                <a:latin typeface="Comic Sans MS"/>
                <a:ea typeface="Comic Sans MS"/>
                <a:cs typeface="Comic Sans MS"/>
                <a:sym typeface="Comic Sans MS"/>
              </a:rPr>
              <a:t> as input from the user and calculates the </a:t>
            </a:r>
            <a:r>
              <a:rPr b="1" lang="en" sz="2400">
                <a:solidFill>
                  <a:srgbClr val="D15A12"/>
                </a:solidFill>
                <a:latin typeface="Comic Sans MS"/>
                <a:ea typeface="Comic Sans MS"/>
                <a:cs typeface="Comic Sans MS"/>
                <a:sym typeface="Comic Sans MS"/>
              </a:rPr>
              <a:t>'m' </a:t>
            </a:r>
            <a:r>
              <a:rPr b="1" lang="en" sz="2400">
                <a:solidFill>
                  <a:srgbClr val="404040"/>
                </a:solidFill>
                <a:latin typeface="Comic Sans MS"/>
                <a:ea typeface="Comic Sans MS"/>
                <a:cs typeface="Comic Sans MS"/>
                <a:sym typeface="Comic Sans MS"/>
              </a:rPr>
              <a:t>is the mass of the object. </a:t>
            </a:r>
            <a:endParaRPr b="1" sz="2400">
              <a:solidFill>
                <a:srgbClr val="D15A12"/>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 sz="2400">
                <a:solidFill>
                  <a:srgbClr val="404040"/>
                </a:solidFill>
                <a:latin typeface="Comic Sans MS"/>
                <a:ea typeface="Comic Sans MS"/>
                <a:cs typeface="Comic Sans MS"/>
                <a:sym typeface="Comic Sans MS"/>
              </a:rPr>
              <a:t>Formula is </a:t>
            </a:r>
            <a:r>
              <a:rPr b="1" lang="en" sz="2400">
                <a:solidFill>
                  <a:srgbClr val="D15A12"/>
                </a:solidFill>
                <a:latin typeface="Comic Sans MS"/>
                <a:ea typeface="Comic Sans MS"/>
                <a:cs typeface="Comic Sans MS"/>
                <a:sym typeface="Comic Sans MS"/>
              </a:rPr>
              <a:t>m = w/g</a:t>
            </a:r>
            <a:r>
              <a:rPr b="1" lang="en" sz="2400">
                <a:solidFill>
                  <a:srgbClr val="404040"/>
                </a:solidFill>
                <a:latin typeface="Comic Sans MS"/>
                <a:ea typeface="Comic Sans MS"/>
                <a:cs typeface="Comic Sans MS"/>
                <a:sym typeface="Comic Sans MS"/>
              </a:rPr>
              <a:t>. For simplicity, </a:t>
            </a:r>
            <a:r>
              <a:rPr b="1" lang="en" sz="2400">
                <a:solidFill>
                  <a:srgbClr val="404040"/>
                </a:solidFill>
                <a:latin typeface="Comic Sans MS"/>
                <a:ea typeface="Comic Sans MS"/>
                <a:cs typeface="Comic Sans MS"/>
                <a:sym typeface="Comic Sans MS"/>
              </a:rPr>
              <a:t>where</a:t>
            </a:r>
            <a:r>
              <a:rPr b="1" lang="en" sz="2400">
                <a:solidFill>
                  <a:srgbClr val="404040"/>
                </a:solidFill>
                <a:latin typeface="Comic Sans MS"/>
                <a:ea typeface="Comic Sans MS"/>
                <a:cs typeface="Comic Sans MS"/>
                <a:sym typeface="Comic Sans MS"/>
              </a:rPr>
              <a:t> </a:t>
            </a:r>
            <a:r>
              <a:rPr b="1" lang="en" sz="2400">
                <a:solidFill>
                  <a:srgbClr val="D15A12"/>
                </a:solidFill>
                <a:latin typeface="Comic Sans MS"/>
                <a:ea typeface="Comic Sans MS"/>
                <a:cs typeface="Comic Sans MS"/>
                <a:sym typeface="Comic Sans MS"/>
              </a:rPr>
              <a:t>'g'</a:t>
            </a:r>
            <a:r>
              <a:rPr b="1" lang="en" sz="2400">
                <a:solidFill>
                  <a:srgbClr val="404040"/>
                </a:solidFill>
                <a:latin typeface="Comic Sans MS"/>
                <a:ea typeface="Comic Sans MS"/>
                <a:cs typeface="Comic Sans MS"/>
                <a:sym typeface="Comic Sans MS"/>
              </a:rPr>
              <a:t> is the acceleration due to gravity.</a:t>
            </a:r>
            <a:endParaRPr b="1" sz="2400">
              <a:solidFill>
                <a:srgbClr val="404040"/>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 sz="2400">
                <a:solidFill>
                  <a:srgbClr val="404040"/>
                </a:solidFill>
                <a:latin typeface="Comic Sans MS"/>
                <a:ea typeface="Comic Sans MS"/>
                <a:cs typeface="Comic Sans MS"/>
                <a:sym typeface="Comic Sans MS"/>
              </a:rPr>
              <a:t>consider the value of g to be 10 m/s2.</a:t>
            </a:r>
            <a:endParaRPr b="1" sz="2400">
              <a:solidFill>
                <a:srgbClr val="404040"/>
              </a:solidFill>
              <a:latin typeface="Comic Sans MS"/>
              <a:ea typeface="Comic Sans MS"/>
              <a:cs typeface="Comic Sans MS"/>
              <a:sym typeface="Comic Sans MS"/>
            </a:endParaRPr>
          </a:p>
        </p:txBody>
      </p:sp>
      <p:pic>
        <p:nvPicPr>
          <p:cNvPr id="852" name="Google Shape;852;p58"/>
          <p:cNvPicPr preferRelativeResize="0"/>
          <p:nvPr/>
        </p:nvPicPr>
        <p:blipFill rotWithShape="1">
          <a:blip r:embed="rId3">
            <a:alphaModFix/>
          </a:blip>
          <a:srcRect b="0" l="0" r="0" t="0"/>
          <a:stretch/>
        </p:blipFill>
        <p:spPr>
          <a:xfrm flipH="1">
            <a:off x="6919948" y="1280075"/>
            <a:ext cx="1803625" cy="346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xEl>
                                              <p:pRg end="0" st="0"/>
                                            </p:txEl>
                                          </p:spTgt>
                                        </p:tgtEl>
                                        <p:attrNameLst>
                                          <p:attrName>style.visibility</p:attrName>
                                        </p:attrNameLst>
                                      </p:cBhvr>
                                      <p:to>
                                        <p:strVal val="visible"/>
                                      </p:to>
                                    </p:set>
                                    <p:animEffect filter="fade" transition="in">
                                      <p:cBhvr>
                                        <p:cTn dur="1000"/>
                                        <p:tgtEl>
                                          <p:spTgt spid="8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xEl>
                                              <p:pRg end="1" st="1"/>
                                            </p:txEl>
                                          </p:spTgt>
                                        </p:tgtEl>
                                        <p:attrNameLst>
                                          <p:attrName>style.visibility</p:attrName>
                                        </p:attrNameLst>
                                      </p:cBhvr>
                                      <p:to>
                                        <p:strVal val="visible"/>
                                      </p:to>
                                    </p:set>
                                    <p:animEffect filter="fade" transition="in">
                                      <p:cBhvr>
                                        <p:cTn dur="1000"/>
                                        <p:tgtEl>
                                          <p:spTgt spid="8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xEl>
                                              <p:pRg end="2" st="2"/>
                                            </p:txEl>
                                          </p:spTgt>
                                        </p:tgtEl>
                                        <p:attrNameLst>
                                          <p:attrName>style.visibility</p:attrName>
                                        </p:attrNameLst>
                                      </p:cBhvr>
                                      <p:to>
                                        <p:strVal val="visible"/>
                                      </p:to>
                                    </p:set>
                                    <p:animEffect filter="fade" transition="in">
                                      <p:cBhvr>
                                        <p:cTn dur="1000"/>
                                        <p:tgtEl>
                                          <p:spTgt spid="8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Vision </a:t>
            </a:r>
            <a:r>
              <a:rPr b="1" lang="en" sz="3600">
                <a:solidFill>
                  <a:srgbClr val="404040"/>
                </a:solidFill>
                <a:latin typeface="Comic Sans MS"/>
                <a:ea typeface="Comic Sans MS"/>
                <a:cs typeface="Comic Sans MS"/>
                <a:sym typeface="Comic Sans MS"/>
              </a:rPr>
              <a:t>of this Lecture</a:t>
            </a:r>
            <a:endParaRPr b="1" sz="3600">
              <a:solidFill>
                <a:srgbClr val="D15A12"/>
              </a:solidFill>
              <a:latin typeface="Comic Sans MS"/>
              <a:ea typeface="Comic Sans MS"/>
              <a:cs typeface="Comic Sans MS"/>
              <a:sym typeface="Comic Sans MS"/>
            </a:endParaRPr>
          </a:p>
        </p:txBody>
      </p:sp>
      <p:cxnSp>
        <p:nvCxnSpPr>
          <p:cNvPr id="93" name="Google Shape;93;p1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4" name="Google Shape;94;p1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5" name="Google Shape;95;p1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8"/>
          <p:cNvSpPr txBox="1"/>
          <p:nvPr/>
        </p:nvSpPr>
        <p:spPr>
          <a:xfrm>
            <a:off x="604100" y="721725"/>
            <a:ext cx="8768400" cy="92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200">
                <a:solidFill>
                  <a:srgbClr val="3F3F3F"/>
                </a:solidFill>
                <a:latin typeface="Comic Sans MS"/>
                <a:ea typeface="Comic Sans MS"/>
                <a:cs typeface="Comic Sans MS"/>
                <a:sym typeface="Comic Sans MS"/>
              </a:rPr>
              <a:t>We want to write a Program that takes Distance (kilometers) and Time (hours) as </a:t>
            </a:r>
            <a:r>
              <a:rPr b="1" lang="en" sz="2200">
                <a:solidFill>
                  <a:srgbClr val="D15A12"/>
                </a:solidFill>
                <a:latin typeface="Comic Sans MS"/>
                <a:ea typeface="Comic Sans MS"/>
                <a:cs typeface="Comic Sans MS"/>
                <a:sym typeface="Comic Sans MS"/>
              </a:rPr>
              <a:t>input</a:t>
            </a:r>
            <a:r>
              <a:rPr b="1" lang="en" sz="2200">
                <a:solidFill>
                  <a:srgbClr val="3F3F3F"/>
                </a:solidFill>
                <a:latin typeface="Comic Sans MS"/>
                <a:ea typeface="Comic Sans MS"/>
                <a:cs typeface="Comic Sans MS"/>
                <a:sym typeface="Comic Sans MS"/>
              </a:rPr>
              <a:t> from the user, </a:t>
            </a:r>
            <a:r>
              <a:rPr b="1" lang="en" sz="2200">
                <a:solidFill>
                  <a:srgbClr val="D15A12"/>
                </a:solidFill>
                <a:latin typeface="Comic Sans MS"/>
                <a:ea typeface="Comic Sans MS"/>
                <a:cs typeface="Comic Sans MS"/>
                <a:sym typeface="Comic Sans MS"/>
              </a:rPr>
              <a:t>calculates</a:t>
            </a:r>
            <a:r>
              <a:rPr b="1" lang="en" sz="2200">
                <a:solidFill>
                  <a:srgbClr val="3F3F3F"/>
                </a:solidFill>
                <a:latin typeface="Comic Sans MS"/>
                <a:ea typeface="Comic Sans MS"/>
                <a:cs typeface="Comic Sans MS"/>
                <a:sym typeface="Comic Sans MS"/>
              </a:rPr>
              <a:t> its Speed (kilometer/hour), and display the speed as </a:t>
            </a:r>
            <a:r>
              <a:rPr b="1" lang="en" sz="2200">
                <a:solidFill>
                  <a:srgbClr val="D15A12"/>
                </a:solidFill>
                <a:latin typeface="Comic Sans MS"/>
                <a:ea typeface="Comic Sans MS"/>
                <a:cs typeface="Comic Sans MS"/>
                <a:sym typeface="Comic Sans MS"/>
              </a:rPr>
              <a:t>output</a:t>
            </a:r>
            <a:endParaRPr b="1" sz="2400">
              <a:solidFill>
                <a:srgbClr val="434343"/>
              </a:solidFill>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1100"/>
              <a:buFont typeface="Arial"/>
              <a:buNone/>
            </a:pPr>
            <a:br>
              <a:rPr b="1" lang="en" sz="2400">
                <a:solidFill>
                  <a:srgbClr val="434343"/>
                </a:solidFill>
                <a:latin typeface="Comic Sans MS"/>
                <a:ea typeface="Comic Sans MS"/>
                <a:cs typeface="Comic Sans MS"/>
                <a:sym typeface="Comic Sans MS"/>
              </a:rPr>
            </a:br>
            <a:endParaRPr b="1" sz="2400">
              <a:solidFill>
                <a:srgbClr val="D15A12"/>
              </a:solidFill>
              <a:latin typeface="Comic Sans MS"/>
              <a:ea typeface="Comic Sans MS"/>
              <a:cs typeface="Comic Sans MS"/>
              <a:sym typeface="Comic Sans MS"/>
            </a:endParaRPr>
          </a:p>
          <a:p>
            <a:pPr indent="0" lvl="0" marL="0" rtl="0" algn="l">
              <a:lnSpc>
                <a:spcPct val="90000"/>
              </a:lnSpc>
              <a:spcBef>
                <a:spcPts val="0"/>
              </a:spcBef>
              <a:spcAft>
                <a:spcPts val="0"/>
              </a:spcAft>
              <a:buNone/>
            </a:pPr>
            <a:r>
              <a:t/>
            </a:r>
            <a:endParaRPr b="1" sz="2400">
              <a:solidFill>
                <a:srgbClr val="434343"/>
              </a:solidFill>
              <a:latin typeface="Comic Sans MS"/>
              <a:ea typeface="Comic Sans MS"/>
              <a:cs typeface="Comic Sans MS"/>
              <a:sym typeface="Comic Sans MS"/>
            </a:endParaRPr>
          </a:p>
        </p:txBody>
      </p:sp>
      <p:pic>
        <p:nvPicPr>
          <p:cNvPr id="97" name="Google Shape;97;p18"/>
          <p:cNvPicPr preferRelativeResize="0"/>
          <p:nvPr/>
        </p:nvPicPr>
        <p:blipFill rotWithShape="1">
          <a:blip r:embed="rId3">
            <a:alphaModFix/>
          </a:blip>
          <a:srcRect b="0" l="1565" r="0" t="19704"/>
          <a:stretch/>
        </p:blipFill>
        <p:spPr>
          <a:xfrm>
            <a:off x="1331025" y="2462500"/>
            <a:ext cx="6481950" cy="20706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 How to Write this Program ?</a:t>
            </a:r>
            <a:endParaRPr b="1" sz="3600">
              <a:solidFill>
                <a:srgbClr val="D15A12"/>
              </a:solidFill>
              <a:latin typeface="Comic Sans MS"/>
              <a:ea typeface="Comic Sans MS"/>
              <a:cs typeface="Comic Sans MS"/>
              <a:sym typeface="Comic Sans MS"/>
            </a:endParaRPr>
          </a:p>
        </p:txBody>
      </p:sp>
      <p:cxnSp>
        <p:nvCxnSpPr>
          <p:cNvPr id="103" name="Google Shape;103;p1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4" name="Google Shape;104;p1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5" name="Google Shape;105;p1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9"/>
          <p:cNvSpPr txBox="1"/>
          <p:nvPr/>
        </p:nvSpPr>
        <p:spPr>
          <a:xfrm>
            <a:off x="375500" y="945450"/>
            <a:ext cx="8768400" cy="10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D15A12"/>
              </a:solidFill>
              <a:latin typeface="Comic Sans MS"/>
              <a:ea typeface="Comic Sans MS"/>
              <a:cs typeface="Comic Sans MS"/>
              <a:sym typeface="Comic Sans MS"/>
            </a:endParaRPr>
          </a:p>
        </p:txBody>
      </p:sp>
      <p:pic>
        <p:nvPicPr>
          <p:cNvPr id="107" name="Google Shape;107;p19"/>
          <p:cNvPicPr preferRelativeResize="0"/>
          <p:nvPr/>
        </p:nvPicPr>
        <p:blipFill rotWithShape="1">
          <a:blip r:embed="rId3">
            <a:alphaModFix/>
          </a:blip>
          <a:srcRect b="0" l="1565" r="0" t="19704"/>
          <a:stretch/>
        </p:blipFill>
        <p:spPr>
          <a:xfrm>
            <a:off x="1331025" y="1719371"/>
            <a:ext cx="6481950" cy="20706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3100">
                <a:solidFill>
                  <a:srgbClr val="D15A12"/>
                </a:solidFill>
                <a:latin typeface="Comic Sans MS"/>
                <a:ea typeface="Comic Sans MS"/>
                <a:cs typeface="Comic Sans MS"/>
                <a:sym typeface="Comic Sans MS"/>
              </a:rPr>
              <a:t>Steps </a:t>
            </a:r>
            <a:r>
              <a:rPr b="1" lang="en" sz="3100">
                <a:solidFill>
                  <a:srgbClr val="3F3F3F"/>
                </a:solidFill>
                <a:latin typeface="Comic Sans MS"/>
                <a:ea typeface="Comic Sans MS"/>
                <a:cs typeface="Comic Sans MS"/>
                <a:sym typeface="Comic Sans MS"/>
              </a:rPr>
              <a:t>to write the program</a:t>
            </a:r>
            <a:r>
              <a:rPr b="1" lang="en" sz="3100">
                <a:solidFill>
                  <a:srgbClr val="D15A12"/>
                </a:solidFill>
                <a:latin typeface="Comic Sans MS"/>
                <a:ea typeface="Comic Sans MS"/>
                <a:cs typeface="Comic Sans MS"/>
                <a:sym typeface="Comic Sans MS"/>
              </a:rPr>
              <a:t> </a:t>
            </a:r>
            <a:endParaRPr b="1" sz="3100">
              <a:solidFill>
                <a:srgbClr val="D15A12"/>
              </a:solidFill>
              <a:latin typeface="Comic Sans MS"/>
              <a:ea typeface="Comic Sans MS"/>
              <a:cs typeface="Comic Sans MS"/>
              <a:sym typeface="Comic Sans MS"/>
            </a:endParaRPr>
          </a:p>
        </p:txBody>
      </p:sp>
      <p:cxnSp>
        <p:nvCxnSpPr>
          <p:cNvPr id="113" name="Google Shape;113;p2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4" name="Google Shape;114;p2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5" name="Google Shape;115;p2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20"/>
          <p:cNvSpPr txBox="1"/>
          <p:nvPr/>
        </p:nvSpPr>
        <p:spPr>
          <a:xfrm>
            <a:off x="223100" y="1080550"/>
            <a:ext cx="8768400" cy="3741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a Text Message for distance.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434343"/>
                </a:solidFill>
                <a:latin typeface="Comic Sans MS"/>
                <a:ea typeface="Comic Sans MS"/>
                <a:cs typeface="Comic Sans MS"/>
                <a:sym typeface="Comic Sans MS"/>
              </a:rPr>
              <a:t>Let the user </a:t>
            </a:r>
            <a:r>
              <a:rPr b="1" lang="en" sz="2400">
                <a:solidFill>
                  <a:srgbClr val="D15A12"/>
                </a:solidFill>
                <a:latin typeface="Comic Sans MS"/>
                <a:ea typeface="Comic Sans MS"/>
                <a:cs typeface="Comic Sans MS"/>
                <a:sym typeface="Comic Sans MS"/>
              </a:rPr>
              <a:t>enter</a:t>
            </a:r>
            <a:r>
              <a:rPr b="1" lang="en" sz="2400">
                <a:solidFill>
                  <a:srgbClr val="434343"/>
                </a:solidFill>
                <a:latin typeface="Comic Sans MS"/>
                <a:ea typeface="Comic Sans MS"/>
                <a:cs typeface="Comic Sans MS"/>
                <a:sym typeface="Comic Sans MS"/>
              </a:rPr>
              <a:t> </a:t>
            </a:r>
            <a:r>
              <a:rPr b="1" lang="en" sz="2400">
                <a:solidFill>
                  <a:srgbClr val="434343"/>
                </a:solidFill>
                <a:latin typeface="Comic Sans MS"/>
                <a:ea typeface="Comic Sans MS"/>
                <a:cs typeface="Comic Sans MS"/>
                <a:sym typeface="Comic Sans MS"/>
              </a:rPr>
              <a:t>distance </a:t>
            </a:r>
            <a:r>
              <a:rPr b="1" lang="en" sz="2400">
                <a:solidFill>
                  <a:srgbClr val="434343"/>
                </a:solidFill>
                <a:latin typeface="Comic Sans MS"/>
                <a:ea typeface="Comic Sans MS"/>
                <a:cs typeface="Comic Sans MS"/>
                <a:sym typeface="Comic Sans MS"/>
              </a:rPr>
              <a:t>value and </a:t>
            </a:r>
            <a:r>
              <a:rPr b="1" lang="en" sz="2400">
                <a:solidFill>
                  <a:srgbClr val="D15A12"/>
                </a:solidFill>
                <a:latin typeface="Comic Sans MS"/>
                <a:ea typeface="Comic Sans MS"/>
                <a:cs typeface="Comic Sans MS"/>
                <a:sym typeface="Comic Sans MS"/>
              </a:rPr>
              <a:t>store </a:t>
            </a:r>
            <a:r>
              <a:rPr b="1" lang="en" sz="2400">
                <a:solidFill>
                  <a:srgbClr val="434343"/>
                </a:solidFill>
                <a:latin typeface="Comic Sans MS"/>
                <a:ea typeface="Comic Sans MS"/>
                <a:cs typeface="Comic Sans MS"/>
                <a:sym typeface="Comic Sans MS"/>
              </a:rPr>
              <a:t>it </a:t>
            </a:r>
            <a:r>
              <a:rPr b="1" lang="en" sz="2400">
                <a:solidFill>
                  <a:srgbClr val="434343"/>
                </a:solidFill>
                <a:latin typeface="Comic Sans MS"/>
                <a:ea typeface="Comic Sans MS"/>
                <a:cs typeface="Comic Sans MS"/>
                <a:sym typeface="Comic Sans MS"/>
              </a:rPr>
              <a:t>somewhere.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a Text Message for Time.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434343"/>
                </a:solidFill>
                <a:latin typeface="Comic Sans MS"/>
                <a:ea typeface="Comic Sans MS"/>
                <a:cs typeface="Comic Sans MS"/>
                <a:sym typeface="Comic Sans MS"/>
              </a:rPr>
              <a:t>Let user to </a:t>
            </a:r>
            <a:r>
              <a:rPr b="1" lang="en" sz="2400">
                <a:solidFill>
                  <a:srgbClr val="D15A12"/>
                </a:solidFill>
                <a:latin typeface="Comic Sans MS"/>
                <a:ea typeface="Comic Sans MS"/>
                <a:cs typeface="Comic Sans MS"/>
                <a:sym typeface="Comic Sans MS"/>
              </a:rPr>
              <a:t>enter</a:t>
            </a:r>
            <a:r>
              <a:rPr b="1" lang="en" sz="2400">
                <a:solidFill>
                  <a:srgbClr val="434343"/>
                </a:solidFill>
                <a:latin typeface="Comic Sans MS"/>
                <a:ea typeface="Comic Sans MS"/>
                <a:cs typeface="Comic Sans MS"/>
                <a:sym typeface="Comic Sans MS"/>
              </a:rPr>
              <a:t> time value and </a:t>
            </a:r>
            <a:r>
              <a:rPr b="1" lang="en" sz="2400">
                <a:solidFill>
                  <a:srgbClr val="D15A12"/>
                </a:solidFill>
                <a:latin typeface="Comic Sans MS"/>
                <a:ea typeface="Comic Sans MS"/>
                <a:cs typeface="Comic Sans MS"/>
                <a:sym typeface="Comic Sans MS"/>
              </a:rPr>
              <a:t>store </a:t>
            </a:r>
            <a:r>
              <a:rPr b="1" lang="en" sz="2400">
                <a:solidFill>
                  <a:srgbClr val="434343"/>
                </a:solidFill>
                <a:latin typeface="Comic Sans MS"/>
                <a:ea typeface="Comic Sans MS"/>
                <a:cs typeface="Comic Sans MS"/>
                <a:sym typeface="Comic Sans MS"/>
              </a:rPr>
              <a:t>it somewhere.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Divide </a:t>
            </a:r>
            <a:r>
              <a:rPr b="1" lang="en" sz="2400">
                <a:solidFill>
                  <a:srgbClr val="434343"/>
                </a:solidFill>
                <a:latin typeface="Comic Sans MS"/>
                <a:ea typeface="Comic Sans MS"/>
                <a:cs typeface="Comic Sans MS"/>
                <a:sym typeface="Comic Sans MS"/>
              </a:rPr>
              <a:t>the distance value by time value and </a:t>
            </a:r>
            <a:r>
              <a:rPr b="1" lang="en" sz="2400">
                <a:solidFill>
                  <a:srgbClr val="D15A12"/>
                </a:solidFill>
                <a:latin typeface="Comic Sans MS"/>
                <a:ea typeface="Comic Sans MS"/>
                <a:cs typeface="Comic Sans MS"/>
                <a:sym typeface="Comic Sans MS"/>
              </a:rPr>
              <a:t>store </a:t>
            </a:r>
            <a:r>
              <a:rPr b="1" lang="en" sz="2400">
                <a:solidFill>
                  <a:srgbClr val="434343"/>
                </a:solidFill>
                <a:latin typeface="Comic Sans MS"/>
                <a:ea typeface="Comic Sans MS"/>
                <a:cs typeface="Comic Sans MS"/>
                <a:sym typeface="Comic Sans MS"/>
              </a:rPr>
              <a:t>the speed.</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the message and value of speed.</a:t>
            </a:r>
            <a:br>
              <a:rPr b="1" lang="en" sz="2400">
                <a:solidFill>
                  <a:srgbClr val="434343"/>
                </a:solidFill>
                <a:latin typeface="Comic Sans MS"/>
                <a:ea typeface="Comic Sans MS"/>
                <a:cs typeface="Comic Sans MS"/>
                <a:sym typeface="Comic Sans MS"/>
              </a:rPr>
            </a:br>
            <a:endParaRPr b="1" sz="2400">
              <a:solidFill>
                <a:srgbClr val="D15A12"/>
              </a:solidFill>
              <a:latin typeface="Comic Sans MS"/>
              <a:ea typeface="Comic Sans MS"/>
              <a:cs typeface="Comic Sans MS"/>
              <a:sym typeface="Comic Sans MS"/>
            </a:endParaRPr>
          </a:p>
        </p:txBody>
      </p:sp>
      <p:pic>
        <p:nvPicPr>
          <p:cNvPr id="117" name="Google Shape;117;p20"/>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3100">
                <a:solidFill>
                  <a:srgbClr val="D15A12"/>
                </a:solidFill>
                <a:latin typeface="Comic Sans MS"/>
                <a:ea typeface="Comic Sans MS"/>
                <a:cs typeface="Comic Sans MS"/>
                <a:sym typeface="Comic Sans MS"/>
              </a:rPr>
              <a:t>Display </a:t>
            </a:r>
            <a:r>
              <a:rPr b="1" lang="en" sz="3100">
                <a:solidFill>
                  <a:srgbClr val="404040"/>
                </a:solidFill>
                <a:latin typeface="Comic Sans MS"/>
                <a:ea typeface="Comic Sans MS"/>
                <a:cs typeface="Comic Sans MS"/>
                <a:sym typeface="Comic Sans MS"/>
              </a:rPr>
              <a:t>Output on </a:t>
            </a:r>
            <a:r>
              <a:rPr b="1" lang="en" sz="3100">
                <a:solidFill>
                  <a:srgbClr val="D15A12"/>
                </a:solidFill>
                <a:latin typeface="Comic Sans MS"/>
                <a:ea typeface="Comic Sans MS"/>
                <a:cs typeface="Comic Sans MS"/>
                <a:sym typeface="Comic Sans MS"/>
              </a:rPr>
              <a:t>Console</a:t>
            </a:r>
            <a:r>
              <a:rPr b="1" lang="en" sz="3100">
                <a:solidFill>
                  <a:srgbClr val="D15A12"/>
                </a:solidFill>
                <a:latin typeface="Comic Sans MS"/>
                <a:ea typeface="Comic Sans MS"/>
                <a:cs typeface="Comic Sans MS"/>
                <a:sym typeface="Comic Sans MS"/>
              </a:rPr>
              <a:t> </a:t>
            </a:r>
            <a:endParaRPr b="1" sz="3100">
              <a:solidFill>
                <a:srgbClr val="D15A12"/>
              </a:solidFill>
              <a:latin typeface="Comic Sans MS"/>
              <a:ea typeface="Comic Sans MS"/>
              <a:cs typeface="Comic Sans MS"/>
              <a:sym typeface="Comic Sans MS"/>
            </a:endParaRPr>
          </a:p>
        </p:txBody>
      </p:sp>
      <p:cxnSp>
        <p:nvCxnSpPr>
          <p:cNvPr id="123" name="Google Shape;123;p2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4" name="Google Shape;124;p2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5" name="Google Shape;125;p2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
        <p:nvSpPr>
          <p:cNvPr id="127" name="Google Shape;127;p21"/>
          <p:cNvSpPr txBox="1"/>
          <p:nvPr/>
        </p:nvSpPr>
        <p:spPr>
          <a:xfrm>
            <a:off x="223100" y="1080550"/>
            <a:ext cx="8768400" cy="57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a Text Message for distance.</a:t>
            </a:r>
            <a:br>
              <a:rPr b="1" lang="en" sz="2400">
                <a:solidFill>
                  <a:srgbClr val="434343"/>
                </a:solidFill>
                <a:latin typeface="Comic Sans MS"/>
                <a:ea typeface="Comic Sans MS"/>
                <a:cs typeface="Comic Sans MS"/>
                <a:sym typeface="Comic Sans MS"/>
              </a:rPr>
            </a:br>
            <a:endParaRPr b="1" sz="2400">
              <a:solidFill>
                <a:srgbClr val="D15A12"/>
              </a:solidFill>
              <a:latin typeface="Comic Sans MS"/>
              <a:ea typeface="Comic Sans MS"/>
              <a:cs typeface="Comic Sans MS"/>
              <a:sym typeface="Comic Sans MS"/>
            </a:endParaRPr>
          </a:p>
        </p:txBody>
      </p:sp>
      <p:sp>
        <p:nvSpPr>
          <p:cNvPr id="128" name="Google Shape;128;p21"/>
          <p:cNvSpPr txBox="1"/>
          <p:nvPr/>
        </p:nvSpPr>
        <p:spPr>
          <a:xfrm>
            <a:off x="299300" y="1865225"/>
            <a:ext cx="8768400" cy="57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404040"/>
                </a:solidFill>
                <a:latin typeface="Comic Sans MS"/>
                <a:ea typeface="Comic Sans MS"/>
                <a:cs typeface="Comic Sans MS"/>
                <a:sym typeface="Comic Sans MS"/>
              </a:rPr>
              <a:t>We already know how to achieve this step.</a:t>
            </a:r>
            <a:endParaRPr b="1" sz="2400">
              <a:solidFill>
                <a:srgbClr val="40404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2400">
                <a:solidFill>
                  <a:srgbClr val="404040"/>
                </a:solidFill>
                <a:latin typeface="Comic Sans MS"/>
                <a:ea typeface="Comic Sans MS"/>
                <a:cs typeface="Comic Sans MS"/>
                <a:sym typeface="Comic Sans MS"/>
              </a:rPr>
              <a:t>To display something on the console we use </a:t>
            </a:r>
            <a:r>
              <a:rPr b="1" lang="en" sz="2400">
                <a:solidFill>
                  <a:srgbClr val="D15A12"/>
                </a:solidFill>
                <a:latin typeface="Comic Sans MS"/>
                <a:ea typeface="Comic Sans MS"/>
                <a:cs typeface="Comic Sans MS"/>
                <a:sym typeface="Comic Sans MS"/>
              </a:rPr>
              <a:t>cout </a:t>
            </a:r>
            <a:r>
              <a:rPr b="1" lang="en" sz="2400">
                <a:solidFill>
                  <a:srgbClr val="404040"/>
                </a:solidFill>
                <a:latin typeface="Comic Sans MS"/>
                <a:ea typeface="Comic Sans MS"/>
                <a:cs typeface="Comic Sans MS"/>
                <a:sym typeface="Comic Sans MS"/>
              </a:rPr>
              <a:t>command.</a:t>
            </a:r>
            <a:endParaRPr b="1" sz="2400">
              <a:solidFill>
                <a:srgbClr val="404040"/>
              </a:solidFill>
              <a:latin typeface="Comic Sans MS"/>
              <a:ea typeface="Comic Sans MS"/>
              <a:cs typeface="Comic Sans MS"/>
              <a:sym typeface="Comic Sans MS"/>
            </a:endParaRPr>
          </a:p>
        </p:txBody>
      </p:sp>
      <p:sp>
        <p:nvSpPr>
          <p:cNvPr id="129" name="Google Shape;129;p21"/>
          <p:cNvSpPr txBox="1"/>
          <p:nvPr/>
        </p:nvSpPr>
        <p:spPr>
          <a:xfrm>
            <a:off x="2902050" y="3122250"/>
            <a:ext cx="3339900" cy="1742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#include</a:t>
            </a:r>
            <a:r>
              <a:rPr b="1" lang="en" sz="1300">
                <a:solidFill>
                  <a:srgbClr val="A31515"/>
                </a:solidFill>
                <a:highlight>
                  <a:srgbClr val="FFFFFF"/>
                </a:highlight>
                <a:latin typeface="Courier New"/>
                <a:ea typeface="Courier New"/>
                <a:cs typeface="Courier New"/>
                <a:sym typeface="Courier New"/>
              </a:rPr>
              <a:t>&lt;iostream&gt;</a:t>
            </a:r>
            <a:endParaRPr b="1" sz="130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AF00DB"/>
                </a:solidFill>
                <a:highlight>
                  <a:srgbClr val="FFFFFF"/>
                </a:highlight>
                <a:latin typeface="Courier New"/>
                <a:ea typeface="Courier New"/>
                <a:cs typeface="Courier New"/>
                <a:sym typeface="Courier New"/>
              </a:rPr>
              <a:t>using</a:t>
            </a:r>
            <a:r>
              <a:rPr b="1" lang="en" sz="1300">
                <a:solidFill>
                  <a:schemeClr val="dk1"/>
                </a:solidFill>
                <a:highlight>
                  <a:srgbClr val="FFFFFF"/>
                </a:highlight>
                <a:latin typeface="Courier New"/>
                <a:ea typeface="Courier New"/>
                <a:cs typeface="Courier New"/>
                <a:sym typeface="Courier New"/>
              </a:rPr>
              <a:t> </a:t>
            </a:r>
            <a:r>
              <a:rPr b="1" lang="en" sz="1300">
                <a:solidFill>
                  <a:srgbClr val="0000FF"/>
                </a:solidFill>
                <a:highlight>
                  <a:srgbClr val="FFFFFF"/>
                </a:highlight>
                <a:latin typeface="Courier New"/>
                <a:ea typeface="Courier New"/>
                <a:cs typeface="Courier New"/>
                <a:sym typeface="Courier New"/>
              </a:rPr>
              <a:t>namespace</a:t>
            </a:r>
            <a:r>
              <a:rPr b="1" lang="en" sz="1300">
                <a:solidFill>
                  <a:schemeClr val="dk1"/>
                </a:solidFill>
                <a:highlight>
                  <a:srgbClr val="FFFFFF"/>
                </a:highlight>
                <a:latin typeface="Courier New"/>
                <a:ea typeface="Courier New"/>
                <a:cs typeface="Courier New"/>
                <a:sym typeface="Courier New"/>
              </a:rPr>
              <a:t> </a:t>
            </a:r>
            <a:r>
              <a:rPr b="1" lang="en" sz="1300">
                <a:solidFill>
                  <a:srgbClr val="267F99"/>
                </a:solidFill>
                <a:highlight>
                  <a:srgbClr val="FFFFFF"/>
                </a:highlight>
                <a:latin typeface="Courier New"/>
                <a:ea typeface="Courier New"/>
                <a:cs typeface="Courier New"/>
                <a:sym typeface="Courier New"/>
              </a:rPr>
              <a:t>std</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795E26"/>
                </a:solidFill>
                <a:highlight>
                  <a:srgbClr val="FFFFFF"/>
                </a:highlight>
                <a:latin typeface="Courier New"/>
                <a:ea typeface="Courier New"/>
                <a:cs typeface="Courier New"/>
                <a:sym typeface="Courier New"/>
              </a:rPr>
              <a:t>main</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    </a:t>
            </a:r>
            <a:r>
              <a:rPr b="1" lang="en" sz="1300">
                <a:solidFill>
                  <a:srgbClr val="001080"/>
                </a:solidFill>
                <a:highlight>
                  <a:srgbClr val="FFFFFF"/>
                </a:highlight>
                <a:latin typeface="Courier New"/>
                <a:ea typeface="Courier New"/>
                <a:cs typeface="Courier New"/>
                <a:sym typeface="Courier New"/>
              </a:rPr>
              <a:t>cout</a:t>
            </a:r>
            <a:r>
              <a:rPr b="1" lang="en" sz="1300">
                <a:solidFill>
                  <a:schemeClr val="dk1"/>
                </a:solidFill>
                <a:highlight>
                  <a:srgbClr val="FFFFFF"/>
                </a:highlight>
                <a:latin typeface="Courier New"/>
                <a:ea typeface="Courier New"/>
                <a:cs typeface="Courier New"/>
                <a:sym typeface="Courier New"/>
              </a:rPr>
              <a:t> </a:t>
            </a:r>
            <a:r>
              <a:rPr b="1" lang="en" sz="1300">
                <a:solidFill>
                  <a:srgbClr val="795E26"/>
                </a:solidFill>
                <a:highlight>
                  <a:srgbClr val="FFFFFF"/>
                </a:highlight>
                <a:latin typeface="Courier New"/>
                <a:ea typeface="Courier New"/>
                <a:cs typeface="Courier New"/>
                <a:sym typeface="Courier New"/>
              </a:rPr>
              <a:t>&lt;&lt;</a:t>
            </a:r>
            <a:r>
              <a:rPr b="1" lang="en" sz="1300">
                <a:solidFill>
                  <a:schemeClr val="dk1"/>
                </a:solidFill>
                <a:highlight>
                  <a:srgbClr val="FFFFFF"/>
                </a:highlight>
                <a:latin typeface="Courier New"/>
                <a:ea typeface="Courier New"/>
                <a:cs typeface="Courier New"/>
                <a:sym typeface="Courier New"/>
              </a:rPr>
              <a:t> </a:t>
            </a:r>
            <a:r>
              <a:rPr b="1" lang="en" sz="1300">
                <a:solidFill>
                  <a:srgbClr val="A31515"/>
                </a:solidFill>
                <a:highlight>
                  <a:srgbClr val="FFFFFF"/>
                </a:highlight>
                <a:latin typeface="Courier New"/>
                <a:ea typeface="Courier New"/>
                <a:cs typeface="Courier New"/>
                <a:sym typeface="Courier New"/>
              </a:rPr>
              <a:t>"Enter Distance.."</a:t>
            </a: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0" y="0"/>
            <a:ext cx="91440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rgbClr val="404040"/>
                </a:solidFill>
                <a:latin typeface="Comic Sans MS"/>
                <a:ea typeface="Comic Sans MS"/>
                <a:cs typeface="Comic Sans MS"/>
                <a:sym typeface="Comic Sans MS"/>
              </a:rPr>
              <a:t>   </a:t>
            </a:r>
            <a:r>
              <a:rPr b="1" lang="en" sz="3100">
                <a:solidFill>
                  <a:srgbClr val="3F3F3F"/>
                </a:solidFill>
                <a:latin typeface="Comic Sans MS"/>
                <a:ea typeface="Comic Sans MS"/>
                <a:cs typeface="Comic Sans MS"/>
                <a:sym typeface="Comic Sans MS"/>
              </a:rPr>
              <a:t>Where to </a:t>
            </a:r>
            <a:r>
              <a:rPr b="1" lang="en" sz="3100">
                <a:solidFill>
                  <a:srgbClr val="D15A12"/>
                </a:solidFill>
                <a:latin typeface="Comic Sans MS"/>
                <a:ea typeface="Comic Sans MS"/>
                <a:cs typeface="Comic Sans MS"/>
                <a:sym typeface="Comic Sans MS"/>
              </a:rPr>
              <a:t>Store Data?</a:t>
            </a:r>
            <a:r>
              <a:rPr b="1" lang="en" sz="3100">
                <a:solidFill>
                  <a:srgbClr val="D15A12"/>
                </a:solidFill>
                <a:latin typeface="Comic Sans MS"/>
                <a:ea typeface="Comic Sans MS"/>
                <a:cs typeface="Comic Sans MS"/>
                <a:sym typeface="Comic Sans MS"/>
              </a:rPr>
              <a:t> </a:t>
            </a:r>
            <a:endParaRPr b="1" sz="3100">
              <a:solidFill>
                <a:srgbClr val="D15A12"/>
              </a:solidFill>
              <a:latin typeface="Comic Sans MS"/>
              <a:ea typeface="Comic Sans MS"/>
              <a:cs typeface="Comic Sans MS"/>
              <a:sym typeface="Comic Sans MS"/>
            </a:endParaRPr>
          </a:p>
        </p:txBody>
      </p:sp>
      <p:cxnSp>
        <p:nvCxnSpPr>
          <p:cNvPr id="135" name="Google Shape;135;p2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6" name="Google Shape;136;p2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7" name="Google Shape;137;p2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22"/>
          <p:cNvSpPr txBox="1"/>
          <p:nvPr/>
        </p:nvSpPr>
        <p:spPr>
          <a:xfrm>
            <a:off x="223100" y="1080550"/>
            <a:ext cx="8768400" cy="3741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D15A12"/>
                </a:solidFill>
                <a:latin typeface="Comic Sans MS"/>
                <a:ea typeface="Comic Sans MS"/>
                <a:cs typeface="Comic Sans MS"/>
                <a:sym typeface="Comic Sans MS"/>
              </a:rPr>
              <a:t>Show </a:t>
            </a:r>
            <a:r>
              <a:rPr b="1" lang="en" sz="2400">
                <a:solidFill>
                  <a:srgbClr val="434343"/>
                </a:solidFill>
                <a:latin typeface="Comic Sans MS"/>
                <a:ea typeface="Comic Sans MS"/>
                <a:cs typeface="Comic Sans MS"/>
                <a:sym typeface="Comic Sans MS"/>
              </a:rPr>
              <a:t>a Text Message for distance.</a:t>
            </a:r>
            <a:endParaRPr b="1" sz="2400">
              <a:solidFill>
                <a:srgbClr val="434343"/>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D15A12"/>
              </a:buClr>
              <a:buSzPts val="2400"/>
              <a:buFont typeface="Comic Sans MS"/>
              <a:buChar char="●"/>
            </a:pPr>
            <a:r>
              <a:rPr b="1" lang="en" sz="2400">
                <a:solidFill>
                  <a:srgbClr val="434343"/>
                </a:solidFill>
                <a:latin typeface="Comic Sans MS"/>
                <a:ea typeface="Comic Sans MS"/>
                <a:cs typeface="Comic Sans MS"/>
                <a:sym typeface="Comic Sans MS"/>
              </a:rPr>
              <a:t>Let the user </a:t>
            </a:r>
            <a:r>
              <a:rPr b="1" lang="en" sz="2400">
                <a:solidFill>
                  <a:srgbClr val="D15A12"/>
                </a:solidFill>
                <a:latin typeface="Comic Sans MS"/>
                <a:ea typeface="Comic Sans MS"/>
                <a:cs typeface="Comic Sans MS"/>
                <a:sym typeface="Comic Sans MS"/>
              </a:rPr>
              <a:t>enter</a:t>
            </a:r>
            <a:r>
              <a:rPr b="1" lang="en" sz="2400">
                <a:solidFill>
                  <a:srgbClr val="434343"/>
                </a:solidFill>
                <a:latin typeface="Comic Sans MS"/>
                <a:ea typeface="Comic Sans MS"/>
                <a:cs typeface="Comic Sans MS"/>
                <a:sym typeface="Comic Sans MS"/>
              </a:rPr>
              <a:t> distance value and </a:t>
            </a:r>
            <a:r>
              <a:rPr b="1" lang="en" sz="2400">
                <a:solidFill>
                  <a:srgbClr val="D15A12"/>
                </a:solidFill>
                <a:latin typeface="Comic Sans MS"/>
                <a:ea typeface="Comic Sans MS"/>
                <a:cs typeface="Comic Sans MS"/>
                <a:sym typeface="Comic Sans MS"/>
              </a:rPr>
              <a:t>store </a:t>
            </a:r>
            <a:r>
              <a:rPr b="1" lang="en" sz="2400">
                <a:solidFill>
                  <a:srgbClr val="434343"/>
                </a:solidFill>
                <a:latin typeface="Comic Sans MS"/>
                <a:ea typeface="Comic Sans MS"/>
                <a:cs typeface="Comic Sans MS"/>
                <a:sym typeface="Comic Sans MS"/>
              </a:rPr>
              <a:t>it somewhere.</a:t>
            </a:r>
            <a:endParaRPr b="1" sz="2400">
              <a:solidFill>
                <a:srgbClr val="D15A12"/>
              </a:solidFill>
              <a:latin typeface="Comic Sans MS"/>
              <a:ea typeface="Comic Sans MS"/>
              <a:cs typeface="Comic Sans MS"/>
              <a:sym typeface="Comic Sans MS"/>
            </a:endParaRPr>
          </a:p>
        </p:txBody>
      </p:sp>
      <p:pic>
        <p:nvPicPr>
          <p:cNvPr id="139" name="Google Shape;139;p22"/>
          <p:cNvPicPr preferRelativeResize="0"/>
          <p:nvPr/>
        </p:nvPicPr>
        <p:blipFill rotWithShape="1">
          <a:blip r:embed="rId3">
            <a:alphaModFix/>
          </a:blip>
          <a:srcRect b="0" l="1565" r="0" t="19704"/>
          <a:stretch/>
        </p:blipFill>
        <p:spPr>
          <a:xfrm>
            <a:off x="6238518" y="0"/>
            <a:ext cx="2905482" cy="928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