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70" r:id="rId11"/>
    <p:sldId id="271" r:id="rId12"/>
    <p:sldId id="25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6ED-BECC-A783-0784-EDEDBA15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878A8-2E40-0BB5-2C4D-994CAF46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055D-0B4C-2701-B03F-48C5047F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A97F-0F24-0C43-7936-2A87B5A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D472-143D-8B79-0E3E-995C76A2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43A9-66EE-67EC-A2FA-7BC72CA5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FD05-E35D-5622-0914-47A260B2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B167-E951-AC81-F196-F485BAF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AB7E-44BA-320B-2F93-913C9EB0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4D38-809C-88A7-BE3B-41CEE17D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05A29-73A2-0DBA-C9F9-448A7608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38703-A6AA-1EE1-1200-D251C51A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1E06-54B5-DAB7-B950-2314C675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4C1B-3C72-3994-38E1-251B898F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54A-A4C3-9BB4-3D6F-A821AA4B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EF33-5A78-28C3-86AB-1576CAB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DC4A-8D58-B042-621B-CB874D2A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7B3A-BECF-22D6-5547-7ED9041D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610B-E986-5D5C-5289-F384547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A6E2-215A-8F59-E800-0E693472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1670-8C4D-8647-843F-11F4AB30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0500-3BF0-2C21-FD16-27A0ACE5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2D7C-E277-69AC-47BE-1935C41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CB73-8F07-3682-980D-196E2C49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8A21-5648-2CBB-A8F3-F42B6860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A98E-4DFD-FD28-3A02-253040CF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0B09-5B12-5FA7-1C28-DF98BA61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8DA16-43A2-E597-9499-17465055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7EDB-1C0B-BEF6-4465-B985AD09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787A-F8D1-F30E-14AF-A13925D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D4B1-3E49-2AC9-DE14-7D490F2D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ED5-8AE7-7C45-525D-8743EAE4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A083-7E00-3145-5424-BE3FDB3E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4DE9-63C3-069B-89C3-3B0A118D3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C7199-580F-9EEE-1C37-98A0D5BE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C919F-F5B9-4F09-DBF8-4FAC062DC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6B1D-37FD-7123-F84A-E2E85B3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9F0BE-91E3-A4BB-1E6F-98361FBD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39B28-C17B-1123-7A5A-72B5339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61EA-9EC2-2412-A63A-CB0C1742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613EC-E8F2-0E82-E1A9-6D240AC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1C77-A4C1-476F-8E3C-9818FD62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A5B0-B80D-B1AA-A945-F4F95999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2A93-CEFC-5BE7-00D8-FFD64659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C1453-6DFE-CE86-F629-892129E4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314EC-10D7-C314-F8FD-5029AC0B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FF75-CAE3-F3E1-BBCE-1D788C57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32AF-4324-2494-1D83-95430816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55FE-E292-7521-250C-9FC9664C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0B82B-5051-B41F-E3AB-BB4768F7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E4FC-FEFA-7C16-4D1D-B3BDD29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CB42-D293-EFAD-6042-0F88631A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0E9-16D8-691C-11B4-5247EA80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DD670-E536-3F3D-BEE4-781FBB52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F61C-CA53-9B17-5F30-AEF1C8EF5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5A1C1-834F-10AB-1D89-8D8A223C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1D16-D193-2174-1075-14988B86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7730F-E827-ED66-4006-2B7A73A0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E1084-47EF-8C63-5449-09ECF2CC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2748-1BB4-8374-0F00-CC6D48C3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BA20-7774-FFC3-2618-D231ABD1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172E-ED82-4385-9FCB-E490971DD24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854A-FC87-0195-9251-3AFF16CC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50FB-F29B-FBFC-257F-6E33673B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4C97-FD06-40A8-9DDF-F838FD5B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geRan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machine-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implilearn.com/what-is-data-artic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238F-DD4D-8E31-4E32-FDD5BEBB0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180D-0100-B908-7849-F1A63DCB1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7093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406-DCE3-A865-7B9D-AF5EB72A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64" y="145669"/>
            <a:ext cx="5756364" cy="1325563"/>
          </a:xfrm>
        </p:spPr>
        <p:txBody>
          <a:bodyPr/>
          <a:lstStyle/>
          <a:p>
            <a:r>
              <a:rPr lang="en-US" b="1" dirty="0"/>
              <a:t>Optimization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528A-FDB6-1CC7-4B76-18227D9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64" y="1475233"/>
            <a:ext cx="6069423" cy="5193792"/>
          </a:xfrm>
        </p:spPr>
        <p:txBody>
          <a:bodyPr/>
          <a:lstStyle/>
          <a:p>
            <a:r>
              <a:rPr lang="en-US" dirty="0"/>
              <a:t>Exhaustive Search – Check all options one by one</a:t>
            </a:r>
          </a:p>
          <a:p>
            <a:r>
              <a:rPr lang="en-US" dirty="0"/>
              <a:t>Gradient Descent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iterate over the training dataset while re-adjusting the model.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roximaNova"/>
              </a:rPr>
              <a:t>Shows how the gradient descent algorithms travels in the variable space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take a random point on the graph and arbitrarily choose a direction.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If the error is getting larger, that means direction is wrong.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no improvement (decrease the error) means the optimization is over </a:t>
            </a:r>
          </a:p>
          <a:p>
            <a:pPr lvl="1"/>
            <a:endParaRPr lang="en-US" dirty="0"/>
          </a:p>
        </p:txBody>
      </p:sp>
      <p:pic>
        <p:nvPicPr>
          <p:cNvPr id="3076" name="Picture 4" descr="Gradient descent">
            <a:extLst>
              <a:ext uri="{FF2B5EF4-FFF2-40B4-BE49-F238E27FC236}">
                <a16:creationId xmlns:a16="http://schemas.microsoft.com/office/drawing/2014/main" id="{9CD2A3C2-0B43-9116-3959-CD862A27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2" y="215456"/>
            <a:ext cx="4987874" cy="29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arning size">
            <a:extLst>
              <a:ext uri="{FF2B5EF4-FFF2-40B4-BE49-F238E27FC236}">
                <a16:creationId xmlns:a16="http://schemas.microsoft.com/office/drawing/2014/main" id="{9AB63226-3D12-8981-AAAD-CF5BB018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2" y="3648940"/>
            <a:ext cx="5029452" cy="301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3EAF-5B09-559D-108E-9179BE11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5C40-1FC7-9D23-FD66-82A7DD65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95617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2F4B-6911-F671-ABFF-9199DC0D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E81F-A7DB-3866-A020-40E5676B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discussed in previous lectures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goal is to produce a model whose predictions closely approximate the actual label values.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 good rule of thumb is that any </a:t>
            </a:r>
            <a:r>
              <a:rPr lang="en-US" b="0" i="1" dirty="0">
                <a:effectLst/>
                <a:latin typeface="Roboto" panose="02000000000000000000" pitchFamily="2" charset="0"/>
              </a:rPr>
              <a:t>how much?</a:t>
            </a:r>
            <a:r>
              <a:rPr lang="en-US" b="0" i="0" dirty="0">
                <a:effectLst/>
                <a:latin typeface="Roboto" panose="02000000000000000000" pitchFamily="2" charset="0"/>
              </a:rPr>
              <a:t> or </a:t>
            </a:r>
            <a:r>
              <a:rPr lang="en-US" b="0" i="1" dirty="0">
                <a:effectLst/>
                <a:latin typeface="Roboto" panose="02000000000000000000" pitchFamily="2" charset="0"/>
              </a:rPr>
              <a:t>how many?</a:t>
            </a:r>
            <a:r>
              <a:rPr lang="en-US" b="0" i="0" dirty="0">
                <a:effectLst/>
                <a:latin typeface="Roboto" panose="02000000000000000000" pitchFamily="2" charset="0"/>
              </a:rPr>
              <a:t> problem is likely to be regression. For example: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How many hours will this surgery take?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How much rainfall will this town have in the next six hours?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7E6A-3F23-6780-C8A5-B2906862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en-US" dirty="0"/>
              <a:t>2.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EC21-C164-0CF6-3A1D-386D75D6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524255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Lots of problems do not fit comfortably in Regression.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A bank that wants to develop a check scanning feature for its mobile app. Customer would simply snap a photo of a check and the app would automatically recognize the text from the image. 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to determine which character among some known set is depicted in each image patch. </a:t>
            </a:r>
            <a:r>
              <a:rPr lang="en-US" b="0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1" dirty="0">
                <a:effectLst/>
                <a:latin typeface="Roboto" panose="02000000000000000000" pitchFamily="2" charset="0"/>
              </a:rPr>
              <a:t>which one?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Type of problems are called </a:t>
            </a:r>
            <a:r>
              <a:rPr lang="en-US" b="0" i="1" dirty="0">
                <a:effectLst/>
                <a:latin typeface="Roboto" panose="02000000000000000000" pitchFamily="2" charset="0"/>
              </a:rPr>
              <a:t>classification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require a different set of tools from those used for regression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 </a:t>
            </a:r>
            <a:r>
              <a:rPr lang="en-US" b="0" i="1" dirty="0">
                <a:effectLst/>
                <a:latin typeface="Roboto" panose="02000000000000000000" pitchFamily="2" charset="0"/>
              </a:rPr>
              <a:t>classification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want our model to look at features, e.g., the pixel values in an image, and then predict to which </a:t>
            </a:r>
            <a:r>
              <a:rPr lang="en-US" b="0" i="1" dirty="0">
                <a:effectLst/>
                <a:latin typeface="Roboto" panose="02000000000000000000" pitchFamily="2" charset="0"/>
              </a:rPr>
              <a:t>category</a:t>
            </a:r>
            <a:r>
              <a:rPr lang="en-US" b="0" i="0" dirty="0">
                <a:effectLst/>
                <a:latin typeface="Roboto" panose="02000000000000000000" pitchFamily="2" charset="0"/>
              </a:rPr>
              <a:t> (</a:t>
            </a:r>
            <a:r>
              <a:rPr lang="en-US" b="0" i="1" dirty="0">
                <a:effectLst/>
                <a:latin typeface="Roboto" panose="02000000000000000000" pitchFamily="2" charset="0"/>
              </a:rPr>
              <a:t>class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it belongs.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For handwritten digits, ten classes, 0 through 9.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simplest form of classification is when there are only two classes,  </a:t>
            </a:r>
            <a:r>
              <a:rPr lang="en-US" b="0" i="1" dirty="0">
                <a:effectLst/>
                <a:latin typeface="Roboto" panose="02000000000000000000" pitchFamily="2" charset="0"/>
              </a:rPr>
              <a:t>binary classification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images of animals and need to be classified as {cat, dog}.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regression we sought a regressor to output a numerical value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classification we seek a classifier, whose output is the predicted class assignment.</a:t>
            </a:r>
          </a:p>
        </p:txBody>
      </p:sp>
    </p:spTree>
    <p:extLst>
      <p:ext uri="{BB962C8B-B14F-4D97-AF65-F5344CB8AC3E}">
        <p14:creationId xmlns:p14="http://schemas.microsoft.com/office/powerpoint/2010/main" val="206487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F57-FDD7-638A-0F61-56BF2299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17DE-905A-867D-D1C5-F549002E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It can be difficult to optimize a model that can only output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firm</a:t>
            </a:r>
            <a:r>
              <a:rPr lang="en-US" b="0" i="0" dirty="0">
                <a:effectLst/>
                <a:latin typeface="Roboto" panose="02000000000000000000" pitchFamily="2" charset="0"/>
              </a:rPr>
              <a:t> categorical assignment, e.g., either “cat” or “dog”.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Better to express our model in the language of probabilities.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Given features of an example, model assigns a probability to each possible class.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a classifier might see an image and output the probability that the image is a cat as 0.9. 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Classifier is 90% sure that the image depicts a cat.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magnitude of the probability for the predicted class conveys a notion of uncertainty. </a:t>
            </a:r>
          </a:p>
          <a:p>
            <a:r>
              <a:rPr lang="en-US" dirty="0">
                <a:latin typeface="Roboto" panose="02000000000000000000" pitchFamily="2" charset="0"/>
              </a:rPr>
              <a:t>Can also have multiclass classification</a:t>
            </a:r>
          </a:p>
          <a:p>
            <a:r>
              <a:rPr lang="en-US" dirty="0">
                <a:latin typeface="Roboto" panose="02000000000000000000" pitchFamily="2" charset="0"/>
              </a:rPr>
              <a:t>Handwritten </a:t>
            </a:r>
            <a:r>
              <a:rPr lang="en-US" dirty="0" err="1">
                <a:latin typeface="Roboto" panose="02000000000000000000" pitchFamily="2" charset="0"/>
              </a:rPr>
              <a:t>Caharacter</a:t>
            </a:r>
            <a:r>
              <a:rPr lang="en-US" dirty="0">
                <a:latin typeface="Roboto" panose="02000000000000000000" pitchFamily="2" charset="0"/>
              </a:rPr>
              <a:t> Recognition {0, 1, 2, …, 9, a, b, c,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5C64-DD78-3F7F-EED0-3C682EB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29"/>
            <a:ext cx="10515600" cy="5476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B64-79F2-F7DE-3FC5-EBAB6C79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024128"/>
            <a:ext cx="7156704" cy="546874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What if the classifier encounters this image! featuring four animals along with trees in the background.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Multiclass classification alone may not give solution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we might want to give the model the option of saying the image depicts a cat, a dog, a donkey, </a:t>
            </a:r>
            <a:r>
              <a:rPr lang="en-US" b="0" i="1" dirty="0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 rooster.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problem of learning to predict classes that are not mutually exclusive is called </a:t>
            </a:r>
            <a:r>
              <a:rPr lang="en-US" b="0" i="1" dirty="0">
                <a:effectLst/>
                <a:latin typeface="Roboto" panose="02000000000000000000" pitchFamily="2" charset="0"/>
              </a:rPr>
              <a:t>multi-label classification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May draw on enormous label sets.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Need to employ many professional annotators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A time-consuming process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AEA3D9-6A3A-D2B1-D958-0901C8F34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90" y="912812"/>
            <a:ext cx="4093830" cy="55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7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FF72-144F-F4BD-FCAD-D9685791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4. Search</a:t>
            </a:r>
            <a:br>
              <a:rPr lang="en-US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395A-F1D7-3803-84AF-7114FB6B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Vast field of Information Retrieval where ranking on sets of items require.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Web Search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goal is less to determine </a:t>
            </a:r>
            <a:r>
              <a:rPr lang="en-US" b="0" i="1" dirty="0">
                <a:effectLst/>
                <a:latin typeface="Roboto" panose="02000000000000000000" pitchFamily="2" charset="0"/>
              </a:rPr>
              <a:t>whether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 particular page is relevant for a query, but rather which, among a set of relevant results, should be shown most prominently to a particular user.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First assign a score to every element in the set and then to retrieve the top-rated elements. </a:t>
            </a:r>
          </a:p>
          <a:p>
            <a:pPr lvl="1"/>
            <a:r>
              <a:rPr lang="en-US" b="0" i="0" dirty="0">
                <a:solidFill>
                  <a:srgbClr val="FF6E40"/>
                </a:solidFill>
                <a:effectLst/>
                <a:latin typeface="Roboto" panose="02000000000000000000" pitchFamily="2" charset="0"/>
                <a:hlinkClick r:id="rId2"/>
              </a:rPr>
              <a:t>PageRank</a:t>
            </a:r>
            <a:r>
              <a:rPr lang="en-US" b="0" i="0" dirty="0">
                <a:effectLst/>
                <a:latin typeface="Roboto" panose="02000000000000000000" pitchFamily="2" charset="0"/>
              </a:rPr>
              <a:t>, in Google search engine, was an early example of such a scoring system.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scoring provided by PageRank did not depend on the actual query. 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identify the set of relevant candidates and then used PageRank to prioritize the more authoritative pages.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Nowadays, search engines use machine learning and behavioral models to obtain query-dependent relevance scores.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3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01A-02E0-3E55-8C97-93DA4830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1"/>
            <a:ext cx="10515600" cy="793115"/>
          </a:xfrm>
        </p:spPr>
        <p:txBody>
          <a:bodyPr/>
          <a:lstStyle/>
          <a:p>
            <a:r>
              <a:rPr lang="en-US" dirty="0"/>
              <a:t>5.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950C-17F4-ED4B-62E4-6223359A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74916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Related to search and ranking - to display a set of items relevant to the user.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The main difference is the emphasis on </a:t>
            </a:r>
            <a:r>
              <a:rPr lang="en-US" b="0" i="1" dirty="0">
                <a:effectLst/>
                <a:latin typeface="Roboto" panose="02000000000000000000" pitchFamily="2" charset="0"/>
              </a:rPr>
              <a:t>personalization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to specific users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For instance, recommender system for movies, retail products, music, and news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some cases, customers provide explicit feedback, communicating how much they liked a particular product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(e.g., the product ratings and reviews on Amazon, IMDb, or Goodreads).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other cases, they provide implicit feedback,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e.g., by skipping titles on a playlist, which might indicate dissatisfaction or maybe just indicate that the song was inappropriate in context.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the simplest formulations, these systems are trained to estimate some score, such as an expected star rating or the probability that a given user will purchase a particular item.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Given such a model, for any given user, we could retrieve the set of objects with the largest scores, which could then be recommended to the user. 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May have Conceptual Flaws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9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D36-CCEB-202D-20FF-C3A8F369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681F-C5F1-7B49-0F14-9C2F2FBA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supervised learning, we feed the model a giant dataset containing both the features and corresponding label values. 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Map it with the analogy of </a:t>
            </a:r>
            <a:r>
              <a:rPr lang="en-US" b="0" i="0" dirty="0">
                <a:effectLst/>
                <a:latin typeface="Roboto" panose="02000000000000000000" pitchFamily="2" charset="0"/>
              </a:rPr>
              <a:t>supervised learner having an extremely specialized job and an extremely dictatorial boss.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boss stands over the learner’s shoulder and tells them exactly what to do in every situation until they learn to map from situations to actions.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Working for such a boss sounds pretty lame and pleasing such a boss is pretty easy. </a:t>
            </a:r>
          </a:p>
          <a:p>
            <a:pPr lvl="2"/>
            <a:r>
              <a:rPr lang="en-US" b="0" i="0" u="sng" dirty="0">
                <a:effectLst/>
                <a:latin typeface="Roboto" panose="02000000000000000000" pitchFamily="2" charset="0"/>
              </a:rPr>
              <a:t>Just recognize the pattern as quickly as possible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 imitate the boss’s actions.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Considering the opposite situation, it could be frustrating to work for a boss who has no idea what they want you to do.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Unsupervised Learning, boss might just hand you a giant dump of data and tell you to </a:t>
            </a:r>
            <a:r>
              <a:rPr lang="en-US" b="0" i="1" dirty="0">
                <a:effectLst/>
                <a:latin typeface="Roboto" panose="02000000000000000000" pitchFamily="2" charset="0"/>
              </a:rPr>
              <a:t>do some data science with it!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sounds vague because it is vague.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type and number of questions we can ask is limited only by our creativity. 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0BC2-D5A8-2A92-4522-9CFE2C31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E8A3-0D57-9B41-5E71-6CC4ED79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Can we find a small number of prototypes that accurately summarize the data?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Given a set of photos, can we group them into landscape photos, pictures of dogs, babies, cats, and mountain peaks?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Given a collection of users’ browsing activities, can we group them into users with similar behavior? </a:t>
            </a:r>
          </a:p>
          <a:p>
            <a:pPr lvl="1"/>
            <a:r>
              <a:rPr lang="en-US" b="1" i="0" dirty="0">
                <a:effectLst/>
                <a:latin typeface="Roboto" panose="02000000000000000000" pitchFamily="2" charset="0"/>
              </a:rPr>
              <a:t>Cl</a:t>
            </a:r>
            <a:r>
              <a:rPr lang="en-US" b="1" i="1" dirty="0">
                <a:effectLst/>
                <a:latin typeface="Roboto" panose="02000000000000000000" pitchFamily="2" charset="0"/>
              </a:rPr>
              <a:t>ustering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Can we find a small number of parameters that accurately capture the relevant properties of the data?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The trajectories of a ball are well described by velocity, diameter, and mass of the ball.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Tailors have developed a small number of parameters that describe human body shape fairly accurately for the purpose of fitting clothes. </a:t>
            </a:r>
          </a:p>
          <a:p>
            <a:pPr lvl="1"/>
            <a:r>
              <a:rPr lang="en-US" b="1" i="1" dirty="0">
                <a:effectLst/>
                <a:latin typeface="Roboto" panose="02000000000000000000" pitchFamily="2" charset="0"/>
              </a:rPr>
              <a:t>Principal Component Analysis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Is there a description of the root causes of much of the data that we observe?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If we have demographic data about house prices, pollution, crime, location, education, and salaries, can we discover how they are related simply based on empirical data? </a:t>
            </a:r>
          </a:p>
          <a:p>
            <a:pPr lvl="1"/>
            <a:r>
              <a:rPr lang="en-US" b="1" i="0" dirty="0">
                <a:effectLst/>
                <a:latin typeface="Roboto" panose="02000000000000000000" pitchFamily="2" charset="0"/>
              </a:rPr>
              <a:t>C</a:t>
            </a:r>
            <a:r>
              <a:rPr lang="en-US" b="1" i="1" dirty="0">
                <a:effectLst/>
                <a:latin typeface="Roboto" panose="02000000000000000000" pitchFamily="2" charset="0"/>
              </a:rPr>
              <a:t>ausality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DF2C-C402-882F-D7B0-82985B1D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202B-264B-47C9-391B-95A472B2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Historically, computer programs have been rigid sets of rules.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Programs were designed to behave precisely as specified.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Example: Developing an e-commerce application with clear rules for user interactions, database management, and business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Developers manually design automated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Confidence in launching programs without seeing real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the idea that machine learning is not needed for such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of problems where manual coding is challenging: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Predicting tomorrow's weather.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Answering factoid questions.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Identifying people in images.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Recommending products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89B0-5287-4F6C-9AA7-20053CD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993" y="365125"/>
            <a:ext cx="2639961" cy="290901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Causation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Causal Inference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Confounding Variables</a:t>
            </a:r>
          </a:p>
        </p:txBody>
      </p:sp>
      <p:pic>
        <p:nvPicPr>
          <p:cNvPr id="5122" name="Picture 2" descr="picture about causal ml examples">
            <a:extLst>
              <a:ext uri="{FF2B5EF4-FFF2-40B4-BE49-F238E27FC236}">
                <a16:creationId xmlns:a16="http://schemas.microsoft.com/office/drawing/2014/main" id="{6519A2F4-EB6A-C36C-25E1-52AAF93F7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8" y="85344"/>
            <a:ext cx="8449306" cy="33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 about causal ml explanation">
            <a:extLst>
              <a:ext uri="{FF2B5EF4-FFF2-40B4-BE49-F238E27FC236}">
                <a16:creationId xmlns:a16="http://schemas.microsoft.com/office/drawing/2014/main" id="{336FBF51-2FE3-E643-75B7-BD34EC51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0" y="4532288"/>
            <a:ext cx="3662055" cy="117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about causal ml explanation end">
            <a:extLst>
              <a:ext uri="{FF2B5EF4-FFF2-40B4-BE49-F238E27FC236}">
                <a16:creationId xmlns:a16="http://schemas.microsoft.com/office/drawing/2014/main" id="{C04A3546-71DC-DEA4-BBEB-0EA96E16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11" y="4332266"/>
            <a:ext cx="3201783" cy="18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icture about causal ml total association">
            <a:extLst>
              <a:ext uri="{FF2B5EF4-FFF2-40B4-BE49-F238E27FC236}">
                <a16:creationId xmlns:a16="http://schemas.microsoft.com/office/drawing/2014/main" id="{945EA10C-5FF0-5672-D47D-06E166E5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58" y="4291108"/>
            <a:ext cx="3344582" cy="20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1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D7F9-DB64-A00E-C80F-11B0669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5070-C7C1-344D-4E2E-83A46049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study of algorithms that can learn from experience.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performance with more experience, often in the form of data or interactions.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Contrast with deterministic systems that follow fixed logic.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Shift from coding specific rules to enabling programs to learn behaviors from labeled datasets. – Learning based approach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Programming with data.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"Programming" a cat detector by providing examples of cats and dogs.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program learns to distinguish between cats and dogs based on the dataset</a:t>
            </a:r>
          </a:p>
          <a:p>
            <a:pPr lvl="2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EFF7-417B-5603-6924-9EF3D2A2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422-037F-0317-6E77-AC48AA4A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Key Components are required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The </a:t>
            </a:r>
            <a:r>
              <a:rPr lang="en-US" b="0" i="1" dirty="0">
                <a:effectLst/>
                <a:latin typeface="Roboto" panose="02000000000000000000" pitchFamily="2" charset="0"/>
              </a:rPr>
              <a:t>data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that we can learn from.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 of how to transform the data.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An </a:t>
            </a:r>
            <a:r>
              <a:rPr lang="en-US" b="0" i="1" dirty="0">
                <a:effectLst/>
                <a:latin typeface="Roboto" panose="02000000000000000000" pitchFamily="2" charset="0"/>
              </a:rPr>
              <a:t>objective function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that quantifies how well (or badly) the model is doing.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An </a:t>
            </a:r>
            <a:r>
              <a:rPr lang="en-US" b="0" i="1" dirty="0">
                <a:effectLst/>
                <a:latin typeface="Roboto" panose="02000000000000000000" pitchFamily="2" charset="0"/>
              </a:rPr>
              <a:t>algorithm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to adjust the model’s parameters to optimize the objective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3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E0C-A16E-406E-98BA-0BBFE3ED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Data &amp; 2.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C2C4-652E-4EBD-DC07-ECF473A9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Already covered in previous lectures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Machine learning involves transforming the data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We might want to build a system that ingests photos and predicts smiley-ness.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To predict how normal vs. anomalous the readings are.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By </a:t>
            </a:r>
            <a:r>
              <a:rPr lang="en-US" b="0" i="1" dirty="0"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denote the computational machinery for ingesting data of one type, and spitting out predictions of a possibly different type.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In particular, we are interested in </a:t>
            </a:r>
            <a:r>
              <a:rPr lang="en-US" b="0" i="1" dirty="0">
                <a:effectLst/>
                <a:latin typeface="Roboto" panose="02000000000000000000" pitchFamily="2" charset="0"/>
              </a:rPr>
              <a:t>statistical models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that can be estimated from data. </a:t>
            </a:r>
          </a:p>
        </p:txBody>
      </p:sp>
    </p:spTree>
    <p:extLst>
      <p:ext uri="{BB962C8B-B14F-4D97-AF65-F5344CB8AC3E}">
        <p14:creationId xmlns:p14="http://schemas.microsoft.com/office/powerpoint/2010/main" val="25737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D21A-336E-14AA-ABE1-E565714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41A9-0725-67DA-9FE6-48D5E230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Learning from experience. 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using sets of data to train a computer to respond the way that a human brain would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 objective function is the function that summarizes what and how the programmers want the computer to learn.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Formal measures of how good (or bad) our models are. -- </a:t>
            </a:r>
            <a:r>
              <a:rPr lang="en-US" b="1" dirty="0">
                <a:latin typeface="Roboto" panose="02000000000000000000" pitchFamily="2" charset="0"/>
              </a:rPr>
              <a:t>Optimization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lower is better. or higher is better (maximize profit and minimize cost)</a:t>
            </a:r>
          </a:p>
          <a:p>
            <a:pPr lvl="2"/>
            <a:r>
              <a:rPr lang="en-US" b="0" i="0" dirty="0">
                <a:effectLst/>
                <a:latin typeface="Roboto" panose="02000000000000000000" pitchFamily="2" charset="0"/>
              </a:rPr>
              <a:t>Can be done by evaluating Loss Function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L</a:t>
            </a:r>
            <a:r>
              <a:rPr lang="en-US" b="0" i="1" dirty="0">
                <a:effectLst/>
                <a:latin typeface="Roboto" panose="02000000000000000000" pitchFamily="2" charset="0"/>
              </a:rPr>
              <a:t>oss Functions</a:t>
            </a:r>
          </a:p>
          <a:p>
            <a:pPr lvl="1"/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Method of evaluating how well your </a:t>
            </a:r>
            <a:r>
              <a:rPr lang="en-US" b="0" u="none" strike="noStrike" dirty="0">
                <a:solidFill>
                  <a:srgbClr val="3A3B41"/>
                </a:solidFill>
                <a:effectLst/>
                <a:latin typeface="Georgia" panose="02040502050405020303" pitchFamily="18" charset="0"/>
                <a:hlinkClick r:id="rId2"/>
              </a:rPr>
              <a:t>machine learning</a:t>
            </a:r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 algorithm models your featured data set. </a:t>
            </a:r>
          </a:p>
          <a:p>
            <a:pPr lvl="1"/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Measurement of how good your model is in terms of predicting the expected outcome.</a:t>
            </a:r>
          </a:p>
          <a:p>
            <a:pPr lvl="2"/>
            <a:r>
              <a:rPr lang="en-US" dirty="0">
                <a:solidFill>
                  <a:srgbClr val="3A3B41"/>
                </a:solidFill>
                <a:latin typeface="Georgia" panose="02040502050405020303" pitchFamily="18" charset="0"/>
              </a:rPr>
              <a:t>Must be minimized to get good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8922-7929-9749-DD41-C019C0CB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423"/>
          </a:xfrm>
        </p:spPr>
        <p:txBody>
          <a:bodyPr>
            <a:normAutofit fontScale="90000"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B8F4-CC8C-4AA2-D43A-AEA16D67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87" y="964097"/>
            <a:ext cx="10220002" cy="2281611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effectLst/>
                <a:latin typeface="Roboto" panose="02000000000000000000" pitchFamily="2" charset="0"/>
              </a:rPr>
              <a:t>In REGRESSION, the most common loss function is mean </a:t>
            </a:r>
            <a:r>
              <a:rPr lang="en-US" sz="2400" b="0" i="1" dirty="0">
                <a:effectLst/>
                <a:latin typeface="Roboto" panose="02000000000000000000" pitchFamily="2" charset="0"/>
              </a:rPr>
              <a:t>squared error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2000" b="0" i="0" dirty="0">
                <a:effectLst/>
                <a:latin typeface="Roboto" panose="02000000000000000000" pitchFamily="2" charset="0"/>
              </a:rPr>
              <a:t>the square of the difference between the prediction and the ground truth target.</a:t>
            </a:r>
          </a:p>
          <a:p>
            <a:pPr lvl="1"/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taking the mean, of errors squared from </a:t>
            </a:r>
            <a:r>
              <a:rPr lang="en-US" sz="2000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data"/>
              </a:rPr>
              <a:t>data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-- can never be negative</a:t>
            </a:r>
          </a:p>
          <a:p>
            <a:pPr lvl="1"/>
            <a:r>
              <a:rPr lang="en-US" sz="2000" dirty="0">
                <a:solidFill>
                  <a:srgbClr val="51565E"/>
                </a:solidFill>
                <a:latin typeface="Roboto" panose="02000000000000000000" pitchFamily="2" charset="0"/>
              </a:rPr>
              <a:t>Larger MSE means data points are widely around the mean (of error)</a:t>
            </a:r>
          </a:p>
          <a:p>
            <a:pPr lvl="1"/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Smaller is desirable – Better Estimator</a:t>
            </a:r>
          </a:p>
          <a:p>
            <a:pPr lvl="1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315D-3BD7-F17B-7569-B4B8EA767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73" t="37351" r="13750" b="49255"/>
          <a:stretch/>
        </p:blipFill>
        <p:spPr>
          <a:xfrm>
            <a:off x="612597" y="3245708"/>
            <a:ext cx="3421637" cy="10933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EAF498-775D-1080-8D13-9792976B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13" y="2681802"/>
            <a:ext cx="4797287" cy="35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g_Line">
            <a:extLst>
              <a:ext uri="{FF2B5EF4-FFF2-40B4-BE49-F238E27FC236}">
                <a16:creationId xmlns:a16="http://schemas.microsoft.com/office/drawing/2014/main" id="{566EB90B-F371-0EBB-41EE-F5A0935A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87" y="3347395"/>
            <a:ext cx="3308902" cy="33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8922-7929-9749-DD41-C019C0CB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423"/>
          </a:xfrm>
        </p:spPr>
        <p:txBody>
          <a:bodyPr>
            <a:normAutofit fontScale="90000"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B8F4-CC8C-4AA2-D43A-AEA16D67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87" y="964097"/>
            <a:ext cx="10220002" cy="2281611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effectLst/>
                <a:latin typeface="Roboto" panose="02000000000000000000" pitchFamily="2" charset="0"/>
              </a:rPr>
              <a:t>In CLASSIFICATION, the most common loss function is mean </a:t>
            </a:r>
            <a:r>
              <a:rPr lang="en-US" sz="2400" b="0" i="1" dirty="0">
                <a:effectLst/>
                <a:latin typeface="Roboto" panose="02000000000000000000" pitchFamily="2" charset="0"/>
              </a:rPr>
              <a:t>absolute error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2000" b="0" i="0" dirty="0">
                <a:effectLst/>
                <a:latin typeface="Roboto" panose="02000000000000000000" pitchFamily="2" charset="0"/>
              </a:rPr>
              <a:t>the absolute of the difference between the prediction and the ground truth target.</a:t>
            </a:r>
          </a:p>
          <a:p>
            <a:pPr lvl="1"/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taking the mean, of errors with absolute -- can never be negative</a:t>
            </a:r>
          </a:p>
          <a:p>
            <a:pPr lvl="1"/>
            <a:r>
              <a:rPr lang="en-US" sz="2000" dirty="0">
                <a:solidFill>
                  <a:srgbClr val="51565E"/>
                </a:solidFill>
                <a:latin typeface="Roboto" panose="02000000000000000000" pitchFamily="2" charset="0"/>
              </a:rPr>
              <a:t>Unlike MSE, Outliers are given same weightage</a:t>
            </a:r>
          </a:p>
          <a:p>
            <a:pPr lvl="1"/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Smaller is desirable – Better Estimator</a:t>
            </a:r>
          </a:p>
          <a:p>
            <a:pPr lvl="1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028" name="Picture 4" descr="Reg_Line">
            <a:extLst>
              <a:ext uri="{FF2B5EF4-FFF2-40B4-BE49-F238E27FC236}">
                <a16:creationId xmlns:a16="http://schemas.microsoft.com/office/drawing/2014/main" id="{566EB90B-F371-0EBB-41EE-F5A0935A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87" y="3347395"/>
            <a:ext cx="3308902" cy="33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ean absolute error">
            <a:extLst>
              <a:ext uri="{FF2B5EF4-FFF2-40B4-BE49-F238E27FC236}">
                <a16:creationId xmlns:a16="http://schemas.microsoft.com/office/drawing/2014/main" id="{7D22E05D-4CC6-9CB2-185B-DFA3E0F13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7" y="3610201"/>
            <a:ext cx="30003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5BFEC5-1695-D891-57DA-60F7E805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11" y="3091070"/>
            <a:ext cx="4055165" cy="30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BDE7E-9A22-36A9-76A5-DE4CDD7EAAC6}"/>
              </a:ext>
            </a:extLst>
          </p:cNvPr>
          <p:cNvSpPr txBox="1"/>
          <p:nvPr/>
        </p:nvSpPr>
        <p:spPr>
          <a:xfrm>
            <a:off x="8334891" y="6132444"/>
            <a:ext cx="2902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6B6B6B"/>
                </a:solidFill>
                <a:effectLst/>
                <a:latin typeface="sohne"/>
              </a:rPr>
              <a:t>MAE (red) and MSE (blue) loss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62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B87D-FD23-6E45-A36E-FFD3959F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4. Optimization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9640-C945-A273-6629-8BCAC06B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After data source, model, and objective function, we need an algorithm capable of searching for the best possible parameters for minimizing the loss function. 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At each step, this method checks to see, for each parameter, how that training set loss would change if you perturbed that parameter by just a small amount. It would then update the parameter in the direction that lowers the loss.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After each iteration: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compare the output with expected results,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assess the accuracy, and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adjust the parameters if required. </a:t>
            </a:r>
            <a:endParaRPr lang="en-US" dirty="0">
              <a:solidFill>
                <a:srgbClr val="000000"/>
              </a:solidFill>
              <a:latin typeface="ProximaNova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This is a repeated process. Can be done manually or use one of the many optimization techniques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41160B27C340995EDE25F92A038F" ma:contentTypeVersion="4" ma:contentTypeDescription="Create a new document." ma:contentTypeScope="" ma:versionID="22ef34b9454e183015a73c1323bdf7d0">
  <xsd:schema xmlns:xsd="http://www.w3.org/2001/XMLSchema" xmlns:xs="http://www.w3.org/2001/XMLSchema" xmlns:p="http://schemas.microsoft.com/office/2006/metadata/properties" xmlns:ns2="50d227ec-7095-4cc0-800d-3ae3535957bf" targetNamespace="http://schemas.microsoft.com/office/2006/metadata/properties" ma:root="true" ma:fieldsID="2fdad6a83a63e2dc35fa9f1d828dda3d" ns2:_="">
    <xsd:import namespace="50d227ec-7095-4cc0-800d-3ae3535957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27ec-7095-4cc0-800d-3ae353595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D62A48-D647-4692-94D9-52CE2DC80C31}"/>
</file>

<file path=customXml/itemProps2.xml><?xml version="1.0" encoding="utf-8"?>
<ds:datastoreItem xmlns:ds="http://schemas.openxmlformats.org/officeDocument/2006/customXml" ds:itemID="{7F2BB940-24E1-41DA-9E5F-CFC38BFB9C77}"/>
</file>

<file path=customXml/itemProps3.xml><?xml version="1.0" encoding="utf-8"?>
<ds:datastoreItem xmlns:ds="http://schemas.openxmlformats.org/officeDocument/2006/customXml" ds:itemID="{4F14A1ED-B7A7-45F9-9F30-68C5E1E66A5A}"/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1935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Open Sans</vt:lpstr>
      <vt:lpstr>ProximaNova</vt:lpstr>
      <vt:lpstr>Roboto</vt:lpstr>
      <vt:lpstr>sohne</vt:lpstr>
      <vt:lpstr>Söhne</vt:lpstr>
      <vt:lpstr>Office Theme</vt:lpstr>
      <vt:lpstr>Modelling</vt:lpstr>
      <vt:lpstr>Introduction</vt:lpstr>
      <vt:lpstr>What is Machine Learning</vt:lpstr>
      <vt:lpstr>Key Components</vt:lpstr>
      <vt:lpstr>1. Data &amp; 2. Models</vt:lpstr>
      <vt:lpstr>3. Objective Functions</vt:lpstr>
      <vt:lpstr>Loss Function</vt:lpstr>
      <vt:lpstr>Loss Function</vt:lpstr>
      <vt:lpstr>4. Optimization Algorithms</vt:lpstr>
      <vt:lpstr>Optimization Technique</vt:lpstr>
      <vt:lpstr>Kinds of Machine Learning</vt:lpstr>
      <vt:lpstr>1. Regression</vt:lpstr>
      <vt:lpstr>2. Classification</vt:lpstr>
      <vt:lpstr>Classification (2)</vt:lpstr>
      <vt:lpstr>3. Tagging</vt:lpstr>
      <vt:lpstr> 4. Search </vt:lpstr>
      <vt:lpstr>5. Recommender System</vt:lpstr>
      <vt:lpstr>Unsupervised Learning</vt:lpstr>
      <vt:lpstr>Unsupervised Learning Questions</vt:lpstr>
      <vt:lpstr>Causation  Causal Inference  Confounding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</dc:title>
  <dc:creator>Dr. Syed Imran Jami</dc:creator>
  <cp:lastModifiedBy>Dr. Syed Imran Jami</cp:lastModifiedBy>
  <cp:revision>2</cp:revision>
  <dcterms:created xsi:type="dcterms:W3CDTF">2023-12-13T07:42:57Z</dcterms:created>
  <dcterms:modified xsi:type="dcterms:W3CDTF">2023-12-14T13:12:44Z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0x010100151541160B27C340995EDE25F92A038F</vt:lpwstr>
  </property>
</Properties>
</file>