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6" r:id="rId6"/>
    <p:sldId id="261" r:id="rId7"/>
    <p:sldId id="262" r:id="rId8"/>
    <p:sldId id="263" r:id="rId9"/>
    <p:sldId id="268" r:id="rId10"/>
    <p:sldId id="265"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431074"/>
            <a:ext cx="7766936" cy="3619762"/>
          </a:xfrm>
        </p:spPr>
        <p:txBody>
          <a:bodyPr/>
          <a:lstStyle/>
          <a:p>
            <a:r>
              <a:rPr lang="en-US" sz="4000" b="1" dirty="0">
                <a:solidFill>
                  <a:srgbClr val="002060"/>
                </a:solidFill>
                <a:latin typeface="Algerian" panose="04020705040A02060702" pitchFamily="82" charset="0"/>
                <a:cs typeface="Times New Roman" panose="02020603050405020304" pitchFamily="18" charset="0"/>
              </a:rPr>
              <a:t>Applied Physics(C. Sc.)</a:t>
            </a:r>
            <a:br>
              <a:rPr lang="en-US" sz="4000" b="1" dirty="0">
                <a:solidFill>
                  <a:srgbClr val="002060"/>
                </a:solidFill>
                <a:latin typeface="Algerian" panose="04020705040A02060702" pitchFamily="82"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BS CS   Semester-I Course Code:  </a:t>
            </a:r>
            <a:r>
              <a:rPr lang="en-US" sz="3600" b="1"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L-12(Transmission of heat via conduction, convection and </a:t>
            </a:r>
            <a:r>
              <a:rPr lang="en-US" sz="2000" b="1" dirty="0" smtClean="0">
                <a:solidFill>
                  <a:srgbClr val="FF0000"/>
                </a:solidFill>
                <a:latin typeface="Times New Roman" panose="02020603050405020304" pitchFamily="18" charset="0"/>
                <a:cs typeface="Times New Roman" panose="02020603050405020304" pitchFamily="18" charset="0"/>
              </a:rPr>
              <a:t>radiation)</a:t>
            </a:r>
            <a:r>
              <a:rPr lang="en-US" sz="2000" b="1" dirty="0">
                <a:solidFill>
                  <a:srgbClr val="FF0000"/>
                </a:solidFill>
                <a:latin typeface="Times New Roman" panose="02020603050405020304" pitchFamily="18" charset="0"/>
                <a:cs typeface="Times New Roman" panose="02020603050405020304" pitchFamily="18" charset="0"/>
              </a:rPr>
              <a:t/>
            </a:r>
            <a:br>
              <a:rPr lang="en-US" sz="2000" b="1" dirty="0">
                <a:solidFill>
                  <a:srgbClr val="FF0000"/>
                </a:solidFill>
                <a:latin typeface="Times New Roman" panose="02020603050405020304" pitchFamily="18" charset="0"/>
                <a:cs typeface="Times New Roman" panose="02020603050405020304" pitchFamily="18" charset="0"/>
              </a:rPr>
            </a:br>
            <a:r>
              <a:rPr lang="en-US" sz="3600" b="1" dirty="0">
                <a:solidFill>
                  <a:srgbClr val="00B0F0"/>
                </a:solidFill>
                <a:latin typeface="Times New Roman" panose="02020603050405020304" pitchFamily="18" charset="0"/>
                <a:cs typeface="Times New Roman" panose="02020603050405020304" pitchFamily="18" charset="0"/>
              </a:rPr>
              <a:t>IUB &amp; All Affiliated Colleges. </a:t>
            </a:r>
            <a:br>
              <a:rPr lang="en-US" sz="3600" b="1" dirty="0">
                <a:solidFill>
                  <a:srgbClr val="00B0F0"/>
                </a:solidFill>
                <a:latin typeface="Times New Roman" panose="02020603050405020304" pitchFamily="18" charset="0"/>
                <a:cs typeface="Times New Roman" panose="02020603050405020304" pitchFamily="18" charset="0"/>
              </a:rPr>
            </a:br>
            <a:r>
              <a:rPr lang="en-US" b="1" dirty="0">
                <a:solidFill>
                  <a:srgbClr val="0070C0"/>
                </a:solidFill>
                <a:latin typeface="Times New Roman" panose="02020603050405020304" pitchFamily="18" charset="0"/>
                <a:cs typeface="Times New Roman" panose="02020603050405020304" pitchFamily="18" charset="0"/>
              </a:rPr>
              <a:t>Reality Awards Boost Up</a:t>
            </a:r>
            <a:br>
              <a:rPr lang="en-US" b="1" dirty="0">
                <a:solidFill>
                  <a:srgbClr val="0070C0"/>
                </a:solidFill>
                <a:latin typeface="Times New Roman" panose="02020603050405020304" pitchFamily="18" charset="0"/>
                <a:cs typeface="Times New Roman" panose="02020603050405020304" pitchFamily="18" charset="0"/>
              </a:rPr>
            </a:br>
            <a:r>
              <a:rPr lang="en-US" sz="2000" b="1" dirty="0">
                <a:solidFill>
                  <a:srgbClr val="00B050"/>
                </a:solidFill>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a:xfrm>
            <a:off x="1507067" y="4625599"/>
            <a:ext cx="7766936" cy="1762138"/>
          </a:xfrm>
        </p:spPr>
        <p:txBody>
          <a:bodyPr>
            <a:normAutofit/>
          </a:bodyPr>
          <a:lstStyle/>
          <a:p>
            <a:r>
              <a:rPr lang="en-US" sz="4000" dirty="0">
                <a:solidFill>
                  <a:srgbClr val="002060"/>
                </a:solidFill>
                <a:latin typeface="Algerian" panose="04020705040A02060702" pitchFamily="82" charset="0"/>
                <a:cs typeface="Times New Roman" panose="02020603050405020304" pitchFamily="18" charset="0"/>
              </a:rPr>
              <a:t>Rushmat Ali</a:t>
            </a:r>
          </a:p>
          <a:p>
            <a:r>
              <a:rPr lang="en-US" sz="2000" b="1" dirty="0">
                <a:solidFill>
                  <a:schemeClr val="tx1"/>
                </a:solidFill>
                <a:latin typeface="Times New Roman" panose="02020603050405020304" pitchFamily="18" charset="0"/>
                <a:cs typeface="Times New Roman" panose="02020603050405020304" pitchFamily="18" charset="0"/>
              </a:rPr>
              <a:t>Assistant Professor OF Physics</a:t>
            </a:r>
          </a:p>
          <a:p>
            <a:r>
              <a:rPr lang="en-US" sz="3200" b="1" dirty="0">
                <a:solidFill>
                  <a:srgbClr val="0070C0"/>
                </a:solidFill>
                <a:latin typeface="Times New Roman" panose="02020603050405020304" pitchFamily="18" charset="0"/>
                <a:cs typeface="Times New Roman" panose="02020603050405020304" pitchFamily="18" charset="0"/>
              </a:rPr>
              <a:t>Govt. Kh. F. Graduate College R. Y. Khan</a:t>
            </a:r>
          </a:p>
        </p:txBody>
      </p:sp>
    </p:spTree>
    <p:extLst>
      <p:ext uri="{BB962C8B-B14F-4D97-AF65-F5344CB8AC3E}">
        <p14:creationId xmlns:p14="http://schemas.microsoft.com/office/powerpoint/2010/main" val="407737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04503"/>
            <a:ext cx="11913325" cy="1058091"/>
          </a:xfrm>
        </p:spPr>
        <p:txBody>
          <a:bodyPr>
            <a:normAutofit/>
          </a:bodyPr>
          <a:lstStyle/>
          <a:p>
            <a:r>
              <a:rPr lang="en-US" dirty="0">
                <a:solidFill>
                  <a:srgbClr val="FF0000"/>
                </a:solidFill>
                <a:latin typeface="Algerian" panose="04020705040A02060702" pitchFamily="82" charset="0"/>
              </a:rPr>
              <a:t>More Heat Transfer </a:t>
            </a:r>
            <a:r>
              <a:rPr lang="en-US" dirty="0" smtClean="0">
                <a:solidFill>
                  <a:srgbClr val="FF0000"/>
                </a:solidFill>
                <a:latin typeface="Algerian" panose="04020705040A02060702" pitchFamily="82" charset="0"/>
              </a:rPr>
              <a:t>…….</a:t>
            </a: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677334" y="1162595"/>
            <a:ext cx="8596668" cy="4878768"/>
          </a:xfrm>
        </p:spPr>
        <p:txBody>
          <a:bodyPr/>
          <a:lstStyle/>
          <a:p>
            <a:r>
              <a:rPr lang="en-US" sz="2000" b="1" dirty="0" smtClean="0">
                <a:latin typeface="Times New Roman" panose="02020603050405020304" pitchFamily="18" charset="0"/>
                <a:cs typeface="Times New Roman" panose="02020603050405020304" pitchFamily="18" charset="0"/>
              </a:rPr>
              <a:t>While </a:t>
            </a:r>
            <a:r>
              <a:rPr lang="en-US" sz="2000" b="1" dirty="0">
                <a:latin typeface="Times New Roman" panose="02020603050405020304" pitchFamily="18" charset="0"/>
                <a:cs typeface="Times New Roman" panose="02020603050405020304" pitchFamily="18" charset="0"/>
              </a:rPr>
              <a:t>conduction, convection, and radiation are the three modes of heat transfer, other processes absorb and release heat.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For </a:t>
            </a:r>
            <a:r>
              <a:rPr lang="en-US" sz="2000" b="1" dirty="0">
                <a:latin typeface="Times New Roman" panose="02020603050405020304" pitchFamily="18" charset="0"/>
                <a:cs typeface="Times New Roman" panose="02020603050405020304" pitchFamily="18" charset="0"/>
              </a:rPr>
              <a:t>example, </a:t>
            </a:r>
            <a:r>
              <a:rPr lang="en-US" sz="2000" b="1" dirty="0">
                <a:solidFill>
                  <a:srgbClr val="FF0000"/>
                </a:solidFill>
                <a:latin typeface="Times New Roman" panose="02020603050405020304" pitchFamily="18" charset="0"/>
                <a:cs typeface="Times New Roman" panose="02020603050405020304" pitchFamily="18" charset="0"/>
              </a:rPr>
              <a:t>atoms release energy when chemical bonds break </a:t>
            </a:r>
            <a:r>
              <a:rPr lang="en-US" sz="2000" b="1" dirty="0">
                <a:latin typeface="Times New Roman" panose="02020603050405020304" pitchFamily="18" charset="0"/>
                <a:cs typeface="Times New Roman" panose="02020603050405020304" pitchFamily="18" charset="0"/>
              </a:rPr>
              <a:t>and absorb energy in order to form bonds.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Releasing </a:t>
            </a:r>
            <a:r>
              <a:rPr lang="en-US" sz="2000" b="1" dirty="0">
                <a:latin typeface="Times New Roman" panose="02020603050405020304" pitchFamily="18" charset="0"/>
                <a:cs typeface="Times New Roman" panose="02020603050405020304" pitchFamily="18" charset="0"/>
              </a:rPr>
              <a:t>energy is an exergonic process, while absorbing energy is an endergonic process</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Sometimes the energy is light or sound, but most of the time it’s heat, making these processes exothermic and endothermic</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Phase transitions </a:t>
            </a:r>
            <a:r>
              <a:rPr lang="en-US" sz="2000" b="1" dirty="0">
                <a:latin typeface="Times New Roman" panose="02020603050405020304" pitchFamily="18" charset="0"/>
                <a:cs typeface="Times New Roman" panose="02020603050405020304" pitchFamily="18" charset="0"/>
              </a:rPr>
              <a:t>between the states of matter also involve the absorption or release of energy</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great example of this is </a:t>
            </a:r>
            <a:r>
              <a:rPr lang="en-US" sz="2000" b="1" dirty="0">
                <a:solidFill>
                  <a:srgbClr val="FF0000"/>
                </a:solidFill>
                <a:latin typeface="Times New Roman" panose="02020603050405020304" pitchFamily="18" charset="0"/>
                <a:cs typeface="Times New Roman" panose="02020603050405020304" pitchFamily="18" charset="0"/>
              </a:rPr>
              <a:t>evaporative cooling</a:t>
            </a:r>
            <a:r>
              <a:rPr lang="en-US" sz="2000" b="1" dirty="0">
                <a:latin typeface="Times New Roman" panose="02020603050405020304" pitchFamily="18" charset="0"/>
                <a:cs typeface="Times New Roman" panose="02020603050405020304" pitchFamily="18" charset="0"/>
              </a:rPr>
              <a:t>, where the phase transition from a liquid into a </a:t>
            </a:r>
            <a:r>
              <a:rPr lang="en-US" sz="2000" b="1" dirty="0">
                <a:solidFill>
                  <a:srgbClr val="FF0000"/>
                </a:solidFill>
                <a:latin typeface="Times New Roman" panose="02020603050405020304" pitchFamily="18" charset="0"/>
                <a:cs typeface="Times New Roman" panose="02020603050405020304" pitchFamily="18" charset="0"/>
              </a:rPr>
              <a:t>vapor absorbs </a:t>
            </a:r>
            <a:r>
              <a:rPr lang="en-US" sz="2000" b="1" dirty="0">
                <a:latin typeface="Times New Roman" panose="02020603050405020304" pitchFamily="18" charset="0"/>
                <a:cs typeface="Times New Roman" panose="02020603050405020304" pitchFamily="18" charset="0"/>
              </a:rPr>
              <a:t>thermal energy from the environment</a:t>
            </a:r>
            <a:r>
              <a:rPr lang="en-US" dirty="0"/>
              <a:t>.</a:t>
            </a:r>
          </a:p>
        </p:txBody>
      </p:sp>
      <p:pic>
        <p:nvPicPr>
          <p:cNvPr id="4" name="Picture 3"/>
          <p:cNvPicPr>
            <a:picLocks noChangeAspect="1"/>
          </p:cNvPicPr>
          <p:nvPr/>
        </p:nvPicPr>
        <p:blipFill>
          <a:blip r:embed="rId2"/>
          <a:stretch>
            <a:fillRect/>
          </a:stretch>
        </p:blipFill>
        <p:spPr>
          <a:xfrm>
            <a:off x="6661471" y="990264"/>
            <a:ext cx="4387624" cy="3510099"/>
          </a:xfrm>
          <a:prstGeom prst="rect">
            <a:avLst/>
          </a:prstGeom>
        </p:spPr>
      </p:pic>
      <p:pic>
        <p:nvPicPr>
          <p:cNvPr id="5" name="Picture 4"/>
          <p:cNvPicPr>
            <a:picLocks noChangeAspect="1"/>
          </p:cNvPicPr>
          <p:nvPr/>
        </p:nvPicPr>
        <p:blipFill>
          <a:blip r:embed="rId3"/>
          <a:stretch>
            <a:fillRect/>
          </a:stretch>
        </p:blipFill>
        <p:spPr>
          <a:xfrm>
            <a:off x="2652740" y="1362347"/>
            <a:ext cx="4223357" cy="2987584"/>
          </a:xfrm>
          <a:prstGeom prst="rect">
            <a:avLst/>
          </a:prstGeom>
        </p:spPr>
      </p:pic>
    </p:spTree>
    <p:extLst>
      <p:ext uri="{BB962C8B-B14F-4D97-AF65-F5344CB8AC3E}">
        <p14:creationId xmlns:p14="http://schemas.microsoft.com/office/powerpoint/2010/main" val="85749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0" presetClass="exit" presetSubtype="0" fill="hold" nodeType="clickEffect">
                                  <p:stCondLst>
                                    <p:cond delay="0"/>
                                  </p:stCondLst>
                                  <p:childTnLst>
                                    <p:animEffect transition="out" filter="wedge">
                                      <p:cBhvr>
                                        <p:cTn id="54" dur="2000"/>
                                        <p:tgtEl>
                                          <p:spTgt spid="4"/>
                                        </p:tgtEl>
                                      </p:cBhvr>
                                    </p:animEffect>
                                    <p:set>
                                      <p:cBhvr>
                                        <p:cTn id="55" dur="1" fill="hold">
                                          <p:stCondLst>
                                            <p:cond delay="1999"/>
                                          </p:stCondLst>
                                        </p:cTn>
                                        <p:tgtEl>
                                          <p:spTgt spid="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3" presetClass="exit" presetSubtype="32" fill="hold" nodeType="clickEffect">
                                  <p:stCondLst>
                                    <p:cond delay="0"/>
                                  </p:stCondLst>
                                  <p:childTnLst>
                                    <p:anim calcmode="lin" valueType="num">
                                      <p:cBhvr>
                                        <p:cTn id="65" dur="500"/>
                                        <p:tgtEl>
                                          <p:spTgt spid="5"/>
                                        </p:tgtEl>
                                        <p:attrNameLst>
                                          <p:attrName>ppt_w</p:attrName>
                                        </p:attrNameLst>
                                      </p:cBhvr>
                                      <p:tavLst>
                                        <p:tav tm="0">
                                          <p:val>
                                            <p:strVal val="ppt_w"/>
                                          </p:val>
                                        </p:tav>
                                        <p:tav tm="100000">
                                          <p:val>
                                            <p:fltVal val="0"/>
                                          </p:val>
                                        </p:tav>
                                      </p:tavLst>
                                    </p:anim>
                                    <p:anim calcmode="lin" valueType="num">
                                      <p:cBhvr>
                                        <p:cTn id="66" dur="500"/>
                                        <p:tgtEl>
                                          <p:spTgt spid="5"/>
                                        </p:tgtEl>
                                        <p:attrNameLst>
                                          <p:attrName>ppt_h</p:attrName>
                                        </p:attrNameLst>
                                      </p:cBhvr>
                                      <p:tavLst>
                                        <p:tav tm="0">
                                          <p:val>
                                            <p:strVal val="ppt_h"/>
                                          </p:val>
                                        </p:tav>
                                        <p:tav tm="100000">
                                          <p:val>
                                            <p:fltVal val="0"/>
                                          </p:val>
                                        </p:tav>
                                      </p:tavLst>
                                    </p:anim>
                                    <p:animEffect transition="out" filter="fade">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0112586" cy="1240971"/>
          </a:xfrm>
        </p:spPr>
        <p:txBody>
          <a:bodyPr>
            <a:normAutofit/>
          </a:bodyPr>
          <a:lstStyle/>
          <a:p>
            <a:r>
              <a:rPr lang="en-US" dirty="0">
                <a:solidFill>
                  <a:srgbClr val="FF0000"/>
                </a:solidFill>
                <a:latin typeface="Algerian" panose="04020705040A02060702" pitchFamily="82" charset="0"/>
              </a:rPr>
              <a:t>What is the difference between conduction and thermal radiation?</a:t>
            </a:r>
          </a:p>
        </p:txBody>
      </p:sp>
      <p:sp>
        <p:nvSpPr>
          <p:cNvPr id="3" name="Content Placeholder 2"/>
          <p:cNvSpPr>
            <a:spLocks noGrp="1"/>
          </p:cNvSpPr>
          <p:nvPr>
            <p:ph idx="1"/>
          </p:nvPr>
        </p:nvSpPr>
        <p:spPr>
          <a:xfrm>
            <a:off x="677334" y="1541417"/>
            <a:ext cx="8596668" cy="4872445"/>
          </a:xfrm>
        </p:spPr>
        <p:txBody>
          <a:bodyPr>
            <a:normAutofit/>
          </a:bodyPr>
          <a:lstStyle/>
          <a:p>
            <a:r>
              <a:rPr lang="en-US" sz="2800" b="1" dirty="0" smtClean="0">
                <a:latin typeface="Times New Roman" panose="02020603050405020304" pitchFamily="18" charset="0"/>
                <a:cs typeface="Times New Roman" panose="02020603050405020304" pitchFamily="18" charset="0"/>
              </a:rPr>
              <a:t>Conduction </a:t>
            </a:r>
            <a:r>
              <a:rPr lang="en-US" sz="2800" b="1" dirty="0">
                <a:latin typeface="Times New Roman" panose="02020603050405020304" pitchFamily="18" charset="0"/>
                <a:cs typeface="Times New Roman" panose="02020603050405020304" pitchFamily="18" charset="0"/>
              </a:rPr>
              <a:t>involves molecules transferring kinetic energy to one another through collisions. </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Convection </a:t>
            </a:r>
            <a:r>
              <a:rPr lang="en-US" sz="2800" b="1" dirty="0">
                <a:latin typeface="Times New Roman" panose="02020603050405020304" pitchFamily="18" charset="0"/>
                <a:cs typeface="Times New Roman" panose="02020603050405020304" pitchFamily="18" charset="0"/>
              </a:rPr>
              <a:t>occurs when hot air rises, allowing cooler air to come in and be heated. </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Thermal </a:t>
            </a:r>
            <a:r>
              <a:rPr lang="en-US" sz="2800" b="1" dirty="0">
                <a:latin typeface="Times New Roman" panose="02020603050405020304" pitchFamily="18" charset="0"/>
                <a:cs typeface="Times New Roman" panose="02020603050405020304" pitchFamily="18" charset="0"/>
              </a:rPr>
              <a:t>radiation happens when accelerated charged particles release electromagnetic radiation, which can be felt as heat. </a:t>
            </a: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p>
          <a:p>
            <a:pPr marL="0" indent="0" algn="ctr">
              <a:buNone/>
            </a:pPr>
            <a:r>
              <a:rPr lang="en-US" sz="4800" b="1" dirty="0" smtClean="0">
                <a:solidFill>
                  <a:srgbClr val="FF0000"/>
                </a:solidFill>
                <a:latin typeface="Times New Roman" panose="02020603050405020304" pitchFamily="18" charset="0"/>
                <a:cs typeface="Times New Roman" panose="02020603050405020304" pitchFamily="18" charset="0"/>
              </a:rPr>
              <a:t>The End</a:t>
            </a:r>
            <a:endParaRPr lang="en-US" sz="4800" b="1" dirty="0">
              <a:solidFill>
                <a:srgbClr val="FF0000"/>
              </a:solidFill>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57699" y="861491"/>
            <a:ext cx="5652951" cy="3615259"/>
          </a:xfrm>
          <a:prstGeom prst="rect">
            <a:avLst/>
          </a:prstGeom>
        </p:spPr>
      </p:pic>
    </p:spTree>
    <p:extLst>
      <p:ext uri="{BB962C8B-B14F-4D97-AF65-F5344CB8AC3E}">
        <p14:creationId xmlns:p14="http://schemas.microsoft.com/office/powerpoint/2010/main" val="24787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6" y="0"/>
            <a:ext cx="8596668" cy="579120"/>
          </a:xfrm>
        </p:spPr>
        <p:txBody>
          <a:bodyPr>
            <a:normAutofit fontScale="90000"/>
          </a:bodyPr>
          <a:lstStyle/>
          <a:p>
            <a:r>
              <a:rPr lang="en-US" dirty="0">
                <a:solidFill>
                  <a:srgbClr val="FF0000"/>
                </a:solidFill>
                <a:latin typeface="Algerian" panose="04020705040A02060702" pitchFamily="82" charset="0"/>
              </a:rPr>
              <a:t>What is a heat transfer process?</a:t>
            </a:r>
            <a:br>
              <a:rPr lang="en-US" dirty="0">
                <a:solidFill>
                  <a:srgbClr val="FF0000"/>
                </a:solidFill>
                <a:latin typeface="Algerian" panose="04020705040A02060702" pitchFamily="82" charset="0"/>
              </a:rPr>
            </a:br>
            <a:endParaRPr lang="en-US"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677334" y="679269"/>
            <a:ext cx="8596668" cy="5362093"/>
          </a:xfrm>
        </p:spPr>
        <p:txBody>
          <a:bodyPr>
            <a:normAutofit lnSpcReduction="10000"/>
          </a:bodyPr>
          <a:lstStyle/>
          <a:p>
            <a:r>
              <a:rPr lang="en-US" sz="2000" b="1" dirty="0" smtClean="0">
                <a:latin typeface="Times New Roman" panose="02020603050405020304" pitchFamily="18" charset="0"/>
                <a:cs typeface="Times New Roman" panose="02020603050405020304" pitchFamily="18" charset="0"/>
              </a:rPr>
              <a:t>Heat </a:t>
            </a:r>
            <a:r>
              <a:rPr lang="en-US" sz="2000" b="1" dirty="0">
                <a:latin typeface="Times New Roman" panose="02020603050405020304" pitchFamily="18" charset="0"/>
                <a:cs typeface="Times New Roman" panose="02020603050405020304" pitchFamily="18" charset="0"/>
              </a:rPr>
              <a:t>transfer is defined as the process in which the molecules are moved from the region of higher temperature to lower temperature.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There are three types of heat transfer.</a:t>
            </a:r>
          </a:p>
          <a:p>
            <a:r>
              <a:rPr lang="en-US" sz="2000" b="1" dirty="0" smtClean="0">
                <a:latin typeface="Times New Roman" panose="02020603050405020304" pitchFamily="18" charset="0"/>
                <a:cs typeface="Times New Roman" panose="02020603050405020304" pitchFamily="18" charset="0"/>
              </a:rPr>
              <a:t>Conduction</a:t>
            </a:r>
            <a:r>
              <a:rPr lang="en-US" sz="2000" b="1" dirty="0">
                <a:latin typeface="Times New Roman" panose="02020603050405020304" pitchFamily="18" charset="0"/>
                <a:cs typeface="Times New Roman" panose="02020603050405020304" pitchFamily="18" charset="0"/>
              </a:rPr>
              <a:t>, convection, and radiation are the types of heat transfer</a:t>
            </a:r>
            <a:r>
              <a:rPr lang="en-US" sz="2000" b="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Heat transfer is the movement of heat due to a temperature difference between a system and its surroundings.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energy transfer is always from higher temperature to lower temperature, due to the second law of thermodynamics.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units of heat transfer are the joule (J), calorie (</a:t>
            </a:r>
            <a:r>
              <a:rPr lang="en-US" sz="2000" b="1" dirty="0" err="1">
                <a:latin typeface="Times New Roman" panose="02020603050405020304" pitchFamily="18" charset="0"/>
                <a:cs typeface="Times New Roman" panose="02020603050405020304" pitchFamily="18" charset="0"/>
              </a:rPr>
              <a:t>cal</a:t>
            </a:r>
            <a:r>
              <a:rPr lang="en-US" sz="2000" b="1" dirty="0">
                <a:latin typeface="Times New Roman" panose="02020603050405020304" pitchFamily="18" charset="0"/>
                <a:cs typeface="Times New Roman" panose="02020603050405020304" pitchFamily="18" charset="0"/>
              </a:rPr>
              <a:t>), and kilocalorie (kcal).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unit for the rate of heat transfer is the kilowatt (KW</a:t>
            </a:r>
            <a:r>
              <a:rPr lang="en-US" sz="2000" b="1" dirty="0" smtClean="0">
                <a:latin typeface="Times New Roman" panose="02020603050405020304" pitchFamily="18" charset="0"/>
                <a:cs typeface="Times New Roman" panose="02020603050405020304" pitchFamily="18" charset="0"/>
              </a:rPr>
              <a:t>).</a:t>
            </a:r>
          </a:p>
          <a:p>
            <a:pPr marL="514350" indent="-514350">
              <a:buFont typeface="+mj-lt"/>
              <a:buAutoNum type="romanUcPeriod"/>
            </a:pPr>
            <a:r>
              <a:rPr lang="en-US" sz="2000" b="1" dirty="0">
                <a:latin typeface="Times New Roman" panose="02020603050405020304" pitchFamily="18" charset="0"/>
                <a:cs typeface="Times New Roman" panose="02020603050405020304" pitchFamily="18" charset="0"/>
              </a:rPr>
              <a:t>Conduction requires </a:t>
            </a:r>
            <a:r>
              <a:rPr lang="en-US" sz="2000" b="1" dirty="0" smtClean="0">
                <a:latin typeface="Times New Roman" panose="02020603050405020304" pitchFamily="18" charset="0"/>
                <a:cs typeface="Times New Roman" panose="02020603050405020304" pitchFamily="18" charset="0"/>
              </a:rPr>
              <a:t>contact.</a:t>
            </a:r>
          </a:p>
          <a:p>
            <a:pPr marL="514350" indent="-514350">
              <a:buFont typeface="+mj-lt"/>
              <a:buAutoNum type="romanUcPeriod"/>
            </a:pPr>
            <a:r>
              <a:rPr lang="en-US" sz="2000" b="1" dirty="0" smtClean="0">
                <a:latin typeface="Times New Roman" panose="02020603050405020304" pitchFamily="18" charset="0"/>
                <a:cs typeface="Times New Roman" panose="02020603050405020304" pitchFamily="18" charset="0"/>
              </a:rPr>
              <a:t>Convection </a:t>
            </a:r>
            <a:r>
              <a:rPr lang="en-US" sz="2000" b="1" dirty="0">
                <a:latin typeface="Times New Roman" panose="02020603050405020304" pitchFamily="18" charset="0"/>
                <a:cs typeface="Times New Roman" panose="02020603050405020304" pitchFamily="18" charset="0"/>
              </a:rPr>
              <a:t>requires fluid </a:t>
            </a:r>
            <a:r>
              <a:rPr lang="en-US" sz="2000" b="1" dirty="0" smtClean="0">
                <a:latin typeface="Times New Roman" panose="02020603050405020304" pitchFamily="18" charset="0"/>
                <a:cs typeface="Times New Roman" panose="02020603050405020304" pitchFamily="18" charset="0"/>
              </a:rPr>
              <a:t>flow.</a:t>
            </a:r>
          </a:p>
          <a:p>
            <a:pPr marL="514350" indent="-514350">
              <a:buFont typeface="+mj-lt"/>
              <a:buAutoNum type="romanUcPeriod"/>
            </a:pPr>
            <a:r>
              <a:rPr lang="en-US" sz="2000" b="1" dirty="0" smtClean="0">
                <a:latin typeface="Times New Roman" panose="02020603050405020304" pitchFamily="18" charset="0"/>
                <a:cs typeface="Times New Roman" panose="02020603050405020304" pitchFamily="18" charset="0"/>
              </a:rPr>
              <a:t>Radiation </a:t>
            </a:r>
            <a:r>
              <a:rPr lang="en-US" sz="2000" b="1" dirty="0">
                <a:latin typeface="Times New Roman" panose="02020603050405020304" pitchFamily="18" charset="0"/>
                <a:cs typeface="Times New Roman" panose="02020603050405020304" pitchFamily="18" charset="0"/>
              </a:rPr>
              <a:t>does not require any medium.</a:t>
            </a:r>
          </a:p>
          <a:p>
            <a:endParaRPr lang="en-US" dirty="0"/>
          </a:p>
        </p:txBody>
      </p:sp>
      <p:pic>
        <p:nvPicPr>
          <p:cNvPr id="4" name="Picture 3"/>
          <p:cNvPicPr>
            <a:picLocks noChangeAspect="1"/>
          </p:cNvPicPr>
          <p:nvPr/>
        </p:nvPicPr>
        <p:blipFill>
          <a:blip r:embed="rId2"/>
          <a:stretch>
            <a:fillRect/>
          </a:stretch>
        </p:blipFill>
        <p:spPr>
          <a:xfrm>
            <a:off x="8512881" y="245046"/>
            <a:ext cx="3420152" cy="3084843"/>
          </a:xfrm>
          <a:prstGeom prst="rect">
            <a:avLst/>
          </a:prstGeom>
        </p:spPr>
      </p:pic>
      <p:pic>
        <p:nvPicPr>
          <p:cNvPr id="6" name="Picture 5"/>
          <p:cNvPicPr>
            <a:picLocks noChangeAspect="1"/>
          </p:cNvPicPr>
          <p:nvPr/>
        </p:nvPicPr>
        <p:blipFill>
          <a:blip r:embed="rId3"/>
          <a:stretch>
            <a:fillRect/>
          </a:stretch>
        </p:blipFill>
        <p:spPr>
          <a:xfrm>
            <a:off x="148680" y="3945862"/>
            <a:ext cx="4826988" cy="2794572"/>
          </a:xfrm>
          <a:prstGeom prst="rect">
            <a:avLst/>
          </a:prstGeom>
        </p:spPr>
      </p:pic>
      <p:pic>
        <p:nvPicPr>
          <p:cNvPr id="7" name="Picture 6"/>
          <p:cNvPicPr>
            <a:picLocks noChangeAspect="1"/>
          </p:cNvPicPr>
          <p:nvPr/>
        </p:nvPicPr>
        <p:blipFill>
          <a:blip r:embed="rId4"/>
          <a:stretch>
            <a:fillRect/>
          </a:stretch>
        </p:blipFill>
        <p:spPr>
          <a:xfrm>
            <a:off x="5504322" y="2895666"/>
            <a:ext cx="6017118" cy="4013371"/>
          </a:xfrm>
          <a:prstGeom prst="rect">
            <a:avLst/>
          </a:prstGeom>
        </p:spPr>
      </p:pic>
    </p:spTree>
    <p:extLst>
      <p:ext uri="{BB962C8B-B14F-4D97-AF65-F5344CB8AC3E}">
        <p14:creationId xmlns:p14="http://schemas.microsoft.com/office/powerpoint/2010/main" val="21028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additive="base">
                                        <p:cTn id="3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additive="base">
                                        <p:cTn id="4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0" presetClass="exit" presetSubtype="0" fill="hold" nodeType="clickEffect">
                                  <p:stCondLst>
                                    <p:cond delay="0"/>
                                  </p:stCondLst>
                                  <p:childTnLst>
                                    <p:animEffect transition="out" filter="wedge">
                                      <p:cBhvr>
                                        <p:cTn id="53" dur="2000"/>
                                        <p:tgtEl>
                                          <p:spTgt spid="7"/>
                                        </p:tgtEl>
                                      </p:cBhvr>
                                    </p:animEffect>
                                    <p:set>
                                      <p:cBhvr>
                                        <p:cTn id="54" dur="1" fill="hold">
                                          <p:stCondLst>
                                            <p:cond delay="19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 calcmode="lin" valueType="num">
                                      <p:cBhvr additive="base">
                                        <p:cTn id="5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additive="base">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 calcmode="lin" valueType="num">
                                      <p:cBhvr additive="base">
                                        <p:cTn id="7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anim calcmode="lin" valueType="num">
                                      <p:cBhvr additive="base">
                                        <p:cTn id="7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 calcmode="lin" valueType="num">
                                      <p:cBhvr additive="base">
                                        <p:cTn id="8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
                                            <p:txEl>
                                              <p:pRg st="8" end="8"/>
                                            </p:txEl>
                                          </p:spTgt>
                                        </p:tgtEl>
                                        <p:attrNameLst>
                                          <p:attrName>style.visibility</p:attrName>
                                        </p:attrNameLst>
                                      </p:cBhvr>
                                      <p:to>
                                        <p:strVal val="visible"/>
                                      </p:to>
                                    </p:set>
                                    <p:anim calcmode="lin" valueType="num">
                                      <p:cBhvr additive="base">
                                        <p:cTn id="8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 calcmode="lin" valueType="num">
                                      <p:cBhvr additive="base">
                                        <p:cTn id="9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79120"/>
          </a:xfrm>
        </p:spPr>
        <p:txBody>
          <a:bodyPr>
            <a:normAutofit fontScale="90000"/>
          </a:bodyPr>
          <a:lstStyle/>
          <a:p>
            <a:r>
              <a:rPr lang="en-US" dirty="0" smtClean="0">
                <a:solidFill>
                  <a:srgbClr val="FF0000"/>
                </a:solidFill>
                <a:latin typeface="Algerian" panose="04020705040A02060702" pitchFamily="82" charset="0"/>
              </a:rPr>
              <a:t>1. Conduction</a:t>
            </a:r>
            <a:r>
              <a:rPr lang="en-US" dirty="0" smtClean="0"/>
              <a:t>:</a:t>
            </a:r>
            <a:endParaRPr lang="en-US" dirty="0"/>
          </a:p>
        </p:txBody>
      </p:sp>
      <p:sp>
        <p:nvSpPr>
          <p:cNvPr id="3" name="Content Placeholder 2"/>
          <p:cNvSpPr>
            <a:spLocks noGrp="1"/>
          </p:cNvSpPr>
          <p:nvPr>
            <p:ph idx="1"/>
          </p:nvPr>
        </p:nvSpPr>
        <p:spPr>
          <a:xfrm>
            <a:off x="174812" y="579120"/>
            <a:ext cx="11658600" cy="6278879"/>
          </a:xfrm>
        </p:spPr>
        <p:txBody>
          <a:bodyPr>
            <a:noAutofit/>
          </a:bodyPr>
          <a:lstStyle/>
          <a:p>
            <a:r>
              <a:rPr lang="en-US" sz="2000" b="1" dirty="0">
                <a:latin typeface="Times New Roman" panose="02020603050405020304" pitchFamily="18" charset="0"/>
                <a:cs typeface="Times New Roman" panose="02020603050405020304" pitchFamily="18" charset="0"/>
              </a:rPr>
              <a:t>Conduction is heat transfer directly between neighboring atoms or molecules. Usually, it is heat transfer through a solid. Conduction requires that molecules touch each other, making it a slower process than convection or radiation. </a:t>
            </a:r>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Microscopic Approach: </a:t>
            </a:r>
            <a:r>
              <a:rPr lang="en-US" sz="2000" b="1" dirty="0" smtClean="0">
                <a:latin typeface="Times New Roman" panose="02020603050405020304" pitchFamily="18" charset="0"/>
                <a:cs typeface="Times New Roman" panose="02020603050405020304" pitchFamily="18" charset="0"/>
              </a:rPr>
              <a:t>Matter consists of Atoms </a:t>
            </a:r>
            <a:r>
              <a:rPr lang="en-US" sz="2000" b="1"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molecules which interact </a:t>
            </a:r>
            <a:r>
              <a:rPr lang="en-US" sz="2000" b="1" dirty="0">
                <a:latin typeface="Times New Roman" panose="02020603050405020304" pitchFamily="18" charset="0"/>
                <a:cs typeface="Times New Roman" panose="02020603050405020304" pitchFamily="18" charset="0"/>
              </a:rPr>
              <a:t>with a lot of energy have more kinetic energy and engage in more collisions with other matter. They are “hot.” When hot matter interacts with cold matter, some energy gets transferred during the collision. This drives conduction. Forms of matter that readily conduct heat are called thermal </a:t>
            </a:r>
            <a:r>
              <a:rPr lang="en-US" sz="2000" b="1" dirty="0" smtClean="0">
                <a:latin typeface="Times New Roman" panose="02020603050405020304" pitchFamily="18" charset="0"/>
                <a:cs typeface="Times New Roman" panose="02020603050405020304" pitchFamily="18" charset="0"/>
              </a:rPr>
              <a:t>conductors, which do not conduct heat are insulators</a:t>
            </a:r>
          </a:p>
          <a:p>
            <a:r>
              <a:rPr lang="en-US" sz="2000" b="1" dirty="0">
                <a:solidFill>
                  <a:srgbClr val="FF0000"/>
                </a:solidFill>
                <a:latin typeface="Times New Roman" panose="02020603050405020304" pitchFamily="18" charset="0"/>
                <a:cs typeface="Times New Roman" panose="02020603050405020304" pitchFamily="18" charset="0"/>
              </a:rPr>
              <a:t>Examples of </a:t>
            </a:r>
            <a:r>
              <a:rPr lang="en-US" sz="2000" b="1" dirty="0" smtClean="0">
                <a:solidFill>
                  <a:srgbClr val="FF0000"/>
                </a:solidFill>
                <a:latin typeface="Times New Roman" panose="02020603050405020304" pitchFamily="18" charset="0"/>
                <a:cs typeface="Times New Roman" panose="02020603050405020304" pitchFamily="18" charset="0"/>
              </a:rPr>
              <a:t>Conduction</a:t>
            </a:r>
            <a:r>
              <a:rPr lang="en-US" sz="2000" b="1" dirty="0" smtClean="0">
                <a:latin typeface="Times New Roman" panose="02020603050405020304" pitchFamily="18" charset="0"/>
                <a:cs typeface="Times New Roman" panose="02020603050405020304" pitchFamily="18" charset="0"/>
              </a:rPr>
              <a:t>: Conduction </a:t>
            </a:r>
            <a:r>
              <a:rPr lang="en-US" sz="2000" b="1" dirty="0">
                <a:latin typeface="Times New Roman" panose="02020603050405020304" pitchFamily="18" charset="0"/>
                <a:cs typeface="Times New Roman" panose="02020603050405020304" pitchFamily="18" charset="0"/>
              </a:rPr>
              <a:t>is a common process in everyday life. For example</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Holding an ice cube immediately makes your hands feel cold. Meanwhile, the heat transferred from </a:t>
            </a:r>
            <a:r>
              <a:rPr lang="en-US" sz="2000" b="1" dirty="0" smtClean="0">
                <a:latin typeface="Times New Roman" panose="02020603050405020304" pitchFamily="18" charset="0"/>
                <a:cs typeface="Times New Roman" panose="02020603050405020304" pitchFamily="18" charset="0"/>
              </a:rPr>
              <a:t>our </a:t>
            </a:r>
            <a:r>
              <a:rPr lang="en-US" sz="2000" b="1" dirty="0">
                <a:latin typeface="Times New Roman" panose="02020603050405020304" pitchFamily="18" charset="0"/>
                <a:cs typeface="Times New Roman" panose="02020603050405020304" pitchFamily="18" charset="0"/>
              </a:rPr>
              <a:t>skin to the ice melts it into liquid water.</a:t>
            </a:r>
          </a:p>
          <a:p>
            <a:r>
              <a:rPr lang="en-US" sz="2000" b="1" dirty="0">
                <a:latin typeface="Times New Roman" panose="02020603050405020304" pitchFamily="18" charset="0"/>
                <a:cs typeface="Times New Roman" panose="02020603050405020304" pitchFamily="18" charset="0"/>
              </a:rPr>
              <a:t>Walking barefoot on a hot road or sunny beach burns </a:t>
            </a:r>
            <a:r>
              <a:rPr lang="en-US" sz="2000" b="1" dirty="0" smtClean="0">
                <a:latin typeface="Times New Roman" panose="02020603050405020304" pitchFamily="18" charset="0"/>
                <a:cs typeface="Times New Roman" panose="02020603050405020304" pitchFamily="18" charset="0"/>
              </a:rPr>
              <a:t>our </a:t>
            </a:r>
            <a:r>
              <a:rPr lang="en-US" sz="2000" b="1" dirty="0">
                <a:latin typeface="Times New Roman" panose="02020603050405020304" pitchFamily="18" charset="0"/>
                <a:cs typeface="Times New Roman" panose="02020603050405020304" pitchFamily="18" charset="0"/>
              </a:rPr>
              <a:t>feet because the solid material transmits heat </a:t>
            </a:r>
            <a:r>
              <a:rPr lang="en-US" sz="2000" b="1" dirty="0" smtClean="0">
                <a:latin typeface="Times New Roman" panose="02020603050405020304" pitchFamily="18" charset="0"/>
                <a:cs typeface="Times New Roman" panose="02020603050405020304" pitchFamily="18" charset="0"/>
              </a:rPr>
              <a:t>into </a:t>
            </a:r>
            <a:r>
              <a:rPr lang="en-US" sz="2000" b="1" dirty="0">
                <a:latin typeface="Times New Roman" panose="02020603050405020304" pitchFamily="18" charset="0"/>
                <a:cs typeface="Times New Roman" panose="02020603050405020304" pitchFamily="18" charset="0"/>
              </a:rPr>
              <a:t>foot.</a:t>
            </a:r>
          </a:p>
          <a:p>
            <a:r>
              <a:rPr lang="en-US" sz="2000" b="1" dirty="0">
                <a:latin typeface="Times New Roman" panose="02020603050405020304" pitchFamily="18" charset="0"/>
                <a:cs typeface="Times New Roman" panose="02020603050405020304" pitchFamily="18" charset="0"/>
              </a:rPr>
              <a:t>Iron clothes transfers heat from the iron to the fabric.</a:t>
            </a:r>
          </a:p>
          <a:p>
            <a:r>
              <a:rPr lang="en-US" sz="2000" b="1" dirty="0">
                <a:latin typeface="Times New Roman" panose="02020603050405020304" pitchFamily="18" charset="0"/>
                <a:cs typeface="Times New Roman" panose="02020603050405020304" pitchFamily="18" charset="0"/>
              </a:rPr>
              <a:t>The handle of a coffee cup filled with hot coffee becomes warm or even hot via conduction through the mug material.</a:t>
            </a:r>
          </a:p>
        </p:txBody>
      </p:sp>
      <p:pic>
        <p:nvPicPr>
          <p:cNvPr id="4" name="Picture 3"/>
          <p:cNvPicPr>
            <a:picLocks noChangeAspect="1"/>
          </p:cNvPicPr>
          <p:nvPr/>
        </p:nvPicPr>
        <p:blipFill>
          <a:blip r:embed="rId2"/>
          <a:stretch>
            <a:fillRect/>
          </a:stretch>
        </p:blipFill>
        <p:spPr>
          <a:xfrm>
            <a:off x="6333565" y="3498059"/>
            <a:ext cx="5311587" cy="3201504"/>
          </a:xfrm>
          <a:prstGeom prst="rect">
            <a:avLst/>
          </a:prstGeom>
        </p:spPr>
      </p:pic>
      <p:pic>
        <p:nvPicPr>
          <p:cNvPr id="6" name="Picture 5"/>
          <p:cNvPicPr>
            <a:picLocks noChangeAspect="1"/>
          </p:cNvPicPr>
          <p:nvPr/>
        </p:nvPicPr>
        <p:blipFill>
          <a:blip r:embed="rId3"/>
          <a:stretch>
            <a:fillRect/>
          </a:stretch>
        </p:blipFill>
        <p:spPr>
          <a:xfrm>
            <a:off x="3784787" y="2957483"/>
            <a:ext cx="4438650" cy="3790950"/>
          </a:xfrm>
          <a:prstGeom prst="rect">
            <a:avLst/>
          </a:prstGeom>
        </p:spPr>
      </p:pic>
    </p:spTree>
    <p:extLst>
      <p:ext uri="{BB962C8B-B14F-4D97-AF65-F5344CB8AC3E}">
        <p14:creationId xmlns:p14="http://schemas.microsoft.com/office/powerpoint/2010/main" val="336928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0" presetClass="exit" presetSubtype="0" fill="hold" nodeType="clickEffect">
                                  <p:stCondLst>
                                    <p:cond delay="0"/>
                                  </p:stCondLst>
                                  <p:childTnLst>
                                    <p:animEffect transition="out" filter="wedge">
                                      <p:cBhvr>
                                        <p:cTn id="41" dur="2000"/>
                                        <p:tgtEl>
                                          <p:spTgt spid="4"/>
                                        </p:tgtEl>
                                      </p:cBhvr>
                                    </p:animEffect>
                                    <p:set>
                                      <p:cBhvr>
                                        <p:cTn id="42" dur="1" fill="hold">
                                          <p:stCondLst>
                                            <p:cond delay="19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additive="base">
                                        <p:cTn id="7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952" y="83506"/>
            <a:ext cx="8596668" cy="644434"/>
          </a:xfrm>
        </p:spPr>
        <p:txBody>
          <a:bodyPr/>
          <a:lstStyle/>
          <a:p>
            <a:r>
              <a:rPr lang="en-US" dirty="0" smtClean="0">
                <a:solidFill>
                  <a:srgbClr val="FF0000"/>
                </a:solidFill>
                <a:latin typeface="Algerian" panose="04020705040A02060702" pitchFamily="82" charset="0"/>
              </a:rPr>
              <a:t>Relation for heat Conduction</a:t>
            </a:r>
            <a:endParaRPr lang="en-US" dirty="0">
              <a:solidFill>
                <a:srgbClr val="FF000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130" y="727940"/>
                <a:ext cx="11066930" cy="6035931"/>
              </a:xfrm>
            </p:spPr>
            <p:txBody>
              <a:bodyPr>
                <a:normAutofit/>
              </a:bodyPr>
              <a:lstStyle/>
              <a:p>
                <a:r>
                  <a:rPr lang="en-US" sz="2000" b="1" dirty="0" smtClean="0">
                    <a:latin typeface="Times New Roman" panose="02020603050405020304" pitchFamily="18" charset="0"/>
                    <a:cs typeface="Times New Roman" panose="02020603050405020304" pitchFamily="18" charset="0"/>
                  </a:rPr>
                  <a:t>Consider a metallic system  consisting of two boxes like separated by a small distance d and small thin sheet of barrier of area A. Let the left end is at high temperature Th and the right end is at low temperature T</a:t>
                </a:r>
                <a:r>
                  <a:rPr lang="en-US" sz="2000" b="1" i="1" dirty="0" smtClean="0">
                    <a:latin typeface="Times New Roman" panose="02020603050405020304" pitchFamily="18" charset="0"/>
                    <a:cs typeface="Times New Roman" panose="02020603050405020304" pitchFamily="18" charset="0"/>
                  </a:rPr>
                  <a:t>l</a:t>
                </a:r>
                <a:r>
                  <a:rPr lang="en-US" sz="2000" b="1" dirty="0" smtClean="0">
                    <a:latin typeface="Times New Roman" panose="02020603050405020304" pitchFamily="18" charset="0"/>
                    <a:cs typeface="Times New Roman" panose="02020603050405020304" pitchFamily="18" charset="0"/>
                  </a:rPr>
                  <a:t> such that Th &gt;T</a:t>
                </a:r>
                <a:r>
                  <a:rPr lang="en-US" sz="2000" b="1" i="1" dirty="0" smtClean="0">
                    <a:latin typeface="Times New Roman" panose="02020603050405020304" pitchFamily="18" charset="0"/>
                    <a:cs typeface="Times New Roman" panose="02020603050405020304" pitchFamily="18" charset="0"/>
                  </a:rPr>
                  <a:t>l</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Due to temperature difference,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𝑻𝒉</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𝑻𝒍</m:t>
                    </m:r>
                    <m:r>
                      <a:rPr lang="en-US" sz="2000" b="1" i="0"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0" smtClean="0">
                        <a:latin typeface="Cambria Math" panose="02040503050406030204" pitchFamily="18" charset="0"/>
                        <a:ea typeface="Cambria Math" panose="02040503050406030204" pitchFamily="18" charset="0"/>
                        <a:cs typeface="Times New Roman" panose="02020603050405020304" pitchFamily="18" charset="0"/>
                      </a:rPr>
                      <m:t>𝐡𝐞𝐚𝐭</m:t>
                    </m:r>
                    <m:r>
                      <a:rPr lang="en-US" sz="2000" b="1" i="0"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dirty="0" smtClean="0">
                    <a:latin typeface="Times New Roman" panose="02020603050405020304" pitchFamily="18" charset="0"/>
                    <a:cs typeface="Times New Roman" panose="02020603050405020304" pitchFamily="18" charset="0"/>
                  </a:rPr>
                  <a:t>Flows from high to low temperature.</a:t>
                </a:r>
              </a:p>
              <a:p>
                <a:r>
                  <a:rPr lang="en-US" sz="2000" b="1" dirty="0" smtClean="0">
                    <a:latin typeface="Times New Roman" panose="02020603050405020304" pitchFamily="18" charset="0"/>
                    <a:cs typeface="Times New Roman" panose="02020603050405020304" pitchFamily="18" charset="0"/>
                  </a:rPr>
                  <a:t>It is experimentally, found that: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dirty="0" smtClean="0">
                    <a:latin typeface="Times New Roman" panose="02020603050405020304" pitchFamily="18" charset="0"/>
                    <a:cs typeface="Times New Roman" panose="02020603050405020304" pitchFamily="18" charset="0"/>
                  </a:rPr>
                  <a:t> A;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𝟏</m:t>
                        </m:r>
                      </m:num>
                      <m:den>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𝒅</m:t>
                        </m:r>
                      </m:den>
                    </m:f>
                  </m:oMath>
                </a14:m>
                <a:r>
                  <a:rPr lang="en-US" sz="2000" b="1"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        =&gt;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𝒌</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num>
                      <m:den>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𝒅</m:t>
                        </m:r>
                      </m:den>
                    </m:f>
                  </m:oMath>
                </a14:m>
                <a:r>
                  <a:rPr lang="en-US" sz="2000" b="1"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Here k= is proportionality constant= Thermal conductivity = k=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𝒅</m:t>
                        </m:r>
                      </m:num>
                      <m:den>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den>
                    </m:f>
                    <m:r>
                      <a:rPr lang="en-US" sz="2000" b="1" i="1" smtClean="0">
                        <a:latin typeface="Cambria Math" panose="02040503050406030204" pitchFamily="18" charset="0"/>
                        <a:cs typeface="Times New Roman" panose="02020603050405020304" pitchFamily="18" charset="0"/>
                      </a:rPr>
                      <m:t> </m:t>
                    </m:r>
                    <m:d>
                      <m:dPr>
                        <m:ctrlPr>
                          <a:rPr lang="en-US" sz="2000" b="1" i="1" smtClean="0">
                            <a:latin typeface="Cambria Math" panose="02040503050406030204" pitchFamily="18" charset="0"/>
                            <a:cs typeface="Times New Roman" panose="02020603050405020304" pitchFamily="18" charset="0"/>
                          </a:rPr>
                        </m:ctrlPr>
                      </m:dPr>
                      <m:e>
                        <m:r>
                          <a:rPr lang="en-US" sz="2000" b="1" i="1" smtClean="0">
                            <a:latin typeface="Cambria Math" panose="02040503050406030204" pitchFamily="18" charset="0"/>
                            <a:cs typeface="Times New Roman" panose="02020603050405020304" pitchFamily="18" charset="0"/>
                          </a:rPr>
                          <m:t>𝑱</m:t>
                        </m:r>
                        <m:r>
                          <a:rPr lang="en-US" sz="2000" b="1" i="1" smtClean="0">
                            <a:latin typeface="Cambria Math" panose="02040503050406030204" pitchFamily="18" charset="0"/>
                            <a:cs typeface="Times New Roman" panose="02020603050405020304" pitchFamily="18" charset="0"/>
                          </a:rPr>
                          <m:t> </m:t>
                        </m:r>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𝒎</m:t>
                            </m:r>
                          </m:e>
                          <m: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𝟏</m:t>
                            </m:r>
                          </m:sup>
                        </m:sSup>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𝑲</m:t>
                            </m:r>
                          </m:e>
                          <m: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𝟏</m:t>
                            </m:r>
                          </m:sup>
                        </m:sSup>
                      </m:e>
                    </m:d>
                    <m:r>
                      <a:rPr lang="en-US" sz="2000" b="1" i="0" smtClean="0">
                        <a:latin typeface="Cambria Math" panose="02040503050406030204" pitchFamily="18" charset="0"/>
                        <a:cs typeface="Times New Roman" panose="02020603050405020304" pitchFamily="18" charset="0"/>
                      </a:rPr>
                      <m:t>.</m:t>
                    </m:r>
                  </m:oMath>
                </a14:m>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value of k depends upon nature of substance, area of sheet, Temperature difference and separation between two surfaces.</a:t>
                </a:r>
              </a:p>
              <a:p>
                <a:r>
                  <a:rPr lang="en-US" sz="2000" b="1" dirty="0" smtClean="0">
                    <a:latin typeface="Times New Roman" panose="02020603050405020304" pitchFamily="18" charset="0"/>
                    <a:cs typeface="Times New Roman" panose="02020603050405020304" pitchFamily="18" charset="0"/>
                  </a:rPr>
                  <a:t> For infinitesimal small separation, d =&gt; dx (Horizontal ) time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𝟎</m:t>
                    </m:r>
                  </m:oMath>
                </a14:m>
                <a:r>
                  <a:rPr lang="en-US" sz="2000" b="1"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Differentiating the above equation w.r.t. time,  Power can be obtained.</a:t>
                </a:r>
              </a:p>
              <a:p>
                <a:r>
                  <a:rPr lang="en-US" sz="2000" b="1" dirty="0" smtClean="0">
                    <a:latin typeface="Times New Roman" panose="02020603050405020304" pitchFamily="18" charset="0"/>
                    <a:cs typeface="Times New Roman" panose="02020603050405020304" pitchFamily="18" charset="0"/>
                  </a:rPr>
                  <a:t>        P= </a:t>
                </a:r>
                <a14:m>
                  <m:oMath xmlns:m="http://schemas.openxmlformats.org/officeDocument/2006/math">
                    <m:func>
                      <m:funcPr>
                        <m:ctrlPr>
                          <a:rPr lang="en-US" sz="2000" b="1" i="1" smtClean="0">
                            <a:latin typeface="Cambria Math" panose="02040503050406030204" pitchFamily="18" charset="0"/>
                            <a:cs typeface="Times New Roman" panose="02020603050405020304" pitchFamily="18" charset="0"/>
                          </a:rPr>
                        </m:ctrlPr>
                      </m:funcPr>
                      <m:fName>
                        <m:limLow>
                          <m:limLowPr>
                            <m:ctrlPr>
                              <a:rPr lang="en-US" sz="2000" b="1" i="1" smtClean="0">
                                <a:latin typeface="Cambria Math" panose="02040503050406030204" pitchFamily="18" charset="0"/>
                                <a:cs typeface="Times New Roman" panose="02020603050405020304" pitchFamily="18" charset="0"/>
                              </a:rPr>
                            </m:ctrlPr>
                          </m:limLowPr>
                          <m:e>
                            <m:r>
                              <m:rPr>
                                <m:sty m:val="p"/>
                              </m:rPr>
                              <a:rPr lang="en-US" sz="2000" b="0" i="0" smtClean="0">
                                <a:latin typeface="Cambria Math" panose="02040503050406030204" pitchFamily="18" charset="0"/>
                                <a:cs typeface="Times New Roman" panose="02020603050405020304" pitchFamily="18" charset="0"/>
                              </a:rPr>
                              <m:t>min</m:t>
                            </m:r>
                          </m:e>
                          <m:li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𝟎</m:t>
                            </m:r>
                          </m:lim>
                        </m:limLow>
                      </m:fName>
                      <m:e>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num>
                          <m:den>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den>
                        </m:f>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𝒅𝑸</m:t>
                            </m:r>
                          </m:num>
                          <m:den>
                            <m:r>
                              <a:rPr lang="en-US" sz="2000" b="1" i="1" smtClean="0">
                                <a:latin typeface="Cambria Math" panose="02040503050406030204" pitchFamily="18" charset="0"/>
                                <a:cs typeface="Times New Roman" panose="02020603050405020304" pitchFamily="18" charset="0"/>
                              </a:rPr>
                              <m:t>𝒅𝒕</m:t>
                            </m:r>
                          </m:den>
                        </m:f>
                      </m:e>
                    </m:func>
                    <m:r>
                      <a:rPr lang="en-US" sz="2000" b="1" i="1" smtClean="0">
                        <a:latin typeface="Cambria Math" panose="02040503050406030204" pitchFamily="18" charset="0"/>
                        <a:cs typeface="Times New Roman" panose="02020603050405020304" pitchFamily="18" charset="0"/>
                      </a:rPr>
                      <m:t>     ⇒    </m:t>
                    </m:r>
                    <m:r>
                      <a:rPr lang="en-US" sz="2000" b="1" i="1" smtClean="0">
                        <a:latin typeface="Cambria Math" panose="02040503050406030204" pitchFamily="18" charset="0"/>
                        <a:cs typeface="Times New Roman" panose="02020603050405020304" pitchFamily="18" charset="0"/>
                      </a:rPr>
                      <m:t>𝑷</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𝒌</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 </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cs typeface="Times New Roman" panose="02020603050405020304" pitchFamily="18" charset="0"/>
                          </a:rPr>
                          <m:t>𝒅𝑻</m:t>
                        </m:r>
                      </m:num>
                      <m:den>
                        <m:r>
                          <a:rPr lang="en-US" sz="2000" b="1" i="1" smtClean="0">
                            <a:latin typeface="Cambria Math" panose="02040503050406030204" pitchFamily="18" charset="0"/>
                            <a:cs typeface="Times New Roman" panose="02020603050405020304" pitchFamily="18" charset="0"/>
                          </a:rPr>
                          <m:t>𝒅𝒙</m:t>
                        </m:r>
                      </m:den>
                    </m:f>
                  </m:oMath>
                </a14:m>
                <a:endParaRPr lang="en-US" sz="2000" b="1"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130" y="727940"/>
                <a:ext cx="11066930" cy="6035931"/>
              </a:xfrm>
              <a:blipFill>
                <a:blip r:embed="rId2"/>
                <a:stretch>
                  <a:fillRect l="-220" t="-505" r="-77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464236" y="3934946"/>
            <a:ext cx="5943600" cy="2828925"/>
          </a:xfrm>
          <a:prstGeom prst="rect">
            <a:avLst/>
          </a:prstGeom>
        </p:spPr>
      </p:pic>
      <p:pic>
        <p:nvPicPr>
          <p:cNvPr id="7" name="Picture 6"/>
          <p:cNvPicPr>
            <a:picLocks noChangeAspect="1"/>
          </p:cNvPicPr>
          <p:nvPr/>
        </p:nvPicPr>
        <p:blipFill>
          <a:blip r:embed="rId4"/>
          <a:stretch>
            <a:fillRect/>
          </a:stretch>
        </p:blipFill>
        <p:spPr>
          <a:xfrm>
            <a:off x="6553200" y="83505"/>
            <a:ext cx="5135061" cy="3735925"/>
          </a:xfrm>
          <a:prstGeom prst="rect">
            <a:avLst/>
          </a:prstGeom>
        </p:spPr>
      </p:pic>
      <p:pic>
        <p:nvPicPr>
          <p:cNvPr id="8" name="Picture 7"/>
          <p:cNvPicPr>
            <a:picLocks noChangeAspect="1"/>
          </p:cNvPicPr>
          <p:nvPr/>
        </p:nvPicPr>
        <p:blipFill>
          <a:blip r:embed="rId5"/>
          <a:stretch>
            <a:fillRect/>
          </a:stretch>
        </p:blipFill>
        <p:spPr>
          <a:xfrm>
            <a:off x="6407836" y="3819431"/>
            <a:ext cx="5377973" cy="2944440"/>
          </a:xfrm>
          <a:prstGeom prst="rect">
            <a:avLst/>
          </a:prstGeom>
        </p:spPr>
      </p:pic>
    </p:spTree>
    <p:extLst>
      <p:ext uri="{BB962C8B-B14F-4D97-AF65-F5344CB8AC3E}">
        <p14:creationId xmlns:p14="http://schemas.microsoft.com/office/powerpoint/2010/main" val="376141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0" presetClass="exit" presetSubtype="0" fill="hold" nodeType="clickEffect">
                                  <p:stCondLst>
                                    <p:cond delay="0"/>
                                  </p:stCondLst>
                                  <p:childTnLst>
                                    <p:animEffect transition="out" filter="wedge">
                                      <p:cBhvr>
                                        <p:cTn id="48" dur="2000"/>
                                        <p:tgtEl>
                                          <p:spTgt spid="5"/>
                                        </p:tgtEl>
                                      </p:cBhvr>
                                    </p:animEffect>
                                    <p:set>
                                      <p:cBhvr>
                                        <p:cTn id="49" dur="1" fill="hold">
                                          <p:stCondLst>
                                            <p:cond delay="1999"/>
                                          </p:stCondLst>
                                        </p:cTn>
                                        <p:tgtEl>
                                          <p:spTgt spid="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fill="hold"/>
                                        <p:tgtEl>
                                          <p:spTgt spid="8"/>
                                        </p:tgtEl>
                                        <p:attrNameLst>
                                          <p:attrName>ppt_x</p:attrName>
                                        </p:attrNameLst>
                                      </p:cBhvr>
                                      <p:tavLst>
                                        <p:tav tm="0">
                                          <p:val>
                                            <p:strVal val="#ppt_x"/>
                                          </p:val>
                                        </p:tav>
                                        <p:tav tm="100000">
                                          <p:val>
                                            <p:strVal val="#ppt_x"/>
                                          </p:val>
                                        </p:tav>
                                      </p:tavLst>
                                    </p:anim>
                                    <p:anim calcmode="lin" valueType="num">
                                      <p:cBhvr additive="base">
                                        <p:cTn id="6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0" presetClass="exit" presetSubtype="0" fill="hold" nodeType="clickEffect">
                                  <p:stCondLst>
                                    <p:cond delay="0"/>
                                  </p:stCondLst>
                                  <p:childTnLst>
                                    <p:animEffect transition="out" filter="wedge">
                                      <p:cBhvr>
                                        <p:cTn id="71" dur="2000"/>
                                        <p:tgtEl>
                                          <p:spTgt spid="7"/>
                                        </p:tgtEl>
                                      </p:cBhvr>
                                    </p:animEffect>
                                    <p:set>
                                      <p:cBhvr>
                                        <p:cTn id="72" dur="1" fill="hold">
                                          <p:stCondLst>
                                            <p:cond delay="1999"/>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8"/>
                                        </p:tgtEl>
                                      </p:cBhvr>
                                    </p:animEffect>
                                    <p:set>
                                      <p:cBhvr>
                                        <p:cTn id="77" dur="1" fill="hold">
                                          <p:stCondLst>
                                            <p:cond delay="499"/>
                                          </p:stCondLst>
                                        </p:cTn>
                                        <p:tgtEl>
                                          <p:spTgt spid="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 calcmode="lin" valueType="num">
                                      <p:cBhvr additive="base">
                                        <p:cTn id="8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 calcmode="lin" valueType="num">
                                      <p:cBhvr additive="base">
                                        <p:cTn id="8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
                                            <p:txEl>
                                              <p:pRg st="8" end="8"/>
                                            </p:txEl>
                                          </p:spTgt>
                                        </p:tgtEl>
                                        <p:attrNameLst>
                                          <p:attrName>style.visibility</p:attrName>
                                        </p:attrNameLst>
                                      </p:cBhvr>
                                      <p:to>
                                        <p:strVal val="visible"/>
                                      </p:to>
                                    </p:set>
                                    <p:anim calcmode="lin" valueType="num">
                                      <p:cBhvr additive="base">
                                        <p:cTn id="9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61365"/>
            <a:ext cx="10914031" cy="1769035"/>
          </a:xfrm>
        </p:spPr>
        <p:txBody>
          <a:bodyPr>
            <a:no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Problem</a:t>
            </a:r>
            <a:r>
              <a:rPr lang="en-US" sz="18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Calculating </a:t>
            </a:r>
            <a:r>
              <a:rPr lang="en-US" sz="2000" b="1" dirty="0">
                <a:solidFill>
                  <a:srgbClr val="00B0F0"/>
                </a:solidFill>
                <a:latin typeface="Times New Roman" panose="02020603050405020304" pitchFamily="18" charset="0"/>
                <a:cs typeface="Times New Roman" panose="02020603050405020304" pitchFamily="18" charset="0"/>
              </a:rPr>
              <a:t>Heat Transfer through Conduction</a:t>
            </a:r>
            <a:br>
              <a:rPr lang="en-US" sz="2000" b="1" dirty="0">
                <a:solidFill>
                  <a:srgbClr val="00B0F0"/>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A polystyrene foam icebox has a total area of  </a:t>
            </a:r>
            <a:r>
              <a:rPr lang="en-US" sz="2000" b="1" dirty="0" smtClean="0">
                <a:solidFill>
                  <a:schemeClr val="tx1"/>
                </a:solidFill>
                <a:latin typeface="Times New Roman" panose="02020603050405020304" pitchFamily="18" charset="0"/>
                <a:cs typeface="Times New Roman" panose="02020603050405020304" pitchFamily="18" charset="0"/>
              </a:rPr>
              <a:t>0.950m2</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and </a:t>
            </a:r>
            <a:r>
              <a:rPr lang="en-US" sz="2000" b="1" dirty="0">
                <a:solidFill>
                  <a:schemeClr val="tx1"/>
                </a:solidFill>
                <a:latin typeface="Times New Roman" panose="02020603050405020304" pitchFamily="18" charset="0"/>
                <a:cs typeface="Times New Roman" panose="02020603050405020304" pitchFamily="18" charset="0"/>
              </a:rPr>
              <a:t>walls with an average thickness of 2.50 cm. The box contains ice, water, and canned beverages at  </a:t>
            </a:r>
            <a:r>
              <a:rPr lang="en-US" sz="2000" b="1" dirty="0" smtClean="0">
                <a:solidFill>
                  <a:schemeClr val="tx1"/>
                </a:solidFill>
                <a:latin typeface="Times New Roman" panose="02020603050405020304" pitchFamily="18" charset="0"/>
                <a:cs typeface="Times New Roman" panose="02020603050405020304" pitchFamily="18" charset="0"/>
              </a:rPr>
              <a:t>0°C. The </a:t>
            </a:r>
            <a:r>
              <a:rPr lang="en-US" sz="2000" b="1" dirty="0">
                <a:solidFill>
                  <a:schemeClr val="tx1"/>
                </a:solidFill>
                <a:latin typeface="Times New Roman" panose="02020603050405020304" pitchFamily="18" charset="0"/>
                <a:cs typeface="Times New Roman" panose="02020603050405020304" pitchFamily="18" charset="0"/>
              </a:rPr>
              <a:t>inside of the box is kept cold by melting ice. How much ice melts in one day if the icebox is kept in the trunk of a car at  </a:t>
            </a:r>
            <a:r>
              <a:rPr lang="en-US" sz="2000" b="1" dirty="0" smtClean="0">
                <a:solidFill>
                  <a:schemeClr val="tx1"/>
                </a:solidFill>
                <a:latin typeface="Times New Roman" panose="02020603050405020304" pitchFamily="18" charset="0"/>
                <a:cs typeface="Times New Roman" panose="02020603050405020304" pitchFamily="18" charset="0"/>
              </a:rPr>
              <a:t>35.0ºC?</a:t>
            </a:r>
            <a:endParaRPr lang="en-US" sz="20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5943" y="1492624"/>
                <a:ext cx="11795759" cy="5247809"/>
              </a:xfrm>
            </p:spPr>
            <p:txBody>
              <a:bodyPr>
                <a:norm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Solution: </a:t>
                </a:r>
              </a:p>
              <a:p>
                <a:r>
                  <a:rPr lang="en-US" sz="2400" b="1" dirty="0" smtClean="0">
                    <a:solidFill>
                      <a:srgbClr val="FF0000"/>
                    </a:solidFill>
                    <a:latin typeface="Times New Roman" panose="02020603050405020304" pitchFamily="18" charset="0"/>
                    <a:cs typeface="Times New Roman" panose="02020603050405020304" pitchFamily="18" charset="0"/>
                  </a:rPr>
                  <a:t>Data</a:t>
                </a:r>
                <a:r>
                  <a:rPr lang="en-US" sz="2400" b="1" dirty="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 A = 0.950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𝒎</m:t>
                        </m:r>
                      </m:e>
                      <m:sup>
                        <m:r>
                          <a:rPr lang="en-US" sz="2400" b="1" i="1" smtClean="0">
                            <a:latin typeface="Cambria Math" panose="02040503050406030204" pitchFamily="18" charset="0"/>
                          </a:rPr>
                          <m:t>𝟐</m:t>
                        </m:r>
                      </m:sup>
                    </m:sSup>
                    <m:r>
                      <a:rPr lang="en-US" sz="2400" b="1" i="1" smtClean="0">
                        <a:latin typeface="Cambria Math" panose="02040503050406030204" pitchFamily="18" charset="0"/>
                      </a:rPr>
                      <m:t>,</m:t>
                    </m:r>
                  </m:oMath>
                </a14:m>
                <a:r>
                  <a:rPr lang="en-US" sz="2400" b="1" dirty="0" smtClean="0">
                    <a:latin typeface="Times New Roman" panose="02020603050405020304" pitchFamily="18" charset="0"/>
                    <a:cs typeface="Times New Roman" panose="02020603050405020304" pitchFamily="18" charset="0"/>
                  </a:rPr>
                  <a:t>  d=</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𝒅𝒙</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𝟐</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𝟓𝟎</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𝒄𝒎</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𝟐</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𝟓𝟎</m:t>
                    </m:r>
                    <m:r>
                      <a:rPr lang="en-US" sz="2400" b="1" i="1" dirty="0" smtClean="0">
                        <a:latin typeface="Cambria Math" panose="02040503050406030204" pitchFamily="18" charset="0"/>
                        <a:ea typeface="Cambria Math" panose="02040503050406030204" pitchFamily="18" charset="0"/>
                      </a:rPr>
                      <m:t>×</m:t>
                    </m:r>
                    <m:sSup>
                      <m:sSupPr>
                        <m:ctrlPr>
                          <a:rPr lang="en-US"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𝟏𝟎</m:t>
                        </m:r>
                      </m:e>
                      <m:sup>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𝟐</m:t>
                        </m:r>
                      </m:sup>
                    </m:sSup>
                  </m:oMath>
                </a14:m>
                <a:r>
                  <a:rPr lang="en-US" sz="2400" b="1" dirty="0" smtClean="0">
                    <a:latin typeface="Times New Roman" panose="02020603050405020304" pitchFamily="18" charset="0"/>
                    <a:cs typeface="Times New Roman" panose="02020603050405020304" pitchFamily="18" charset="0"/>
                  </a:rPr>
                  <a:t>cm, </a:t>
                </a:r>
              </a:p>
              <a:p>
                <a:pPr marL="0" indent="0">
                  <a:buNone/>
                </a:pPr>
                <a:r>
                  <a:rPr lang="en-US" sz="2400" b="1" dirty="0" smtClean="0">
                    <a:latin typeface="Times New Roman" panose="02020603050405020304" pitchFamily="18" charset="0"/>
                    <a:cs typeface="Times New Roman" panose="02020603050405020304" pitchFamily="18" charset="0"/>
                  </a:rPr>
                  <a:t>T</a:t>
                </a:r>
                <a:r>
                  <a:rPr lang="en-US" sz="1400" b="1" dirty="0" smtClean="0">
                    <a:latin typeface="Times New Roman" panose="02020603050405020304" pitchFamily="18" charset="0"/>
                    <a:cs typeface="Times New Roman" panose="02020603050405020304" pitchFamily="18" charset="0"/>
                  </a:rPr>
                  <a:t>h</a:t>
                </a:r>
                <a:r>
                  <a:rPr lang="en-US" sz="2400" b="1" dirty="0" smtClean="0">
                    <a:latin typeface="Times New Roman" panose="02020603050405020304" pitchFamily="18" charset="0"/>
                    <a:cs typeface="Times New Roman" panose="02020603050405020304" pitchFamily="18" charset="0"/>
                  </a:rPr>
                  <a:t>=35.0 </a:t>
                </a:r>
                <a:r>
                  <a:rPr lang="en-US" sz="2400" b="1" dirty="0">
                    <a:latin typeface="Times New Roman" panose="02020603050405020304" pitchFamily="18" charset="0"/>
                    <a:cs typeface="Times New Roman" panose="02020603050405020304" pitchFamily="18" charset="0"/>
                  </a:rPr>
                  <a:t>C°, </a:t>
                </a:r>
                <a:r>
                  <a:rPr lang="en-US" sz="2400" b="1" dirty="0" smtClean="0">
                    <a:latin typeface="Times New Roman" panose="02020603050405020304" pitchFamily="18" charset="0"/>
                    <a:cs typeface="Times New Roman" panose="02020603050405020304" pitchFamily="18" charset="0"/>
                  </a:rPr>
                  <a:t>T</a:t>
                </a:r>
                <a:r>
                  <a:rPr lang="en-US" sz="1400" b="1" i="1" dirty="0" smtClean="0">
                    <a:latin typeface="Times New Roman" panose="02020603050405020304" pitchFamily="18" charset="0"/>
                    <a:cs typeface="Times New Roman" panose="02020603050405020304" pitchFamily="18" charset="0"/>
                  </a:rPr>
                  <a:t>l</a:t>
                </a:r>
                <a:r>
                  <a:rPr lang="en-US" sz="2400" b="1" dirty="0" smtClean="0">
                    <a:latin typeface="Times New Roman" panose="02020603050405020304" pitchFamily="18" charset="0"/>
                    <a:cs typeface="Times New Roman" panose="02020603050405020304" pitchFamily="18" charset="0"/>
                  </a:rPr>
                  <a:t>= 0 </a:t>
                </a: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1" dirty="0" smtClean="0">
                    <a:latin typeface="Times New Roman" panose="02020603050405020304" pitchFamily="18" charset="0"/>
                    <a:cs typeface="Times New Roman" panose="02020603050405020304" pitchFamily="18" charset="0"/>
                  </a:rPr>
                  <a:t>C. t=</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𝒅𝒕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𝒅𝒂𝒚</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𝟖𝟔𝟒𝟎𝟎</m:t>
                    </m:r>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𝒔</m:t>
                    </m:r>
                  </m:oMath>
                </a14:m>
                <a:r>
                  <a:rPr lang="en-US" sz="2400" b="1" dirty="0" smtClean="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k</a:t>
                </a:r>
                <a:r>
                  <a:rPr lang="en-US" sz="2400" b="1" dirty="0" smtClean="0">
                    <a:latin typeface="Times New Roman" panose="02020603050405020304" pitchFamily="18" charset="0"/>
                    <a:cs typeface="Times New Roman" panose="02020603050405020304" pitchFamily="18" charset="0"/>
                  </a:rPr>
                  <a:t>=0.010 W/m.  Lf= 334</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𝟏𝟎</m:t>
                        </m:r>
                      </m:e>
                      <m:sup>
                        <m:r>
                          <a:rPr lang="en-US" sz="2400" b="1" i="1" smtClean="0">
                            <a:latin typeface="Cambria Math" panose="02040503050406030204" pitchFamily="18" charset="0"/>
                            <a:ea typeface="Cambria Math" panose="02040503050406030204" pitchFamily="18" charset="0"/>
                          </a:rPr>
                          <m:t>𝟑</m:t>
                        </m:r>
                      </m:sup>
                    </m:sSup>
                    <m:r>
                      <a:rPr lang="en-US" sz="2400" b="1" i="1" smtClean="0">
                        <a:latin typeface="Cambria Math" panose="02040503050406030204" pitchFamily="18" charset="0"/>
                        <a:ea typeface="Cambria Math" panose="02040503050406030204" pitchFamily="18" charset="0"/>
                      </a:rPr>
                      <m:t>𝑱</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𝒌𝒈</m:t>
                    </m:r>
                  </m:oMath>
                </a14:m>
                <a:endParaRPr lang="en-US" sz="2400" b="1" dirty="0" smtClean="0">
                  <a:latin typeface="Times New Roman" panose="02020603050405020304" pitchFamily="18" charset="0"/>
                  <a:cs typeface="Times New Roman" panose="02020603050405020304" pitchFamily="18" charset="0"/>
                </a:endParaRPr>
              </a:p>
              <a:p>
                <a:r>
                  <a:rPr lang="en-US" sz="2400" b="1" dirty="0" smtClean="0">
                    <a:solidFill>
                      <a:srgbClr val="FF0000"/>
                    </a:solidFill>
                    <a:latin typeface="Times New Roman" panose="02020603050405020304" pitchFamily="18" charset="0"/>
                    <a:cs typeface="Times New Roman" panose="02020603050405020304" pitchFamily="18" charset="0"/>
                  </a:rPr>
                  <a:t>Unknown:      </a:t>
                </a:r>
                <a:r>
                  <a:rPr lang="en-US" sz="2400" b="1" dirty="0" smtClean="0">
                    <a:latin typeface="Times New Roman" panose="02020603050405020304" pitchFamily="18" charset="0"/>
                    <a:cs typeface="Times New Roman" panose="02020603050405020304" pitchFamily="18" charset="0"/>
                  </a:rPr>
                  <a:t>P=?,  Q=?, m=?</a:t>
                </a:r>
              </a:p>
              <a:p>
                <a:r>
                  <a:rPr lang="en-US" sz="2400" b="1" dirty="0" smtClean="0">
                    <a:solidFill>
                      <a:srgbClr val="FF0000"/>
                    </a:solidFill>
                    <a:latin typeface="Times New Roman" panose="02020603050405020304" pitchFamily="18" charset="0"/>
                    <a:cs typeface="Times New Roman" panose="02020603050405020304" pitchFamily="18" charset="0"/>
                  </a:rPr>
                  <a:t>Formula: </a:t>
                </a:r>
              </a:p>
              <a:p>
                <a:r>
                  <a:rPr lang="en-US" sz="2400" b="1" dirty="0" smtClean="0">
                    <a:latin typeface="Times New Roman" panose="02020603050405020304" pitchFamily="18" charset="0"/>
                    <a:cs typeface="Times New Roman" panose="02020603050405020304" pitchFamily="18" charset="0"/>
                  </a:rPr>
                  <a:t>P=</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𝒌</m:t>
                        </m:r>
                        <m:r>
                          <a:rPr lang="en-US" sz="2400" b="1" i="1" smtClean="0">
                            <a:latin typeface="Cambria Math" panose="02040503050406030204" pitchFamily="18" charset="0"/>
                          </a:rPr>
                          <m:t> </m:t>
                        </m:r>
                        <m:r>
                          <a:rPr lang="en-US" sz="2400" b="1" i="1" smtClean="0">
                            <a:latin typeface="Cambria Math" panose="02040503050406030204" pitchFamily="18" charset="0"/>
                          </a:rPr>
                          <m:t>𝑨</m:t>
                        </m:r>
                        <m:r>
                          <a:rPr lang="en-US" sz="2400" b="1" i="1" smtClean="0">
                            <a:latin typeface="Cambria Math" panose="02040503050406030204" pitchFamily="18" charset="0"/>
                          </a:rPr>
                          <m:t> (</m:t>
                        </m:r>
                        <m:r>
                          <a:rPr lang="en-US" sz="2400" b="1" i="1" smtClean="0">
                            <a:latin typeface="Cambria Math" panose="02040503050406030204" pitchFamily="18" charset="0"/>
                          </a:rPr>
                          <m:t>𝑻𝒉</m:t>
                        </m:r>
                        <m:r>
                          <a:rPr lang="en-US" sz="2400" b="1" i="1" smtClean="0">
                            <a:latin typeface="Cambria Math" panose="02040503050406030204" pitchFamily="18" charset="0"/>
                          </a:rPr>
                          <m:t>−</m:t>
                        </m:r>
                        <m:r>
                          <a:rPr lang="en-US" sz="2400" b="1" i="1" smtClean="0">
                            <a:latin typeface="Cambria Math" panose="02040503050406030204" pitchFamily="18" charset="0"/>
                          </a:rPr>
                          <m:t>𝑻𝒍</m:t>
                        </m:r>
                        <m:r>
                          <a:rPr lang="en-US" sz="2400" b="1" i="1" smtClean="0">
                            <a:latin typeface="Cambria Math" panose="02040503050406030204" pitchFamily="18" charset="0"/>
                          </a:rPr>
                          <m:t>)</m:t>
                        </m:r>
                      </m:num>
                      <m:den>
                        <m:r>
                          <a:rPr lang="en-US" sz="2400" b="1" i="1" smtClean="0">
                            <a:latin typeface="Cambria Math" panose="02040503050406030204" pitchFamily="18" charset="0"/>
                          </a:rPr>
                          <m:t>𝒅</m:t>
                        </m:r>
                      </m:den>
                    </m:f>
                  </m:oMath>
                </a14:m>
                <a:r>
                  <a:rPr lang="en-US" sz="2400" b="1"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1" i="1" smtClean="0">
                            <a:latin typeface="Cambria Math" panose="02040503050406030204" pitchFamily="18" charset="0"/>
                          </a:rPr>
                        </m:ctrlPr>
                      </m:fPr>
                      <m:num>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𝟎𝟏𝟎</m:t>
                            </m:r>
                          </m:e>
                        </m:d>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𝟗𝟓𝟎</m:t>
                        </m:r>
                        <m:r>
                          <a:rPr lang="en-US" sz="2400" b="1" i="1" smtClean="0">
                            <a:latin typeface="Cambria Math" panose="02040503050406030204" pitchFamily="18" charset="0"/>
                          </a:rPr>
                          <m:t>)(</m:t>
                        </m:r>
                        <m:r>
                          <a:rPr lang="en-US" sz="2400" b="1" i="1" smtClean="0">
                            <a:latin typeface="Cambria Math" panose="02040503050406030204" pitchFamily="18" charset="0"/>
                          </a:rPr>
                          <m:t>𝟑𝟓</m:t>
                        </m:r>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num>
                      <m:den>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𝟎𝟐𝟓𝟎</m:t>
                        </m:r>
                        <m:r>
                          <a:rPr lang="en-US" sz="2400" b="1" i="1" smtClean="0">
                            <a:latin typeface="Cambria Math" panose="02040503050406030204" pitchFamily="18" charset="0"/>
                          </a:rPr>
                          <m:t>)</m:t>
                        </m:r>
                      </m:den>
                    </m:f>
                    <m:r>
                      <a:rPr lang="en-US" sz="2400" b="1" i="1" smtClean="0">
                        <a:latin typeface="Cambria Math" panose="02040503050406030204" pitchFamily="18" charset="0"/>
                      </a:rPr>
                      <m:t>=</m:t>
                    </m:r>
                    <m:r>
                      <a:rPr lang="en-US" sz="2400" b="1" i="1" smtClean="0">
                        <a:latin typeface="Cambria Math" panose="02040503050406030204" pitchFamily="18" charset="0"/>
                      </a:rPr>
                      <m:t>𝟏𝟑</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 </m:t>
                    </m:r>
                    <m:r>
                      <a:rPr lang="en-US" sz="2400" b="1" i="1" smtClean="0">
                        <a:latin typeface="Cambria Math" panose="02040503050406030204" pitchFamily="18" charset="0"/>
                      </a:rPr>
                      <m:t>𝑾</m:t>
                    </m:r>
                  </m:oMath>
                </a14:m>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Heat: Q = P t= (13.3)(86400) =1.15</a:t>
                </a:r>
                <a14:m>
                  <m:oMath xmlns:m="http://schemas.openxmlformats.org/officeDocument/2006/math">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𝟏𝟎</m:t>
                        </m:r>
                      </m:e>
                      <m:sup>
                        <m:r>
                          <a:rPr lang="en-US" sz="2400" b="1" i="1" smtClean="0">
                            <a:latin typeface="Cambria Math" panose="02040503050406030204" pitchFamily="18" charset="0"/>
                            <a:ea typeface="Cambria Math" panose="02040503050406030204" pitchFamily="18" charset="0"/>
                          </a:rPr>
                          <m:t>𝟔</m:t>
                        </m:r>
                      </m:sup>
                    </m:sSup>
                    <m:r>
                      <a:rPr lang="en-US" sz="2400" b="1" i="1"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𝑱</m:t>
                    </m:r>
                  </m:oMath>
                </a14:m>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This heat is used to melt the ice;  Q = m Lf =&gt; m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𝑸</m:t>
                        </m:r>
                      </m:num>
                      <m:den>
                        <m:r>
                          <a:rPr lang="en-US" sz="2400" b="1" i="1" smtClean="0">
                            <a:latin typeface="Cambria Math" panose="02040503050406030204" pitchFamily="18" charset="0"/>
                          </a:rPr>
                          <m:t>𝑳𝒇</m:t>
                        </m:r>
                      </m:den>
                    </m:f>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r>
                          <a:rPr lang="en-US" sz="2400" b="1" i="1" smtClean="0">
                            <a:latin typeface="Cambria Math" panose="02040503050406030204" pitchFamily="18" charset="0"/>
                          </a:rPr>
                          <m:t>.</m:t>
                        </m:r>
                        <m:r>
                          <a:rPr lang="en-US" sz="2400" b="1" i="1" smtClean="0">
                            <a:latin typeface="Cambria Math" panose="02040503050406030204" pitchFamily="18" charset="0"/>
                          </a:rPr>
                          <m:t>𝟏𝟓</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𝟏𝟎</m:t>
                            </m:r>
                          </m:e>
                          <m:sup>
                            <m:r>
                              <a:rPr lang="en-US" sz="2400" b="1" i="1" smtClean="0">
                                <a:latin typeface="Cambria Math" panose="02040503050406030204" pitchFamily="18" charset="0"/>
                                <a:ea typeface="Cambria Math" panose="02040503050406030204" pitchFamily="18" charset="0"/>
                              </a:rPr>
                              <m:t>𝟔</m:t>
                            </m:r>
                          </m:sup>
                        </m:sSup>
                      </m:num>
                      <m:den>
                        <m:r>
                          <a:rPr lang="en-US" sz="2400" b="1" i="1" smtClean="0">
                            <a:latin typeface="Cambria Math" panose="02040503050406030204" pitchFamily="18" charset="0"/>
                          </a:rPr>
                          <m:t>𝟑𝟑𝟒</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𝟏𝟎</m:t>
                            </m:r>
                          </m:e>
                          <m:sup>
                            <m:r>
                              <a:rPr lang="en-US" sz="2400" b="1" i="1" smtClean="0">
                                <a:latin typeface="Cambria Math" panose="02040503050406030204" pitchFamily="18" charset="0"/>
                                <a:ea typeface="Cambria Math" panose="02040503050406030204" pitchFamily="18" charset="0"/>
                              </a:rPr>
                              <m:t>𝟑</m:t>
                            </m:r>
                          </m:sup>
                        </m:sSup>
                      </m:den>
                    </m:f>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𝟒𝟒</m:t>
                    </m:r>
                    <m:r>
                      <a:rPr lang="en-US" sz="2400" b="1" i="1" smtClean="0">
                        <a:latin typeface="Cambria Math" panose="02040503050406030204" pitchFamily="18" charset="0"/>
                      </a:rPr>
                      <m:t> </m:t>
                    </m:r>
                    <m:r>
                      <a:rPr lang="en-US" sz="2400" b="1" i="1" smtClean="0">
                        <a:latin typeface="Cambria Math" panose="02040503050406030204" pitchFamily="18" charset="0"/>
                      </a:rPr>
                      <m:t>𝒌𝒈</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5943" y="1492624"/>
                <a:ext cx="11795759" cy="5247809"/>
              </a:xfrm>
              <a:blipFill>
                <a:blip r:embed="rId2"/>
                <a:stretch>
                  <a:fillRect l="-775" t="-929"/>
                </a:stretch>
              </a:blipFill>
            </p:spPr>
            <p:txBody>
              <a:bodyPr/>
              <a:lstStyle/>
              <a:p>
                <a:r>
                  <a:rPr lang="en-US">
                    <a:noFill/>
                  </a:rPr>
                  <a:t> </a:t>
                </a:r>
              </a:p>
            </p:txBody>
          </p:sp>
        </mc:Fallback>
      </mc:AlternateContent>
    </p:spTree>
    <p:extLst>
      <p:ext uri="{BB962C8B-B14F-4D97-AF65-F5344CB8AC3E}">
        <p14:creationId xmlns:p14="http://schemas.microsoft.com/office/powerpoint/2010/main" val="278651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068"/>
            <a:ext cx="8596668" cy="757645"/>
          </a:xfrm>
        </p:spPr>
        <p:txBody>
          <a:bodyPr/>
          <a:lstStyle/>
          <a:p>
            <a:r>
              <a:rPr lang="en-US" dirty="0">
                <a:solidFill>
                  <a:srgbClr val="FF0000"/>
                </a:solidFill>
                <a:latin typeface="Algerian" panose="04020705040A02060702" pitchFamily="82" charset="0"/>
              </a:rPr>
              <a:t>Convection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136469"/>
                <a:ext cx="10347717" cy="5505785"/>
              </a:xfrm>
            </p:spPr>
            <p:txBody>
              <a:bodyPr>
                <a:normAutofit/>
              </a:bodyPr>
              <a:lstStyle/>
              <a:p>
                <a:r>
                  <a:rPr lang="en-US" sz="2000" b="1" dirty="0" smtClean="0">
                    <a:latin typeface="Times New Roman" panose="02020603050405020304" pitchFamily="18" charset="0"/>
                    <a:cs typeface="Times New Roman" panose="02020603050405020304" pitchFamily="18" charset="0"/>
                  </a:rPr>
                  <a:t>Convection </a:t>
                </a:r>
                <a:r>
                  <a:rPr lang="en-US" sz="2000" b="1" dirty="0">
                    <a:latin typeface="Times New Roman" panose="02020603050405020304" pitchFamily="18" charset="0"/>
                    <a:cs typeface="Times New Roman" panose="02020603050405020304" pitchFamily="18" charset="0"/>
                  </a:rPr>
                  <a:t>is the movement of fluid molecules from higher temperature to lower temperature regions. </a:t>
                </a:r>
                <a:endParaRPr lang="en-US" sz="2000" b="1" dirty="0" smtClean="0">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Microscopic Approach: </a:t>
                </a:r>
                <a:r>
                  <a:rPr lang="en-US" sz="2000" b="1" dirty="0" smtClean="0">
                    <a:latin typeface="Times New Roman" panose="02020603050405020304" pitchFamily="18" charset="0"/>
                    <a:cs typeface="Times New Roman" panose="02020603050405020304" pitchFamily="18" charset="0"/>
                  </a:rPr>
                  <a:t>Changing </a:t>
                </a:r>
                <a:r>
                  <a:rPr lang="en-US" sz="2000" b="1" dirty="0">
                    <a:latin typeface="Times New Roman" panose="02020603050405020304" pitchFamily="18" charset="0"/>
                    <a:cs typeface="Times New Roman" panose="02020603050405020304" pitchFamily="18" charset="0"/>
                  </a:rPr>
                  <a:t>the temperature of a fluid affects its </a:t>
                </a:r>
                <a:r>
                  <a:rPr lang="en-US" sz="2000" b="1" dirty="0" smtClean="0">
                    <a:latin typeface="Times New Roman" panose="02020603050405020304" pitchFamily="18" charset="0"/>
                    <a:cs typeface="Times New Roman" panose="02020603050405020304" pitchFamily="18" charset="0"/>
                  </a:rPr>
                  <a:t>density(</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𝝆</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𝒎</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𝑽</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producing convection currents. If the volume of a fluid increases, than its density decreases and it becomes buoyant</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Examples of </a:t>
                </a:r>
                <a:r>
                  <a:rPr lang="en-US" sz="2000" b="1" dirty="0" smtClean="0">
                    <a:solidFill>
                      <a:srgbClr val="FF0000"/>
                    </a:solidFill>
                    <a:latin typeface="Times New Roman" panose="02020603050405020304" pitchFamily="18" charset="0"/>
                    <a:cs typeface="Times New Roman" panose="02020603050405020304" pitchFamily="18" charset="0"/>
                  </a:rPr>
                  <a:t>Convection</a:t>
                </a:r>
                <a:r>
                  <a:rPr lang="en-US" sz="2000" b="1" dirty="0" smtClean="0">
                    <a:latin typeface="Times New Roman" panose="02020603050405020304" pitchFamily="18" charset="0"/>
                    <a:cs typeface="Times New Roman" panose="02020603050405020304" pitchFamily="18" charset="0"/>
                  </a:rPr>
                  <a:t>: Convection </a:t>
                </a:r>
                <a:r>
                  <a:rPr lang="en-US" sz="2000" b="1" dirty="0">
                    <a:latin typeface="Times New Roman" panose="02020603050405020304" pitchFamily="18" charset="0"/>
                    <a:cs typeface="Times New Roman" panose="02020603050405020304" pitchFamily="18" charset="0"/>
                  </a:rPr>
                  <a:t>is a familiar process on Earth, primarily involving air or water. However, it applies to other fluids, such as refrigeration gases and magma. </a:t>
                </a:r>
                <a:r>
                  <a:rPr lang="en-US" sz="2000" b="1" dirty="0" smtClean="0">
                    <a:latin typeface="Times New Roman" panose="02020603050405020304" pitchFamily="18" charset="0"/>
                    <a:cs typeface="Times New Roman" panose="02020603050405020304" pitchFamily="18" charset="0"/>
                  </a:rPr>
                  <a:t>Examples </a:t>
                </a:r>
                <a:r>
                  <a:rPr lang="en-US" sz="2000" b="1" dirty="0">
                    <a:latin typeface="Times New Roman" panose="02020603050405020304" pitchFamily="18" charset="0"/>
                    <a:cs typeface="Times New Roman" panose="02020603050405020304" pitchFamily="18" charset="0"/>
                  </a:rPr>
                  <a:t>of convection include</a:t>
                </a:r>
                <a:r>
                  <a:rPr lang="en-US" sz="2000" b="1"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Boiling water undergoes convection as less dense hot molecules rise through higher density cooler molecules.</a:t>
                </a:r>
              </a:p>
              <a:p>
                <a:r>
                  <a:rPr lang="en-US" sz="2000" b="1" dirty="0">
                    <a:latin typeface="Times New Roman" panose="02020603050405020304" pitchFamily="18" charset="0"/>
                    <a:cs typeface="Times New Roman" panose="02020603050405020304" pitchFamily="18" charset="0"/>
                  </a:rPr>
                  <a:t>Hot air rises and cooler air sinks and replaces it.</a:t>
                </a:r>
              </a:p>
              <a:p>
                <a:r>
                  <a:rPr lang="en-US" sz="2000" b="1" dirty="0">
                    <a:latin typeface="Times New Roman" panose="02020603050405020304" pitchFamily="18" charset="0"/>
                    <a:cs typeface="Times New Roman" panose="02020603050405020304" pitchFamily="18" charset="0"/>
                  </a:rPr>
                  <a:t>Convection drives global circulation in the oceans between the equators and poles.</a:t>
                </a:r>
              </a:p>
              <a:p>
                <a:r>
                  <a:rPr lang="en-US" sz="2000" b="1" dirty="0">
                    <a:latin typeface="Times New Roman" panose="02020603050405020304" pitchFamily="18" charset="0"/>
                    <a:cs typeface="Times New Roman" panose="02020603050405020304" pitchFamily="18" charset="0"/>
                  </a:rPr>
                  <a:t>A convection oven circulates hot air and cooks more evenly than one that only uses heating elements or a gas flame.</a:t>
                </a:r>
              </a:p>
              <a:p>
                <a:endParaRPr lang="en-US" sz="20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136469"/>
                <a:ext cx="10347717" cy="5505785"/>
              </a:xfrm>
              <a:blipFill>
                <a:blip r:embed="rId2"/>
                <a:stretch>
                  <a:fillRect l="-236" t="-553" r="-111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45791" y="1532164"/>
            <a:ext cx="2733675" cy="2095500"/>
          </a:xfrm>
          <a:prstGeom prst="rect">
            <a:avLst/>
          </a:prstGeom>
        </p:spPr>
      </p:pic>
      <p:pic>
        <p:nvPicPr>
          <p:cNvPr id="6" name="Picture 5"/>
          <p:cNvPicPr>
            <a:picLocks noChangeAspect="1"/>
          </p:cNvPicPr>
          <p:nvPr/>
        </p:nvPicPr>
        <p:blipFill>
          <a:blip r:embed="rId4"/>
          <a:stretch>
            <a:fillRect/>
          </a:stretch>
        </p:blipFill>
        <p:spPr>
          <a:xfrm>
            <a:off x="2454237" y="1793861"/>
            <a:ext cx="2914650" cy="2095500"/>
          </a:xfrm>
          <a:prstGeom prst="rect">
            <a:avLst/>
          </a:prstGeom>
        </p:spPr>
      </p:pic>
      <p:pic>
        <p:nvPicPr>
          <p:cNvPr id="7" name="Picture 6"/>
          <p:cNvPicPr>
            <a:picLocks noChangeAspect="1"/>
          </p:cNvPicPr>
          <p:nvPr/>
        </p:nvPicPr>
        <p:blipFill>
          <a:blip r:embed="rId5"/>
          <a:stretch>
            <a:fillRect/>
          </a:stretch>
        </p:blipFill>
        <p:spPr>
          <a:xfrm>
            <a:off x="1923166" y="4001045"/>
            <a:ext cx="3190875" cy="2095500"/>
          </a:xfrm>
          <a:prstGeom prst="rect">
            <a:avLst/>
          </a:prstGeom>
        </p:spPr>
      </p:pic>
    </p:spTree>
    <p:extLst>
      <p:ext uri="{BB962C8B-B14F-4D97-AF65-F5344CB8AC3E}">
        <p14:creationId xmlns:p14="http://schemas.microsoft.com/office/powerpoint/2010/main" val="9124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nodeType="clickEffect">
                                  <p:stCondLst>
                                    <p:cond delay="0"/>
                                  </p:stCondLst>
                                  <p:childTnLst>
                                    <p:animEffect transition="out" filter="wipe(down)">
                                      <p:cBhvr>
                                        <p:cTn id="60" dur="500"/>
                                        <p:tgtEl>
                                          <p:spTgt spid="7"/>
                                        </p:tgtEl>
                                      </p:cBhvr>
                                    </p:animEffect>
                                    <p:set>
                                      <p:cBhvr>
                                        <p:cTn id="61" dur="1" fill="hold">
                                          <p:stCondLst>
                                            <p:cond delay="499"/>
                                          </p:stCondLst>
                                        </p:cTn>
                                        <p:tgtEl>
                                          <p:spTgt spid="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0" presetClass="exit" presetSubtype="0" fill="hold" nodeType="clickEffect">
                                  <p:stCondLst>
                                    <p:cond delay="0"/>
                                  </p:stCondLst>
                                  <p:childTnLst>
                                    <p:animEffect transition="out" filter="wedge">
                                      <p:cBhvr>
                                        <p:cTn id="71" dur="2000"/>
                                        <p:tgtEl>
                                          <p:spTgt spid="6"/>
                                        </p:tgtEl>
                                      </p:cBhvr>
                                    </p:animEffect>
                                    <p:set>
                                      <p:cBhvr>
                                        <p:cTn id="72" dur="1" fill="hold">
                                          <p:stCondLst>
                                            <p:cond delay="1999"/>
                                          </p:stCondLst>
                                        </p:cTn>
                                        <p:tgtEl>
                                          <p:spTgt spid="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0" presetClass="exit" presetSubtype="0" fill="hold" nodeType="clickEffect">
                                  <p:stCondLst>
                                    <p:cond delay="0"/>
                                  </p:stCondLst>
                                  <p:childTnLst>
                                    <p:animEffect transition="out" filter="wedge">
                                      <p:cBhvr>
                                        <p:cTn id="82" dur="2000"/>
                                        <p:tgtEl>
                                          <p:spTgt spid="4"/>
                                        </p:tgtEl>
                                      </p:cBhvr>
                                    </p:animEffect>
                                    <p:set>
                                      <p:cBhvr>
                                        <p:cTn id="83"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149"/>
            <a:ext cx="8596668" cy="631371"/>
          </a:xfrm>
        </p:spPr>
        <p:txBody>
          <a:bodyPr>
            <a:normAutofit fontScale="90000"/>
          </a:bodyPr>
          <a:lstStyle/>
          <a:p>
            <a:r>
              <a:rPr lang="en-US" dirty="0">
                <a:solidFill>
                  <a:srgbClr val="FF0000"/>
                </a:solidFill>
                <a:latin typeface="Algerian" panose="04020705040A02060702" pitchFamily="82" charset="0"/>
              </a:rPr>
              <a:t>Convection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731520"/>
                <a:ext cx="8596668" cy="5309843"/>
              </a:xfrm>
            </p:spPr>
            <p:txBody>
              <a:bodyPr>
                <a:normAutofit/>
              </a:bodyPr>
              <a:lstStyle/>
              <a:p>
                <a:r>
                  <a:rPr lang="en-US" sz="2000" b="1" dirty="0" smtClean="0">
                    <a:latin typeface="Times New Roman" panose="02020603050405020304" pitchFamily="18" charset="0"/>
                    <a:cs typeface="Times New Roman" panose="02020603050405020304" pitchFamily="18" charset="0"/>
                  </a:rPr>
                  <a:t>Consider a fluid is contained in a vessel with top open with temperature Ts and bottom is placed on burning stove with temperature Tb. Let the Area of vessel is A.</a:t>
                </a:r>
              </a:p>
              <a:p>
                <a:r>
                  <a:rPr lang="en-US" sz="2000" b="1" dirty="0" smtClean="0">
                    <a:latin typeface="Times New Roman" panose="02020603050405020304" pitchFamily="18" charset="0"/>
                    <a:cs typeface="Times New Roman" panose="02020603050405020304" pitchFamily="18" charset="0"/>
                  </a:rPr>
                  <a:t>It is experimentally found that, Heat transferred  depends upon, area A, temperature difference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𝑻𝒃</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𝑻𝒔</m:t>
                    </m:r>
                  </m:oMath>
                </a14:m>
                <a:r>
                  <a:rPr lang="en-US" sz="2000" b="1" dirty="0" smtClean="0">
                    <a:latin typeface="Times New Roman" panose="02020603050405020304" pitchFamily="18" charset="0"/>
                    <a:cs typeface="Times New Roman" panose="02020603050405020304" pitchFamily="18" charset="0"/>
                  </a:rPr>
                  <a:t> </a:t>
                </a:r>
              </a:p>
              <a:p>
                <a:r>
                  <a:rPr lang="en-US" sz="2000" b="1" dirty="0" smtClean="0">
                    <a:latin typeface="Times New Roman" panose="02020603050405020304" pitchFamily="18" charset="0"/>
                    <a:cs typeface="Times New Roman" panose="02020603050405020304" pitchFamily="18" charset="0"/>
                  </a:rPr>
                  <a:t>i.e.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b="1" dirty="0" smtClean="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=&gt;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𝑯𝒄</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oMath>
                </a14:m>
                <a:r>
                  <a:rPr lang="en-US" sz="2000" b="1" dirty="0" smtClean="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=&gt;    Rate of Convection= P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num>
                      <m:den>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den>
                    </m:f>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𝑯𝒄</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 </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num>
                      <m:den>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den>
                    </m:f>
                  </m:oMath>
                </a14:m>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equation for the rate of convection relates area and the difference between the fluid temperature and surface temperature</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Here, Hc = proportionality constant= </a:t>
                </a:r>
                <a14:m>
                  <m:oMath xmlns:m="http://schemas.openxmlformats.org/officeDocument/2006/math">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num>
                      <m:den>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den>
                    </m:f>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𝑱</m:t>
                    </m:r>
                    <m:r>
                      <a:rPr lang="en-US" sz="2000" b="1" i="1" smtClean="0">
                        <a:latin typeface="Cambria Math" panose="02040503050406030204" pitchFamily="18" charset="0"/>
                        <a:cs typeface="Times New Roman" panose="02020603050405020304" pitchFamily="18" charset="0"/>
                      </a:rPr>
                      <m:t> </m:t>
                    </m:r>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𝒎</m:t>
                        </m:r>
                      </m:e>
                      <m: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𝟐</m:t>
                        </m:r>
                      </m:sup>
                    </m:sSup>
                    <m:sSup>
                      <m:sSupPr>
                        <m:ctrlPr>
                          <a:rPr lang="en-US"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𝑲</m:t>
                        </m:r>
                      </m:e>
                      <m: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𝟏</m:t>
                        </m:r>
                      </m:sup>
                    </m:sSup>
                    <m:r>
                      <a:rPr lang="en-US" sz="2000" b="1" i="1" smtClean="0">
                        <a:latin typeface="Cambria Math" panose="02040503050406030204" pitchFamily="18" charset="0"/>
                        <a:cs typeface="Times New Roman" panose="02020603050405020304" pitchFamily="18" charset="0"/>
                      </a:rPr>
                      <m:t>)</m:t>
                    </m:r>
                  </m:oMath>
                </a14:m>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It depends upon: Area of vessel, Heat transferred,  Temperature change.</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731520"/>
                <a:ext cx="8596668" cy="5309843"/>
              </a:xfrm>
              <a:blipFill>
                <a:blip r:embed="rId2"/>
                <a:stretch>
                  <a:fillRect l="-284" t="-574" r="-120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498335" y="2185306"/>
            <a:ext cx="4696534" cy="2935334"/>
          </a:xfrm>
          <a:prstGeom prst="rect">
            <a:avLst/>
          </a:prstGeom>
        </p:spPr>
      </p:pic>
      <p:pic>
        <p:nvPicPr>
          <p:cNvPr id="5" name="Picture 4"/>
          <p:cNvPicPr>
            <a:picLocks noChangeAspect="1"/>
          </p:cNvPicPr>
          <p:nvPr/>
        </p:nvPicPr>
        <p:blipFill>
          <a:blip r:embed="rId4"/>
          <a:stretch>
            <a:fillRect/>
          </a:stretch>
        </p:blipFill>
        <p:spPr>
          <a:xfrm>
            <a:off x="1644075" y="2063931"/>
            <a:ext cx="6089136" cy="4572048"/>
          </a:xfrm>
          <a:prstGeom prst="rect">
            <a:avLst/>
          </a:prstGeom>
        </p:spPr>
      </p:pic>
    </p:spTree>
    <p:extLst>
      <p:ext uri="{BB962C8B-B14F-4D97-AF65-F5344CB8AC3E}">
        <p14:creationId xmlns:p14="http://schemas.microsoft.com/office/powerpoint/2010/main" val="23987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nodeType="clickEffect">
                                  <p:stCondLst>
                                    <p:cond delay="0"/>
                                  </p:stCondLst>
                                  <p:childTnLst>
                                    <p:animEffect transition="out" filter="wipe(down)">
                                      <p:cBhvr>
                                        <p:cTn id="66" dur="500"/>
                                        <p:tgtEl>
                                          <p:spTgt spid="5"/>
                                        </p:tgtEl>
                                      </p:cBhvr>
                                    </p:animEffect>
                                    <p:set>
                                      <p:cBhvr>
                                        <p:cTn id="67" dur="1" fill="hold">
                                          <p:stCondLst>
                                            <p:cond delay="4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additive="base">
                                        <p:cTn id="72" dur="500" fill="hold"/>
                                        <p:tgtEl>
                                          <p:spTgt spid="4"/>
                                        </p:tgtEl>
                                        <p:attrNameLst>
                                          <p:attrName>ppt_x</p:attrName>
                                        </p:attrNameLst>
                                      </p:cBhvr>
                                      <p:tavLst>
                                        <p:tav tm="0">
                                          <p:val>
                                            <p:strVal val="#ppt_x"/>
                                          </p:val>
                                        </p:tav>
                                        <p:tav tm="100000">
                                          <p:val>
                                            <p:strVal val="#ppt_x"/>
                                          </p:val>
                                        </p:tav>
                                      </p:tavLst>
                                    </p:anim>
                                    <p:anim calcmode="lin" valueType="num">
                                      <p:cBhvr additive="base">
                                        <p:cTn id="7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nodeType="clickEffect">
                                  <p:stCondLst>
                                    <p:cond delay="0"/>
                                  </p:stCondLst>
                                  <p:childTnLst>
                                    <p:animEffect transition="out" filter="wipe(down)">
                                      <p:cBhvr>
                                        <p:cTn id="77" dur="500"/>
                                        <p:tgtEl>
                                          <p:spTgt spid="4"/>
                                        </p:tgtEl>
                                      </p:cBhvr>
                                    </p:animEffect>
                                    <p:set>
                                      <p:cBhvr>
                                        <p:cTn id="7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a:solidFill>
                  <a:srgbClr val="FF0000"/>
                </a:solidFill>
                <a:latin typeface="Algerian" panose="04020705040A02060702" pitchFamily="82" charset="0"/>
              </a:rPr>
              <a:t>Radiation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254035"/>
                <a:ext cx="8884677" cy="5251268"/>
              </a:xfrm>
            </p:spPr>
            <p:txBody>
              <a:bodyPr>
                <a:normAutofit fontScale="92500" lnSpcReduction="10000"/>
              </a:bodyPr>
              <a:lstStyle/>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Radiation </a:t>
                </a:r>
                <a:r>
                  <a:rPr lang="en-US" sz="2000" b="1" dirty="0">
                    <a:latin typeface="Times New Roman" panose="02020603050405020304" pitchFamily="18" charset="0"/>
                    <a:cs typeface="Times New Roman" panose="02020603050405020304" pitchFamily="18" charset="0"/>
                  </a:rPr>
                  <a:t>is the release of electromagnetic energy. Another name for thermal radiation is radiant heat.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Unlike </a:t>
                </a:r>
                <a:r>
                  <a:rPr lang="en-US" sz="2000" b="1" dirty="0">
                    <a:latin typeface="Times New Roman" panose="02020603050405020304" pitchFamily="18" charset="0"/>
                    <a:cs typeface="Times New Roman" panose="02020603050405020304" pitchFamily="18" charset="0"/>
                  </a:rPr>
                  <a:t>conduction or convection, radiation requires no medium for heat transfer.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Radiation </a:t>
                </a:r>
                <a:r>
                  <a:rPr lang="en-US" sz="2000" b="1" dirty="0">
                    <a:latin typeface="Times New Roman" panose="02020603050405020304" pitchFamily="18" charset="0"/>
                    <a:cs typeface="Times New Roman" panose="02020603050405020304" pitchFamily="18" charset="0"/>
                  </a:rPr>
                  <a:t>occurs both within a medium (solid, liquid, gas) or through a vacuum</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Examples of </a:t>
                </a:r>
                <a:r>
                  <a:rPr lang="en-US" sz="2000" b="1" dirty="0" smtClean="0">
                    <a:solidFill>
                      <a:srgbClr val="FF0000"/>
                    </a:solidFill>
                    <a:latin typeface="Times New Roman" panose="02020603050405020304" pitchFamily="18" charset="0"/>
                    <a:cs typeface="Times New Roman" panose="02020603050405020304" pitchFamily="18" charset="0"/>
                  </a:rPr>
                  <a:t>Radiation:</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There are many examples of radiation</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 microwave oven emits microwave radiation, which increases the thermal energy in food</a:t>
                </a:r>
              </a:p>
              <a:p>
                <a:r>
                  <a:rPr lang="en-US" sz="2000" b="1" dirty="0">
                    <a:latin typeface="Times New Roman" panose="02020603050405020304" pitchFamily="18" charset="0"/>
                    <a:cs typeface="Times New Roman" panose="02020603050405020304" pitchFamily="18" charset="0"/>
                  </a:rPr>
                  <a:t>The Sun emits light (including ultraviolet radiation) and heat</a:t>
                </a:r>
              </a:p>
              <a:p>
                <a:r>
                  <a:rPr lang="en-US" sz="2000" b="1" dirty="0">
                    <a:latin typeface="Times New Roman" panose="02020603050405020304" pitchFamily="18" charset="0"/>
                    <a:cs typeface="Times New Roman" panose="02020603050405020304" pitchFamily="18" charset="0"/>
                  </a:rPr>
                  <a:t>Uranium-238 emits alpha radiation as it decays into </a:t>
                </a:r>
                <a:r>
                  <a:rPr lang="en-US" sz="2000" b="1" dirty="0" smtClean="0">
                    <a:latin typeface="Times New Roman" panose="02020603050405020304" pitchFamily="18" charset="0"/>
                    <a:cs typeface="Times New Roman" panose="02020603050405020304" pitchFamily="18" charset="0"/>
                  </a:rPr>
                  <a:t>thorium-234</a:t>
                </a:r>
              </a:p>
              <a:p>
                <a:r>
                  <a:rPr lang="en-US" sz="2000" b="1" dirty="0" smtClean="0">
                    <a:solidFill>
                      <a:srgbClr val="FF0000"/>
                    </a:solidFill>
                    <a:latin typeface="Times New Roman" panose="02020603050405020304" pitchFamily="18" charset="0"/>
                    <a:cs typeface="Times New Roman" panose="02020603050405020304" pitchFamily="18" charset="0"/>
                  </a:rPr>
                  <a:t>Radiation Equation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The Stephan-Boltzmann law describes relationship between the power and temperature of thermal radiation: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𝑸</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𝒆</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𝝈</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𝑻</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𝟒</m:t>
                        </m:r>
                      </m:sup>
                    </m:sSup>
                  </m:oMath>
                </a14:m>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Here, e:Emissivity,  </a:t>
                </a:r>
                <a14:m>
                  <m:oMath xmlns:m="http://schemas.openxmlformats.org/officeDocument/2006/math">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𝝈</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𝑺𝒕𝒆𝒇𝒆</m:t>
                    </m:r>
                    <m:sSup>
                      <m:sSupPr>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𝒏</m:t>
                        </m:r>
                      </m:e>
                      <m:sup>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𝒔</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𝑪𝒐𝒏𝒔𝒕𝒂𝒏𝒕</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pl-PL" sz="2000" b="1" dirty="0" smtClean="0">
                    <a:latin typeface="Times New Roman" panose="02020603050405020304" pitchFamily="18" charset="0"/>
                    <a:cs typeface="Times New Roman" panose="02020603050405020304" pitchFamily="18" charset="0"/>
                  </a:rPr>
                  <a:t>5.67 </a:t>
                </a:r>
                <a:r>
                  <a:rPr lang="pl-PL" sz="2000"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pl-PL"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𝟏𝟎</m:t>
                        </m:r>
                      </m:e>
                      <m: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𝟖</m:t>
                        </m:r>
                      </m:sup>
                    </m:sSup>
                  </m:oMath>
                </a14:m>
                <a:r>
                  <a:rPr lang="pl-PL" sz="2000" b="1" dirty="0" smtClean="0">
                    <a:latin typeface="Times New Roman" panose="02020603050405020304" pitchFamily="18" charset="0"/>
                    <a:cs typeface="Times New Roman" panose="02020603050405020304" pitchFamily="18" charset="0"/>
                  </a:rPr>
                  <a:t> </a:t>
                </a:r>
                <a:r>
                  <a:rPr lang="pl-PL" sz="2000" b="1" dirty="0">
                    <a:latin typeface="Times New Roman" panose="02020603050405020304" pitchFamily="18" charset="0"/>
                    <a:cs typeface="Times New Roman" panose="02020603050405020304" pitchFamily="18" charset="0"/>
                  </a:rPr>
                  <a:t>W ⋅ </a:t>
                </a:r>
                <a14:m>
                  <m:oMath xmlns:m="http://schemas.openxmlformats.org/officeDocument/2006/math">
                    <m:sSup>
                      <m:sSupPr>
                        <m:ctrlPr>
                          <a:rPr lang="pl-PL" sz="2000" b="1" i="1" smtClean="0">
                            <a:latin typeface="Cambria Math" panose="02040503050406030204" pitchFamily="18" charset="0"/>
                            <a:cs typeface="Times New Roman" panose="02020603050405020304" pitchFamily="18" charset="0"/>
                          </a:rPr>
                        </m:ctrlPr>
                      </m:sSupPr>
                      <m:e>
                        <m:r>
                          <a:rPr lang="en-US" sz="2000" b="1" i="1" smtClean="0">
                            <a:latin typeface="Cambria Math" panose="02040503050406030204" pitchFamily="18" charset="0"/>
                            <a:cs typeface="Times New Roman" panose="02020603050405020304" pitchFamily="18" charset="0"/>
                          </a:rPr>
                          <m:t>𝒎</m:t>
                        </m:r>
                      </m:e>
                      <m:sup>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𝟐</m:t>
                        </m:r>
                      </m:sup>
                    </m:sSup>
                  </m:oMath>
                </a14:m>
                <a:r>
                  <a:rPr lang="pl-PL"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254035"/>
                <a:ext cx="8884677" cy="5251268"/>
              </a:xfrm>
              <a:blipFill>
                <a:blip r:embed="rId2"/>
                <a:stretch>
                  <a:fillRect l="-274" r="-96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225540" y="709204"/>
            <a:ext cx="3581400" cy="2095500"/>
          </a:xfrm>
          <a:prstGeom prst="rect">
            <a:avLst/>
          </a:prstGeom>
        </p:spPr>
      </p:pic>
      <p:pic>
        <p:nvPicPr>
          <p:cNvPr id="5" name="Picture 4"/>
          <p:cNvPicPr>
            <a:picLocks noChangeAspect="1"/>
          </p:cNvPicPr>
          <p:nvPr/>
        </p:nvPicPr>
        <p:blipFill>
          <a:blip r:embed="rId4"/>
          <a:stretch>
            <a:fillRect/>
          </a:stretch>
        </p:blipFill>
        <p:spPr>
          <a:xfrm>
            <a:off x="4519749" y="2301785"/>
            <a:ext cx="6325878" cy="4217252"/>
          </a:xfrm>
          <a:prstGeom prst="rect">
            <a:avLst/>
          </a:prstGeom>
        </p:spPr>
      </p:pic>
      <p:pic>
        <p:nvPicPr>
          <p:cNvPr id="6" name="Picture 5"/>
          <p:cNvPicPr>
            <a:picLocks noChangeAspect="1"/>
          </p:cNvPicPr>
          <p:nvPr/>
        </p:nvPicPr>
        <p:blipFill>
          <a:blip r:embed="rId5"/>
          <a:stretch>
            <a:fillRect/>
          </a:stretch>
        </p:blipFill>
        <p:spPr>
          <a:xfrm>
            <a:off x="677333" y="276241"/>
            <a:ext cx="4298336" cy="4278887"/>
          </a:xfrm>
          <a:prstGeom prst="rect">
            <a:avLst/>
          </a:prstGeom>
        </p:spPr>
      </p:pic>
      <p:pic>
        <p:nvPicPr>
          <p:cNvPr id="7" name="Picture 6"/>
          <p:cNvPicPr>
            <a:picLocks noChangeAspect="1"/>
          </p:cNvPicPr>
          <p:nvPr/>
        </p:nvPicPr>
        <p:blipFill>
          <a:blip r:embed="rId6"/>
          <a:stretch>
            <a:fillRect/>
          </a:stretch>
        </p:blipFill>
        <p:spPr>
          <a:xfrm>
            <a:off x="3055021" y="2599509"/>
            <a:ext cx="6751919" cy="3991520"/>
          </a:xfrm>
          <a:prstGeom prst="rect">
            <a:avLst/>
          </a:prstGeom>
        </p:spPr>
      </p:pic>
    </p:spTree>
    <p:extLst>
      <p:ext uri="{BB962C8B-B14F-4D97-AF65-F5344CB8AC3E}">
        <p14:creationId xmlns:p14="http://schemas.microsoft.com/office/powerpoint/2010/main" val="192685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ppt_x"/>
                                          </p:val>
                                        </p:tav>
                                        <p:tav tm="100000">
                                          <p:val>
                                            <p:strVal val="#ppt_x"/>
                                          </p:val>
                                        </p:tav>
                                      </p:tavLst>
                                    </p:anim>
                                    <p:anim calcmode="lin" valueType="num">
                                      <p:cBhvr additive="base">
                                        <p:cTn id="7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4"/>
                                        </p:tgtEl>
                                      </p:cBhvr>
                                    </p:animEffect>
                                    <p:set>
                                      <p:cBhvr>
                                        <p:cTn id="79" dur="1" fill="hold">
                                          <p:stCondLst>
                                            <p:cond delay="499"/>
                                          </p:stCondLst>
                                        </p:cTn>
                                        <p:tgtEl>
                                          <p:spTgt spid="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additive="base">
                                        <p:cTn id="84" dur="500" fill="hold"/>
                                        <p:tgtEl>
                                          <p:spTgt spid="5"/>
                                        </p:tgtEl>
                                        <p:attrNameLst>
                                          <p:attrName>ppt_x</p:attrName>
                                        </p:attrNameLst>
                                      </p:cBhvr>
                                      <p:tavLst>
                                        <p:tav tm="0">
                                          <p:val>
                                            <p:strVal val="#ppt_x"/>
                                          </p:val>
                                        </p:tav>
                                        <p:tav tm="100000">
                                          <p:val>
                                            <p:strVal val="#ppt_x"/>
                                          </p:val>
                                        </p:tav>
                                      </p:tavLst>
                                    </p:anim>
                                    <p:anim calcmode="lin" valueType="num">
                                      <p:cBhvr additive="base">
                                        <p:cTn id="8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nodeType="clickEffect">
                                  <p:stCondLst>
                                    <p:cond delay="0"/>
                                  </p:stCondLst>
                                  <p:childTnLst>
                                    <p:animEffect transition="out" filter="wipe(down)">
                                      <p:cBhvr>
                                        <p:cTn id="89" dur="500"/>
                                        <p:tgtEl>
                                          <p:spTgt spid="5"/>
                                        </p:tgtEl>
                                      </p:cBhvr>
                                    </p:animEffect>
                                    <p:set>
                                      <p:cBhvr>
                                        <p:cTn id="90" dur="1" fill="hold">
                                          <p:stCondLst>
                                            <p:cond delay="499"/>
                                          </p:stCondLst>
                                        </p:cTn>
                                        <p:tgtEl>
                                          <p:spTgt spid="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6"/>
                                        </p:tgtEl>
                                        <p:attrNameLst>
                                          <p:attrName>style.visibility</p:attrName>
                                        </p:attrNameLst>
                                      </p:cBhvr>
                                      <p:to>
                                        <p:strVal val="visible"/>
                                      </p:to>
                                    </p:set>
                                    <p:anim calcmode="lin" valueType="num">
                                      <p:cBhvr additive="base">
                                        <p:cTn id="95" dur="500" fill="hold"/>
                                        <p:tgtEl>
                                          <p:spTgt spid="6"/>
                                        </p:tgtEl>
                                        <p:attrNameLst>
                                          <p:attrName>ppt_x</p:attrName>
                                        </p:attrNameLst>
                                      </p:cBhvr>
                                      <p:tavLst>
                                        <p:tav tm="0">
                                          <p:val>
                                            <p:strVal val="#ppt_x"/>
                                          </p:val>
                                        </p:tav>
                                        <p:tav tm="100000">
                                          <p:val>
                                            <p:strVal val="#ppt_x"/>
                                          </p:val>
                                        </p:tav>
                                      </p:tavLst>
                                    </p:anim>
                                    <p:anim calcmode="lin" valueType="num">
                                      <p:cBhvr additive="base">
                                        <p:cTn id="9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7"/>
                                        </p:tgtEl>
                                        <p:attrNameLst>
                                          <p:attrName>style.visibility</p:attrName>
                                        </p:attrNameLst>
                                      </p:cBhvr>
                                      <p:to>
                                        <p:strVal val="visible"/>
                                      </p:to>
                                    </p:set>
                                    <p:anim calcmode="lin" valueType="num">
                                      <p:cBhvr additive="base">
                                        <p:cTn id="106" dur="500" fill="hold"/>
                                        <p:tgtEl>
                                          <p:spTgt spid="7"/>
                                        </p:tgtEl>
                                        <p:attrNameLst>
                                          <p:attrName>ppt_x</p:attrName>
                                        </p:attrNameLst>
                                      </p:cBhvr>
                                      <p:tavLst>
                                        <p:tav tm="0">
                                          <p:val>
                                            <p:strVal val="#ppt_x"/>
                                          </p:val>
                                        </p:tav>
                                        <p:tav tm="100000">
                                          <p:val>
                                            <p:strVal val="#ppt_x"/>
                                          </p:val>
                                        </p:tav>
                                      </p:tavLst>
                                    </p:anim>
                                    <p:anim calcmode="lin" valueType="num">
                                      <p:cBhvr additive="base">
                                        <p:cTn id="10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xit" presetSubtype="4" fill="hold" nodeType="clickEffect">
                                  <p:stCondLst>
                                    <p:cond delay="0"/>
                                  </p:stCondLst>
                                  <p:childTnLst>
                                    <p:anim calcmode="lin" valueType="num">
                                      <p:cBhvr additive="base">
                                        <p:cTn id="111" dur="500"/>
                                        <p:tgtEl>
                                          <p:spTgt spid="7"/>
                                        </p:tgtEl>
                                        <p:attrNameLst>
                                          <p:attrName>ppt_x</p:attrName>
                                        </p:attrNameLst>
                                      </p:cBhvr>
                                      <p:tavLst>
                                        <p:tav tm="0">
                                          <p:val>
                                            <p:strVal val="ppt_x"/>
                                          </p:val>
                                        </p:tav>
                                        <p:tav tm="100000">
                                          <p:val>
                                            <p:strVal val="ppt_x"/>
                                          </p:val>
                                        </p:tav>
                                      </p:tavLst>
                                    </p:anim>
                                    <p:anim calcmode="lin" valueType="num">
                                      <p:cBhvr additive="base">
                                        <p:cTn id="112" dur="500"/>
                                        <p:tgtEl>
                                          <p:spTgt spid="7"/>
                                        </p:tgtEl>
                                        <p:attrNameLst>
                                          <p:attrName>ppt_y</p:attrName>
                                        </p:attrNameLst>
                                      </p:cBhvr>
                                      <p:tavLst>
                                        <p:tav tm="0">
                                          <p:val>
                                            <p:strVal val="ppt_y"/>
                                          </p:val>
                                        </p:tav>
                                        <p:tav tm="100000">
                                          <p:val>
                                            <p:strVal val="1+ppt_h/2"/>
                                          </p:val>
                                        </p:tav>
                                      </p:tavLst>
                                    </p:anim>
                                    <p:set>
                                      <p:cBhvr>
                                        <p:cTn id="1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 y="431074"/>
            <a:ext cx="11900263" cy="770709"/>
          </a:xfrm>
        </p:spPr>
        <p:txBody>
          <a:bodyPr>
            <a:normAutofit/>
          </a:bodyPr>
          <a:lstStyle/>
          <a:p>
            <a:r>
              <a:rPr lang="en-US" sz="2800" dirty="0">
                <a:solidFill>
                  <a:srgbClr val="FF0000"/>
                </a:solidFill>
                <a:latin typeface="Algerian" panose="04020705040A02060702" pitchFamily="82" charset="0"/>
              </a:rPr>
              <a:t>A comparison among conduction, convection &amp; Radiation</a:t>
            </a:r>
          </a:p>
        </p:txBody>
      </p:sp>
      <p:sp>
        <p:nvSpPr>
          <p:cNvPr id="3" name="Content Placeholder 2"/>
          <p:cNvSpPr>
            <a:spLocks noGrp="1"/>
          </p:cNvSpPr>
          <p:nvPr>
            <p:ph sz="half" idx="1"/>
          </p:nvPr>
        </p:nvSpPr>
        <p:spPr>
          <a:xfrm>
            <a:off x="291737" y="1698172"/>
            <a:ext cx="3123956" cy="4232366"/>
          </a:xfrm>
        </p:spPr>
        <p:txBody>
          <a:bodyPr>
            <a:normAutofit lnSpcReduction="10000"/>
          </a:bodyPr>
          <a:lstStyle/>
          <a:p>
            <a:r>
              <a:rPr lang="en-US" sz="2400" dirty="0" smtClean="0">
                <a:solidFill>
                  <a:srgbClr val="FF0000"/>
                </a:solidFill>
                <a:latin typeface="Algerian" panose="04020705040A02060702" pitchFamily="82" charset="0"/>
              </a:rPr>
              <a:t>Conduction:</a:t>
            </a:r>
          </a:p>
          <a:p>
            <a:r>
              <a:rPr lang="en-US" sz="2000" b="1" dirty="0" smtClean="0">
                <a:solidFill>
                  <a:schemeClr val="tx1"/>
                </a:solidFill>
                <a:latin typeface="Times New Roman" panose="02020603050405020304" pitchFamily="18" charset="0"/>
                <a:cs typeface="Times New Roman" panose="02020603050405020304" pitchFamily="18" charset="0"/>
              </a:rPr>
              <a:t>The transfer of heat by direct contact between two materials  due to temperature difference is called conduction.</a:t>
            </a:r>
          </a:p>
          <a:p>
            <a:r>
              <a:rPr lang="en-US" sz="2000" b="1" dirty="0" smtClean="0">
                <a:solidFill>
                  <a:schemeClr val="tx1"/>
                </a:solidFill>
                <a:latin typeface="Times New Roman" panose="02020603050405020304" pitchFamily="18" charset="0"/>
                <a:cs typeface="Times New Roman" panose="02020603050405020304" pitchFamily="18" charset="0"/>
              </a:rPr>
              <a:t>Physical contact is needed.</a:t>
            </a:r>
          </a:p>
          <a:p>
            <a:r>
              <a:rPr lang="en-US" sz="2000" b="1" dirty="0" smtClean="0">
                <a:solidFill>
                  <a:schemeClr val="tx1"/>
                </a:solidFill>
                <a:latin typeface="Times New Roman" panose="02020603050405020304" pitchFamily="18" charset="0"/>
                <a:cs typeface="Times New Roman" panose="02020603050405020304" pitchFamily="18" charset="0"/>
              </a:rPr>
              <a:t>Heat transfer from source to fluid through metal.</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3953502" y="1698172"/>
            <a:ext cx="2956750" cy="3947259"/>
          </a:xfrm>
        </p:spPr>
        <p:txBody>
          <a:bodyPr>
            <a:normAutofit lnSpcReduction="10000"/>
          </a:bodyPr>
          <a:lstStyle/>
          <a:p>
            <a:pPr marL="0" indent="0">
              <a:buNone/>
            </a:pPr>
            <a:r>
              <a:rPr lang="en-US" sz="2400" b="1" dirty="0" smtClean="0">
                <a:solidFill>
                  <a:srgbClr val="FF0000"/>
                </a:solidFill>
                <a:latin typeface="Algerian" panose="04020705040A02060702" pitchFamily="82" charset="0"/>
                <a:cs typeface="Times New Roman" panose="02020603050405020304" pitchFamily="18" charset="0"/>
              </a:rPr>
              <a:t>Convection:</a:t>
            </a:r>
            <a:endParaRPr lang="en-US" sz="2400" b="1" dirty="0">
              <a:solidFill>
                <a:srgbClr val="FF0000"/>
              </a:solidFill>
              <a:latin typeface="Algerian" panose="04020705040A02060702" pitchFamily="82"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The movement of heat by molecules of medium from source to surrounding is called convection.</a:t>
            </a:r>
          </a:p>
          <a:p>
            <a:r>
              <a:rPr lang="en-US" sz="2000" b="1" dirty="0" smtClean="0">
                <a:solidFill>
                  <a:schemeClr val="tx1"/>
                </a:solidFill>
                <a:latin typeface="Times New Roman" panose="02020603050405020304" pitchFamily="18" charset="0"/>
                <a:cs typeface="Times New Roman" panose="02020603050405020304" pitchFamily="18" charset="0"/>
              </a:rPr>
              <a:t>No contact is needed, moving molecules produce heat current </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I a medium</a:t>
            </a:r>
          </a:p>
          <a:p>
            <a:r>
              <a:rPr lang="en-US" sz="2000" b="1" dirty="0" smtClean="0">
                <a:solidFill>
                  <a:schemeClr val="tx1"/>
                </a:solidFill>
                <a:latin typeface="Times New Roman" panose="02020603050405020304" pitchFamily="18" charset="0"/>
                <a:cs typeface="Times New Roman" panose="02020603050405020304" pitchFamily="18" charset="0"/>
              </a:rPr>
              <a:t>Heat transfer from Sun to earth.</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7298615" y="1698172"/>
            <a:ext cx="3115326" cy="3877392"/>
          </a:xfrm>
          <a:prstGeom prst="rect">
            <a:avLst/>
          </a:prstGeom>
        </p:spPr>
      </p:pic>
      <p:pic>
        <p:nvPicPr>
          <p:cNvPr id="9" name="Picture 8"/>
          <p:cNvPicPr>
            <a:picLocks noChangeAspect="1"/>
          </p:cNvPicPr>
          <p:nvPr/>
        </p:nvPicPr>
        <p:blipFill>
          <a:blip r:embed="rId3"/>
          <a:stretch>
            <a:fillRect/>
          </a:stretch>
        </p:blipFill>
        <p:spPr>
          <a:xfrm>
            <a:off x="1125099" y="1766158"/>
            <a:ext cx="10020256" cy="4674722"/>
          </a:xfrm>
          <a:prstGeom prst="rect">
            <a:avLst/>
          </a:prstGeom>
        </p:spPr>
      </p:pic>
    </p:spTree>
    <p:extLst>
      <p:ext uri="{BB962C8B-B14F-4D97-AF65-F5344CB8AC3E}">
        <p14:creationId xmlns:p14="http://schemas.microsoft.com/office/powerpoint/2010/main" val="370596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 calcmode="lin" valueType="num">
                                      <p:cBhvr additive="base">
                                        <p:cTn id="4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 calcmode="lin" valueType="num">
                                      <p:cBhvr additive="base">
                                        <p:cTn id="5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3" presetClass="exit" presetSubtype="0" fill="hold" nodeType="clickEffect">
                                  <p:stCondLst>
                                    <p:cond delay="0"/>
                                  </p:stCondLst>
                                  <p:childTnLst>
                                    <p:anim calcmode="lin" valueType="num">
                                      <p:cBhvr>
                                        <p:cTn id="72" dur="600" decel="50000">
                                          <p:stCondLst>
                                            <p:cond delay="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3" dur="400">
                                          <p:stCondLst>
                                            <p:cond delay="600"/>
                                          </p:stCondLst>
                                        </p:cTn>
                                        <p:tgtEl>
                                          <p:spTgt spid="9"/>
                                        </p:tgtEl>
                                        <p:attrNameLst>
                                          <p:attrName>ppt_x</p:attrName>
                                        </p:attrNameLst>
                                      </p:cBhvr>
                                      <p:tavLst>
                                        <p:tav tm="0">
                                          <p:val>
                                            <p:strVal val="ppt_x"/>
                                          </p:val>
                                        </p:tav>
                                        <p:tav tm="100000">
                                          <p:val>
                                            <p:strVal val="ppt_x"/>
                                          </p:val>
                                        </p:tav>
                                      </p:tavLst>
                                    </p:anim>
                                    <p:anim calcmode="lin" valueType="num">
                                      <p:cBhvr>
                                        <p:cTn id="74" dur="600" decel="50000">
                                          <p:stCondLst>
                                            <p:cond delay="0"/>
                                          </p:stCondLst>
                                        </p:cTn>
                                        <p:tgtEl>
                                          <p:spTgt spid="9"/>
                                        </p:tgtEl>
                                        <p:attrNameLst>
                                          <p:attrName>ppt_y</p:attrName>
                                        </p:attrNameLst>
                                      </p:cBhvr>
                                      <p:tavLst>
                                        <p:tav tm="0">
                                          <p:val>
                                            <p:strVal val="ppt_y"/>
                                          </p:val>
                                        </p:tav>
                                        <p:tav tm="5000">
                                          <p:val>
                                            <p:strVal val="ppt_y+0.0019"/>
                                          </p:val>
                                        </p:tav>
                                        <p:tav tm="10000">
                                          <p:val>
                                            <p:strVal val="ppt_y+0.0076"/>
                                          </p:val>
                                        </p:tav>
                                        <p:tav tm="15000">
                                          <p:val>
                                            <p:strVal val="ppt_y+0.0169"/>
                                          </p:val>
                                        </p:tav>
                                        <p:tav tm="20000">
                                          <p:val>
                                            <p:strVal val="ppt_y+0.0296"/>
                                          </p:val>
                                        </p:tav>
                                        <p:tav tm="25000">
                                          <p:val>
                                            <p:strVal val="ppt_y+0.0454"/>
                                          </p:val>
                                        </p:tav>
                                        <p:tav tm="30000">
                                          <p:val>
                                            <p:strVal val="ppt_y+0.0639"/>
                                          </p:val>
                                        </p:tav>
                                        <p:tav tm="35000">
                                          <p:val>
                                            <p:strVal val="ppt_y+0.0846"/>
                                          </p:val>
                                        </p:tav>
                                        <p:tav tm="40000">
                                          <p:val>
                                            <p:strVal val="ppt_y+0.1071"/>
                                          </p:val>
                                        </p:tav>
                                        <p:tav tm="45000">
                                          <p:val>
                                            <p:strVal val="ppt_y+0.1307"/>
                                          </p:val>
                                        </p:tav>
                                        <p:tav tm="50000">
                                          <p:val>
                                            <p:strVal val="ppt_y+0.155"/>
                                          </p:val>
                                        </p:tav>
                                        <p:tav tm="55000">
                                          <p:val>
                                            <p:strVal val="ppt_y+0.1792"/>
                                          </p:val>
                                        </p:tav>
                                        <p:tav tm="60000">
                                          <p:val>
                                            <p:strVal val="ppt_y+0.2029"/>
                                          </p:val>
                                        </p:tav>
                                        <p:tav tm="65000">
                                          <p:val>
                                            <p:strVal val="ppt_y+0.2253"/>
                                          </p:val>
                                        </p:tav>
                                        <p:tav tm="70000">
                                          <p:val>
                                            <p:strVal val="ppt_y+0.2461"/>
                                          </p:val>
                                        </p:tav>
                                        <p:tav tm="75000">
                                          <p:val>
                                            <p:strVal val="ppt_y+0.2646"/>
                                          </p:val>
                                        </p:tav>
                                        <p:tav tm="80000">
                                          <p:val>
                                            <p:strVal val="ppt_y+0.2804"/>
                                          </p:val>
                                        </p:tav>
                                        <p:tav tm="85000">
                                          <p:val>
                                            <p:strVal val="ppt_y+0.2931"/>
                                          </p:val>
                                        </p:tav>
                                        <p:tav tm="90000">
                                          <p:val>
                                            <p:strVal val="ppt_y+0.3024"/>
                                          </p:val>
                                        </p:tav>
                                        <p:tav tm="95000">
                                          <p:val>
                                            <p:strVal val="ppt_y+0.308"/>
                                          </p:val>
                                        </p:tav>
                                        <p:tav tm="100000">
                                          <p:val>
                                            <p:strVal val="ppt_y+0.31"/>
                                          </p:val>
                                        </p:tav>
                                      </p:tavLst>
                                    </p:anim>
                                    <p:anim calcmode="lin" valueType="num">
                                      <p:cBhvr>
                                        <p:cTn id="75" dur="400">
                                          <p:stCondLst>
                                            <p:cond delay="600"/>
                                          </p:stCondLst>
                                        </p:cTn>
                                        <p:tgtEl>
                                          <p:spTgt spid="9"/>
                                        </p:tgtEl>
                                        <p:attrNameLst>
                                          <p:attrName>ppt_y</p:attrName>
                                        </p:attrNameLst>
                                      </p:cBhvr>
                                      <p:tavLst>
                                        <p:tav tm="0">
                                          <p:val>
                                            <p:strVal val="ppt_y"/>
                                          </p:val>
                                        </p:tav>
                                        <p:tav tm="100000">
                                          <p:val>
                                            <p:strVal val="ppt_y"/>
                                          </p:val>
                                        </p:tav>
                                      </p:tavLst>
                                    </p:anim>
                                    <p:animEffect transition="out" filter="fade">
                                      <p:cBhvr>
                                        <p:cTn id="76" dur="100">
                                          <p:stCondLst>
                                            <p:cond delay="900"/>
                                          </p:stCondLst>
                                        </p:cTn>
                                        <p:tgtEl>
                                          <p:spTgt spid="9"/>
                                        </p:tgtEl>
                                      </p:cBhvr>
                                    </p:animEffect>
                                    <p:set>
                                      <p:cBhvr>
                                        <p:cTn id="77"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683</TotalTime>
  <Words>1125</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Cambria Math</vt:lpstr>
      <vt:lpstr>Times New Roman</vt:lpstr>
      <vt:lpstr>Trebuchet MS</vt:lpstr>
      <vt:lpstr>Wingdings 3</vt:lpstr>
      <vt:lpstr>Facet</vt:lpstr>
      <vt:lpstr>Applied Physics(C. Sc.) BS CS   Semester-I Course Code:       L-12(Transmission of heat via conduction, convection and radiation) IUB &amp; All Affiliated Colleges.  Reality Awards Boost Up (YT-Channel)</vt:lpstr>
      <vt:lpstr>What is a heat transfer process? </vt:lpstr>
      <vt:lpstr>1. Conduction:</vt:lpstr>
      <vt:lpstr>Relation for heat Conduction</vt:lpstr>
      <vt:lpstr>Problem: Calculating Heat Transfer through Conduction A polystyrene foam icebox has a total area of  0.950m2 and walls with an average thickness of 2.50 cm. The box contains ice, water, and canned beverages at  0°C. The inside of the box is kept cold by melting ice. How much ice melts in one day if the icebox is kept in the trunk of a car at  35.0ºC?</vt:lpstr>
      <vt:lpstr>Convection</vt:lpstr>
      <vt:lpstr>Convection Equation</vt:lpstr>
      <vt:lpstr>Radiation</vt:lpstr>
      <vt:lpstr>A comparison among conduction, convection &amp; Radiation</vt:lpstr>
      <vt:lpstr>More Heat Transfer …….</vt:lpstr>
      <vt:lpstr>What is the difference between conduction and thermal radiation?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L-12(Transmission of heat via conduction, convection and radiation) IUB &amp; All Affiliated Colleges.  Reality Awards Boost Up (YT-Channel)</dc:title>
  <dc:creator>TEAM CREATIVES</dc:creator>
  <cp:lastModifiedBy>TEAM CREATIVES</cp:lastModifiedBy>
  <cp:revision>38</cp:revision>
  <dcterms:created xsi:type="dcterms:W3CDTF">2023-12-16T12:02:10Z</dcterms:created>
  <dcterms:modified xsi:type="dcterms:W3CDTF">2024-01-06T18:28:37Z</dcterms:modified>
</cp:coreProperties>
</file>