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3" r:id="rId5"/>
    <p:sldId id="266" r:id="rId6"/>
    <p:sldId id="258" r:id="rId7"/>
    <p:sldId id="267" r:id="rId8"/>
    <p:sldId id="259" r:id="rId9"/>
    <p:sldId id="265"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53589"/>
            <a:ext cx="7766936" cy="3097247"/>
          </a:xfrm>
        </p:spPr>
        <p:txBody>
          <a:bodyPr/>
          <a:lstStyle/>
          <a:p>
            <a:r>
              <a:rPr lang="en-US" sz="4000" b="1" dirty="0">
                <a:solidFill>
                  <a:srgbClr val="0070C0"/>
                </a:solidFill>
                <a:latin typeface="Algerian" panose="04020705040A02060702" pitchFamily="82" charset="0"/>
                <a:cs typeface="Times New Roman" panose="02020603050405020304" pitchFamily="18" charset="0"/>
              </a:rPr>
              <a:t>Applied Physics(C. Sc.)</a:t>
            </a:r>
            <a:br>
              <a:rPr lang="en-US" sz="4000" b="1" dirty="0">
                <a:solidFill>
                  <a:srgbClr val="0070C0"/>
                </a:solidFill>
                <a:latin typeface="Algerian" panose="04020705040A02060702" pitchFamily="82" charset="0"/>
                <a:cs typeface="Times New Roman" panose="02020603050405020304" pitchFamily="18" charset="0"/>
              </a:rPr>
            </a:br>
            <a:r>
              <a:rPr lang="en-US" sz="2000" b="1" dirty="0">
                <a:solidFill>
                  <a:srgbClr val="FFC000"/>
                </a:solidFill>
                <a:latin typeface="Times New Roman" panose="02020603050405020304" pitchFamily="18" charset="0"/>
                <a:cs typeface="Times New Roman" panose="02020603050405020304" pitchFamily="18" charset="0"/>
              </a:rPr>
              <a:t>BS CS   Semester-I Course Code:      </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L-13(Thermometers </a:t>
            </a:r>
            <a:r>
              <a:rPr lang="en-US" sz="2000" b="1" dirty="0">
                <a:solidFill>
                  <a:srgbClr val="FF0000"/>
                </a:solidFill>
                <a:latin typeface="Times New Roman" panose="02020603050405020304" pitchFamily="18" charset="0"/>
                <a:cs typeface="Times New Roman" panose="02020603050405020304" pitchFamily="18" charset="0"/>
              </a:rPr>
              <a:t>and </a:t>
            </a:r>
            <a:r>
              <a:rPr lang="en-US" sz="2000" b="1" dirty="0" smtClean="0">
                <a:solidFill>
                  <a:srgbClr val="FF0000"/>
                </a:solidFill>
                <a:latin typeface="Times New Roman" panose="02020603050405020304" pitchFamily="18" charset="0"/>
                <a:cs typeface="Times New Roman" panose="02020603050405020304" pitchFamily="18" charset="0"/>
              </a:rPr>
              <a:t>Temperature Scales</a:t>
            </a:r>
            <a:r>
              <a:rPr lang="en-US" sz="2000" b="1" dirty="0">
                <a:solidFill>
                  <a:srgbClr val="FF0000"/>
                </a:solidFill>
                <a:latin typeface="Times New Roman" panose="02020603050405020304" pitchFamily="18" charset="0"/>
                <a:cs typeface="Times New Roman" panose="02020603050405020304" pitchFamily="18" charset="0"/>
              </a:rPr>
              <a:t>)</a:t>
            </a:r>
            <a:br>
              <a:rPr lang="en-US" sz="2000" b="1" dirty="0">
                <a:solidFill>
                  <a:srgbClr val="FF0000"/>
                </a:solidFill>
                <a:latin typeface="Times New Roman" panose="02020603050405020304" pitchFamily="18" charset="0"/>
                <a:cs typeface="Times New Roman" panose="02020603050405020304" pitchFamily="18" charset="0"/>
              </a:rPr>
            </a:br>
            <a:r>
              <a:rPr lang="en-US" sz="4000" b="1" dirty="0">
                <a:solidFill>
                  <a:srgbClr val="00B0F0"/>
                </a:solidFill>
                <a:latin typeface="Times New Roman" panose="02020603050405020304" pitchFamily="18" charset="0"/>
                <a:cs typeface="Times New Roman" panose="02020603050405020304" pitchFamily="18" charset="0"/>
              </a:rPr>
              <a:t>IUB &amp; All Affiliated Colleges. </a:t>
            </a:r>
            <a:br>
              <a:rPr lang="en-US" sz="4000" b="1" dirty="0">
                <a:solidFill>
                  <a:srgbClr val="00B0F0"/>
                </a:solidFill>
                <a:latin typeface="Times New Roman" panose="02020603050405020304" pitchFamily="18" charset="0"/>
                <a:cs typeface="Times New Roman" panose="02020603050405020304" pitchFamily="18" charset="0"/>
              </a:rPr>
            </a:br>
            <a:r>
              <a:rPr lang="en-US" b="1" dirty="0">
                <a:solidFill>
                  <a:srgbClr val="FFFF00"/>
                </a:solidFill>
                <a:latin typeface="Times New Roman" panose="02020603050405020304" pitchFamily="18" charset="0"/>
                <a:cs typeface="Times New Roman" panose="02020603050405020304" pitchFamily="18" charset="0"/>
              </a:rPr>
              <a:t>Reality Awards Boost Up</a:t>
            </a:r>
            <a:br>
              <a:rPr lang="en-US" b="1" dirty="0">
                <a:solidFill>
                  <a:srgbClr val="FFFF00"/>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a:xfrm>
            <a:off x="1337250" y="5030547"/>
            <a:ext cx="7766936" cy="1527007"/>
          </a:xfrm>
        </p:spPr>
        <p:txBody>
          <a:bodyPr>
            <a:normAutofit fontScale="70000" lnSpcReduction="20000"/>
          </a:bodyPr>
          <a:lstStyle/>
          <a:p>
            <a:r>
              <a:rPr lang="en-US" sz="3600" b="1" dirty="0" smtClean="0">
                <a:solidFill>
                  <a:srgbClr val="FFC000"/>
                </a:solidFill>
                <a:latin typeface="Algerian" panose="04020705040A02060702" pitchFamily="82" charset="0"/>
                <a:cs typeface="Times New Roman" panose="02020603050405020304" pitchFamily="18" charset="0"/>
              </a:rPr>
              <a:t>Rushmat Ali.</a:t>
            </a:r>
          </a:p>
          <a:p>
            <a:r>
              <a:rPr lang="en-US" b="1" dirty="0" smtClean="0">
                <a:latin typeface="Times New Roman" panose="02020603050405020304" pitchFamily="18" charset="0"/>
                <a:cs typeface="Times New Roman" panose="02020603050405020304" pitchFamily="18" charset="0"/>
              </a:rPr>
              <a:t>Assistant Professor of Physics</a:t>
            </a:r>
          </a:p>
          <a:p>
            <a:r>
              <a:rPr lang="en-US" sz="4700" b="1" dirty="0" smtClean="0">
                <a:solidFill>
                  <a:srgbClr val="0070C0"/>
                </a:solidFill>
                <a:latin typeface="Times New Roman" panose="02020603050405020304" pitchFamily="18" charset="0"/>
                <a:cs typeface="Times New Roman" panose="02020603050405020304" pitchFamily="18" charset="0"/>
              </a:rPr>
              <a:t>Govt. Kh. F. Graduate College R. Y, Khan</a:t>
            </a:r>
            <a:endParaRPr lang="en-US" sz="47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67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31" y="179389"/>
            <a:ext cx="8596668" cy="587093"/>
          </a:xfrm>
        </p:spPr>
        <p:txBody>
          <a:bodyPr>
            <a:normAutofit fontScale="90000"/>
          </a:bodyPr>
          <a:lstStyle/>
          <a:p>
            <a:r>
              <a:rPr lang="en-US" dirty="0" smtClean="0">
                <a:latin typeface="Algerian" panose="04020705040A02060702" pitchFamily="82" charset="0"/>
              </a:rPr>
              <a:t>Conceptual Thermodynamics:</a:t>
            </a:r>
            <a:endParaRPr lang="en-US" dirty="0">
              <a:latin typeface="Algerian" panose="04020705040A02060702" pitchFamily="82" charset="0"/>
            </a:endParaRPr>
          </a:p>
        </p:txBody>
      </p:sp>
      <p:sp>
        <p:nvSpPr>
          <p:cNvPr id="3" name="Content Placeholder 2"/>
          <p:cNvSpPr>
            <a:spLocks noGrp="1"/>
          </p:cNvSpPr>
          <p:nvPr>
            <p:ph idx="1"/>
          </p:nvPr>
        </p:nvSpPr>
        <p:spPr>
          <a:xfrm>
            <a:off x="677334" y="766482"/>
            <a:ext cx="11129184" cy="5908639"/>
          </a:xfrm>
        </p:spPr>
        <p:txBody>
          <a:bodyPr>
            <a:normAutofit fontScale="92500" lnSpcReduction="20000"/>
          </a:bodyPr>
          <a:lstStyle/>
          <a:p>
            <a:r>
              <a:rPr lang="en-US" sz="2000" b="1" dirty="0">
                <a:solidFill>
                  <a:srgbClr val="0070C0"/>
                </a:solidFill>
                <a:latin typeface="Times New Roman" panose="02020603050405020304" pitchFamily="18" charset="0"/>
                <a:cs typeface="Times New Roman" panose="02020603050405020304" pitchFamily="18" charset="0"/>
              </a:rPr>
              <a:t>Why do thermometers have two scales on them</a:t>
            </a:r>
            <a:r>
              <a:rPr lang="en-US" sz="2000" b="1" dirty="0" smtClean="0">
                <a:solidFill>
                  <a:srgbClr val="0070C0"/>
                </a:solidFill>
                <a:latin typeface="Times New Roman" panose="02020603050405020304" pitchFamily="18" charset="0"/>
                <a:cs typeface="Times New Roman" panose="02020603050405020304" pitchFamily="18" charset="0"/>
              </a:rPr>
              <a:t>?</a:t>
            </a:r>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With these two markings placed upon the thermometer, 100 equally spaced divisions can be placed between them to represent the 1-degree marks. Since there is a linear relationship between the temperature and the height of the liquid, the divisions between 0 degree and 100 degree can be equally spaced</a:t>
            </a:r>
            <a:r>
              <a:rPr lang="en-US" sz="2000" b="1" dirty="0" smtClean="0">
                <a:latin typeface="Times New Roman" panose="02020603050405020304" pitchFamily="18" charset="0"/>
                <a:cs typeface="Times New Roman" panose="02020603050405020304" pitchFamily="18" charset="0"/>
              </a:rPr>
              <a:t>.</a:t>
            </a:r>
          </a:p>
          <a:p>
            <a:r>
              <a:rPr lang="en-US" sz="2000" b="1" dirty="0">
                <a:solidFill>
                  <a:srgbClr val="00B0F0"/>
                </a:solidFill>
                <a:latin typeface="Times New Roman" panose="02020603050405020304" pitchFamily="18" charset="0"/>
                <a:cs typeface="Times New Roman" panose="02020603050405020304" pitchFamily="18" charset="0"/>
              </a:rPr>
              <a:t>How does a thermometer measure temperature</a:t>
            </a:r>
            <a:r>
              <a:rPr lang="en-US" sz="2000" b="1" dirty="0" smtClean="0">
                <a:solidFill>
                  <a:srgbClr val="00B0F0"/>
                </a:solidFill>
                <a:latin typeface="Times New Roman" panose="02020603050405020304" pitchFamily="18" charset="0"/>
                <a:cs typeface="Times New Roman" panose="02020603050405020304" pitchFamily="18" charset="0"/>
              </a:rPr>
              <a:t>?</a:t>
            </a:r>
            <a:endParaRPr lang="en-US" sz="2000" b="1" dirty="0">
              <a:solidFill>
                <a:srgbClr val="00B0F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actual measurement measures the actual temperature of a specific region at a specific moment by mercury thermometers or by automatic electronic thermometers. The thermometer is placed on a body surface until the temperature does not change any more or reaches the thermal equilibrium stable temperature</a:t>
            </a:r>
            <a:r>
              <a:rPr lang="en-US" sz="2000" b="1" dirty="0" smtClean="0">
                <a:latin typeface="Times New Roman" panose="02020603050405020304" pitchFamily="18" charset="0"/>
                <a:cs typeface="Times New Roman" panose="02020603050405020304" pitchFamily="18" charset="0"/>
              </a:rPr>
              <a:t>.</a:t>
            </a:r>
          </a:p>
          <a:p>
            <a:r>
              <a:rPr lang="en-US" sz="2000" b="1" dirty="0">
                <a:solidFill>
                  <a:srgbClr val="00B050"/>
                </a:solidFill>
                <a:latin typeface="Times New Roman" panose="02020603050405020304" pitchFamily="18" charset="0"/>
                <a:cs typeface="Times New Roman" panose="02020603050405020304" pitchFamily="18" charset="0"/>
              </a:rPr>
              <a:t>What is a transducer &amp; instrumentation in thermometry</a:t>
            </a:r>
            <a:r>
              <a:rPr lang="en-US" sz="2000" b="1" dirty="0" smtClean="0">
                <a:solidFill>
                  <a:srgbClr val="00B050"/>
                </a:solidFill>
                <a:latin typeface="Times New Roman" panose="02020603050405020304" pitchFamily="18" charset="0"/>
                <a:cs typeface="Times New Roman" panose="02020603050405020304" pitchFamily="18" charset="0"/>
              </a:rPr>
              <a:t>?</a:t>
            </a:r>
            <a:endParaRPr lang="en-US" sz="2000" b="1" dirty="0">
              <a:solidFill>
                <a:srgbClr val="00B05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There are two main parts, transducer and instrumentation, in this kind of thermometry. A transducer converts heat energy or temperature into other forms of energy. An instrument processes the converted quantity to make it visible and legible on a temperature scale</a:t>
            </a:r>
            <a:r>
              <a:rPr lang="en-US" sz="2000" b="1" dirty="0" smtClean="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Why are direct and indirect measurements important</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Both direct and indirect measurements are important for understanding the true scale of climate change. Many different types of scientists study how things in the natural world are affected by or respond to changes in climate</a:t>
            </a:r>
            <a:r>
              <a:rPr lang="en-US" sz="2000" b="1" dirty="0" smtClean="0">
                <a:latin typeface="Times New Roman" panose="02020603050405020304" pitchFamily="18" charset="0"/>
                <a:cs typeface="Times New Roman" panose="02020603050405020304" pitchFamily="18" charset="0"/>
              </a:rPr>
              <a:t>.</a:t>
            </a:r>
          </a:p>
          <a:p>
            <a:pPr algn="ctr"/>
            <a:r>
              <a:rPr lang="en-US" sz="3500" b="1" dirty="0" smtClean="0">
                <a:solidFill>
                  <a:srgbClr val="FF0000"/>
                </a:solidFill>
                <a:latin typeface="Times New Roman" panose="02020603050405020304" pitchFamily="18" charset="0"/>
                <a:cs typeface="Times New Roman" panose="02020603050405020304" pitchFamily="18" charset="0"/>
              </a:rPr>
              <a:t>The End</a:t>
            </a:r>
            <a:endParaRPr lang="en-US" sz="3500" b="1" dirty="0">
              <a:solidFill>
                <a:srgbClr val="FF0000"/>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29200" y="3109572"/>
            <a:ext cx="4917951" cy="2781360"/>
          </a:xfrm>
          <a:prstGeom prst="rect">
            <a:avLst/>
          </a:prstGeom>
        </p:spPr>
      </p:pic>
    </p:spTree>
    <p:extLst>
      <p:ext uri="{BB962C8B-B14F-4D97-AF65-F5344CB8AC3E}">
        <p14:creationId xmlns:p14="http://schemas.microsoft.com/office/powerpoint/2010/main" val="356695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xit" presetSubtype="0" fill="hold" nodeType="clickEffect">
                                  <p:stCondLst>
                                    <p:cond delay="0"/>
                                  </p:stCondLst>
                                  <p:childTnLst>
                                    <p:animEffect transition="out" filter="wedge">
                                      <p:cBhvr>
                                        <p:cTn id="24" dur="2000"/>
                                        <p:tgtEl>
                                          <p:spTgt spid="5"/>
                                        </p:tgtEl>
                                      </p:cBhvr>
                                    </p:animEffect>
                                    <p:set>
                                      <p:cBhvr>
                                        <p:cTn id="25" dur="1" fill="hold">
                                          <p:stCondLst>
                                            <p:cond delay="19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additive="base">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additive="base">
                                        <p:cTn id="5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additive="base">
                                        <p:cTn id="6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additive="base">
                                        <p:cTn id="6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59" y="-10221"/>
            <a:ext cx="8596668" cy="376153"/>
          </a:xfrm>
        </p:spPr>
        <p:txBody>
          <a:bodyPr>
            <a:normAutofit fontScale="90000"/>
          </a:bodyPr>
          <a:lstStyle/>
          <a:p>
            <a:r>
              <a:rPr lang="en-US" dirty="0" smtClean="0">
                <a:solidFill>
                  <a:srgbClr val="FF0000"/>
                </a:solidFill>
                <a:latin typeface="Algerian" panose="04020705040A02060702" pitchFamily="82" charset="0"/>
              </a:rPr>
              <a:t>Thermometer:</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195943" y="470263"/>
            <a:ext cx="11900263" cy="6117771"/>
          </a:xfrm>
        </p:spPr>
        <p:txBody>
          <a:bodyPr>
            <a:noAutofit/>
          </a:bodyPr>
          <a:lstStyle/>
          <a:p>
            <a:r>
              <a:rPr lang="en-US" sz="2000" b="1" dirty="0">
                <a:latin typeface="Times New Roman" panose="02020603050405020304" pitchFamily="18" charset="0"/>
                <a:cs typeface="Times New Roman" panose="02020603050405020304" pitchFamily="18" charset="0"/>
              </a:rPr>
              <a:t>A thermometer is a device that measures temperature </a:t>
            </a:r>
            <a:r>
              <a:rPr lang="en-US" sz="2000" b="1" dirty="0" smtClean="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temperature gradient (the rates of change of temperature in space).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thermometer has two important elements</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a:t>
            </a:r>
            <a:r>
              <a:rPr lang="en-US" sz="2000" b="1" dirty="0">
                <a:solidFill>
                  <a:srgbClr val="FF0000"/>
                </a:solidFill>
                <a:latin typeface="Times New Roman" panose="02020603050405020304" pitchFamily="18" charset="0"/>
                <a:cs typeface="Times New Roman" panose="02020603050405020304" pitchFamily="18" charset="0"/>
              </a:rPr>
              <a:t>T</a:t>
            </a:r>
            <a:r>
              <a:rPr lang="en-US" sz="2000" b="1" dirty="0" smtClean="0">
                <a:solidFill>
                  <a:srgbClr val="FF0000"/>
                </a:solidFill>
                <a:latin typeface="Times New Roman" panose="02020603050405020304" pitchFamily="18" charset="0"/>
                <a:cs typeface="Times New Roman" panose="02020603050405020304" pitchFamily="18" charset="0"/>
              </a:rPr>
              <a:t>emperature </a:t>
            </a:r>
            <a:r>
              <a:rPr lang="en-US" sz="2000" b="1" dirty="0">
                <a:solidFill>
                  <a:srgbClr val="FF0000"/>
                </a:solidFill>
                <a:latin typeface="Times New Roman" panose="02020603050405020304" pitchFamily="18" charset="0"/>
                <a:cs typeface="Times New Roman" panose="02020603050405020304" pitchFamily="18" charset="0"/>
              </a:rPr>
              <a:t>S</a:t>
            </a:r>
            <a:r>
              <a:rPr lang="en-US" sz="2000" b="1" dirty="0" smtClean="0">
                <a:solidFill>
                  <a:srgbClr val="FF0000"/>
                </a:solidFill>
                <a:latin typeface="Times New Roman" panose="02020603050405020304" pitchFamily="18" charset="0"/>
                <a:cs typeface="Times New Roman" panose="02020603050405020304" pitchFamily="18" charset="0"/>
              </a:rPr>
              <a:t>ensor: </a:t>
            </a: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bulb of a mercury-in-glass thermometer or the pyrometric sensor in an infrared thermometer) in which some change occurs with a change in temperature; </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a:t>
            </a:r>
            <a:r>
              <a:rPr lang="en-US" sz="2000" b="1" dirty="0" smtClean="0">
                <a:solidFill>
                  <a:srgbClr val="FF0000"/>
                </a:solidFill>
                <a:latin typeface="Times New Roman" panose="02020603050405020304" pitchFamily="18" charset="0"/>
                <a:cs typeface="Times New Roman" panose="02020603050405020304" pitchFamily="18" charset="0"/>
              </a:rPr>
              <a:t>Readout Mechanism: </a:t>
            </a:r>
            <a:r>
              <a:rPr lang="en-US" sz="2000" b="1" dirty="0" smtClean="0">
                <a:latin typeface="Times New Roman" panose="02020603050405020304" pitchFamily="18" charset="0"/>
                <a:cs typeface="Times New Roman" panose="02020603050405020304" pitchFamily="18" charset="0"/>
              </a:rPr>
              <a:t>Numerical </a:t>
            </a:r>
            <a:r>
              <a:rPr lang="en-US" sz="2000" b="1" dirty="0">
                <a:latin typeface="Times New Roman" panose="02020603050405020304" pitchFamily="18" charset="0"/>
                <a:cs typeface="Times New Roman" panose="02020603050405020304" pitchFamily="18" charset="0"/>
              </a:rPr>
              <a:t>value (e.g. the visible </a:t>
            </a:r>
            <a:r>
              <a:rPr lang="en-US" sz="2000" b="1" dirty="0" smtClean="0">
                <a:latin typeface="Times New Roman" panose="02020603050405020304" pitchFamily="18" charset="0"/>
                <a:cs typeface="Times New Roman" panose="02020603050405020304" pitchFamily="18" charset="0"/>
              </a:rPr>
              <a:t>scale </a:t>
            </a:r>
            <a:r>
              <a:rPr lang="en-US" sz="2000" b="1" dirty="0">
                <a:latin typeface="Times New Roman" panose="02020603050405020304" pitchFamily="18" charset="0"/>
                <a:cs typeface="Times New Roman" panose="02020603050405020304" pitchFamily="18" charset="0"/>
              </a:rPr>
              <a:t>or the digital readout on an infrared model</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Types of </a:t>
            </a:r>
            <a:r>
              <a:rPr lang="en-US" sz="2000" b="1" dirty="0" smtClean="0">
                <a:solidFill>
                  <a:srgbClr val="FF0000"/>
                </a:solidFill>
                <a:latin typeface="Times New Roman" panose="02020603050405020304" pitchFamily="18" charset="0"/>
                <a:cs typeface="Times New Roman" panose="02020603050405020304" pitchFamily="18" charset="0"/>
              </a:rPr>
              <a:t>thermometers:  </a:t>
            </a:r>
            <a:r>
              <a:rPr lang="en-US" sz="2000" b="1" dirty="0" smtClean="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Touch, or contact, </a:t>
            </a:r>
            <a:r>
              <a:rPr lang="en-US" sz="2000" b="1" dirty="0" smtClean="0">
                <a:latin typeface="Times New Roman" panose="02020603050405020304" pitchFamily="18" charset="0"/>
                <a:cs typeface="Times New Roman" panose="02020603050405020304" pitchFamily="18" charset="0"/>
              </a:rPr>
              <a:t>thermometers,   2. Remote</a:t>
            </a:r>
            <a:r>
              <a:rPr lang="en-US" sz="2000" b="1" dirty="0">
                <a:latin typeface="Times New Roman" panose="02020603050405020304" pitchFamily="18" charset="0"/>
                <a:cs typeface="Times New Roman" panose="02020603050405020304" pitchFamily="18" charset="0"/>
              </a:rPr>
              <a:t>, or </a:t>
            </a:r>
            <a:r>
              <a:rPr lang="en-US" sz="2000" b="1" dirty="0" smtClean="0">
                <a:latin typeface="Times New Roman" panose="02020603050405020304" pitchFamily="18" charset="0"/>
                <a:cs typeface="Times New Roman" panose="02020603050405020304" pitchFamily="18" charset="0"/>
              </a:rPr>
              <a:t>non-contact.</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Applications: </a:t>
            </a:r>
            <a:r>
              <a:rPr lang="en-US" sz="2000" b="1" dirty="0" smtClean="0">
                <a:latin typeface="Times New Roman" panose="02020603050405020304" pitchFamily="18" charset="0"/>
                <a:cs typeface="Times New Roman" panose="02020603050405020304" pitchFamily="18" charset="0"/>
              </a:rPr>
              <a:t>Thermometers </a:t>
            </a:r>
            <a:r>
              <a:rPr lang="en-US" sz="2000" b="1" dirty="0">
                <a:latin typeface="Times New Roman" panose="02020603050405020304" pitchFamily="18" charset="0"/>
                <a:cs typeface="Times New Roman" panose="02020603050405020304" pitchFamily="18" charset="0"/>
              </a:rPr>
              <a:t>are widely used in technology and industry to monitor processes, in meteorology, in medicine (medical thermometer), and in scientific research. Thermometers are used in roadways in cold weather climates to help determine if icing conditions exist and indoors in climate control systems.</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Special Types of Thermometers:</a:t>
            </a:r>
          </a:p>
          <a:p>
            <a:pPr marL="0" indent="0">
              <a:buNone/>
            </a:pPr>
            <a:r>
              <a:rPr lang="en-US" sz="2000" b="1" dirty="0" smtClean="0">
                <a:latin typeface="Times New Roman" panose="02020603050405020304" pitchFamily="18" charset="0"/>
                <a:cs typeface="Times New Roman" panose="02020603050405020304" pitchFamily="18" charset="0"/>
              </a:rPr>
              <a:t>1.   </a:t>
            </a:r>
            <a:r>
              <a:rPr lang="en-US" sz="2000" b="1" dirty="0" smtClean="0">
                <a:solidFill>
                  <a:srgbClr val="00B0F0"/>
                </a:solidFill>
                <a:latin typeface="Times New Roman" panose="02020603050405020304" pitchFamily="18" charset="0"/>
                <a:cs typeface="Times New Roman" panose="02020603050405020304" pitchFamily="18" charset="0"/>
              </a:rPr>
              <a:t>A cryometer: </a:t>
            </a:r>
            <a:r>
              <a:rPr lang="en-US" sz="2000" b="1" dirty="0" smtClean="0">
                <a:latin typeface="Times New Roman" panose="02020603050405020304" pitchFamily="18" charset="0"/>
                <a:cs typeface="Times New Roman" panose="02020603050405020304" pitchFamily="18" charset="0"/>
              </a:rPr>
              <a:t>These are  </a:t>
            </a:r>
            <a:r>
              <a:rPr lang="en-US" sz="2000" b="1" dirty="0">
                <a:latin typeface="Times New Roman" panose="02020603050405020304" pitchFamily="18" charset="0"/>
                <a:cs typeface="Times New Roman" panose="02020603050405020304" pitchFamily="18" charset="0"/>
              </a:rPr>
              <a:t>a thermometer used to measure very low temperatures of objects. Ethanol-filled thermometers are used in preference to mercury for meteorological measurements and can measure temperatures in the range of -38 to 70 °C (-36 to 94 °F). </a:t>
            </a:r>
            <a:r>
              <a:rPr lang="en-US" sz="2000" b="1" dirty="0" smtClean="0">
                <a:latin typeface="Times New Roman" panose="02020603050405020304" pitchFamily="18" charset="0"/>
                <a:cs typeface="Times New Roman" panose="02020603050405020304" pitchFamily="18" charset="0"/>
              </a:rPr>
              <a:t>Their </a:t>
            </a:r>
            <a:r>
              <a:rPr lang="en-US" sz="2000" b="1" dirty="0">
                <a:latin typeface="Times New Roman" panose="02020603050405020304" pitchFamily="18" charset="0"/>
                <a:cs typeface="Times New Roman" panose="02020603050405020304" pitchFamily="18" charset="0"/>
              </a:rPr>
              <a:t>physical limitation </a:t>
            </a:r>
            <a:r>
              <a:rPr lang="en-US" sz="2000" b="1" dirty="0" smtClean="0">
                <a:latin typeface="Times New Roman" panose="02020603050405020304" pitchFamily="18" charset="0"/>
                <a:cs typeface="Times New Roman" panose="02020603050405020304" pitchFamily="18" charset="0"/>
              </a:rPr>
              <a:t>is freezing/boiling of </a:t>
            </a:r>
            <a:r>
              <a:rPr lang="en-US" sz="2000" b="1" dirty="0">
                <a:latin typeface="Times New Roman" panose="02020603050405020304" pitchFamily="18" charset="0"/>
                <a:cs typeface="Times New Roman" panose="02020603050405020304" pitchFamily="18" charset="0"/>
              </a:rPr>
              <a:t>liquid </a:t>
            </a:r>
            <a:endParaRPr lang="en-US" sz="2000" b="1" dirty="0" smtClean="0">
              <a:latin typeface="Times New Roman" panose="02020603050405020304" pitchFamily="18" charset="0"/>
              <a:cs typeface="Times New Roman" panose="02020603050405020304" pitchFamily="18" charset="0"/>
            </a:endParaRPr>
          </a:p>
          <a:p>
            <a:r>
              <a:rPr lang="en-US" sz="1600" b="1" dirty="0" smtClean="0">
                <a:solidFill>
                  <a:srgbClr val="00B0F0"/>
                </a:solidFill>
                <a:latin typeface="Times New Roman" panose="02020603050405020304" pitchFamily="18" charset="0"/>
                <a:cs typeface="Times New Roman" panose="02020603050405020304" pitchFamily="18" charset="0"/>
              </a:rPr>
              <a:t>Types: 1.</a:t>
            </a:r>
            <a:r>
              <a:rPr lang="en-US" sz="1600" b="1" dirty="0" smtClean="0">
                <a:latin typeface="Times New Roman" panose="02020603050405020304" pitchFamily="18" charset="0"/>
                <a:cs typeface="Times New Roman" panose="02020603050405020304" pitchFamily="18" charset="0"/>
              </a:rPr>
              <a:t>Thermocouples (1 K),</a:t>
            </a:r>
            <a:r>
              <a:rPr lang="en-US" sz="1600" b="1" dirty="0">
                <a:latin typeface="Times New Roman" panose="02020603050405020304" pitchFamily="18" charset="0"/>
                <a:cs typeface="Times New Roman" panose="02020603050405020304" pitchFamily="18" charset="0"/>
              </a:rPr>
              <a:t> </a:t>
            </a:r>
            <a:r>
              <a:rPr lang="en-US" sz="1600" b="1" dirty="0" smtClean="0">
                <a:solidFill>
                  <a:srgbClr val="00B0F0"/>
                </a:solidFill>
                <a:latin typeface="Times New Roman" panose="02020603050405020304" pitchFamily="18" charset="0"/>
                <a:cs typeface="Times New Roman" panose="02020603050405020304" pitchFamily="18" charset="0"/>
              </a:rPr>
              <a:t>2. </a:t>
            </a:r>
            <a:r>
              <a:rPr lang="en-US" sz="1600" b="1" dirty="0" smtClean="0">
                <a:latin typeface="Times New Roman" panose="02020603050405020304" pitchFamily="18" charset="0"/>
                <a:cs typeface="Times New Roman" panose="02020603050405020304" pitchFamily="18" charset="0"/>
              </a:rPr>
              <a:t>Vapour </a:t>
            </a:r>
            <a:r>
              <a:rPr lang="en-US" sz="1600" b="1" dirty="0">
                <a:latin typeface="Times New Roman" panose="02020603050405020304" pitchFamily="18" charset="0"/>
                <a:cs typeface="Times New Roman" panose="02020603050405020304" pitchFamily="18" charset="0"/>
              </a:rPr>
              <a:t>P</a:t>
            </a:r>
            <a:r>
              <a:rPr lang="en-US" sz="1600" b="1" dirty="0" smtClean="0">
                <a:latin typeface="Times New Roman" panose="02020603050405020304" pitchFamily="18" charset="0"/>
                <a:cs typeface="Times New Roman" panose="02020603050405020304" pitchFamily="18" charset="0"/>
              </a:rPr>
              <a:t>ressure Thermometers (0.5K), </a:t>
            </a:r>
            <a:r>
              <a:rPr lang="en-US" sz="1600" b="1" dirty="0" smtClean="0">
                <a:solidFill>
                  <a:srgbClr val="00B0F0"/>
                </a:solidFill>
                <a:latin typeface="Times New Roman" panose="02020603050405020304" pitchFamily="18" charset="0"/>
                <a:cs typeface="Times New Roman" panose="02020603050405020304" pitchFamily="18" charset="0"/>
              </a:rPr>
              <a:t>3.</a:t>
            </a:r>
            <a:r>
              <a:rPr lang="en-US" sz="1600" b="1" dirty="0" smtClean="0">
                <a:latin typeface="Times New Roman" panose="02020603050405020304" pitchFamily="18" charset="0"/>
                <a:cs typeface="Times New Roman" panose="02020603050405020304" pitchFamily="18" charset="0"/>
              </a:rPr>
              <a:t> Resistance thermometers (0.01 K), </a:t>
            </a:r>
            <a:r>
              <a:rPr lang="en-US" sz="1600" b="1" dirty="0" smtClean="0">
                <a:solidFill>
                  <a:srgbClr val="00B0F0"/>
                </a:solidFill>
                <a:latin typeface="Times New Roman" panose="02020603050405020304" pitchFamily="18" charset="0"/>
                <a:cs typeface="Times New Roman" panose="02020603050405020304" pitchFamily="18" charset="0"/>
              </a:rPr>
              <a:t>4.</a:t>
            </a:r>
            <a:r>
              <a:rPr lang="en-US" sz="1600" b="1" dirty="0" smtClean="0">
                <a:latin typeface="Times New Roman" panose="02020603050405020304" pitchFamily="18" charset="0"/>
                <a:cs typeface="Times New Roman" panose="02020603050405020304" pitchFamily="18" charset="0"/>
              </a:rPr>
              <a:t> Melting </a:t>
            </a:r>
            <a:r>
              <a:rPr lang="en-US" sz="1600" b="1" dirty="0">
                <a:latin typeface="Times New Roman" panose="02020603050405020304" pitchFamily="18" charset="0"/>
                <a:cs typeface="Times New Roman" panose="02020603050405020304" pitchFamily="18" charset="0"/>
              </a:rPr>
              <a:t>C</a:t>
            </a:r>
            <a:r>
              <a:rPr lang="en-US" sz="1600" b="1" dirty="0" smtClean="0">
                <a:latin typeface="Times New Roman" panose="02020603050405020304" pitchFamily="18" charset="0"/>
                <a:cs typeface="Times New Roman" panose="02020603050405020304" pitchFamily="18" charset="0"/>
              </a:rPr>
              <a:t>urve Thermometers (0.001K - 0.5K),</a:t>
            </a:r>
            <a:r>
              <a:rPr lang="en-US" sz="1600" b="1" dirty="0">
                <a:latin typeface="Times New Roman" panose="02020603050405020304" pitchFamily="18" charset="0"/>
                <a:cs typeface="Times New Roman" panose="02020603050405020304" pitchFamily="18" charset="0"/>
              </a:rPr>
              <a:t> </a:t>
            </a:r>
            <a:r>
              <a:rPr lang="en-US" sz="1600" b="1" dirty="0" smtClean="0">
                <a:solidFill>
                  <a:srgbClr val="00B0F0"/>
                </a:solidFill>
                <a:latin typeface="Times New Roman" panose="02020603050405020304" pitchFamily="18" charset="0"/>
                <a:cs typeface="Times New Roman" panose="02020603050405020304" pitchFamily="18" charset="0"/>
              </a:rPr>
              <a:t>5.</a:t>
            </a:r>
            <a:r>
              <a:rPr lang="en-US" sz="1600" b="1" dirty="0" smtClean="0">
                <a:latin typeface="Times New Roman" panose="02020603050405020304" pitchFamily="18" charset="0"/>
                <a:cs typeface="Times New Roman" panose="02020603050405020304" pitchFamily="18" charset="0"/>
              </a:rPr>
              <a:t> Resistance </a:t>
            </a:r>
            <a:r>
              <a:rPr lang="en-US" sz="1600" b="1" dirty="0">
                <a:latin typeface="Times New Roman" panose="02020603050405020304" pitchFamily="18" charset="0"/>
                <a:cs typeface="Times New Roman" panose="02020603050405020304" pitchFamily="18" charset="0"/>
              </a:rPr>
              <a:t>N</a:t>
            </a:r>
            <a:r>
              <a:rPr lang="en-US" sz="1600" b="1" dirty="0" smtClean="0">
                <a:latin typeface="Times New Roman" panose="02020603050405020304" pitchFamily="18" charset="0"/>
                <a:cs typeface="Times New Roman" panose="02020603050405020304" pitchFamily="18" charset="0"/>
              </a:rPr>
              <a:t>oise Thermometers (0.001K), </a:t>
            </a:r>
            <a:r>
              <a:rPr lang="en-US" sz="1600" b="1" dirty="0" smtClean="0">
                <a:solidFill>
                  <a:srgbClr val="00B0F0"/>
                </a:solidFill>
                <a:latin typeface="Times New Roman" panose="02020603050405020304" pitchFamily="18" charset="0"/>
                <a:cs typeface="Times New Roman" panose="02020603050405020304" pitchFamily="18" charset="0"/>
              </a:rPr>
              <a:t>6. </a:t>
            </a:r>
            <a:r>
              <a:rPr lang="en-US" sz="1600" b="1" dirty="0" smtClean="0">
                <a:latin typeface="Times New Roman" panose="02020603050405020304" pitchFamily="18" charset="0"/>
                <a:cs typeface="Times New Roman" panose="02020603050405020304" pitchFamily="18" charset="0"/>
              </a:rPr>
              <a:t>Magnetic Thermometers ( </a:t>
            </a:r>
            <a:r>
              <a:rPr lang="en-US" sz="1600" b="1" dirty="0">
                <a:latin typeface="Times New Roman" panose="02020603050405020304" pitchFamily="18" charset="0"/>
                <a:cs typeface="Times New Roman" panose="02020603050405020304" pitchFamily="18" charset="0"/>
              </a:rPr>
              <a:t>0.001 </a:t>
            </a:r>
            <a:r>
              <a:rPr lang="en-US" sz="1600" b="1" dirty="0" smtClean="0">
                <a:latin typeface="Times New Roman" panose="02020603050405020304" pitchFamily="18" charset="0"/>
                <a:cs typeface="Times New Roman" panose="02020603050405020304" pitchFamily="18" charset="0"/>
              </a:rPr>
              <a:t>K), etc.</a:t>
            </a:r>
            <a:endParaRPr lang="en-US" sz="1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808066" y="623878"/>
            <a:ext cx="2095500" cy="2095500"/>
          </a:xfrm>
          <a:prstGeom prst="rect">
            <a:avLst/>
          </a:prstGeom>
        </p:spPr>
      </p:pic>
      <p:pic>
        <p:nvPicPr>
          <p:cNvPr id="6" name="Picture 5"/>
          <p:cNvPicPr>
            <a:picLocks noChangeAspect="1"/>
          </p:cNvPicPr>
          <p:nvPr/>
        </p:nvPicPr>
        <p:blipFill>
          <a:blip r:embed="rId3"/>
          <a:stretch>
            <a:fillRect/>
          </a:stretch>
        </p:blipFill>
        <p:spPr>
          <a:xfrm>
            <a:off x="5185067" y="510346"/>
            <a:ext cx="4373234" cy="4373234"/>
          </a:xfrm>
          <a:prstGeom prst="rect">
            <a:avLst/>
          </a:prstGeom>
        </p:spPr>
      </p:pic>
      <p:pic>
        <p:nvPicPr>
          <p:cNvPr id="7" name="Picture 6"/>
          <p:cNvPicPr>
            <a:picLocks noChangeAspect="1"/>
          </p:cNvPicPr>
          <p:nvPr/>
        </p:nvPicPr>
        <p:blipFill>
          <a:blip r:embed="rId4"/>
          <a:stretch>
            <a:fillRect/>
          </a:stretch>
        </p:blipFill>
        <p:spPr>
          <a:xfrm>
            <a:off x="8137016" y="1690144"/>
            <a:ext cx="3573678" cy="3573678"/>
          </a:xfrm>
          <a:prstGeom prst="rect">
            <a:avLst/>
          </a:prstGeom>
        </p:spPr>
      </p:pic>
      <p:pic>
        <p:nvPicPr>
          <p:cNvPr id="8" name="Picture 7"/>
          <p:cNvPicPr>
            <a:picLocks noChangeAspect="1"/>
          </p:cNvPicPr>
          <p:nvPr/>
        </p:nvPicPr>
        <p:blipFill>
          <a:blip r:embed="rId5"/>
          <a:stretch>
            <a:fillRect/>
          </a:stretch>
        </p:blipFill>
        <p:spPr>
          <a:xfrm>
            <a:off x="6161487" y="1848442"/>
            <a:ext cx="4843923" cy="4843923"/>
          </a:xfrm>
          <a:prstGeom prst="rect">
            <a:avLst/>
          </a:prstGeom>
        </p:spPr>
      </p:pic>
      <p:pic>
        <p:nvPicPr>
          <p:cNvPr id="4" name="Picture 3"/>
          <p:cNvPicPr>
            <a:picLocks noChangeAspect="1"/>
          </p:cNvPicPr>
          <p:nvPr/>
        </p:nvPicPr>
        <p:blipFill>
          <a:blip r:embed="rId6"/>
          <a:stretch>
            <a:fillRect/>
          </a:stretch>
        </p:blipFill>
        <p:spPr>
          <a:xfrm>
            <a:off x="1001924" y="41402"/>
            <a:ext cx="4276826" cy="4276826"/>
          </a:xfrm>
          <a:prstGeom prst="rect">
            <a:avLst/>
          </a:prstGeom>
        </p:spPr>
      </p:pic>
      <p:pic>
        <p:nvPicPr>
          <p:cNvPr id="10" name="Picture 9"/>
          <p:cNvPicPr>
            <a:picLocks noChangeAspect="1"/>
          </p:cNvPicPr>
          <p:nvPr/>
        </p:nvPicPr>
        <p:blipFill>
          <a:blip r:embed="rId7"/>
          <a:stretch>
            <a:fillRect/>
          </a:stretch>
        </p:blipFill>
        <p:spPr>
          <a:xfrm>
            <a:off x="2258634" y="2999289"/>
            <a:ext cx="5366888" cy="3325959"/>
          </a:xfrm>
          <a:prstGeom prst="rect">
            <a:avLst/>
          </a:prstGeom>
        </p:spPr>
      </p:pic>
      <p:pic>
        <p:nvPicPr>
          <p:cNvPr id="11" name="Picture 10"/>
          <p:cNvPicPr>
            <a:picLocks noChangeAspect="1"/>
          </p:cNvPicPr>
          <p:nvPr/>
        </p:nvPicPr>
        <p:blipFill>
          <a:blip r:embed="rId8"/>
          <a:stretch>
            <a:fillRect/>
          </a:stretch>
        </p:blipFill>
        <p:spPr>
          <a:xfrm>
            <a:off x="3462188" y="1392945"/>
            <a:ext cx="4674828" cy="2623628"/>
          </a:xfrm>
          <a:prstGeom prst="rect">
            <a:avLst/>
          </a:prstGeom>
        </p:spPr>
      </p:pic>
    </p:spTree>
    <p:extLst>
      <p:ext uri="{BB962C8B-B14F-4D97-AF65-F5344CB8AC3E}">
        <p14:creationId xmlns:p14="http://schemas.microsoft.com/office/powerpoint/2010/main" val="9230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xit" presetSubtype="32" fill="hold" nodeType="clickEffect">
                                  <p:stCondLst>
                                    <p:cond delay="0"/>
                                  </p:stCondLst>
                                  <p:childTnLst>
                                    <p:anim calcmode="lin" valueType="num">
                                      <p:cBhvr>
                                        <p:cTn id="36" dur="500"/>
                                        <p:tgtEl>
                                          <p:spTgt spid="10"/>
                                        </p:tgtEl>
                                        <p:attrNameLst>
                                          <p:attrName>ppt_w</p:attrName>
                                        </p:attrNameLst>
                                      </p:cBhvr>
                                      <p:tavLst>
                                        <p:tav tm="0">
                                          <p:val>
                                            <p:strVal val="ppt_w"/>
                                          </p:val>
                                        </p:tav>
                                        <p:tav tm="100000">
                                          <p:val>
                                            <p:fltVal val="0"/>
                                          </p:val>
                                        </p:tav>
                                      </p:tavLst>
                                    </p:anim>
                                    <p:anim calcmode="lin" valueType="num">
                                      <p:cBhvr>
                                        <p:cTn id="37" dur="500"/>
                                        <p:tgtEl>
                                          <p:spTgt spid="10"/>
                                        </p:tgtEl>
                                        <p:attrNameLst>
                                          <p:attrName>ppt_h</p:attrName>
                                        </p:attrNameLst>
                                      </p:cBhvr>
                                      <p:tavLst>
                                        <p:tav tm="0">
                                          <p:val>
                                            <p:strVal val="ppt_h"/>
                                          </p:val>
                                        </p:tav>
                                        <p:tav tm="100000">
                                          <p:val>
                                            <p:fltVal val="0"/>
                                          </p:val>
                                        </p:tav>
                                      </p:tavLst>
                                    </p:anim>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additive="base">
                                        <p:cTn id="4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0" presetClass="exit" presetSubtype="0" fill="hold" nodeType="clickEffect">
                                  <p:stCondLst>
                                    <p:cond delay="0"/>
                                  </p:stCondLst>
                                  <p:childTnLst>
                                    <p:animEffect transition="out" filter="wedge">
                                      <p:cBhvr>
                                        <p:cTn id="55" dur="2000"/>
                                        <p:tgtEl>
                                          <p:spTgt spid="7"/>
                                        </p:tgtEl>
                                      </p:cBhvr>
                                    </p:animEffect>
                                    <p:set>
                                      <p:cBhvr>
                                        <p:cTn id="56" dur="1" fill="hold">
                                          <p:stCondLst>
                                            <p:cond delay="1999"/>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nodeType="clickEffect">
                                  <p:stCondLst>
                                    <p:cond delay="0"/>
                                  </p:stCondLst>
                                  <p:childTnLst>
                                    <p:anim calcmode="lin" valueType="num">
                                      <p:cBhvr>
                                        <p:cTn id="72" dur="500"/>
                                        <p:tgtEl>
                                          <p:spTgt spid="8"/>
                                        </p:tgtEl>
                                        <p:attrNameLst>
                                          <p:attrName>ppt_w</p:attrName>
                                        </p:attrNameLst>
                                      </p:cBhvr>
                                      <p:tavLst>
                                        <p:tav tm="0">
                                          <p:val>
                                            <p:strVal val="ppt_w"/>
                                          </p:val>
                                        </p:tav>
                                        <p:tav tm="100000">
                                          <p:val>
                                            <p:fltVal val="0"/>
                                          </p:val>
                                        </p:tav>
                                      </p:tavLst>
                                    </p:anim>
                                    <p:anim calcmode="lin" valueType="num">
                                      <p:cBhvr>
                                        <p:cTn id="73" dur="500"/>
                                        <p:tgtEl>
                                          <p:spTgt spid="8"/>
                                        </p:tgtEl>
                                        <p:attrNameLst>
                                          <p:attrName>ppt_h</p:attrName>
                                        </p:attrNameLst>
                                      </p:cBhvr>
                                      <p:tavLst>
                                        <p:tav tm="0">
                                          <p:val>
                                            <p:strVal val="ppt_h"/>
                                          </p:val>
                                        </p:tav>
                                        <p:tav tm="100000">
                                          <p:val>
                                            <p:fltVal val="0"/>
                                          </p:val>
                                        </p:tav>
                                      </p:tavLst>
                                    </p:anim>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 calcmode="lin" valueType="num">
                                      <p:cBhvr additive="base">
                                        <p:cTn id="8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6" end="6"/>
                                            </p:txEl>
                                          </p:spTgt>
                                        </p:tgtEl>
                                        <p:attrNameLst>
                                          <p:attrName>style.visibility</p:attrName>
                                        </p:attrNameLst>
                                      </p:cBhvr>
                                      <p:to>
                                        <p:strVal val="visible"/>
                                      </p:to>
                                    </p:set>
                                    <p:anim calcmode="lin" valueType="num">
                                      <p:cBhvr additive="base">
                                        <p:cTn id="8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4"/>
                                        </p:tgtEl>
                                        <p:attrNameLst>
                                          <p:attrName>style.visibility</p:attrName>
                                        </p:attrNameLst>
                                      </p:cBhvr>
                                      <p:to>
                                        <p:strVal val="visible"/>
                                      </p:to>
                                    </p:set>
                                    <p:anim calcmode="lin" valueType="num">
                                      <p:cBhvr additive="base">
                                        <p:cTn id="92" dur="500" fill="hold"/>
                                        <p:tgtEl>
                                          <p:spTgt spid="4"/>
                                        </p:tgtEl>
                                        <p:attrNameLst>
                                          <p:attrName>ppt_x</p:attrName>
                                        </p:attrNameLst>
                                      </p:cBhvr>
                                      <p:tavLst>
                                        <p:tav tm="0">
                                          <p:val>
                                            <p:strVal val="#ppt_x"/>
                                          </p:val>
                                        </p:tav>
                                        <p:tav tm="100000">
                                          <p:val>
                                            <p:strVal val="#ppt_x"/>
                                          </p:val>
                                        </p:tav>
                                      </p:tavLst>
                                    </p:anim>
                                    <p:anim calcmode="lin" valueType="num">
                                      <p:cBhvr additive="base">
                                        <p:cTn id="9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
                                            <p:txEl>
                                              <p:pRg st="7" end="7"/>
                                            </p:txEl>
                                          </p:spTgt>
                                        </p:tgtEl>
                                        <p:attrNameLst>
                                          <p:attrName>style.visibility</p:attrName>
                                        </p:attrNameLst>
                                      </p:cBhvr>
                                      <p:to>
                                        <p:strVal val="visible"/>
                                      </p:to>
                                    </p:set>
                                    <p:anim calcmode="lin" valueType="num">
                                      <p:cBhvr additive="base">
                                        <p:cTn id="9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3">
                                            <p:txEl>
                                              <p:pRg st="8" end="8"/>
                                            </p:txEl>
                                          </p:spTgt>
                                        </p:tgtEl>
                                        <p:attrNameLst>
                                          <p:attrName>style.visibility</p:attrName>
                                        </p:attrNameLst>
                                      </p:cBhvr>
                                      <p:to>
                                        <p:strVal val="visible"/>
                                      </p:to>
                                    </p:set>
                                    <p:anim calcmode="lin" valueType="num">
                                      <p:cBhvr additive="base">
                                        <p:cTn id="10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11"/>
                                        </p:tgtEl>
                                        <p:attrNameLst>
                                          <p:attrName>style.visibility</p:attrName>
                                        </p:attrNameLst>
                                      </p:cBhvr>
                                      <p:to>
                                        <p:strVal val="visible"/>
                                      </p:to>
                                    </p:set>
                                    <p:anim calcmode="lin" valueType="num">
                                      <p:cBhvr additive="base">
                                        <p:cTn id="110" dur="500" fill="hold"/>
                                        <p:tgtEl>
                                          <p:spTgt spid="11"/>
                                        </p:tgtEl>
                                        <p:attrNameLst>
                                          <p:attrName>ppt_x</p:attrName>
                                        </p:attrNameLst>
                                      </p:cBhvr>
                                      <p:tavLst>
                                        <p:tav tm="0">
                                          <p:val>
                                            <p:strVal val="#ppt_x"/>
                                          </p:val>
                                        </p:tav>
                                        <p:tav tm="100000">
                                          <p:val>
                                            <p:strVal val="#ppt_x"/>
                                          </p:val>
                                        </p:tav>
                                      </p:tavLst>
                                    </p:anim>
                                    <p:anim calcmode="lin" valueType="num">
                                      <p:cBhvr additive="base">
                                        <p:cTn id="1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2" presetClass="exit" presetSubtype="4" fill="hold" nodeType="clickEffect">
                                  <p:stCondLst>
                                    <p:cond delay="0"/>
                                  </p:stCondLst>
                                  <p:childTnLst>
                                    <p:animEffect transition="out" filter="wipe(down)">
                                      <p:cBhvr>
                                        <p:cTn id="115" dur="500"/>
                                        <p:tgtEl>
                                          <p:spTgt spid="11"/>
                                        </p:tgtEl>
                                      </p:cBhvr>
                                    </p:animEffect>
                                    <p:set>
                                      <p:cBhvr>
                                        <p:cTn id="116" dur="1" fill="hold">
                                          <p:stCondLst>
                                            <p:cond delay="499"/>
                                          </p:stCondLst>
                                        </p:cTn>
                                        <p:tgtEl>
                                          <p:spTgt spid="1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6"/>
                                        </p:tgtEl>
                                        <p:attrNameLst>
                                          <p:attrName>style.visibility</p:attrName>
                                        </p:attrNameLst>
                                      </p:cBhvr>
                                      <p:to>
                                        <p:strVal val="visible"/>
                                      </p:to>
                                    </p:set>
                                    <p:anim calcmode="lin" valueType="num">
                                      <p:cBhvr additive="base">
                                        <p:cTn id="121" dur="500" fill="hold"/>
                                        <p:tgtEl>
                                          <p:spTgt spid="6"/>
                                        </p:tgtEl>
                                        <p:attrNameLst>
                                          <p:attrName>ppt_x</p:attrName>
                                        </p:attrNameLst>
                                      </p:cBhvr>
                                      <p:tavLst>
                                        <p:tav tm="0">
                                          <p:val>
                                            <p:strVal val="#ppt_x"/>
                                          </p:val>
                                        </p:tav>
                                        <p:tav tm="100000">
                                          <p:val>
                                            <p:strVal val="#ppt_x"/>
                                          </p:val>
                                        </p:tav>
                                      </p:tavLst>
                                    </p:anim>
                                    <p:anim calcmode="lin" valueType="num">
                                      <p:cBhvr additive="base">
                                        <p:cTn id="1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xit" presetSubtype="32" fill="hold" nodeType="clickEffect">
                                  <p:stCondLst>
                                    <p:cond delay="0"/>
                                  </p:stCondLst>
                                  <p:childTnLst>
                                    <p:anim calcmode="lin" valueType="num">
                                      <p:cBhvr>
                                        <p:cTn id="126" dur="500"/>
                                        <p:tgtEl>
                                          <p:spTgt spid="6"/>
                                        </p:tgtEl>
                                        <p:attrNameLst>
                                          <p:attrName>ppt_w</p:attrName>
                                        </p:attrNameLst>
                                      </p:cBhvr>
                                      <p:tavLst>
                                        <p:tav tm="0">
                                          <p:val>
                                            <p:strVal val="ppt_w"/>
                                          </p:val>
                                        </p:tav>
                                        <p:tav tm="100000">
                                          <p:val>
                                            <p:fltVal val="0"/>
                                          </p:val>
                                        </p:tav>
                                      </p:tavLst>
                                    </p:anim>
                                    <p:anim calcmode="lin" valueType="num">
                                      <p:cBhvr>
                                        <p:cTn id="127" dur="500"/>
                                        <p:tgtEl>
                                          <p:spTgt spid="6"/>
                                        </p:tgtEl>
                                        <p:attrNameLst>
                                          <p:attrName>ppt_h</p:attrName>
                                        </p:attrNameLst>
                                      </p:cBhvr>
                                      <p:tavLst>
                                        <p:tav tm="0">
                                          <p:val>
                                            <p:strVal val="ppt_h"/>
                                          </p:val>
                                        </p:tav>
                                        <p:tav tm="100000">
                                          <p:val>
                                            <p:fltVal val="0"/>
                                          </p:val>
                                        </p:tav>
                                      </p:tavLst>
                                    </p:anim>
                                    <p:animEffect transition="out" filter="fade">
                                      <p:cBhvr>
                                        <p:cTn id="128" dur="500"/>
                                        <p:tgtEl>
                                          <p:spTgt spid="6"/>
                                        </p:tgtEl>
                                      </p:cBhvr>
                                    </p:animEffect>
                                    <p:set>
                                      <p:cBhvr>
                                        <p:cTn id="129" dur="1" fill="hold">
                                          <p:stCondLst>
                                            <p:cond delay="499"/>
                                          </p:stCondLst>
                                        </p:cTn>
                                        <p:tgtEl>
                                          <p:spTgt spid="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0" presetClass="exit" presetSubtype="0" fill="hold" nodeType="clickEffect">
                                  <p:stCondLst>
                                    <p:cond delay="0"/>
                                  </p:stCondLst>
                                  <p:childTnLst>
                                    <p:animEffect transition="out" filter="wedge">
                                      <p:cBhvr>
                                        <p:cTn id="133" dur="2000"/>
                                        <p:tgtEl>
                                          <p:spTgt spid="4"/>
                                        </p:tgtEl>
                                      </p:cBhvr>
                                    </p:animEffect>
                                    <p:set>
                                      <p:cBhvr>
                                        <p:cTn id="134" dur="1" fill="hold">
                                          <p:stCondLst>
                                            <p:cond delay="1999"/>
                                          </p:stCondLst>
                                        </p:cTn>
                                        <p:tgtEl>
                                          <p:spTgt spid="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 calcmode="lin" valueType="num">
                                      <p:cBhvr additive="base">
                                        <p:cTn id="139" dur="500" fill="hold"/>
                                        <p:tgtEl>
                                          <p:spTgt spid="5"/>
                                        </p:tgtEl>
                                        <p:attrNameLst>
                                          <p:attrName>ppt_x</p:attrName>
                                        </p:attrNameLst>
                                      </p:cBhvr>
                                      <p:tavLst>
                                        <p:tav tm="0">
                                          <p:val>
                                            <p:strVal val="#ppt_x"/>
                                          </p:val>
                                        </p:tav>
                                        <p:tav tm="100000">
                                          <p:val>
                                            <p:strVal val="#ppt_x"/>
                                          </p:val>
                                        </p:tav>
                                      </p:tavLst>
                                    </p:anim>
                                    <p:anim calcmode="lin" valueType="num">
                                      <p:cBhvr additive="base">
                                        <p:cTn id="1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nodeType="clickEffect">
                                  <p:stCondLst>
                                    <p:cond delay="0"/>
                                  </p:stCondLst>
                                  <p:childTnLst>
                                    <p:animEffect transition="out" filter="wipe(down)">
                                      <p:cBhvr>
                                        <p:cTn id="144" dur="500"/>
                                        <p:tgtEl>
                                          <p:spTgt spid="5"/>
                                        </p:tgtEl>
                                      </p:cBhvr>
                                    </p:animEffect>
                                    <p:set>
                                      <p:cBhvr>
                                        <p:cTn id="14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754"/>
            <a:ext cx="8596668" cy="1005840"/>
          </a:xfrm>
        </p:spPr>
        <p:txBody>
          <a:bodyPr>
            <a:normAutofit/>
          </a:bodyPr>
          <a:lstStyle/>
          <a:p>
            <a:r>
              <a:rPr lang="en-US" dirty="0">
                <a:solidFill>
                  <a:srgbClr val="FF0000"/>
                </a:solidFill>
                <a:latin typeface="Algerian" panose="04020705040A02060702" pitchFamily="82" charset="0"/>
              </a:rPr>
              <a:t>Thermometer</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8677" y="522038"/>
                <a:ext cx="11464832" cy="6335962"/>
              </a:xfrm>
            </p:spPr>
            <p:txBody>
              <a:bodyPr>
                <a:noAutofit/>
              </a:bodyPr>
              <a:lstStyle/>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2. Medical </a:t>
                </a:r>
                <a:r>
                  <a:rPr lang="en-US" sz="2000" b="1" dirty="0">
                    <a:solidFill>
                      <a:srgbClr val="FF0000"/>
                    </a:solidFill>
                    <a:latin typeface="Times New Roman" panose="02020603050405020304" pitchFamily="18" charset="0"/>
                    <a:cs typeface="Times New Roman" panose="02020603050405020304" pitchFamily="18" charset="0"/>
                  </a:rPr>
                  <a:t>T</a:t>
                </a:r>
                <a:r>
                  <a:rPr lang="en-US" sz="2000" b="1" dirty="0" smtClean="0">
                    <a:solidFill>
                      <a:srgbClr val="FF0000"/>
                    </a:solidFill>
                    <a:latin typeface="Times New Roman" panose="02020603050405020304" pitchFamily="18" charset="0"/>
                    <a:cs typeface="Times New Roman" panose="02020603050405020304" pitchFamily="18" charset="0"/>
                  </a:rPr>
                  <a:t>hermometer: </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The special Thermometer used for medical/clinical purposes are called Medical Thermometers. These are constructed to measure human body temperatures (About 37</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r>
                  <a:rPr lang="en-US" sz="2000" b="1" dirty="0" smtClean="0">
                    <a:latin typeface="Times New Roman" panose="02020603050405020304" pitchFamily="18" charset="0"/>
                    <a:cs typeface="Times New Roman" panose="02020603050405020304" pitchFamily="18" charset="0"/>
                  </a:rPr>
                  <a:t> C).</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smtClean="0">
                    <a:solidFill>
                      <a:srgbClr val="FF0000"/>
                    </a:solidFill>
                    <a:latin typeface="Times New Roman" panose="02020603050405020304" pitchFamily="18" charset="0"/>
                    <a:cs typeface="Times New Roman" panose="02020603050405020304" pitchFamily="18" charset="0"/>
                  </a:rPr>
                  <a:t>Types: </a:t>
                </a:r>
                <a:r>
                  <a:rPr lang="en-US" sz="2000" b="1" dirty="0" smtClean="0">
                    <a:solidFill>
                      <a:srgbClr val="00B0F0"/>
                    </a:solidFill>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Ear Thermometers (Infrared),</a:t>
                </a:r>
                <a:r>
                  <a:rPr lang="en-US" sz="2000" b="1" dirty="0">
                    <a:solidFill>
                      <a:srgbClr val="00B0F0"/>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2. </a:t>
                </a:r>
                <a:r>
                  <a:rPr lang="en-US" sz="2000" b="1" dirty="0" smtClean="0">
                    <a:latin typeface="Times New Roman" panose="02020603050405020304" pitchFamily="18" charset="0"/>
                    <a:cs typeface="Times New Roman" panose="02020603050405020304" pitchFamily="18" charset="0"/>
                  </a:rPr>
                  <a:t>Forehead Thermometer (liquid crystal),</a:t>
                </a:r>
                <a:r>
                  <a:rPr lang="en-US" sz="2000" b="1" dirty="0">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3</a:t>
                </a:r>
                <a:r>
                  <a:rPr lang="en-US" sz="2000" b="1" dirty="0" smtClean="0">
                    <a:latin typeface="Times New Roman" panose="02020603050405020304" pitchFamily="18" charset="0"/>
                    <a:cs typeface="Times New Roman" panose="02020603050405020304" pitchFamily="18" charset="0"/>
                  </a:rPr>
                  <a:t>. Rectal/Oral </a:t>
                </a:r>
                <a:r>
                  <a:rPr lang="en-US" sz="2000" b="1" dirty="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hermometers (Mercury/Thermistors Digital), </a:t>
                </a:r>
                <a:r>
                  <a:rPr lang="en-US" sz="2000" b="1" dirty="0" smtClean="0">
                    <a:solidFill>
                      <a:srgbClr val="00B0F0"/>
                    </a:solidFill>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Galileo </a:t>
                </a:r>
                <a:r>
                  <a:rPr lang="en-US" sz="2000" b="1" dirty="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hermometer (Thermal Imaging,</a:t>
                </a:r>
                <a:r>
                  <a:rPr lang="en-US" sz="2000" b="1" dirty="0" smtClean="0">
                    <a:solidFill>
                      <a:srgbClr val="00B0F0"/>
                    </a:solidFill>
                    <a:latin typeface="Times New Roman" panose="02020603050405020304" pitchFamily="18" charset="0"/>
                    <a:cs typeface="Times New Roman" panose="02020603050405020304" pitchFamily="18" charset="0"/>
                  </a:rPr>
                  <a:t> 5. </a:t>
                </a:r>
                <a:r>
                  <a:rPr lang="en-US" sz="2000" b="1" dirty="0" smtClean="0">
                    <a:latin typeface="Times New Roman" panose="02020603050405020304" pitchFamily="18" charset="0"/>
                    <a:cs typeface="Times New Roman" panose="02020603050405020304" pitchFamily="18" charset="0"/>
                  </a:rPr>
                  <a:t>Mercury-in-glass Thermometers</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6. </a:t>
                </a:r>
                <a:r>
                  <a:rPr lang="en-US" sz="2000" b="1" dirty="0" smtClean="0">
                    <a:latin typeface="Times New Roman" panose="02020603050405020304" pitchFamily="18" charset="0"/>
                    <a:cs typeface="Times New Roman" panose="02020603050405020304" pitchFamily="18" charset="0"/>
                  </a:rPr>
                  <a:t>Infrared Thermometers</a:t>
                </a:r>
                <a:r>
                  <a:rPr lang="en-US" sz="2000" b="1" dirty="0">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7. </a:t>
                </a:r>
                <a:r>
                  <a:rPr lang="en-US" sz="2000" b="1" dirty="0" smtClean="0">
                    <a:latin typeface="Times New Roman" panose="02020603050405020304" pitchFamily="18" charset="0"/>
                    <a:cs typeface="Times New Roman" panose="02020603050405020304" pitchFamily="18" charset="0"/>
                  </a:rPr>
                  <a:t>Pill </a:t>
                </a:r>
                <a:r>
                  <a:rPr lang="en-US" sz="2000" b="1" dirty="0">
                    <a:latin typeface="Times New Roman" panose="02020603050405020304" pitchFamily="18" charset="0"/>
                    <a:cs typeface="Times New Roman" panose="02020603050405020304" pitchFamily="18" charset="0"/>
                  </a:rPr>
                  <a:t>thermometers, </a:t>
                </a:r>
                <a:r>
                  <a:rPr lang="en-US" sz="2000" b="1" dirty="0" smtClean="0">
                    <a:latin typeface="Times New Roman" panose="02020603050405020304" pitchFamily="18" charset="0"/>
                    <a:cs typeface="Times New Roman" panose="02020603050405020304" pitchFamily="18" charset="0"/>
                  </a:rPr>
                  <a:t>etc are used for  </a:t>
                </a:r>
                <a:r>
                  <a:rPr lang="en-US" sz="2000" b="1" dirty="0">
                    <a:latin typeface="Times New Roman" panose="02020603050405020304" pitchFamily="18" charset="0"/>
                    <a:cs typeface="Times New Roman" panose="02020603050405020304" pitchFamily="18" charset="0"/>
                  </a:rPr>
                  <a:t>hypothermic</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3. Nano-Thermometer:</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 It </a:t>
                </a:r>
                <a:r>
                  <a:rPr lang="en-US" sz="2000" b="1" dirty="0">
                    <a:latin typeface="Times New Roman" panose="02020603050405020304" pitchFamily="18" charset="0"/>
                    <a:cs typeface="Times New Roman" panose="02020603050405020304" pitchFamily="18" charset="0"/>
                  </a:rPr>
                  <a:t>is an emergent research field dealing with the knowledge of temperature in the sub-micrometric </a:t>
                </a:r>
                <a:r>
                  <a:rPr lang="en-US" sz="2000" b="1" dirty="0" smtClean="0">
                    <a:latin typeface="Times New Roman" panose="02020603050405020304" pitchFamily="18" charset="0"/>
                    <a:cs typeface="Times New Roman" panose="02020603050405020304" pitchFamily="18" charset="0"/>
                  </a:rPr>
                  <a:t>scale, because Conventional </a:t>
                </a:r>
                <a:r>
                  <a:rPr lang="en-US" sz="2000" b="1" dirty="0">
                    <a:latin typeface="Times New Roman" panose="02020603050405020304" pitchFamily="18" charset="0"/>
                    <a:cs typeface="Times New Roman" panose="02020603050405020304" pitchFamily="18" charset="0"/>
                  </a:rPr>
                  <a:t>thermometers cannot measure the temperature of an object which is smaller than a </a:t>
                </a:r>
                <a:r>
                  <a:rPr lang="en-US" sz="2000" b="1" dirty="0" smtClean="0">
                    <a:latin typeface="Times New Roman" panose="02020603050405020304" pitchFamily="18" charset="0"/>
                    <a:cs typeface="Times New Roman" panose="02020603050405020304" pitchFamily="18" charset="0"/>
                  </a:rPr>
                  <a:t>micrometer. </a:t>
                </a:r>
              </a:p>
              <a:p>
                <a:pPr>
                  <a:buFont typeface="Wingdings" panose="05000000000000000000" pitchFamily="2" charset="2"/>
                  <a:buChar char="v"/>
                </a:pPr>
                <a:r>
                  <a:rPr lang="en-US" sz="2000" b="1" dirty="0" smtClean="0">
                    <a:solidFill>
                      <a:srgbClr val="FF0000"/>
                    </a:solidFill>
                    <a:latin typeface="Times New Roman" panose="02020603050405020304" pitchFamily="18" charset="0"/>
                    <a:cs typeface="Times New Roman" panose="02020603050405020304" pitchFamily="18" charset="0"/>
                  </a:rPr>
                  <a:t>Types:</a:t>
                </a:r>
                <a:r>
                  <a:rPr lang="en-US" sz="2000" b="1" dirty="0" smtClean="0">
                    <a:solidFill>
                      <a:srgbClr val="00B0F0"/>
                    </a:solidFill>
                    <a:latin typeface="Times New Roman" panose="02020603050405020304" pitchFamily="18" charset="0"/>
                    <a:cs typeface="Times New Roman" panose="02020603050405020304" pitchFamily="18" charset="0"/>
                  </a:rPr>
                  <a:t> 1.  </a:t>
                </a:r>
                <a:r>
                  <a:rPr lang="en-US" sz="2000" b="1" dirty="0">
                    <a:latin typeface="Times New Roman" panose="02020603050405020304" pitchFamily="18" charset="0"/>
                    <a:cs typeface="Times New Roman" panose="02020603050405020304" pitchFamily="18" charset="0"/>
                  </a:rPr>
                  <a:t>L</a:t>
                </a:r>
                <a:r>
                  <a:rPr lang="en-US" sz="2000" b="1" dirty="0" smtClean="0">
                    <a:latin typeface="Times New Roman" panose="02020603050405020304" pitchFamily="18" charset="0"/>
                    <a:cs typeface="Times New Roman" panose="02020603050405020304" pitchFamily="18" charset="0"/>
                  </a:rPr>
                  <a:t>uminescent </a:t>
                </a:r>
                <a:r>
                  <a:rPr lang="en-US" sz="2000" b="1" dirty="0">
                    <a:latin typeface="Times New Roman" panose="02020603050405020304" pitchFamily="18" charset="0"/>
                    <a:cs typeface="Times New Roman" panose="02020603050405020304" pitchFamily="18" charset="0"/>
                  </a:rPr>
                  <a:t>thermometers </a:t>
                </a:r>
                <a:r>
                  <a:rPr lang="en-US" sz="2000" b="1" dirty="0" smtClean="0">
                    <a:latin typeface="Times New Roman" panose="02020603050405020304" pitchFamily="18" charset="0"/>
                    <a:cs typeface="Times New Roman" panose="02020603050405020304" pitchFamily="18" charset="0"/>
                  </a:rPr>
                  <a:t>(light), </a:t>
                </a:r>
                <a:r>
                  <a:rPr lang="en-US" sz="2000" b="1" dirty="0" smtClean="0">
                    <a:solidFill>
                      <a:srgbClr val="00B0F0"/>
                    </a:solidFill>
                    <a:latin typeface="Times New Roman" panose="02020603050405020304" pitchFamily="18" charset="0"/>
                    <a:cs typeface="Times New Roman" panose="02020603050405020304" pitchFamily="18" charset="0"/>
                  </a:rPr>
                  <a:t>2. </a:t>
                </a:r>
                <a:r>
                  <a:rPr lang="en-US" sz="2000" b="1" dirty="0" smtClean="0">
                    <a:latin typeface="Times New Roman" panose="02020603050405020304" pitchFamily="18" charset="0"/>
                    <a:cs typeface="Times New Roman" panose="02020603050405020304" pitchFamily="18" charset="0"/>
                  </a:rPr>
                  <a:t>Non-luminescent thermometers,</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4. Environmental Thermometers:</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These are constructed to measure the temperature depending environment.</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smtClean="0">
                    <a:solidFill>
                      <a:srgbClr val="FF0000"/>
                    </a:solidFill>
                    <a:latin typeface="Times New Roman" panose="02020603050405020304" pitchFamily="18" charset="0"/>
                    <a:cs typeface="Times New Roman" panose="02020603050405020304" pitchFamily="18" charset="0"/>
                  </a:rPr>
                  <a:t>Types:</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Indoor-outdoor thermometer, </a:t>
                </a:r>
                <a:r>
                  <a:rPr lang="en-US" sz="2000" b="1" dirty="0" smtClean="0">
                    <a:solidFill>
                      <a:srgbClr val="FF0000"/>
                    </a:solidFill>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 Heat Thermometer (Measure </a:t>
                </a:r>
                <a:r>
                  <a:rPr lang="en-US" sz="2000" b="1" dirty="0">
                    <a:latin typeface="Times New Roman" panose="02020603050405020304" pitchFamily="18" charset="0"/>
                    <a:cs typeface="Times New Roman" panose="02020603050405020304" pitchFamily="18" charset="0"/>
                  </a:rPr>
                  <a:t>rate of heat </a:t>
                </a:r>
                <a:r>
                  <a:rPr lang="en-US" sz="2000" b="1" dirty="0" smtClean="0">
                    <a:latin typeface="Times New Roman" panose="02020603050405020304" pitchFamily="18" charset="0"/>
                    <a:cs typeface="Times New Roman" panose="02020603050405020304" pitchFamily="18" charset="0"/>
                  </a:rPr>
                  <a:t>flow), </a:t>
                </a:r>
                <a:r>
                  <a:rPr lang="en-US" sz="2000" b="1" dirty="0" smtClean="0">
                    <a:solidFill>
                      <a:srgbClr val="FF0000"/>
                    </a:solidFill>
                    <a:latin typeface="Times New Roman" panose="02020603050405020304" pitchFamily="18" charset="0"/>
                    <a:cs typeface="Times New Roman" panose="02020603050405020304" pitchFamily="18" charset="0"/>
                  </a:rPr>
                  <a:t>3</a:t>
                </a:r>
                <a:r>
                  <a:rPr lang="en-US" sz="2000" b="1" dirty="0" smtClean="0">
                    <a:latin typeface="Times New Roman" panose="02020603050405020304" pitchFamily="18" charset="0"/>
                    <a:cs typeface="Times New Roman" panose="02020603050405020304" pitchFamily="18" charset="0"/>
                  </a:rPr>
                  <a:t>.Thermostats (Bimetallic Strips),</a:t>
                </a:r>
                <a:r>
                  <a:rPr lang="en-US" sz="2000" b="1" dirty="0" smtClean="0">
                    <a:solidFill>
                      <a:srgbClr val="FF0000"/>
                    </a:solidFill>
                    <a:latin typeface="Times New Roman" panose="02020603050405020304" pitchFamily="18" charset="0"/>
                    <a:cs typeface="Times New Roman" panose="02020603050405020304" pitchFamily="18" charset="0"/>
                  </a:rPr>
                  <a:t> 4</a:t>
                </a:r>
                <a:r>
                  <a:rPr lang="en-US" sz="2000" b="1" dirty="0" smtClean="0">
                    <a:latin typeface="Times New Roman" panose="02020603050405020304" pitchFamily="18" charset="0"/>
                    <a:cs typeface="Times New Roman" panose="02020603050405020304" pitchFamily="18" charset="0"/>
                  </a:rPr>
                  <a:t>. Alcohol Thermometers</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(Meteorology/Climatology), </a:t>
                </a:r>
                <a:r>
                  <a:rPr lang="en-US" sz="2000" b="1" dirty="0" smtClean="0">
                    <a:solidFill>
                      <a:srgbClr val="FF0000"/>
                    </a:solidFill>
                    <a:latin typeface="Times New Roman" panose="02020603050405020304" pitchFamily="18" charset="0"/>
                    <a:cs typeface="Times New Roman" panose="02020603050405020304" pitchFamily="18" charset="0"/>
                  </a:rPr>
                  <a:t>5</a:t>
                </a:r>
                <a:r>
                  <a:rPr lang="en-US" sz="2000" b="1" dirty="0" smtClean="0">
                    <a:latin typeface="Times New Roman" panose="02020603050405020304" pitchFamily="18" charset="0"/>
                    <a:cs typeface="Times New Roman" panose="02020603050405020304" pitchFamily="18" charset="0"/>
                  </a:rPr>
                  <a:t>.Hygrometer (Aircraft-measurements </a:t>
                </a:r>
                <a:r>
                  <a:rPr lang="en-US" sz="2000" b="1" dirty="0">
                    <a:latin typeface="Times New Roman" panose="02020603050405020304" pitchFamily="18" charset="0"/>
                    <a:cs typeface="Times New Roman" panose="02020603050405020304" pitchFamily="18" charset="0"/>
                  </a:rPr>
                  <a:t>are used to initialize weather forecast </a:t>
                </a:r>
                <a:r>
                  <a:rPr lang="en-US" sz="2000" b="1" dirty="0" smtClean="0">
                    <a:latin typeface="Times New Roman" panose="02020603050405020304" pitchFamily="18" charset="0"/>
                    <a:cs typeface="Times New Roman" panose="02020603050405020304" pitchFamily="18" charset="0"/>
                  </a:rPr>
                  <a:t>models) etc. </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8677" y="522038"/>
                <a:ext cx="11464832" cy="6335962"/>
              </a:xfrm>
              <a:blipFill>
                <a:blip r:embed="rId2"/>
                <a:stretch>
                  <a:fillRect l="-585" t="-577" b="-10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011093" y="4250208"/>
            <a:ext cx="3143250" cy="2095500"/>
          </a:xfrm>
          <a:prstGeom prst="rect">
            <a:avLst/>
          </a:prstGeom>
        </p:spPr>
      </p:pic>
      <p:pic>
        <p:nvPicPr>
          <p:cNvPr id="5" name="Picture 4"/>
          <p:cNvPicPr>
            <a:picLocks noChangeAspect="1"/>
          </p:cNvPicPr>
          <p:nvPr/>
        </p:nvPicPr>
        <p:blipFill>
          <a:blip r:embed="rId4"/>
          <a:stretch>
            <a:fillRect/>
          </a:stretch>
        </p:blipFill>
        <p:spPr>
          <a:xfrm>
            <a:off x="2646049" y="1205607"/>
            <a:ext cx="847725" cy="2095500"/>
          </a:xfrm>
          <a:prstGeom prst="rect">
            <a:avLst/>
          </a:prstGeom>
        </p:spPr>
      </p:pic>
      <p:pic>
        <p:nvPicPr>
          <p:cNvPr id="1026" name="Picture 2" descr="https://tse1.mm.bing.net/th?id=OIP.2duRimShOiQckoX2o-qdDwAAAA&amp;pid=Api&amp;P=0&amp;h=2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8080" y="522038"/>
            <a:ext cx="3551843" cy="22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0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4"/>
                                        </p:tgtEl>
                                      </p:cBhvr>
                                    </p:animEffect>
                                    <p:set>
                                      <p:cBhvr>
                                        <p:cTn id="73" dur="1" fill="hold">
                                          <p:stCondLst>
                                            <p:cond delay="499"/>
                                          </p:stCondLst>
                                        </p:cTn>
                                        <p:tgtEl>
                                          <p:spTgt spid="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ppt_x"/>
                                          </p:val>
                                        </p:tav>
                                        <p:tav tm="100000">
                                          <p:val>
                                            <p:strVal val="#ppt_x"/>
                                          </p:val>
                                        </p:tav>
                                      </p:tavLst>
                                    </p:anim>
                                    <p:anim calcmode="lin" valueType="num">
                                      <p:cBhvr additive="base">
                                        <p:cTn id="7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0" presetClass="exit" presetSubtype="0" fill="hold" nodeType="clickEffect">
                                  <p:stCondLst>
                                    <p:cond delay="0"/>
                                  </p:stCondLst>
                                  <p:childTnLst>
                                    <p:animEffect transition="out" filter="wedge">
                                      <p:cBhvr>
                                        <p:cTn id="83" dur="2000"/>
                                        <p:tgtEl>
                                          <p:spTgt spid="5"/>
                                        </p:tgtEl>
                                      </p:cBhvr>
                                    </p:animEffect>
                                    <p:set>
                                      <p:cBhvr>
                                        <p:cTn id="84" dur="1" fill="hold">
                                          <p:stCondLst>
                                            <p:cond delay="1999"/>
                                          </p:stCondLst>
                                        </p:cTn>
                                        <p:tgtEl>
                                          <p:spTgt spid="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anim calcmode="lin" valueType="num">
                                      <p:cBhvr additive="base">
                                        <p:cTn id="89" dur="500" fill="hold"/>
                                        <p:tgtEl>
                                          <p:spTgt spid="1026"/>
                                        </p:tgtEl>
                                        <p:attrNameLst>
                                          <p:attrName>ppt_x</p:attrName>
                                        </p:attrNameLst>
                                      </p:cBhvr>
                                      <p:tavLst>
                                        <p:tav tm="0">
                                          <p:val>
                                            <p:strVal val="#ppt_x"/>
                                          </p:val>
                                        </p:tav>
                                        <p:tav tm="100000">
                                          <p:val>
                                            <p:strVal val="#ppt_x"/>
                                          </p:val>
                                        </p:tav>
                                      </p:tavLst>
                                    </p:anim>
                                    <p:anim calcmode="lin" valueType="num">
                                      <p:cBhvr additive="base">
                                        <p:cTn id="9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xit" presetSubtype="0" fill="hold" nodeType="clickEffect">
                                  <p:stCondLst>
                                    <p:cond delay="0"/>
                                  </p:stCondLst>
                                  <p:childTnLst>
                                    <p:animEffect transition="out" filter="fade">
                                      <p:cBhvr>
                                        <p:cTn id="94" dur="1000"/>
                                        <p:tgtEl>
                                          <p:spTgt spid="1026"/>
                                        </p:tgtEl>
                                      </p:cBhvr>
                                    </p:animEffect>
                                    <p:anim calcmode="lin" valueType="num">
                                      <p:cBhvr>
                                        <p:cTn id="95" dur="1000"/>
                                        <p:tgtEl>
                                          <p:spTgt spid="1026"/>
                                        </p:tgtEl>
                                        <p:attrNameLst>
                                          <p:attrName>ppt_x</p:attrName>
                                        </p:attrNameLst>
                                      </p:cBhvr>
                                      <p:tavLst>
                                        <p:tav tm="0">
                                          <p:val>
                                            <p:strVal val="ppt_x"/>
                                          </p:val>
                                        </p:tav>
                                        <p:tav tm="100000">
                                          <p:val>
                                            <p:strVal val="ppt_x"/>
                                          </p:val>
                                        </p:tav>
                                      </p:tavLst>
                                    </p:anim>
                                    <p:anim calcmode="lin" valueType="num">
                                      <p:cBhvr>
                                        <p:cTn id="96" dur="1000"/>
                                        <p:tgtEl>
                                          <p:spTgt spid="1026"/>
                                        </p:tgtEl>
                                        <p:attrNameLst>
                                          <p:attrName>ppt_y</p:attrName>
                                        </p:attrNameLst>
                                      </p:cBhvr>
                                      <p:tavLst>
                                        <p:tav tm="0">
                                          <p:val>
                                            <p:strVal val="ppt_y"/>
                                          </p:val>
                                        </p:tav>
                                        <p:tav tm="100000">
                                          <p:val>
                                            <p:strVal val="ppt_y+.1"/>
                                          </p:val>
                                        </p:tav>
                                      </p:tavLst>
                                    </p:anim>
                                    <p:set>
                                      <p:cBhvr>
                                        <p:cTn id="97" dur="1" fill="hold">
                                          <p:stCondLst>
                                            <p:cond delay="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466" y="126275"/>
            <a:ext cx="8596668" cy="644434"/>
          </a:xfrm>
        </p:spPr>
        <p:txBody>
          <a:bodyPr/>
          <a:lstStyle/>
          <a:p>
            <a:r>
              <a:rPr lang="en-US" dirty="0" smtClean="0">
                <a:solidFill>
                  <a:srgbClr val="FF0000"/>
                </a:solidFill>
                <a:latin typeface="Algerian" panose="04020705040A02060702" pitchFamily="82" charset="0"/>
              </a:rPr>
              <a:t>Calibration</a:t>
            </a:r>
            <a:r>
              <a:rPr lang="en-US" dirty="0" smtClean="0"/>
              <a:t>:</a:t>
            </a:r>
            <a:endParaRPr lang="en-US" dirty="0"/>
          </a:p>
        </p:txBody>
      </p:sp>
      <p:sp>
        <p:nvSpPr>
          <p:cNvPr id="3" name="Content Placeholder 2"/>
          <p:cNvSpPr>
            <a:spLocks noGrp="1"/>
          </p:cNvSpPr>
          <p:nvPr>
            <p:ph idx="1"/>
          </p:nvPr>
        </p:nvSpPr>
        <p:spPr>
          <a:xfrm>
            <a:off x="188259" y="679269"/>
            <a:ext cx="11806517" cy="6178731"/>
          </a:xfrm>
        </p:spPr>
        <p:txBody>
          <a:bodyPr>
            <a:noAutofit/>
          </a:bodyPr>
          <a:lstStyle/>
          <a:p>
            <a:r>
              <a:rPr lang="en-US" sz="2000" b="1" dirty="0">
                <a:solidFill>
                  <a:srgbClr val="FF0000"/>
                </a:solidFill>
                <a:latin typeface="Times New Roman" panose="02020603050405020304" pitchFamily="18" charset="0"/>
                <a:cs typeface="Times New Roman" panose="02020603050405020304" pitchFamily="18" charset="0"/>
              </a:rPr>
              <a:t>T</a:t>
            </a:r>
            <a:r>
              <a:rPr lang="en-US" sz="2000" b="1" dirty="0" smtClean="0">
                <a:solidFill>
                  <a:srgbClr val="FF0000"/>
                </a:solidFill>
                <a:latin typeface="Times New Roman" panose="02020603050405020304" pitchFamily="18" charset="0"/>
                <a:cs typeface="Times New Roman" panose="02020603050405020304" pitchFamily="18" charset="0"/>
              </a:rPr>
              <a:t>hermometric Property:</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 property used to measure temperature is termed a thermometric </a:t>
            </a:r>
            <a:r>
              <a:rPr lang="en-US" sz="2000" b="1" dirty="0" smtClean="0">
                <a:latin typeface="Times New Roman" panose="02020603050405020304" pitchFamily="18" charset="0"/>
                <a:cs typeface="Times New Roman" panose="02020603050405020304" pitchFamily="18" charset="0"/>
              </a:rPr>
              <a:t>property. It must change linearly with temperature change and must </a:t>
            </a:r>
            <a:r>
              <a:rPr lang="en-US" sz="2000" b="1" dirty="0">
                <a:latin typeface="Times New Roman" panose="02020603050405020304" pitchFamily="18" charset="0"/>
                <a:cs typeface="Times New Roman" panose="02020603050405020304" pitchFamily="18" charset="0"/>
              </a:rPr>
              <a:t>sufficiently </a:t>
            </a:r>
            <a:r>
              <a:rPr lang="en-US" sz="2000" b="1" dirty="0" smtClean="0">
                <a:latin typeface="Times New Roman" panose="02020603050405020304" pitchFamily="18" charset="0"/>
                <a:cs typeface="Times New Roman" panose="02020603050405020304" pitchFamily="18" charset="0"/>
              </a:rPr>
              <a:t>simple and accessible. </a:t>
            </a:r>
          </a:p>
          <a:p>
            <a:r>
              <a:rPr lang="en-US" sz="2000" b="1" dirty="0" smtClean="0">
                <a:latin typeface="Times New Roman" panose="02020603050405020304" pitchFamily="18" charset="0"/>
                <a:cs typeface="Times New Roman" panose="02020603050405020304" pitchFamily="18" charset="0"/>
              </a:rPr>
              <a:t>1, Expansion/Contraction,  2. Colour change,  3. Resistance change.</a:t>
            </a:r>
          </a:p>
          <a:p>
            <a:r>
              <a:rPr lang="en-US" sz="2000" b="1" dirty="0" smtClean="0">
                <a:latin typeface="Times New Roman" panose="02020603050405020304" pitchFamily="18" charset="0"/>
                <a:cs typeface="Times New Roman" panose="02020603050405020304" pitchFamily="18" charset="0"/>
              </a:rPr>
              <a:t>Mercury/</a:t>
            </a:r>
            <a:r>
              <a:rPr lang="en-US" sz="2000" b="1" dirty="0" err="1" smtClean="0">
                <a:latin typeface="Times New Roman" panose="02020603050405020304" pitchFamily="18" charset="0"/>
                <a:cs typeface="Times New Roman" panose="02020603050405020304" pitchFamily="18" charset="0"/>
              </a:rPr>
              <a:t>Alcohl</a:t>
            </a:r>
            <a:r>
              <a:rPr lang="en-US" sz="2000" b="1" dirty="0" smtClean="0">
                <a:latin typeface="Times New Roman" panose="02020603050405020304" pitchFamily="18" charset="0"/>
                <a:cs typeface="Times New Roman" panose="02020603050405020304" pitchFamily="18" charset="0"/>
              </a:rPr>
              <a:t> with red dye, are used in thermometers due to linear expansion, heat capacity and colour.</a:t>
            </a:r>
          </a:p>
          <a:p>
            <a:r>
              <a:rPr lang="en-US" sz="2000" b="1" dirty="0" smtClean="0">
                <a:solidFill>
                  <a:srgbClr val="FF0000"/>
                </a:solidFill>
                <a:latin typeface="Times New Roman" panose="02020603050405020304" pitchFamily="18" charset="0"/>
                <a:cs typeface="Times New Roman" panose="02020603050405020304" pitchFamily="18" charset="0"/>
              </a:rPr>
              <a:t>Standard Points:</a:t>
            </a:r>
          </a:p>
          <a:p>
            <a:r>
              <a:rPr lang="en-US" sz="2000" b="1" dirty="0" smtClean="0">
                <a:latin typeface="Times New Roman" panose="02020603050405020304" pitchFamily="18" charset="0"/>
                <a:cs typeface="Times New Roman" panose="02020603050405020304" pitchFamily="18" charset="0"/>
              </a:rPr>
              <a:t>Standard liquid Water is used for calibration; because it easily available, exists in three states: Solid(Ice), Liquid(water), Gas(Vapours/Steam).</a:t>
            </a:r>
          </a:p>
          <a:p>
            <a:r>
              <a:rPr lang="en-US" sz="2000" b="1" dirty="0" smtClean="0">
                <a:latin typeface="Times New Roman" panose="02020603050405020304" pitchFamily="18" charset="0"/>
                <a:cs typeface="Times New Roman" panose="02020603050405020304" pitchFamily="18" charset="0"/>
              </a:rPr>
              <a:t>Normally, two points are considered as standard points: Melting/Freezing (Lower Fixed Point) and Boiling/condensation(Upper Fixed Point) Under certain Pressure.</a:t>
            </a:r>
            <a:endParaRPr lang="en-US" sz="2000" b="1" dirty="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Mercury-in-glass thermometer:</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Thermometers can be calibrated either by comparing them with other calibrated thermometers or by checking them against </a:t>
            </a:r>
            <a:r>
              <a:rPr lang="en-US" sz="2000" b="1" dirty="0" smtClean="0">
                <a:latin typeface="Times New Roman" panose="02020603050405020304" pitchFamily="18" charset="0"/>
                <a:cs typeface="Times New Roman" panose="02020603050405020304" pitchFamily="18" charset="0"/>
              </a:rPr>
              <a:t>standard </a:t>
            </a:r>
            <a:r>
              <a:rPr lang="en-US" sz="2000" b="1" dirty="0">
                <a:latin typeface="Times New Roman" panose="02020603050405020304" pitchFamily="18" charset="0"/>
                <a:cs typeface="Times New Roman" panose="02020603050405020304" pitchFamily="18" charset="0"/>
              </a:rPr>
              <a:t>fixed points on the temperature scale.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 glass tube with a bulb and a capillary tube. The bulb(sensor) is filled with mercury/</a:t>
            </a:r>
            <a:r>
              <a:rPr lang="en-US" sz="2000" b="1" dirty="0" err="1" smtClean="0">
                <a:latin typeface="Times New Roman" panose="02020603050405020304" pitchFamily="18" charset="0"/>
                <a:cs typeface="Times New Roman" panose="02020603050405020304" pitchFamily="18" charset="0"/>
              </a:rPr>
              <a:t>alcohl</a:t>
            </a:r>
            <a:r>
              <a:rPr lang="en-US" sz="2000" b="1" dirty="0" smtClean="0">
                <a:latin typeface="Times New Roman" panose="02020603050405020304" pitchFamily="18" charset="0"/>
                <a:cs typeface="Times New Roman" panose="02020603050405020304" pitchFamily="18" charset="0"/>
              </a:rPr>
              <a:t> through capillary tube. The tube is evacuated and then sealed.</a:t>
            </a:r>
          </a:p>
        </p:txBody>
      </p:sp>
      <p:pic>
        <p:nvPicPr>
          <p:cNvPr id="4" name="Picture 3"/>
          <p:cNvPicPr>
            <a:picLocks noChangeAspect="1"/>
          </p:cNvPicPr>
          <p:nvPr/>
        </p:nvPicPr>
        <p:blipFill>
          <a:blip r:embed="rId2"/>
          <a:stretch>
            <a:fillRect/>
          </a:stretch>
        </p:blipFill>
        <p:spPr>
          <a:xfrm>
            <a:off x="3968311" y="1368373"/>
            <a:ext cx="4255377" cy="4121253"/>
          </a:xfrm>
          <a:prstGeom prst="rect">
            <a:avLst/>
          </a:prstGeom>
        </p:spPr>
      </p:pic>
    </p:spTree>
    <p:extLst>
      <p:ext uri="{BB962C8B-B14F-4D97-AF65-F5344CB8AC3E}">
        <p14:creationId xmlns:p14="http://schemas.microsoft.com/office/powerpoint/2010/main" val="226523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ppt_x"/>
                                          </p:val>
                                        </p:tav>
                                        <p:tav tm="100000">
                                          <p:val>
                                            <p:strVal val="#ppt_x"/>
                                          </p:val>
                                        </p:tav>
                                      </p:tavLst>
                                    </p:anim>
                                    <p:anim calcmode="lin" valueType="num">
                                      <p:cBhvr additive="base">
                                        <p:cTn id="7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4"/>
                                        </p:tgtEl>
                                      </p:cBhvr>
                                    </p:animEffect>
                                    <p:set>
                                      <p:cBhvr>
                                        <p:cTn id="7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7566"/>
            <a:ext cx="8596668" cy="640080"/>
          </a:xfrm>
        </p:spPr>
        <p:txBody>
          <a:bodyPr/>
          <a:lstStyle/>
          <a:p>
            <a:r>
              <a:rPr lang="en-US" dirty="0" smtClean="0">
                <a:latin typeface="Algerian" panose="04020705040A02060702" pitchFamily="82" charset="0"/>
              </a:rPr>
              <a:t>Calibration:</a:t>
            </a:r>
            <a:endParaRPr lang="en-US" dirty="0">
              <a:latin typeface="Algerian" panose="04020705040A02060702" pitchFamily="82" charset="0"/>
            </a:endParaRPr>
          </a:p>
        </p:txBody>
      </p:sp>
      <p:sp>
        <p:nvSpPr>
          <p:cNvPr id="3" name="Content Placeholder 2"/>
          <p:cNvSpPr>
            <a:spLocks noGrp="1"/>
          </p:cNvSpPr>
          <p:nvPr>
            <p:ph idx="1"/>
          </p:nvPr>
        </p:nvSpPr>
        <p:spPr>
          <a:xfrm>
            <a:off x="677334" y="757646"/>
            <a:ext cx="11275180" cy="5891347"/>
          </a:xfrm>
        </p:spPr>
        <p:txBody>
          <a:bodyPr>
            <a:noAutofit/>
          </a:bodyPr>
          <a:lstStyle/>
          <a:p>
            <a:r>
              <a:rPr lang="en-US" sz="2000" b="1" dirty="0">
                <a:latin typeface="Times New Roman" panose="02020603050405020304" pitchFamily="18" charset="0"/>
                <a:cs typeface="Times New Roman" panose="02020603050405020304" pitchFamily="18" charset="0"/>
              </a:rPr>
              <a:t>The traditional way of putting a scale on a liquid-in-glass or liquid-in-metal thermometer:</a:t>
            </a: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Immerse </a:t>
            </a:r>
            <a:r>
              <a:rPr lang="en-US" sz="2000" b="1" dirty="0">
                <a:latin typeface="Times New Roman" panose="02020603050405020304" pitchFamily="18" charset="0"/>
                <a:cs typeface="Times New Roman" panose="02020603050405020304" pitchFamily="18" charset="0"/>
              </a:rPr>
              <a:t>the sensing portion in a stirred mixture of pure ice and water at atmospheric pressure and mark the point indicated when it had come to thermal </a:t>
            </a:r>
            <a:r>
              <a:rPr lang="en-US" sz="2000" b="1" dirty="0" smtClean="0">
                <a:latin typeface="Times New Roman" panose="02020603050405020304" pitchFamily="18" charset="0"/>
                <a:cs typeface="Times New Roman" panose="02020603050405020304" pitchFamily="18" charset="0"/>
              </a:rPr>
              <a:t>equilibrium(L.F.P.).</a:t>
            </a: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Immerse </a:t>
            </a:r>
            <a:r>
              <a:rPr lang="en-US" sz="2000" b="1" dirty="0">
                <a:latin typeface="Times New Roman" panose="02020603050405020304" pitchFamily="18" charset="0"/>
                <a:cs typeface="Times New Roman" panose="02020603050405020304" pitchFamily="18" charset="0"/>
              </a:rPr>
              <a:t>the sensing portion in a steam bath at standard atmospheric pressure and again mark the point </a:t>
            </a:r>
            <a:r>
              <a:rPr lang="en-US" sz="2000" b="1" dirty="0" smtClean="0">
                <a:latin typeface="Times New Roman" panose="02020603050405020304" pitchFamily="18" charset="0"/>
                <a:cs typeface="Times New Roman" panose="02020603050405020304" pitchFamily="18" charset="0"/>
              </a:rPr>
              <a:t>indicated(U.F.P).</a:t>
            </a: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Divide </a:t>
            </a:r>
            <a:r>
              <a:rPr lang="en-US" sz="2000" b="1" dirty="0">
                <a:latin typeface="Times New Roman" panose="02020603050405020304" pitchFamily="18" charset="0"/>
                <a:cs typeface="Times New Roman" panose="02020603050405020304" pitchFamily="18" charset="0"/>
              </a:rPr>
              <a:t>the distance between these marks into equal portions according to the temperature scale being used.</a:t>
            </a:r>
          </a:p>
          <a:p>
            <a:r>
              <a:rPr lang="en-US" sz="2000" b="1" dirty="0" smtClean="0">
                <a:latin typeface="Times New Roman" panose="02020603050405020304" pitchFamily="18" charset="0"/>
                <a:cs typeface="Times New Roman" panose="02020603050405020304" pitchFamily="18" charset="0"/>
              </a:rPr>
              <a:t>These points(LFP &amp;UFP) are chosen </a:t>
            </a:r>
            <a:r>
              <a:rPr lang="en-US" sz="2000" b="1" dirty="0">
                <a:latin typeface="Times New Roman" panose="02020603050405020304" pitchFamily="18" charset="0"/>
                <a:cs typeface="Times New Roman" panose="02020603050405020304" pitchFamily="18" charset="0"/>
              </a:rPr>
              <a:t>in the International Temperature Scale of 1990, though in practice the melting point of water is more commonly used than its triple </a:t>
            </a:r>
            <a:r>
              <a:rPr lang="en-US" sz="2000" b="1" dirty="0" smtClean="0">
                <a:latin typeface="Times New Roman" panose="02020603050405020304" pitchFamily="18" charset="0"/>
                <a:cs typeface="Times New Roman" panose="02020603050405020304" pitchFamily="18" charset="0"/>
              </a:rPr>
              <a:t>point.</a:t>
            </a:r>
          </a:p>
          <a:p>
            <a:r>
              <a:rPr lang="en-US" sz="2000" b="1" dirty="0" smtClean="0">
                <a:latin typeface="Times New Roman" panose="02020603050405020304" pitchFamily="18" charset="0"/>
                <a:cs typeface="Times New Roman" panose="02020603050405020304" pitchFamily="18" charset="0"/>
              </a:rPr>
              <a:t>Now a days </a:t>
            </a:r>
            <a:r>
              <a:rPr lang="en-US" sz="2000" b="1" dirty="0">
                <a:latin typeface="Times New Roman" panose="02020603050405020304" pitchFamily="18" charset="0"/>
                <a:cs typeface="Times New Roman" panose="02020603050405020304" pitchFamily="18" charset="0"/>
              </a:rPr>
              <a:t>manufacturers will often use a thermostat bath or solid block where the temperature is held constant relative to a calibrated thermometer</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Other thermometers to be calibrated are put into the same bath or block and allowed to come to equilibrium, then the scale marked, or any deviation from the instrument scale </a:t>
            </a:r>
            <a:r>
              <a:rPr lang="en-US" sz="2000" b="1" dirty="0" smtClean="0">
                <a:latin typeface="Times New Roman" panose="02020603050405020304" pitchFamily="18" charset="0"/>
                <a:cs typeface="Times New Roman" panose="02020603050405020304" pitchFamily="18" charset="0"/>
              </a:rPr>
              <a:t>recorded.</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 many modern devices calibration will be stating some value to be used in processing an electronic signal to convert it to a temperature.</a:t>
            </a:r>
          </a:p>
        </p:txBody>
      </p:sp>
    </p:spTree>
    <p:extLst>
      <p:ext uri="{BB962C8B-B14F-4D97-AF65-F5344CB8AC3E}">
        <p14:creationId xmlns:p14="http://schemas.microsoft.com/office/powerpoint/2010/main" val="264586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89" y="114803"/>
            <a:ext cx="8596668" cy="628352"/>
          </a:xfrm>
        </p:spPr>
        <p:txBody>
          <a:bodyPr>
            <a:normAutofit fontScale="90000"/>
          </a:bodyPr>
          <a:lstStyle/>
          <a:p>
            <a:r>
              <a:rPr lang="en-US" dirty="0">
                <a:solidFill>
                  <a:srgbClr val="FF0000"/>
                </a:solidFill>
                <a:latin typeface="Algerian" panose="04020705040A02060702" pitchFamily="82" charset="0"/>
              </a:rPr>
              <a:t>Temperature Scale:</a:t>
            </a:r>
          </a:p>
        </p:txBody>
      </p:sp>
      <p:sp>
        <p:nvSpPr>
          <p:cNvPr id="3" name="Content Placeholder 2"/>
          <p:cNvSpPr>
            <a:spLocks noGrp="1"/>
          </p:cNvSpPr>
          <p:nvPr>
            <p:ph idx="1"/>
          </p:nvPr>
        </p:nvSpPr>
        <p:spPr>
          <a:xfrm>
            <a:off x="261257" y="763094"/>
            <a:ext cx="11467945" cy="5938151"/>
          </a:xfrm>
        </p:spPr>
        <p:txBody>
          <a:bodyPr>
            <a:noAutofit/>
          </a:bodyPr>
          <a:lstStyle/>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zeroth law of thermodynamics describes thermal equilibrium between thermodynamic systems in form of an equivalence relation.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Accordingly</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For </a:t>
            </a:r>
            <a:r>
              <a:rPr lang="en-US" sz="2000" b="1" dirty="0">
                <a:latin typeface="Times New Roman" panose="02020603050405020304" pitchFamily="18" charset="0"/>
                <a:cs typeface="Times New Roman" panose="02020603050405020304" pitchFamily="18" charset="0"/>
              </a:rPr>
              <a:t>a quotient set, denoted as </a:t>
            </a:r>
            <a:r>
              <a:rPr lang="en-US" sz="2000" b="1" dirty="0" smtClean="0">
                <a:latin typeface="Times New Roman" panose="02020603050405020304" pitchFamily="18" charset="0"/>
                <a:cs typeface="Times New Roman" panose="02020603050405020304" pitchFamily="18" charset="0"/>
              </a:rPr>
              <a:t>M, </a:t>
            </a:r>
            <a:r>
              <a:rPr lang="en-US" sz="2000" b="1" dirty="0">
                <a:latin typeface="Times New Roman" panose="02020603050405020304" pitchFamily="18" charset="0"/>
                <a:cs typeface="Times New Roman" panose="02020603050405020304" pitchFamily="18" charset="0"/>
              </a:rPr>
              <a:t>If </a:t>
            </a:r>
            <a:r>
              <a:rPr lang="en-US" sz="2000" b="1" dirty="0" smtClean="0">
                <a:latin typeface="Times New Roman" panose="02020603050405020304" pitchFamily="18" charset="0"/>
                <a:cs typeface="Times New Roman" panose="02020603050405020304" pitchFamily="18" charset="0"/>
              </a:rPr>
              <a:t>M </a:t>
            </a:r>
            <a:r>
              <a:rPr lang="en-US" sz="2000" b="1" dirty="0">
                <a:latin typeface="Times New Roman" panose="02020603050405020304" pitchFamily="18" charset="0"/>
                <a:cs typeface="Times New Roman" panose="02020603050405020304" pitchFamily="18" charset="0"/>
              </a:rPr>
              <a:t>has the cardinality of c, then one can construct an injective function f : M → R, by which every thermal system has a parameter associated with it such that when two thermal systems have the same value of that parameter, they are in thermal equilibrium.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This </a:t>
            </a:r>
            <a:r>
              <a:rPr lang="en-US" sz="2000" b="1" dirty="0">
                <a:latin typeface="Times New Roman" panose="02020603050405020304" pitchFamily="18" charset="0"/>
                <a:cs typeface="Times New Roman" panose="02020603050405020304" pitchFamily="18" charset="0"/>
              </a:rPr>
              <a:t>parameter is the property of temperature. The specific way of assigning numerical values for temperature is establishing a scale of temperature</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practical terms, a temperature scale is always based on usually a single physical property of a simple thermodynamic system, called a thermometer, that defines a scaling function for mapping the temperature to the measurable thermometric parameter</a:t>
            </a:r>
            <a:r>
              <a:rPr lang="en-US" sz="2000" b="1" dirty="0" smtClean="0">
                <a:latin typeface="Times New Roman" panose="02020603050405020304" pitchFamily="18" charset="0"/>
                <a:cs typeface="Times New Roman" panose="02020603050405020304" pitchFamily="18" charset="0"/>
              </a:rPr>
              <a:t>.</a:t>
            </a:r>
          </a:p>
          <a:p>
            <a:r>
              <a:rPr lang="en-US" sz="2000" b="1" dirty="0" smtClean="0">
                <a:solidFill>
                  <a:srgbClr val="FF0000"/>
                </a:solidFill>
                <a:latin typeface="Times New Roman" panose="02020603050405020304" pitchFamily="18" charset="0"/>
                <a:cs typeface="Times New Roman" panose="02020603050405020304" pitchFamily="18" charset="0"/>
              </a:rPr>
              <a:t>The </a:t>
            </a:r>
            <a:r>
              <a:rPr lang="en-US" sz="2000" b="1" dirty="0">
                <a:solidFill>
                  <a:srgbClr val="FF0000"/>
                </a:solidFill>
                <a:latin typeface="Times New Roman" panose="02020603050405020304" pitchFamily="18" charset="0"/>
                <a:cs typeface="Times New Roman" panose="02020603050405020304" pitchFamily="18" charset="0"/>
              </a:rPr>
              <a:t>M</a:t>
            </a:r>
            <a:r>
              <a:rPr lang="en-US" sz="2000" b="1" dirty="0" smtClean="0">
                <a:solidFill>
                  <a:srgbClr val="FF0000"/>
                </a:solidFill>
                <a:latin typeface="Times New Roman" panose="02020603050405020304" pitchFamily="18" charset="0"/>
                <a:cs typeface="Times New Roman" panose="02020603050405020304" pitchFamily="18" charset="0"/>
              </a:rPr>
              <a:t>ain Scales:</a:t>
            </a:r>
            <a:r>
              <a:rPr lang="en-US" sz="2000" b="1" dirty="0" smtClean="0">
                <a:latin typeface="Times New Roman" panose="02020603050405020304" pitchFamily="18" charset="0"/>
                <a:cs typeface="Times New Roman" panose="02020603050405020304" pitchFamily="18" charset="0"/>
              </a:rPr>
              <a:t> 1. Empirical. 2. Ideal Gas,  3. International Temperature, 4. Thermodynamic.</a:t>
            </a:r>
          </a:p>
          <a:p>
            <a:r>
              <a:rPr lang="en-US" sz="2000" b="1" dirty="0" smtClean="0">
                <a:solidFill>
                  <a:srgbClr val="FF0000"/>
                </a:solidFill>
                <a:latin typeface="Times New Roman" panose="02020603050405020304" pitchFamily="18" charset="0"/>
                <a:cs typeface="Times New Roman" panose="02020603050405020304" pitchFamily="18" charset="0"/>
              </a:rPr>
              <a:t>There are five general temperature scales</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 temperature scales that are purely based on measurement are called empirical temperature scales.</a:t>
            </a:r>
          </a:p>
          <a:p>
            <a:r>
              <a:rPr lang="en-US" sz="2000" b="1" dirty="0" smtClean="0">
                <a:latin typeface="Times New Roman" panose="02020603050405020304" pitchFamily="18" charset="0"/>
                <a:cs typeface="Times New Roman" panose="02020603050405020304" pitchFamily="18" charset="0"/>
              </a:rPr>
              <a:t>These </a:t>
            </a:r>
            <a:r>
              <a:rPr lang="en-US" sz="2000" b="1" dirty="0">
                <a:latin typeface="Times New Roman" panose="02020603050405020304" pitchFamily="18" charset="0"/>
                <a:cs typeface="Times New Roman" panose="02020603050405020304" pitchFamily="18" charset="0"/>
              </a:rPr>
              <a:t>are the Celsius, Fahrenheit, Kelvin </a:t>
            </a:r>
            <a:r>
              <a:rPr lang="en-US" sz="2000" b="1" dirty="0" smtClean="0">
                <a:latin typeface="Times New Roman" panose="02020603050405020304" pitchFamily="18" charset="0"/>
                <a:cs typeface="Times New Roman" panose="02020603050405020304" pitchFamily="18" charset="0"/>
              </a:rPr>
              <a:t>, Rankine and Reaumur </a:t>
            </a:r>
            <a:r>
              <a:rPr lang="en-US" sz="2000" b="1" dirty="0">
                <a:latin typeface="Times New Roman" panose="02020603050405020304" pitchFamily="18" charset="0"/>
                <a:cs typeface="Times New Roman" panose="02020603050405020304" pitchFamily="18" charset="0"/>
              </a:rPr>
              <a:t>scales.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earliest of these is the Fahrenheit Scale invented by the German-Dutch scientist Gabriel Fahrenheit (1686-1736).</a:t>
            </a:r>
          </a:p>
        </p:txBody>
      </p:sp>
      <p:pic>
        <p:nvPicPr>
          <p:cNvPr id="8" name="Picture 7"/>
          <p:cNvPicPr>
            <a:picLocks noChangeAspect="1"/>
          </p:cNvPicPr>
          <p:nvPr/>
        </p:nvPicPr>
        <p:blipFill>
          <a:blip r:embed="rId2"/>
          <a:stretch>
            <a:fillRect/>
          </a:stretch>
        </p:blipFill>
        <p:spPr>
          <a:xfrm>
            <a:off x="2449622" y="763094"/>
            <a:ext cx="6097379" cy="3477635"/>
          </a:xfrm>
          <a:prstGeom prst="rect">
            <a:avLst/>
          </a:prstGeom>
        </p:spPr>
      </p:pic>
      <p:pic>
        <p:nvPicPr>
          <p:cNvPr id="5" name="Picture 4"/>
          <p:cNvPicPr>
            <a:picLocks noChangeAspect="1"/>
          </p:cNvPicPr>
          <p:nvPr/>
        </p:nvPicPr>
        <p:blipFill>
          <a:blip r:embed="rId3"/>
          <a:stretch>
            <a:fillRect/>
          </a:stretch>
        </p:blipFill>
        <p:spPr>
          <a:xfrm>
            <a:off x="7587964" y="3990089"/>
            <a:ext cx="2798307" cy="2347163"/>
          </a:xfrm>
          <a:prstGeom prst="rect">
            <a:avLst/>
          </a:prstGeom>
        </p:spPr>
      </p:pic>
    </p:spTree>
    <p:extLst>
      <p:ext uri="{BB962C8B-B14F-4D97-AF65-F5344CB8AC3E}">
        <p14:creationId xmlns:p14="http://schemas.microsoft.com/office/powerpoint/2010/main" val="390591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0" presetClass="exit" presetSubtype="0" fill="hold" nodeType="clickEffect">
                                  <p:stCondLst>
                                    <p:cond delay="0"/>
                                  </p:stCondLst>
                                  <p:childTnLst>
                                    <p:animEffect transition="out" filter="wedge">
                                      <p:cBhvr>
                                        <p:cTn id="48" dur="2000"/>
                                        <p:tgtEl>
                                          <p:spTgt spid="8"/>
                                        </p:tgtEl>
                                      </p:cBhvr>
                                    </p:animEffect>
                                    <p:set>
                                      <p:cBhvr>
                                        <p:cTn id="49" dur="1" fill="hold">
                                          <p:stCondLst>
                                            <p:cond delay="1999"/>
                                          </p:stCondLst>
                                        </p:cTn>
                                        <p:tgtEl>
                                          <p:spTgt spid="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additive="base">
                                        <p:cTn id="6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additive="base">
                                        <p:cTn id="66" dur="500" fill="hold"/>
                                        <p:tgtEl>
                                          <p:spTgt spid="5"/>
                                        </p:tgtEl>
                                        <p:attrNameLst>
                                          <p:attrName>ppt_x</p:attrName>
                                        </p:attrNameLst>
                                      </p:cBhvr>
                                      <p:tavLst>
                                        <p:tav tm="0">
                                          <p:val>
                                            <p:strVal val="#ppt_x"/>
                                          </p:val>
                                        </p:tav>
                                        <p:tav tm="100000">
                                          <p:val>
                                            <p:strVal val="#ppt_x"/>
                                          </p:val>
                                        </p:tav>
                                      </p:tavLst>
                                    </p:anim>
                                    <p:anim calcmode="lin" valueType="num">
                                      <p:cBhvr additive="base">
                                        <p:cTn id="6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0" presetClass="exit" presetSubtype="0" fill="hold" nodeType="clickEffect">
                                  <p:stCondLst>
                                    <p:cond delay="0"/>
                                  </p:stCondLst>
                                  <p:childTnLst>
                                    <p:animEffect transition="out" filter="wedge">
                                      <p:cBhvr>
                                        <p:cTn id="71" dur="2000"/>
                                        <p:tgtEl>
                                          <p:spTgt spid="5"/>
                                        </p:tgtEl>
                                      </p:cBhvr>
                                    </p:animEffect>
                                    <p:set>
                                      <p:cBhvr>
                                        <p:cTn id="7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978" y="0"/>
            <a:ext cx="8596668" cy="631371"/>
          </a:xfrm>
        </p:spPr>
        <p:txBody>
          <a:bodyPr>
            <a:normAutofit fontScale="90000"/>
          </a:bodyPr>
          <a:lstStyle/>
          <a:p>
            <a:r>
              <a:rPr lang="en-US" dirty="0" smtClean="0">
                <a:solidFill>
                  <a:srgbClr val="FF0000"/>
                </a:solidFill>
                <a:latin typeface="Algerian" panose="04020705040A02060702" pitchFamily="82" charset="0"/>
              </a:rPr>
              <a:t>Temperature Scales:</a:t>
            </a:r>
            <a:endParaRPr lang="en-US" dirty="0">
              <a:solidFill>
                <a:srgbClr val="FF000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631371"/>
                <a:ext cx="4075611" cy="6030686"/>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Celsius Scale.</a:t>
                </a:r>
              </a:p>
              <a:p>
                <a:r>
                  <a:rPr lang="en-US" sz="2400" b="1" dirty="0" smtClean="0">
                    <a:latin typeface="Times New Roman" panose="02020603050405020304" pitchFamily="18" charset="0"/>
                    <a:cs typeface="Times New Roman" panose="02020603050405020304" pitchFamily="18" charset="0"/>
                  </a:rPr>
                  <a:t>Its lower Fixed Point is 0</a:t>
                </a: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1" dirty="0" smtClean="0">
                    <a:latin typeface="Times New Roman" panose="02020603050405020304" pitchFamily="18" charset="0"/>
                    <a:cs typeface="Times New Roman" panose="02020603050405020304" pitchFamily="18" charset="0"/>
                  </a:rPr>
                  <a:t> C.</a:t>
                </a:r>
              </a:p>
              <a:p>
                <a:r>
                  <a:rPr lang="en-US" sz="2400" b="1" dirty="0" smtClean="0">
                    <a:latin typeface="Times New Roman" panose="02020603050405020304" pitchFamily="18" charset="0"/>
                    <a:cs typeface="Times New Roman" panose="02020603050405020304" pitchFamily="18" charset="0"/>
                  </a:rPr>
                  <a:t>Its Upper Fixed Point is </a:t>
                </a:r>
                <a:r>
                  <a:rPr lang="en-US" sz="2400" b="1" dirty="0">
                    <a:latin typeface="Times New Roman" panose="02020603050405020304" pitchFamily="18" charset="0"/>
                    <a:cs typeface="Times New Roman" panose="02020603050405020304" pitchFamily="18" charset="0"/>
                  </a:rPr>
                  <a:t>100 °C</a:t>
                </a:r>
                <a:r>
                  <a:rPr lang="en-US" sz="2400" b="1"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Absolute Temperature is    -273.16° C.</a:t>
                </a:r>
              </a:p>
              <a:p>
                <a:r>
                  <a:rPr lang="en-US" sz="2400" b="1" dirty="0" smtClean="0">
                    <a:latin typeface="Times New Roman" panose="02020603050405020304" pitchFamily="18" charset="0"/>
                    <a:cs typeface="Times New Roman" panose="02020603050405020304" pitchFamily="18" charset="0"/>
                  </a:rPr>
                  <a:t>The difference between LFP and UPF is divided into 100 equal divisions.</a:t>
                </a:r>
              </a:p>
              <a:p>
                <a:r>
                  <a:rPr lang="en-US" sz="2400" b="1" dirty="0" smtClean="0">
                    <a:latin typeface="Times New Roman" panose="02020603050405020304" pitchFamily="18" charset="0"/>
                    <a:cs typeface="Times New Roman" panose="02020603050405020304" pitchFamily="18" charset="0"/>
                  </a:rPr>
                  <a:t>Each division is called 1 Celsius degree.</a:t>
                </a:r>
              </a:p>
              <a:p>
                <a:r>
                  <a:rPr lang="en-US" sz="2400" b="1" dirty="0" smtClean="0">
                    <a:latin typeface="Times New Roman" panose="02020603050405020304" pitchFamily="18" charset="0"/>
                    <a:cs typeface="Times New Roman" panose="02020603050405020304" pitchFamily="18" charset="0"/>
                  </a:rPr>
                  <a:t>Human body temperature </a:t>
                </a:r>
                <a:r>
                  <a:rPr lang="en-US" sz="2400" b="1" dirty="0">
                    <a:latin typeface="Times New Roman" panose="02020603050405020304" pitchFamily="18" charset="0"/>
                    <a:cs typeface="Times New Roman" panose="02020603050405020304" pitchFamily="18" charset="0"/>
                  </a:rPr>
                  <a:t>is 37° </a:t>
                </a:r>
                <a:r>
                  <a:rPr lang="en-US" sz="2400" b="1" dirty="0" smtClean="0">
                    <a:latin typeface="Times New Roman" panose="02020603050405020304" pitchFamily="18" charset="0"/>
                    <a:cs typeface="Times New Roman" panose="02020603050405020304" pitchFamily="18" charset="0"/>
                  </a:rPr>
                  <a:t>C</a:t>
                </a:r>
                <a:endParaRPr lang="en-US" sz="24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631371"/>
                <a:ext cx="4075611" cy="6030686"/>
              </a:xfrm>
              <a:blipFill>
                <a:blip r:embed="rId2"/>
                <a:stretch>
                  <a:fillRect l="-1196" t="-809" r="-897" b="-1416"/>
                </a:stretch>
              </a:blipFill>
            </p:spPr>
            <p:txBody>
              <a:bodyPr/>
              <a:lstStyle/>
              <a:p>
                <a:r>
                  <a:rPr lang="en-US">
                    <a:noFill/>
                  </a:rPr>
                  <a:t> </a:t>
                </a:r>
              </a:p>
            </p:txBody>
          </p:sp>
        </mc:Fallback>
      </mc:AlternateContent>
      <p:sp>
        <p:nvSpPr>
          <p:cNvPr id="4" name="Content Placeholder 3"/>
          <p:cNvSpPr>
            <a:spLocks noGrp="1"/>
          </p:cNvSpPr>
          <p:nvPr>
            <p:ph sz="half" idx="2"/>
          </p:nvPr>
        </p:nvSpPr>
        <p:spPr>
          <a:xfrm>
            <a:off x="4014615" y="631371"/>
            <a:ext cx="3997234" cy="6030686"/>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Kelvin Scale.</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Its lower Fixed Point </a:t>
            </a:r>
            <a:r>
              <a:rPr lang="en-US" sz="2400" b="1" dirty="0" smtClean="0">
                <a:latin typeface="Times New Roman" panose="02020603050405020304" pitchFamily="18" charset="0"/>
                <a:cs typeface="Times New Roman" panose="02020603050405020304" pitchFamily="18" charset="0"/>
              </a:rPr>
              <a:t>is273.16 K.</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Its Upper Fixed Point is </a:t>
            </a:r>
            <a:r>
              <a:rPr lang="en-US" sz="2400" b="1" dirty="0" smtClean="0">
                <a:latin typeface="Times New Roman" panose="02020603050405020304" pitchFamily="18" charset="0"/>
                <a:cs typeface="Times New Roman" panose="02020603050405020304" pitchFamily="18" charset="0"/>
              </a:rPr>
              <a:t>373 K </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Absolute Temperature </a:t>
            </a:r>
            <a:r>
              <a:rPr lang="en-US" sz="2400" b="1" dirty="0" smtClean="0">
                <a:latin typeface="Times New Roman" panose="02020603050405020304" pitchFamily="18" charset="0"/>
                <a:cs typeface="Times New Roman" panose="02020603050405020304" pitchFamily="18" charset="0"/>
              </a:rPr>
              <a:t>is   0 K.</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 difference between LFP and UPF is divided into </a:t>
            </a:r>
            <a:r>
              <a:rPr lang="en-US" sz="2400" b="1" dirty="0" smtClean="0">
                <a:latin typeface="Times New Roman" panose="02020603050405020304" pitchFamily="18" charset="0"/>
                <a:cs typeface="Times New Roman" panose="02020603050405020304" pitchFamily="18" charset="0"/>
              </a:rPr>
              <a:t>100 </a:t>
            </a:r>
            <a:r>
              <a:rPr lang="en-US" sz="2400" b="1" dirty="0">
                <a:latin typeface="Times New Roman" panose="02020603050405020304" pitchFamily="18" charset="0"/>
                <a:cs typeface="Times New Roman" panose="02020603050405020304" pitchFamily="18" charset="0"/>
              </a:rPr>
              <a:t>equal divisions.</a:t>
            </a:r>
          </a:p>
          <a:p>
            <a:r>
              <a:rPr lang="en-US" sz="2400" b="1" dirty="0">
                <a:latin typeface="Times New Roman" panose="02020603050405020304" pitchFamily="18" charset="0"/>
                <a:cs typeface="Times New Roman" panose="02020603050405020304" pitchFamily="18" charset="0"/>
              </a:rPr>
              <a:t>Each division is called 1 </a:t>
            </a:r>
            <a:r>
              <a:rPr lang="en-US" sz="2400" b="1" dirty="0" smtClean="0">
                <a:latin typeface="Times New Roman" panose="02020603050405020304" pitchFamily="18" charset="0"/>
                <a:cs typeface="Times New Roman" panose="02020603050405020304" pitchFamily="18" charset="0"/>
              </a:rPr>
              <a:t>kelvin.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Human body temperature is </a:t>
            </a:r>
            <a:r>
              <a:rPr lang="en-US" sz="2400" b="1" dirty="0" smtClean="0">
                <a:latin typeface="Times New Roman" panose="02020603050405020304" pitchFamily="18" charset="0"/>
                <a:cs typeface="Times New Roman" panose="02020603050405020304" pitchFamily="18" charset="0"/>
              </a:rPr>
              <a:t>310 K.</a:t>
            </a:r>
            <a:endParaRPr lang="en-US" sz="24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950852" y="434291"/>
            <a:ext cx="4139543" cy="6163590"/>
          </a:xfrm>
          <a:prstGeom prst="rect">
            <a:avLst/>
          </a:prstGeom>
        </p:spPr>
      </p:pic>
      <p:pic>
        <p:nvPicPr>
          <p:cNvPr id="7" name="Picture 6"/>
          <p:cNvPicPr>
            <a:picLocks noChangeAspect="1"/>
          </p:cNvPicPr>
          <p:nvPr/>
        </p:nvPicPr>
        <p:blipFill>
          <a:blip r:embed="rId4"/>
          <a:stretch>
            <a:fillRect/>
          </a:stretch>
        </p:blipFill>
        <p:spPr>
          <a:xfrm>
            <a:off x="910268" y="631371"/>
            <a:ext cx="10205928" cy="5819910"/>
          </a:xfrm>
          <a:prstGeom prst="rect">
            <a:avLst/>
          </a:prstGeom>
        </p:spPr>
      </p:pic>
    </p:spTree>
    <p:extLst>
      <p:ext uri="{BB962C8B-B14F-4D97-AF65-F5344CB8AC3E}">
        <p14:creationId xmlns:p14="http://schemas.microsoft.com/office/powerpoint/2010/main" val="155396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 calcmode="lin" valueType="num">
                                      <p:cBhvr additive="base">
                                        <p:cTn id="5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 calcmode="lin" valueType="num">
                                      <p:cBhvr additive="base">
                                        <p:cTn id="6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 calcmode="lin" valueType="num">
                                      <p:cBhvr additive="base">
                                        <p:cTn id="6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anim calcmode="lin" valueType="num">
                                      <p:cBhvr additive="base">
                                        <p:cTn id="7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anim calcmode="lin" valueType="num">
                                      <p:cBhvr additive="base">
                                        <p:cTn id="7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5" end="5"/>
                                            </p:txEl>
                                          </p:spTgt>
                                        </p:tgtEl>
                                        <p:attrNameLst>
                                          <p:attrName>style.visibility</p:attrName>
                                        </p:attrNameLst>
                                      </p:cBhvr>
                                      <p:to>
                                        <p:strVal val="visible"/>
                                      </p:to>
                                    </p:set>
                                    <p:anim calcmode="lin" valueType="num">
                                      <p:cBhvr additive="base">
                                        <p:cTn id="8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 calcmode="lin" valueType="num">
                                      <p:cBhvr additive="base">
                                        <p:cTn id="9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500" fill="hold"/>
                                        <p:tgtEl>
                                          <p:spTgt spid="5"/>
                                        </p:tgtEl>
                                        <p:attrNameLst>
                                          <p:attrName>ppt_x</p:attrName>
                                        </p:attrNameLst>
                                      </p:cBhvr>
                                      <p:tavLst>
                                        <p:tav tm="0">
                                          <p:val>
                                            <p:strVal val="#ppt_x"/>
                                          </p:val>
                                        </p:tav>
                                        <p:tav tm="100000">
                                          <p:val>
                                            <p:strVal val="#ppt_x"/>
                                          </p:val>
                                        </p:tav>
                                      </p:tavLst>
                                    </p:anim>
                                    <p:anim calcmode="lin" valueType="num">
                                      <p:cBhvr additive="base">
                                        <p:cTn id="9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ppt_x"/>
                                          </p:val>
                                        </p:tav>
                                        <p:tav tm="100000">
                                          <p:val>
                                            <p:strVal val="#ppt_x"/>
                                          </p:val>
                                        </p:tav>
                                      </p:tavLst>
                                    </p:anim>
                                    <p:anim calcmode="lin" valueType="num">
                                      <p:cBhvr additive="base">
                                        <p:cTn id="10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nodeType="clickEffect">
                                  <p:stCondLst>
                                    <p:cond delay="0"/>
                                  </p:stCondLst>
                                  <p:childTnLst>
                                    <p:animEffect transition="out" filter="wipe(down)">
                                      <p:cBhvr>
                                        <p:cTn id="108" dur="500"/>
                                        <p:tgtEl>
                                          <p:spTgt spid="7"/>
                                        </p:tgtEl>
                                      </p:cBhvr>
                                    </p:animEffect>
                                    <p:set>
                                      <p:cBhvr>
                                        <p:cTn id="10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56" y="125506"/>
            <a:ext cx="10685431" cy="573741"/>
          </a:xfrm>
        </p:spPr>
        <p:txBody>
          <a:bodyPr>
            <a:normAutofit fontScale="90000"/>
          </a:bodyPr>
          <a:lstStyle/>
          <a:p>
            <a:r>
              <a:rPr lang="en-US" dirty="0" smtClean="0">
                <a:solidFill>
                  <a:srgbClr val="FF0000"/>
                </a:solidFill>
                <a:latin typeface="Algerian" panose="04020705040A02060702" pitchFamily="82" charset="0"/>
              </a:rPr>
              <a:t>Relationship among Temperature Scale:</a:t>
            </a:r>
            <a:endParaRPr lang="en-US" dirty="0">
              <a:solidFill>
                <a:srgbClr val="FF000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8356" y="1169894"/>
                <a:ext cx="10322360" cy="5342115"/>
              </a:xfrm>
            </p:spPr>
            <p:txBody>
              <a:bodyPr>
                <a:normAutofit/>
              </a:bodyPr>
              <a:lstStyle/>
              <a:p>
                <a:r>
                  <a:rPr lang="en-US" sz="2000" b="1" dirty="0" smtClean="0">
                    <a:latin typeface="Times New Roman" panose="02020603050405020304" pitchFamily="18" charset="0"/>
                    <a:cs typeface="Times New Roman" panose="02020603050405020304" pitchFamily="18" charset="0"/>
                  </a:rPr>
                  <a:t>The three temperature scales are commonly used.</a:t>
                </a:r>
              </a:p>
              <a:p>
                <a:r>
                  <a:rPr lang="en-US" sz="2000" b="1" dirty="0" smtClean="0">
                    <a:latin typeface="Times New Roman" panose="02020603050405020304" pitchFamily="18" charset="0"/>
                    <a:cs typeface="Times New Roman" panose="02020603050405020304" pitchFamily="18" charset="0"/>
                  </a:rPr>
                  <a:t>There is a relationship among them.</a:t>
                </a:r>
              </a:p>
              <a:p>
                <a:r>
                  <a:rPr lang="en-US" sz="2000" b="1" dirty="0" smtClean="0">
                    <a:latin typeface="Times New Roman" panose="02020603050405020304" pitchFamily="18" charset="0"/>
                    <a:cs typeface="Times New Roman" panose="02020603050405020304" pitchFamily="18" charset="0"/>
                  </a:rPr>
                  <a:t>It is experimentally observed that the ratio of temperature difference between any two sales is always equal.</a:t>
                </a:r>
                <a:endParaRPr lang="en-US" sz="2000" b="1" dirty="0">
                  <a:latin typeface="Times New Roman" panose="02020603050405020304" pitchFamily="18" charset="0"/>
                  <a:cs typeface="Times New Roman" panose="02020603050405020304" pitchFamily="18" charset="0"/>
                </a:endParaRPr>
              </a:p>
              <a:p>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𝑻𝒆𝒎𝒑𝒆𝒓𝒂𝒕𝒖𝒓𝒆</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𝑫𝒊𝒇𝒇𝒆𝒓𝒆𝒏𝒄𝒆</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𝟏</m:t>
                        </m:r>
                      </m:num>
                      <m:den>
                        <m:r>
                          <a:rPr lang="en-US" sz="2000" b="1" i="1" smtClean="0">
                            <a:latin typeface="Cambria Math" panose="02040503050406030204" pitchFamily="18" charset="0"/>
                            <a:cs typeface="Times New Roman" panose="02020603050405020304" pitchFamily="18" charset="0"/>
                          </a:rPr>
                          <m:t>𝑫𝒊𝒇𝒇𝒆𝒓𝒆𝒏𝒄𝒆</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𝒊𝒏</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𝑺𝒕𝒂𝒏𝒅𝒂𝒓𝒅</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𝑻𝒆𝒎𝒑𝒆𝒓𝒂𝒕𝒖𝒓𝒆</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𝑻𝒆𝒎𝒑𝒆𝒓𝒂𝒕𝒖𝒓𝒆</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𝑫𝒊𝒇𝒇𝒆𝒓𝒆𝒏𝒄𝒆</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𝟐</m:t>
                        </m:r>
                      </m:num>
                      <m:den>
                        <m:r>
                          <a:rPr lang="en-US" sz="2000" b="1" i="1" smtClean="0">
                            <a:latin typeface="Cambria Math" panose="02040503050406030204" pitchFamily="18" charset="0"/>
                            <a:cs typeface="Times New Roman" panose="02020603050405020304" pitchFamily="18" charset="0"/>
                          </a:rPr>
                          <m:t>𝑫𝒊𝒇𝒇𝒆𝒓𝒆𝒏𝒄𝒆</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𝒊𝒏</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𝑺𝒕𝒂𝒏𝒅𝒂𝒓𝒅</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𝑻𝒆𝒎𝒑𝒆𝒓𝒂𝒕𝒖𝒓𝒆</m:t>
                        </m:r>
                      </m:den>
                    </m:f>
                  </m:oMath>
                </a14:m>
                <a:r>
                  <a:rPr lang="en-US" sz="2000" b="1" dirty="0" smtClean="0">
                    <a:latin typeface="Times New Roman" panose="02020603050405020304" pitchFamily="18" charset="0"/>
                    <a:cs typeface="Times New Roman" panose="02020603050405020304" pitchFamily="18" charset="0"/>
                  </a:rPr>
                  <a:t> </a:t>
                </a:r>
              </a:p>
              <a:p>
                <a:r>
                  <a:rPr lang="en-US" sz="2000" b="1" dirty="0" smtClean="0">
                    <a:cs typeface="Times New Roman" panose="02020603050405020304" pitchFamily="18" charset="0"/>
                  </a:rPr>
                  <a:t>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𝑻𝒄</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𝑳𝑭𝑷</m:t>
                        </m:r>
                      </m:num>
                      <m:den>
                        <m:r>
                          <a:rPr lang="en-US" sz="2000" b="1" i="1" smtClean="0">
                            <a:latin typeface="Cambria Math" panose="02040503050406030204" pitchFamily="18" charset="0"/>
                            <a:cs typeface="Times New Roman" panose="02020603050405020304" pitchFamily="18" charset="0"/>
                          </a:rPr>
                          <m:t>𝑼𝑷𝑭</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𝑳𝑭𝑷</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𝑻𝒇</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𝑳𝑭𝑷</m:t>
                        </m:r>
                      </m:num>
                      <m:den>
                        <m:r>
                          <a:rPr lang="en-US" sz="2000" b="1" i="1" smtClean="0">
                            <a:latin typeface="Cambria Math" panose="02040503050406030204" pitchFamily="18" charset="0"/>
                            <a:cs typeface="Times New Roman" panose="02020603050405020304" pitchFamily="18" charset="0"/>
                          </a:rPr>
                          <m:t>𝑼𝑭𝑷</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𝑳𝑭𝑷</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𝑻𝒌</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𝑳𝑭𝑷</m:t>
                        </m:r>
                      </m:num>
                      <m:den>
                        <m:r>
                          <a:rPr lang="en-US" sz="2000" b="1" i="1" smtClean="0">
                            <a:latin typeface="Cambria Math" panose="02040503050406030204" pitchFamily="18" charset="0"/>
                            <a:cs typeface="Times New Roman" panose="02020603050405020304" pitchFamily="18" charset="0"/>
                          </a:rPr>
                          <m:t>𝑼𝑭𝑷</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𝑳𝑭𝑷</m:t>
                        </m:r>
                      </m:den>
                    </m:f>
                  </m:oMath>
                </a14:m>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𝑻𝒄</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𝟎</m:t>
                        </m:r>
                      </m:num>
                      <m:den>
                        <m:r>
                          <a:rPr lang="en-US" sz="2000" b="1" i="1" smtClean="0">
                            <a:latin typeface="Cambria Math" panose="02040503050406030204" pitchFamily="18" charset="0"/>
                            <a:cs typeface="Times New Roman" panose="02020603050405020304" pitchFamily="18" charset="0"/>
                          </a:rPr>
                          <m:t>𝟏𝟎𝟎</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𝟎</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𝑻𝒇</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𝟑𝟐</m:t>
                        </m:r>
                      </m:num>
                      <m:den>
                        <m:r>
                          <a:rPr lang="en-US" sz="2000" b="1" i="1" smtClean="0">
                            <a:latin typeface="Cambria Math" panose="02040503050406030204" pitchFamily="18" charset="0"/>
                            <a:cs typeface="Times New Roman" panose="02020603050405020304" pitchFamily="18" charset="0"/>
                          </a:rPr>
                          <m:t>𝟐𝟏𝟐</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𝟑𝟐</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𝑻𝒌</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𝟐𝟕𝟑</m:t>
                        </m:r>
                      </m:num>
                      <m:den>
                        <m:r>
                          <a:rPr lang="en-US" sz="2000" b="1" i="1" smtClean="0">
                            <a:latin typeface="Cambria Math" panose="02040503050406030204" pitchFamily="18" charset="0"/>
                            <a:cs typeface="Times New Roman" panose="02020603050405020304" pitchFamily="18" charset="0"/>
                          </a:rPr>
                          <m:t>𝟑𝟕𝟑</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𝟐𝟕𝟑</m:t>
                        </m:r>
                      </m:den>
                    </m:f>
                  </m:oMath>
                </a14:m>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𝑻𝒄</m:t>
                        </m:r>
                      </m:num>
                      <m:den>
                        <m:r>
                          <a:rPr lang="en-US" sz="2000" b="1" i="1" smtClean="0">
                            <a:latin typeface="Cambria Math" panose="02040503050406030204" pitchFamily="18" charset="0"/>
                            <a:cs typeface="Times New Roman" panose="02020603050405020304" pitchFamily="18" charset="0"/>
                          </a:rPr>
                          <m:t>𝟏𝟎𝟎</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𝑻𝒇</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𝟑𝟐</m:t>
                        </m:r>
                      </m:num>
                      <m:den>
                        <m:r>
                          <a:rPr lang="en-US" sz="2000" b="1" i="1" smtClean="0">
                            <a:latin typeface="Cambria Math" panose="02040503050406030204" pitchFamily="18" charset="0"/>
                            <a:cs typeface="Times New Roman" panose="02020603050405020304" pitchFamily="18" charset="0"/>
                          </a:rPr>
                          <m:t>𝟏𝟖𝟎</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𝑻𝒌</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𝟐𝟕𝟑</m:t>
                        </m:r>
                      </m:num>
                      <m:den>
                        <m:r>
                          <a:rPr lang="en-US" sz="2000" b="1" i="1" smtClean="0">
                            <a:latin typeface="Cambria Math" panose="02040503050406030204" pitchFamily="18" charset="0"/>
                            <a:cs typeface="Times New Roman" panose="02020603050405020304" pitchFamily="18" charset="0"/>
                          </a:rPr>
                          <m:t>𝟏𝟎𝟎</m:t>
                        </m:r>
                      </m:den>
                    </m:f>
                  </m:oMath>
                </a14:m>
                <a:endParaRPr lang="en-US" sz="2000" b="1" dirty="0" smtClean="0">
                  <a:latin typeface="Times New Roman" panose="02020603050405020304" pitchFamily="18" charset="0"/>
                  <a:cs typeface="Times New Roman" panose="02020603050405020304" pitchFamily="18" charset="0"/>
                </a:endParaRPr>
              </a:p>
              <a:p>
                <a:r>
                  <a:rPr lang="en-US" sz="2000" b="1" dirty="0" smtClean="0">
                    <a:cs typeface="Times New Roman" panose="02020603050405020304" pitchFamily="18" charset="0"/>
                  </a:rPr>
                  <a:t>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𝑻𝒄</m:t>
                        </m:r>
                      </m:num>
                      <m:den>
                        <m:r>
                          <a:rPr lang="en-US" sz="2000" b="1" i="1" smtClean="0">
                            <a:latin typeface="Cambria Math" panose="02040503050406030204" pitchFamily="18" charset="0"/>
                            <a:cs typeface="Times New Roman" panose="02020603050405020304" pitchFamily="18" charset="0"/>
                          </a:rPr>
                          <m:t>𝟓</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𝑻𝒇</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𝟑𝟐</m:t>
                        </m:r>
                      </m:num>
                      <m:den>
                        <m:r>
                          <a:rPr lang="en-US" sz="2000" b="1" i="1" smtClean="0">
                            <a:latin typeface="Cambria Math" panose="02040503050406030204" pitchFamily="18" charset="0"/>
                            <a:cs typeface="Times New Roman" panose="02020603050405020304" pitchFamily="18" charset="0"/>
                          </a:rPr>
                          <m:t>𝟗</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𝑻𝒌</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𝟐𝟕𝟑</m:t>
                        </m:r>
                      </m:num>
                      <m:den>
                        <m:r>
                          <a:rPr lang="en-US" sz="2000" b="1" i="1" smtClean="0">
                            <a:latin typeface="Cambria Math" panose="02040503050406030204" pitchFamily="18" charset="0"/>
                            <a:cs typeface="Times New Roman" panose="02020603050405020304" pitchFamily="18" charset="0"/>
                          </a:rPr>
                          <m:t>𝟓</m:t>
                        </m:r>
                      </m:den>
                    </m:f>
                  </m:oMath>
                </a14:m>
                <a:endParaRPr lang="en-US" sz="2000" b="1" dirty="0" smtClean="0">
                  <a:latin typeface="Times New Roman" panose="02020603050405020304" pitchFamily="18" charset="0"/>
                  <a:cs typeface="Times New Roman" panose="02020603050405020304" pitchFamily="18" charset="0"/>
                </a:endParaRPr>
              </a:p>
              <a:p>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𝑻𝒄</m:t>
                        </m:r>
                      </m:num>
                      <m:den>
                        <m:r>
                          <a:rPr lang="en-US" sz="2000" b="1" i="1" smtClean="0">
                            <a:latin typeface="Cambria Math" panose="02040503050406030204" pitchFamily="18" charset="0"/>
                            <a:cs typeface="Times New Roman" panose="02020603050405020304" pitchFamily="18" charset="0"/>
                          </a:rPr>
                          <m:t>𝟓</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𝑻𝒇</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𝟑𝟐</m:t>
                        </m:r>
                      </m:num>
                      <m:den>
                        <m:r>
                          <a:rPr lang="en-US" sz="2000" b="1" i="1" smtClean="0">
                            <a:latin typeface="Cambria Math" panose="02040503050406030204" pitchFamily="18" charset="0"/>
                            <a:cs typeface="Times New Roman" panose="02020603050405020304" pitchFamily="18" charset="0"/>
                          </a:rPr>
                          <m:t>𝟗</m:t>
                        </m:r>
                      </m:den>
                    </m:f>
                  </m:oMath>
                </a14:m>
                <a:r>
                  <a:rPr lang="en-US" sz="2000" b="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b="1" i="1" dirty="0" smtClean="0">
                            <a:latin typeface="Cambria Math" panose="02040503050406030204" pitchFamily="18" charset="0"/>
                            <a:cs typeface="Times New Roman" panose="02020603050405020304" pitchFamily="18" charset="0"/>
                          </a:rPr>
                        </m:ctrlPr>
                      </m:fPr>
                      <m:num>
                        <m:r>
                          <a:rPr lang="en-US" sz="2000" b="1" i="1" dirty="0" smtClean="0">
                            <a:latin typeface="Cambria Math" panose="02040503050406030204" pitchFamily="18" charset="0"/>
                            <a:cs typeface="Times New Roman" panose="02020603050405020304" pitchFamily="18" charset="0"/>
                          </a:rPr>
                          <m:t>𝑻𝒇</m:t>
                        </m:r>
                        <m:r>
                          <a:rPr lang="en-US" sz="2000" b="1" i="1" dirty="0" smtClean="0">
                            <a:latin typeface="Cambria Math" panose="02040503050406030204" pitchFamily="18" charset="0"/>
                            <a:cs typeface="Times New Roman" panose="02020603050405020304" pitchFamily="18" charset="0"/>
                          </a:rPr>
                          <m:t>−</m:t>
                        </m:r>
                        <m:r>
                          <a:rPr lang="en-US" sz="2000" b="1" i="1" dirty="0" smtClean="0">
                            <a:latin typeface="Cambria Math" panose="02040503050406030204" pitchFamily="18" charset="0"/>
                            <a:cs typeface="Times New Roman" panose="02020603050405020304" pitchFamily="18" charset="0"/>
                          </a:rPr>
                          <m:t>𝟑𝟐</m:t>
                        </m:r>
                      </m:num>
                      <m:den>
                        <m:r>
                          <a:rPr lang="en-US" sz="2000" b="1" i="1" dirty="0" smtClean="0">
                            <a:latin typeface="Cambria Math" panose="02040503050406030204" pitchFamily="18" charset="0"/>
                            <a:cs typeface="Times New Roman" panose="02020603050405020304" pitchFamily="18" charset="0"/>
                          </a:rPr>
                          <m:t>𝟗</m:t>
                        </m:r>
                      </m:den>
                    </m:f>
                    <m:r>
                      <a:rPr lang="en-US" sz="2000" b="1" i="1" dirty="0" smtClean="0">
                        <a:latin typeface="Cambria Math" panose="02040503050406030204" pitchFamily="18" charset="0"/>
                        <a:cs typeface="Times New Roman" panose="02020603050405020304" pitchFamily="18" charset="0"/>
                      </a:rPr>
                      <m:t>=</m:t>
                    </m:r>
                    <m:f>
                      <m:fPr>
                        <m:ctrlPr>
                          <a:rPr lang="en-US" sz="2000" b="1" i="1" dirty="0" smtClean="0">
                            <a:latin typeface="Cambria Math" panose="02040503050406030204" pitchFamily="18" charset="0"/>
                            <a:cs typeface="Times New Roman" panose="02020603050405020304" pitchFamily="18" charset="0"/>
                          </a:rPr>
                        </m:ctrlPr>
                      </m:fPr>
                      <m:num>
                        <m:r>
                          <a:rPr lang="en-US" sz="2000" b="1" i="1" dirty="0" smtClean="0">
                            <a:latin typeface="Cambria Math" panose="02040503050406030204" pitchFamily="18" charset="0"/>
                            <a:cs typeface="Times New Roman" panose="02020603050405020304" pitchFamily="18" charset="0"/>
                          </a:rPr>
                          <m:t>𝑻𝒌</m:t>
                        </m:r>
                        <m:r>
                          <a:rPr lang="en-US" sz="2000" b="1" i="1" dirty="0" smtClean="0">
                            <a:latin typeface="Cambria Math" panose="02040503050406030204" pitchFamily="18" charset="0"/>
                            <a:cs typeface="Times New Roman" panose="02020603050405020304" pitchFamily="18" charset="0"/>
                          </a:rPr>
                          <m:t>−</m:t>
                        </m:r>
                        <m:r>
                          <a:rPr lang="en-US" sz="2000" b="1" i="1" dirty="0" smtClean="0">
                            <a:latin typeface="Cambria Math" panose="02040503050406030204" pitchFamily="18" charset="0"/>
                            <a:cs typeface="Times New Roman" panose="02020603050405020304" pitchFamily="18" charset="0"/>
                          </a:rPr>
                          <m:t>𝟐𝟕𝟑</m:t>
                        </m:r>
                      </m:num>
                      <m:den>
                        <m:r>
                          <a:rPr lang="en-US" sz="2000" b="1" i="1" dirty="0" smtClean="0">
                            <a:latin typeface="Cambria Math" panose="02040503050406030204" pitchFamily="18" charset="0"/>
                            <a:cs typeface="Times New Roman" panose="02020603050405020304" pitchFamily="18" charset="0"/>
                          </a:rPr>
                          <m:t>𝟓</m:t>
                        </m:r>
                      </m:den>
                    </m:f>
                  </m:oMath>
                </a14:m>
                <a:r>
                  <a:rPr lang="en-US" sz="20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000" b="1" i="1" dirty="0" smtClean="0">
                        <a:latin typeface="Cambria Math" panose="02040503050406030204" pitchFamily="18" charset="0"/>
                        <a:cs typeface="Times New Roman" panose="02020603050405020304" pitchFamily="18" charset="0"/>
                      </a:rPr>
                      <m:t>𝑻𝒄</m:t>
                    </m:r>
                    <m:r>
                      <a:rPr lang="en-US" sz="2000" b="1" i="1" dirty="0" smtClean="0">
                        <a:latin typeface="Cambria Math" panose="02040503050406030204" pitchFamily="18" charset="0"/>
                        <a:cs typeface="Times New Roman" panose="02020603050405020304" pitchFamily="18" charset="0"/>
                      </a:rPr>
                      <m:t>=</m:t>
                    </m:r>
                    <m:r>
                      <a:rPr lang="en-US" sz="2000" b="1" i="1" dirty="0" smtClean="0">
                        <a:latin typeface="Cambria Math" panose="02040503050406030204" pitchFamily="18" charset="0"/>
                        <a:cs typeface="Times New Roman" panose="02020603050405020304" pitchFamily="18" charset="0"/>
                      </a:rPr>
                      <m:t>𝑻𝒌</m:t>
                    </m:r>
                    <m:r>
                      <a:rPr lang="en-US" sz="2000" b="1" i="1" dirty="0" smtClean="0">
                        <a:latin typeface="Cambria Math" panose="02040503050406030204" pitchFamily="18" charset="0"/>
                        <a:cs typeface="Times New Roman" panose="02020603050405020304" pitchFamily="18" charset="0"/>
                      </a:rPr>
                      <m:t>−</m:t>
                    </m:r>
                    <m:r>
                      <a:rPr lang="en-US" sz="2000" b="1" i="1" dirty="0" smtClean="0">
                        <a:latin typeface="Cambria Math" panose="02040503050406030204" pitchFamily="18" charset="0"/>
                        <a:cs typeface="Times New Roman" panose="02020603050405020304" pitchFamily="18" charset="0"/>
                      </a:rPr>
                      <m:t>𝟐𝟕𝟑</m:t>
                    </m:r>
                  </m:oMath>
                </a14:m>
                <a:endParaRPr lang="en-US" sz="20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8356" y="1169894"/>
                <a:ext cx="10322360" cy="5342115"/>
              </a:xfrm>
              <a:blipFill>
                <a:blip r:embed="rId2"/>
                <a:stretch>
                  <a:fillRect l="-295" t="-685"/>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988565" y="1431792"/>
            <a:ext cx="7271977" cy="4847984"/>
          </a:xfrm>
          <a:prstGeom prst="rect">
            <a:avLst/>
          </a:prstGeom>
        </p:spPr>
      </p:pic>
    </p:spTree>
    <p:extLst>
      <p:ext uri="{BB962C8B-B14F-4D97-AF65-F5344CB8AC3E}">
        <p14:creationId xmlns:p14="http://schemas.microsoft.com/office/powerpoint/2010/main" val="120068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nodeType="clickEffect">
                                  <p:stCondLst>
                                    <p:cond delay="0"/>
                                  </p:stCondLst>
                                  <p:childTnLst>
                                    <p:anim calcmode="lin" valueType="num">
                                      <p:cBhvr>
                                        <p:cTn id="72" dur="500"/>
                                        <p:tgtEl>
                                          <p:spTgt spid="6"/>
                                        </p:tgtEl>
                                        <p:attrNameLst>
                                          <p:attrName>ppt_w</p:attrName>
                                        </p:attrNameLst>
                                      </p:cBhvr>
                                      <p:tavLst>
                                        <p:tav tm="0">
                                          <p:val>
                                            <p:strVal val="ppt_w"/>
                                          </p:val>
                                        </p:tav>
                                        <p:tav tm="100000">
                                          <p:val>
                                            <p:fltVal val="0"/>
                                          </p:val>
                                        </p:tav>
                                      </p:tavLst>
                                    </p:anim>
                                    <p:anim calcmode="lin" valueType="num">
                                      <p:cBhvr>
                                        <p:cTn id="73" dur="500"/>
                                        <p:tgtEl>
                                          <p:spTgt spid="6"/>
                                        </p:tgtEl>
                                        <p:attrNameLst>
                                          <p:attrName>ppt_h</p:attrName>
                                        </p:attrNameLst>
                                      </p:cBhvr>
                                      <p:tavLst>
                                        <p:tav tm="0">
                                          <p:val>
                                            <p:strVal val="ppt_h"/>
                                          </p:val>
                                        </p:tav>
                                        <p:tav tm="100000">
                                          <p:val>
                                            <p:fltVal val="0"/>
                                          </p:val>
                                        </p:tav>
                                      </p:tavLst>
                                    </p:anim>
                                    <p:animEffect transition="out" filter="fade">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23" y="191588"/>
            <a:ext cx="8596668" cy="644434"/>
          </a:xfrm>
        </p:spPr>
        <p:txBody>
          <a:bodyPr/>
          <a:lstStyle/>
          <a:p>
            <a:r>
              <a:rPr lang="en-US" dirty="0">
                <a:solidFill>
                  <a:srgbClr val="FF0000"/>
                </a:solidFill>
                <a:latin typeface="Algerian" panose="04020705040A02060702" pitchFamily="82" charset="0"/>
              </a:rPr>
              <a:t>Applications</a:t>
            </a:r>
          </a:p>
        </p:txBody>
      </p:sp>
      <p:sp>
        <p:nvSpPr>
          <p:cNvPr id="3" name="Content Placeholder 2"/>
          <p:cNvSpPr>
            <a:spLocks noGrp="1"/>
          </p:cNvSpPr>
          <p:nvPr>
            <p:ph idx="1"/>
          </p:nvPr>
        </p:nvSpPr>
        <p:spPr>
          <a:xfrm>
            <a:off x="235131" y="836022"/>
            <a:ext cx="11795759" cy="5812972"/>
          </a:xfrm>
        </p:spPr>
        <p:txBody>
          <a:bodyPr>
            <a:noAutofit/>
          </a:bodyPr>
          <a:lstStyle/>
          <a:p>
            <a:r>
              <a:rPr lang="en-US" sz="2000" b="1" dirty="0" smtClean="0">
                <a:latin typeface="Times New Roman" panose="02020603050405020304" pitchFamily="18" charset="0"/>
                <a:cs typeface="Times New Roman" panose="02020603050405020304" pitchFamily="18" charset="0"/>
              </a:rPr>
              <a:t>Thermometers </a:t>
            </a:r>
            <a:r>
              <a:rPr lang="en-US" sz="2000" b="1" dirty="0">
                <a:latin typeface="Times New Roman" panose="02020603050405020304" pitchFamily="18" charset="0"/>
                <a:cs typeface="Times New Roman" panose="02020603050405020304" pitchFamily="18" charset="0"/>
              </a:rPr>
              <a:t>utilize a range of physical effects to measure </a:t>
            </a:r>
            <a:r>
              <a:rPr lang="en-US" sz="2000" b="1" dirty="0" smtClean="0">
                <a:latin typeface="Times New Roman" panose="02020603050405020304" pitchFamily="18" charset="0"/>
                <a:cs typeface="Times New Roman" panose="02020603050405020304" pitchFamily="18" charset="0"/>
              </a:rPr>
              <a:t>temperature.</a:t>
            </a: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Temperature </a:t>
            </a:r>
            <a:r>
              <a:rPr lang="en-US" sz="2000" b="1" dirty="0">
                <a:latin typeface="Times New Roman" panose="02020603050405020304" pitchFamily="18" charset="0"/>
                <a:cs typeface="Times New Roman" panose="02020603050405020304" pitchFamily="18" charset="0"/>
              </a:rPr>
              <a:t>sensors are used in a wide variety of scientific and engineering applications, especially measurement systems. </a:t>
            </a:r>
            <a:endParaRPr lang="en-US" sz="2000" b="1" dirty="0" smtClean="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Temperature </a:t>
            </a:r>
            <a:r>
              <a:rPr lang="en-US" sz="2000" b="1" dirty="0">
                <a:latin typeface="Times New Roman" panose="02020603050405020304" pitchFamily="18" charset="0"/>
                <a:cs typeface="Times New Roman" panose="02020603050405020304" pitchFamily="18" charset="0"/>
              </a:rPr>
              <a:t>systems are primarily either electrical or mechanical, occasionally inseparable from the system which they control (as in the case of a mercury-in-glass thermometer). </a:t>
            </a:r>
            <a:endParaRPr lang="en-US" sz="2000" b="1" dirty="0" smtClean="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Thermometers </a:t>
            </a:r>
            <a:r>
              <a:rPr lang="en-US" sz="2000" b="1" dirty="0">
                <a:latin typeface="Times New Roman" panose="02020603050405020304" pitchFamily="18" charset="0"/>
                <a:cs typeface="Times New Roman" panose="02020603050405020304" pitchFamily="18" charset="0"/>
              </a:rPr>
              <a:t>are used in roadways in cold weather climates to help determine if icing conditions exist. </a:t>
            </a:r>
            <a:endParaRPr lang="en-US" sz="2000" b="1" dirty="0" smtClean="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Indoors</a:t>
            </a:r>
            <a:r>
              <a:rPr lang="en-US" sz="2000" b="1" dirty="0">
                <a:latin typeface="Times New Roman" panose="02020603050405020304" pitchFamily="18" charset="0"/>
                <a:cs typeface="Times New Roman" panose="02020603050405020304" pitchFamily="18" charset="0"/>
              </a:rPr>
              <a:t>, thermistors are used in climate control systems such as air conditioners, freezers, heaters, refrigerators, and water </a:t>
            </a:r>
            <a:r>
              <a:rPr lang="en-US" sz="2000" b="1" dirty="0" smtClean="0">
                <a:latin typeface="Times New Roman" panose="02020603050405020304" pitchFamily="18" charset="0"/>
                <a:cs typeface="Times New Roman" panose="02020603050405020304" pitchFamily="18" charset="0"/>
              </a:rPr>
              <a:t>heaters.</a:t>
            </a: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Galileo </a:t>
            </a:r>
            <a:r>
              <a:rPr lang="en-US" sz="2000" b="1" dirty="0">
                <a:latin typeface="Times New Roman" panose="02020603050405020304" pitchFamily="18" charset="0"/>
                <a:cs typeface="Times New Roman" panose="02020603050405020304" pitchFamily="18" charset="0"/>
              </a:rPr>
              <a:t>thermometers are used to measure indoor air temperature, due to their limited measurement </a:t>
            </a:r>
            <a:r>
              <a:rPr lang="en-US" sz="2000" b="1" dirty="0" smtClean="0">
                <a:latin typeface="Times New Roman" panose="02020603050405020304" pitchFamily="18" charset="0"/>
                <a:cs typeface="Times New Roman" panose="02020603050405020304" pitchFamily="18" charset="0"/>
              </a:rPr>
              <a:t>range.</a:t>
            </a:r>
          </a:p>
          <a:p>
            <a:pPr marL="514350" indent="-514350">
              <a:buFont typeface="+mj-lt"/>
              <a:buAutoNum type="romanLcPeriod"/>
            </a:pPr>
            <a:r>
              <a:rPr lang="en-US" sz="2000" b="1" dirty="0" smtClean="0">
                <a:latin typeface="Times New Roman" panose="02020603050405020304" pitchFamily="18" charset="0"/>
                <a:cs typeface="Times New Roman" panose="02020603050405020304" pitchFamily="18" charset="0"/>
              </a:rPr>
              <a:t>liquid </a:t>
            </a:r>
            <a:r>
              <a:rPr lang="en-US" sz="2000" b="1" dirty="0">
                <a:latin typeface="Times New Roman" panose="02020603050405020304" pitchFamily="18" charset="0"/>
                <a:cs typeface="Times New Roman" panose="02020603050405020304" pitchFamily="18" charset="0"/>
              </a:rPr>
              <a:t>crystal thermometers (which use thermochromic liquid crystals) are also used in mood rings and used to measure the temperature of water in fish tanks.</a:t>
            </a:r>
          </a:p>
          <a:p>
            <a:r>
              <a:rPr lang="en-US" sz="2000" b="1" dirty="0">
                <a:latin typeface="Times New Roman" panose="02020603050405020304" pitchFamily="18" charset="0"/>
                <a:cs typeface="Times New Roman" panose="02020603050405020304" pitchFamily="18" charset="0"/>
              </a:rPr>
              <a:t>Fiber Bragg grating temperature sensors are used in nuclear power facilities to monitor reactor core temperatures and avoid the possibility of nuclear meltdowns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47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832</TotalTime>
  <Words>1632</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Cambria Math</vt:lpstr>
      <vt:lpstr>Times New Roman</vt:lpstr>
      <vt:lpstr>Trebuchet MS</vt:lpstr>
      <vt:lpstr>Wingdings</vt:lpstr>
      <vt:lpstr>Wingdings 3</vt:lpstr>
      <vt:lpstr>Facet</vt:lpstr>
      <vt:lpstr>Applied Physics(C. Sc.) BS CS   Semester-I Course Code:       L-13(Thermometers and Temperature Scales) IUB &amp; All Affiliated Colleges.  Reality Awards Boost Up (YT-Channel)</vt:lpstr>
      <vt:lpstr>Thermometer:</vt:lpstr>
      <vt:lpstr>Thermometer:</vt:lpstr>
      <vt:lpstr>Calibration:</vt:lpstr>
      <vt:lpstr>Calibration:</vt:lpstr>
      <vt:lpstr>Temperature Scale:</vt:lpstr>
      <vt:lpstr>Temperature Scales:</vt:lpstr>
      <vt:lpstr>Relationship among Temperature Scale:</vt:lpstr>
      <vt:lpstr>Applications</vt:lpstr>
      <vt:lpstr>Conceptual Thermodynamics: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L-27(Thermometers and Temperature Scales) IUB &amp; All Affiliated Colleges.  Reality Awards Boost Up (YT-Channel)</dc:title>
  <dc:creator>TEAM CREATIVES</dc:creator>
  <cp:lastModifiedBy>TEAM CREATIVES</cp:lastModifiedBy>
  <cp:revision>55</cp:revision>
  <dcterms:created xsi:type="dcterms:W3CDTF">2024-01-03T17:06:59Z</dcterms:created>
  <dcterms:modified xsi:type="dcterms:W3CDTF">2024-01-07T14:40:31Z</dcterms:modified>
</cp:coreProperties>
</file>