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1" r:id="rId5"/>
    <p:sldId id="257"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65760"/>
            <a:ext cx="7766936" cy="3685076"/>
          </a:xfrm>
        </p:spPr>
        <p:txBody>
          <a:bodyPr/>
          <a:lstStyle/>
          <a:p>
            <a:r>
              <a:rPr lang="en-US" sz="4000" b="1" dirty="0">
                <a:solidFill>
                  <a:srgbClr val="7030A0"/>
                </a:solidFill>
                <a:latin typeface="Old English Text MT" panose="03040902040508030806" pitchFamily="66" charset="0"/>
                <a:cs typeface="Times New Roman" panose="02020603050405020304" pitchFamily="18" charset="0"/>
              </a:rPr>
              <a:t>Applied Physics(C. Sc.)</a:t>
            </a:r>
            <a:br>
              <a:rPr lang="en-US" sz="4000" b="1" dirty="0">
                <a:solidFill>
                  <a:srgbClr val="7030A0"/>
                </a:solidFill>
                <a:latin typeface="Old English Text MT" panose="03040902040508030806" pitchFamily="66" charset="0"/>
                <a:cs typeface="Times New Roman" panose="02020603050405020304" pitchFamily="18" charset="0"/>
              </a:rPr>
            </a:br>
            <a:r>
              <a:rPr lang="en-US" sz="2000" b="1" dirty="0">
                <a:solidFill>
                  <a:schemeClr val="tx1"/>
                </a:solidFill>
                <a:latin typeface="Times New Roman" panose="02020603050405020304" pitchFamily="18" charset="0"/>
                <a:cs typeface="Times New Roman" panose="02020603050405020304" pitchFamily="18" charset="0"/>
              </a:rPr>
              <a:t>BS CS   Semester-I Course Code:      </a:t>
            </a:r>
            <a:r>
              <a:rPr lang="en-US" sz="4000" b="1" dirty="0">
                <a:latin typeface="Times New Roman" panose="02020603050405020304" pitchFamily="18" charset="0"/>
                <a:cs typeface="Times New Roman" panose="02020603050405020304" pitchFamily="18" charset="0"/>
              </a:rPr>
              <a:t/>
            </a:r>
            <a:br>
              <a:rPr lang="en-US" sz="4000" b="1" dirty="0">
                <a:latin typeface="Times New Roman" panose="02020603050405020304" pitchFamily="18" charset="0"/>
                <a:cs typeface="Times New Roman" panose="02020603050405020304" pitchFamily="18" charset="0"/>
              </a:rPr>
            </a:br>
            <a:r>
              <a:rPr lang="en-US" sz="2000" b="1" dirty="0" smtClean="0">
                <a:solidFill>
                  <a:srgbClr val="FF0000"/>
                </a:solidFill>
                <a:latin typeface="Times New Roman" panose="02020603050405020304" pitchFamily="18" charset="0"/>
                <a:cs typeface="Times New Roman" panose="02020603050405020304" pitchFamily="18" charset="0"/>
              </a:rPr>
              <a:t>L-14(Prisms</a:t>
            </a:r>
            <a:r>
              <a:rPr lang="en-US" sz="2000" b="1" dirty="0">
                <a:solidFill>
                  <a:srgbClr val="FF0000"/>
                </a:solidFill>
                <a:latin typeface="Times New Roman" panose="02020603050405020304" pitchFamily="18" charset="0"/>
                <a:cs typeface="Times New Roman" panose="02020603050405020304" pitchFamily="18" charset="0"/>
              </a:rPr>
              <a:t>)</a:t>
            </a:r>
            <a:br>
              <a:rPr lang="en-US" sz="2000" b="1" dirty="0">
                <a:solidFill>
                  <a:srgbClr val="FF0000"/>
                </a:solidFill>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IUB &amp; All Affiliated Colleges. </a:t>
            </a:r>
            <a:br>
              <a:rPr lang="en-US" sz="4000" b="1" dirty="0">
                <a:latin typeface="Times New Roman" panose="02020603050405020304" pitchFamily="18" charset="0"/>
                <a:cs typeface="Times New Roman" panose="02020603050405020304" pitchFamily="18" charset="0"/>
              </a:rPr>
            </a:br>
            <a:r>
              <a:rPr lang="en-US" b="1" dirty="0">
                <a:solidFill>
                  <a:srgbClr val="FFC000"/>
                </a:solidFill>
                <a:latin typeface="Times New Roman" panose="02020603050405020304" pitchFamily="18" charset="0"/>
                <a:cs typeface="Times New Roman" panose="02020603050405020304" pitchFamily="18" charset="0"/>
              </a:rPr>
              <a:t>Reality Awards Boost Up</a:t>
            </a:r>
            <a:br>
              <a:rPr lang="en-US" b="1" dirty="0">
                <a:solidFill>
                  <a:srgbClr val="FFC000"/>
                </a:solidFill>
                <a:latin typeface="Times New Roman" panose="02020603050405020304" pitchFamily="18" charset="0"/>
                <a:cs typeface="Times New Roman" panose="02020603050405020304" pitchFamily="18" charset="0"/>
              </a:rPr>
            </a:br>
            <a:r>
              <a:rPr lang="en-US" sz="2000" b="1" dirty="0">
                <a:solidFill>
                  <a:schemeClr val="tx1"/>
                </a:solidFill>
                <a:latin typeface="Times New Roman" panose="02020603050405020304" pitchFamily="18" charset="0"/>
                <a:cs typeface="Times New Roman" panose="02020603050405020304" pitchFamily="18" charset="0"/>
              </a:rPr>
              <a:t>(YT-Channel)</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78750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4504"/>
            <a:ext cx="8596668" cy="457199"/>
          </a:xfrm>
        </p:spPr>
        <p:txBody>
          <a:bodyPr>
            <a:normAutofit fontScale="90000"/>
          </a:bodyPr>
          <a:lstStyle/>
          <a:p>
            <a:r>
              <a:rPr lang="en-US" dirty="0" smtClean="0">
                <a:latin typeface="Algerian" panose="04020705040A02060702" pitchFamily="82" charset="0"/>
              </a:rPr>
              <a:t>Prism:</a:t>
            </a:r>
            <a:endParaRPr lang="en-US" dirty="0">
              <a:latin typeface="Algerian" panose="04020705040A02060702" pitchFamily="82" charset="0"/>
            </a:endParaRPr>
          </a:p>
        </p:txBody>
      </p:sp>
      <p:sp>
        <p:nvSpPr>
          <p:cNvPr id="3" name="Content Placeholder 2"/>
          <p:cNvSpPr>
            <a:spLocks noGrp="1"/>
          </p:cNvSpPr>
          <p:nvPr>
            <p:ph idx="1"/>
          </p:nvPr>
        </p:nvSpPr>
        <p:spPr>
          <a:xfrm>
            <a:off x="330925" y="561703"/>
            <a:ext cx="11861075" cy="6296297"/>
          </a:xfrm>
        </p:spPr>
        <p:txBody>
          <a:bodyPr>
            <a:noAutofit/>
          </a:bodyPr>
          <a:lstStyle/>
          <a:p>
            <a:r>
              <a:rPr lang="en-US" sz="2000" b="1" dirty="0" smtClean="0">
                <a:latin typeface="Times New Roman" panose="02020603050405020304" pitchFamily="18" charset="0"/>
                <a:cs typeface="Times New Roman" panose="02020603050405020304" pitchFamily="18" charset="0"/>
              </a:rPr>
              <a:t>It is </a:t>
            </a:r>
            <a:r>
              <a:rPr lang="en-US" sz="2000" b="1" dirty="0">
                <a:latin typeface="Times New Roman" panose="02020603050405020304" pitchFamily="18" charset="0"/>
                <a:cs typeface="Times New Roman" panose="02020603050405020304" pitchFamily="18" charset="0"/>
              </a:rPr>
              <a:t>a three-dimensional solid object in which the two ends are identical. It is the combination of the flat faces, identical bases and equal cross-sections. The faces of the prism are parallelograms or rectangles without the bases. And the bases of the prism could be triangle, square, rectangle or any n-sided polygon. For example, a pentagonal prism has two pentagonal bases and 5 rectangular faces</a:t>
            </a:r>
            <a:r>
              <a:rPr lang="en-US" sz="2000" b="1" dirty="0" smtClean="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Prisms are optical devices that manipulate light by bending or refracting it. They are widely used in various fields, including physics, optics, and vision correction. Prisms play a crucial role in altering the path of light and have diverse applications. This article aims to provide a comprehensive understanding of prisms, including their types, uses, and applications.</a:t>
            </a:r>
            <a:endParaRPr lang="en-US" sz="2000" b="1" dirty="0" smtClean="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Prism Shape</a:t>
            </a:r>
          </a:p>
          <a:p>
            <a:r>
              <a:rPr lang="en-US" sz="2000" b="1" dirty="0">
                <a:latin typeface="Times New Roman" panose="02020603050405020304" pitchFamily="18" charset="0"/>
                <a:cs typeface="Times New Roman" panose="02020603050405020304" pitchFamily="18" charset="0"/>
              </a:rPr>
              <a:t>A prism has a solid shape consisting of two identical ends (such as triangle, square, rectangle, etc.), flat faces or surfaces and uniform cross-section across its length. The cross-section looks like a triangle hence called triangular prism. The shape of the prism does not have any curve. Therefore, a prism can have square, rectangular, pentagonal and other polygon shapes but not the circular shape</a:t>
            </a:r>
            <a:r>
              <a:rPr lang="en-US" sz="2000" b="1" dirty="0" smtClean="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Cross Section of Prism</a:t>
            </a:r>
          </a:p>
          <a:p>
            <a:r>
              <a:rPr lang="en-US" sz="2000" b="1" dirty="0">
                <a:latin typeface="Times New Roman" panose="02020603050405020304" pitchFamily="18" charset="0"/>
                <a:cs typeface="Times New Roman" panose="02020603050405020304" pitchFamily="18" charset="0"/>
              </a:rPr>
              <a:t>The cross-section is the shape obtained by the intersection of an object by a plane along its axis. It is also said as cutting a three-dimensional object with a plane to obtain another shape. </a:t>
            </a:r>
          </a:p>
          <a:p>
            <a:r>
              <a:rPr lang="en-US" sz="2000" b="1" dirty="0">
                <a:latin typeface="Times New Roman" panose="02020603050405020304" pitchFamily="18" charset="0"/>
                <a:cs typeface="Times New Roman" panose="02020603050405020304" pitchFamily="18" charset="0"/>
              </a:rPr>
              <a:t>If a prism is intersected by a plane, parallel to the base, then the shape of cross-section will be same as the base. For instance, a square pyramid is cut by a plane, parallel to the base, then the shape of cross-section of pyramid will also be a square.</a:t>
            </a:r>
          </a:p>
          <a:p>
            <a:endParaRPr lang="en-US" sz="20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8753086" y="2484288"/>
            <a:ext cx="3143250" cy="2095500"/>
          </a:xfrm>
          <a:prstGeom prst="rect">
            <a:avLst/>
          </a:prstGeom>
        </p:spPr>
      </p:pic>
      <p:pic>
        <p:nvPicPr>
          <p:cNvPr id="5" name="Picture 4"/>
          <p:cNvPicPr>
            <a:picLocks noChangeAspect="1"/>
          </p:cNvPicPr>
          <p:nvPr/>
        </p:nvPicPr>
        <p:blipFill>
          <a:blip r:embed="rId3"/>
          <a:stretch>
            <a:fillRect/>
          </a:stretch>
        </p:blipFill>
        <p:spPr>
          <a:xfrm>
            <a:off x="7626177" y="3806358"/>
            <a:ext cx="3295650" cy="2095500"/>
          </a:xfrm>
          <a:prstGeom prst="rect">
            <a:avLst/>
          </a:prstGeom>
        </p:spPr>
      </p:pic>
      <p:pic>
        <p:nvPicPr>
          <p:cNvPr id="6" name="Picture 5"/>
          <p:cNvPicPr>
            <a:picLocks noChangeAspect="1"/>
          </p:cNvPicPr>
          <p:nvPr/>
        </p:nvPicPr>
        <p:blipFill>
          <a:blip r:embed="rId4"/>
          <a:stretch>
            <a:fillRect/>
          </a:stretch>
        </p:blipFill>
        <p:spPr>
          <a:xfrm>
            <a:off x="1728043" y="2709862"/>
            <a:ext cx="5796707" cy="2917676"/>
          </a:xfrm>
          <a:prstGeom prst="rect">
            <a:avLst/>
          </a:prstGeom>
        </p:spPr>
      </p:pic>
    </p:spTree>
    <p:extLst>
      <p:ext uri="{BB962C8B-B14F-4D97-AF65-F5344CB8AC3E}">
        <p14:creationId xmlns:p14="http://schemas.microsoft.com/office/powerpoint/2010/main" val="3521387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7566"/>
            <a:ext cx="8596668" cy="653143"/>
          </a:xfrm>
        </p:spPr>
        <p:txBody>
          <a:bodyPr/>
          <a:lstStyle/>
          <a:p>
            <a:r>
              <a:rPr lang="en-US" dirty="0"/>
              <a:t>Types of </a:t>
            </a:r>
            <a:r>
              <a:rPr lang="en-US" dirty="0" smtClean="0"/>
              <a:t>Prism:</a:t>
            </a:r>
            <a:endParaRPr lang="en-US" dirty="0"/>
          </a:p>
        </p:txBody>
      </p:sp>
      <p:sp>
        <p:nvSpPr>
          <p:cNvPr id="3" name="Content Placeholder 2"/>
          <p:cNvSpPr>
            <a:spLocks noGrp="1"/>
          </p:cNvSpPr>
          <p:nvPr>
            <p:ph idx="1"/>
          </p:nvPr>
        </p:nvSpPr>
        <p:spPr>
          <a:xfrm>
            <a:off x="677334" y="679269"/>
            <a:ext cx="8596668" cy="6008914"/>
          </a:xfrm>
        </p:spPr>
        <p:txBody>
          <a:bodyPr>
            <a:normAutofit fontScale="77500" lnSpcReduction="20000"/>
          </a:bodyPr>
          <a:lstStyle/>
          <a:p>
            <a:r>
              <a:rPr lang="en-US" dirty="0" smtClean="0"/>
              <a:t>Depending </a:t>
            </a:r>
            <a:r>
              <a:rPr lang="en-US" dirty="0"/>
              <a:t>upon the cross-sections, the prisms are named. It is of two types, namely</a:t>
            </a:r>
            <a:r>
              <a:rPr lang="en-US" dirty="0" smtClean="0"/>
              <a:t>;</a:t>
            </a:r>
            <a:endParaRPr lang="en-US" dirty="0"/>
          </a:p>
          <a:p>
            <a:r>
              <a:rPr lang="en-US" dirty="0"/>
              <a:t>Regular Prism</a:t>
            </a:r>
          </a:p>
          <a:p>
            <a:r>
              <a:rPr lang="en-US" dirty="0"/>
              <a:t>Irregular Prism</a:t>
            </a:r>
          </a:p>
          <a:p>
            <a:r>
              <a:rPr lang="en-US" dirty="0"/>
              <a:t>Regular Prism</a:t>
            </a:r>
          </a:p>
          <a:p>
            <a:r>
              <a:rPr lang="en-US" dirty="0"/>
              <a:t>If the bases of the prism are in the shape of a regular polygon, it is called regular prism</a:t>
            </a:r>
            <a:r>
              <a:rPr lang="en-US" dirty="0" smtClean="0"/>
              <a:t>.</a:t>
            </a:r>
            <a:endParaRPr lang="en-US" dirty="0"/>
          </a:p>
          <a:p>
            <a:r>
              <a:rPr lang="en-US" dirty="0"/>
              <a:t>Irregular Prism</a:t>
            </a:r>
          </a:p>
          <a:p>
            <a:r>
              <a:rPr lang="en-US" dirty="0"/>
              <a:t>If the bases are in the shape of an irregular polygon, then the prism is called an irregular prism</a:t>
            </a:r>
            <a:r>
              <a:rPr lang="en-US" dirty="0" smtClean="0"/>
              <a:t>.</a:t>
            </a:r>
            <a:endParaRPr lang="en-US" dirty="0"/>
          </a:p>
          <a:p>
            <a:r>
              <a:rPr lang="en-US" dirty="0"/>
              <a:t>Prism Based on Shape of Bases</a:t>
            </a:r>
          </a:p>
          <a:p>
            <a:r>
              <a:rPr lang="en-US" dirty="0"/>
              <a:t>Based on the shape of the bases, it is further </a:t>
            </a:r>
            <a:r>
              <a:rPr lang="en-US" dirty="0" smtClean="0"/>
              <a:t>categorized </a:t>
            </a:r>
            <a:r>
              <a:rPr lang="en-US" dirty="0"/>
              <a:t>into different types, namely</a:t>
            </a:r>
            <a:r>
              <a:rPr lang="en-US" dirty="0" smtClean="0"/>
              <a:t>;</a:t>
            </a:r>
            <a:endParaRPr lang="en-US" dirty="0"/>
          </a:p>
          <a:p>
            <a:r>
              <a:rPr lang="en-US" dirty="0"/>
              <a:t>Triangular prism (has triangular bases)</a:t>
            </a:r>
          </a:p>
          <a:p>
            <a:r>
              <a:rPr lang="en-US" dirty="0"/>
              <a:t>Square prism (has square bases)</a:t>
            </a:r>
          </a:p>
          <a:p>
            <a:r>
              <a:rPr lang="en-US" dirty="0"/>
              <a:t>Rectangular prism (has rectangular bases)</a:t>
            </a:r>
          </a:p>
          <a:p>
            <a:r>
              <a:rPr lang="en-US" dirty="0"/>
              <a:t>Pentagonal prism (has pentagonal bases)</a:t>
            </a:r>
          </a:p>
          <a:p>
            <a:r>
              <a:rPr lang="en-US" dirty="0"/>
              <a:t>Hexagonal prism (has hexagonal bases</a:t>
            </a:r>
            <a:r>
              <a:rPr lang="en-US" dirty="0" smtClean="0"/>
              <a:t>)</a:t>
            </a:r>
          </a:p>
          <a:p>
            <a:r>
              <a:rPr lang="en-US" dirty="0"/>
              <a:t>Right Prism And Oblique Prism</a:t>
            </a:r>
          </a:p>
          <a:p>
            <a:r>
              <a:rPr lang="en-US" dirty="0"/>
              <a:t>Apart from regular and irregular, the prism can be classified into two more types</a:t>
            </a:r>
            <a:r>
              <a:rPr lang="en-US" dirty="0" smtClean="0"/>
              <a:t>;</a:t>
            </a:r>
            <a:endParaRPr lang="en-US" dirty="0"/>
          </a:p>
          <a:p>
            <a:r>
              <a:rPr lang="en-US" dirty="0"/>
              <a:t>Right Prism</a:t>
            </a:r>
          </a:p>
          <a:p>
            <a:r>
              <a:rPr lang="en-US" dirty="0"/>
              <a:t>Oblique Prism</a:t>
            </a:r>
          </a:p>
          <a:p>
            <a:r>
              <a:rPr lang="en-US" dirty="0"/>
              <a:t>The difference between both the prism for triangular bases are;</a:t>
            </a:r>
          </a:p>
        </p:txBody>
      </p:sp>
      <p:pic>
        <p:nvPicPr>
          <p:cNvPr id="4" name="Picture 3"/>
          <p:cNvPicPr>
            <a:picLocks noChangeAspect="1"/>
          </p:cNvPicPr>
          <p:nvPr/>
        </p:nvPicPr>
        <p:blipFill>
          <a:blip r:embed="rId2"/>
          <a:stretch>
            <a:fillRect/>
          </a:stretch>
        </p:blipFill>
        <p:spPr>
          <a:xfrm>
            <a:off x="4590097" y="1829752"/>
            <a:ext cx="6486525" cy="3381375"/>
          </a:xfrm>
          <a:prstGeom prst="rect">
            <a:avLst/>
          </a:prstGeom>
        </p:spPr>
      </p:pic>
    </p:spTree>
    <p:extLst>
      <p:ext uri="{BB962C8B-B14F-4D97-AF65-F5344CB8AC3E}">
        <p14:creationId xmlns:p14="http://schemas.microsoft.com/office/powerpoint/2010/main" val="2810392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0630"/>
            <a:ext cx="8596668" cy="587828"/>
          </a:xfrm>
        </p:spPr>
        <p:txBody>
          <a:bodyPr>
            <a:normAutofit fontScale="90000"/>
          </a:bodyPr>
          <a:lstStyle/>
          <a:p>
            <a:r>
              <a:rPr lang="en-US" dirty="0">
                <a:latin typeface="Algerian" panose="04020705040A02060702" pitchFamily="82" charset="0"/>
              </a:rPr>
              <a:t>Types of Prisms</a:t>
            </a:r>
            <a:r>
              <a:rPr lang="en-US" dirty="0" smtClean="0">
                <a:latin typeface="Algerian" panose="04020705040A02060702" pitchFamily="82" charset="0"/>
              </a:rPr>
              <a:t>:</a:t>
            </a:r>
            <a:endParaRPr lang="en-US" dirty="0">
              <a:latin typeface="Algerian" panose="04020705040A02060702" pitchFamily="82" charset="0"/>
            </a:endParaRPr>
          </a:p>
        </p:txBody>
      </p:sp>
      <p:sp>
        <p:nvSpPr>
          <p:cNvPr id="3" name="Content Placeholder 2"/>
          <p:cNvSpPr>
            <a:spLocks noGrp="1"/>
          </p:cNvSpPr>
          <p:nvPr>
            <p:ph idx="1"/>
          </p:nvPr>
        </p:nvSpPr>
        <p:spPr>
          <a:xfrm>
            <a:off x="677334" y="718458"/>
            <a:ext cx="11144552" cy="5812971"/>
          </a:xfrm>
        </p:spPr>
        <p:txBody>
          <a:bodyPr>
            <a:noAutofit/>
          </a:bodyPr>
          <a:lstStyle/>
          <a:p>
            <a:r>
              <a:rPr lang="en-US" sz="2000" b="1" dirty="0" smtClean="0">
                <a:latin typeface="Times New Roman" panose="02020603050405020304" pitchFamily="18" charset="0"/>
                <a:cs typeface="Times New Roman" panose="02020603050405020304" pitchFamily="18" charset="0"/>
              </a:rPr>
              <a:t>There </a:t>
            </a:r>
            <a:r>
              <a:rPr lang="en-US" sz="2000" b="1" dirty="0">
                <a:latin typeface="Times New Roman" panose="02020603050405020304" pitchFamily="18" charset="0"/>
                <a:cs typeface="Times New Roman" panose="02020603050405020304" pitchFamily="18" charset="0"/>
              </a:rPr>
              <a:t>are several types of prisms, each with its unique shape and properties. Some common types of prisms include</a:t>
            </a:r>
            <a:r>
              <a:rPr lang="en-US" sz="2000" b="1"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Rectangular Prism: This prism has rectangular bases and rectangular faces. It is commonly used in optics experiments and educational demonstrations.</a:t>
            </a:r>
          </a:p>
          <a:p>
            <a:r>
              <a:rPr lang="en-US" sz="2000" b="1" dirty="0">
                <a:latin typeface="Times New Roman" panose="02020603050405020304" pitchFamily="18" charset="0"/>
                <a:cs typeface="Times New Roman" panose="02020603050405020304" pitchFamily="18" charset="0"/>
              </a:rPr>
              <a:t>Triangular Prism: The triangular prism has triangular bases and rectangular or triangular faces. It is widely used in spectroscopy, as it can separate white light into its component colors.</a:t>
            </a:r>
          </a:p>
          <a:p>
            <a:r>
              <a:rPr lang="en-US" sz="2000" b="1" dirty="0">
                <a:latin typeface="Times New Roman" panose="02020603050405020304" pitchFamily="18" charset="0"/>
                <a:cs typeface="Times New Roman" panose="02020603050405020304" pitchFamily="18" charset="0"/>
              </a:rPr>
              <a:t>Porro Prism: This type of prism is commonly found in binoculars and other optical devices. It allows light to be reflected multiple times within the prism, resulting in a compact design and image inversion.</a:t>
            </a:r>
          </a:p>
          <a:p>
            <a:r>
              <a:rPr lang="en-US" sz="2000" b="1" dirty="0">
                <a:latin typeface="Times New Roman" panose="02020603050405020304" pitchFamily="18" charset="0"/>
                <a:cs typeface="Times New Roman" panose="02020603050405020304" pitchFamily="18" charset="0"/>
              </a:rPr>
              <a:t>Pellin-Broca Prism: This prism is used in spectrometers and spectroscopes for precise wavelength measurements.</a:t>
            </a:r>
          </a:p>
          <a:p>
            <a:r>
              <a:rPr lang="en-US" sz="2000" b="1" dirty="0">
                <a:latin typeface="Times New Roman" panose="02020603050405020304" pitchFamily="18" charset="0"/>
                <a:cs typeface="Times New Roman" panose="02020603050405020304" pitchFamily="18" charset="0"/>
              </a:rPr>
              <a:t>Dove Prism: The Dove prism has a unique shape, resembling a pentagonal prism with a roof-like top. It is often used in imaging systems to rotate and invert images without changing their orientation.</a:t>
            </a:r>
          </a:p>
          <a:p>
            <a:r>
              <a:rPr lang="en-US" sz="2000" b="1" dirty="0">
                <a:latin typeface="Times New Roman" panose="02020603050405020304" pitchFamily="18" charset="0"/>
                <a:cs typeface="Times New Roman" panose="02020603050405020304" pitchFamily="18" charset="0"/>
              </a:rPr>
              <a:t>Amici Roof Prism: This prism is widely used in binoculars and spotting scopes to correct the orientation of the image.</a:t>
            </a:r>
          </a:p>
        </p:txBody>
      </p:sp>
    </p:spTree>
    <p:extLst>
      <p:ext uri="{BB962C8B-B14F-4D97-AF65-F5344CB8AC3E}">
        <p14:creationId xmlns:p14="http://schemas.microsoft.com/office/powerpoint/2010/main" val="2959292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5788"/>
            <a:ext cx="8596668" cy="666543"/>
          </a:xfrm>
        </p:spPr>
        <p:txBody>
          <a:bodyPr/>
          <a:lstStyle/>
          <a:p>
            <a:r>
              <a:rPr lang="en-US" dirty="0">
                <a:latin typeface="Algerian" panose="04020705040A02060702" pitchFamily="82" charset="0"/>
              </a:rPr>
              <a:t>Surface Area of a </a:t>
            </a:r>
            <a:r>
              <a:rPr lang="en-US" dirty="0" smtClean="0">
                <a:latin typeface="Algerian" panose="04020705040A02060702" pitchFamily="82" charset="0"/>
              </a:rPr>
              <a:t>Prism:</a:t>
            </a:r>
            <a:endParaRPr lang="en-US" dirty="0">
              <a:latin typeface="Algerian" panose="04020705040A02060702" pitchFamily="82" charset="0"/>
            </a:endParaRPr>
          </a:p>
        </p:txBody>
      </p:sp>
      <p:sp>
        <p:nvSpPr>
          <p:cNvPr id="3" name="Content Placeholder 2"/>
          <p:cNvSpPr>
            <a:spLocks noGrp="1"/>
          </p:cNvSpPr>
          <p:nvPr>
            <p:ph idx="1"/>
          </p:nvPr>
        </p:nvSpPr>
        <p:spPr>
          <a:xfrm>
            <a:off x="821025" y="600891"/>
            <a:ext cx="10896357" cy="6257109"/>
          </a:xfrm>
        </p:spPr>
        <p:txBody>
          <a:bodyPr>
            <a:normAutofit fontScale="77500" lnSpcReduction="20000"/>
          </a:bodyPr>
          <a:lstStyle/>
          <a:p>
            <a:r>
              <a:rPr lang="en-US" dirty="0" smtClean="0"/>
              <a:t>The </a:t>
            </a:r>
            <a:r>
              <a:rPr lang="en-US" dirty="0"/>
              <a:t>surface area, also known as the total surface area (TSA) of a prism, is the total space occupied by its flat faces. The surface area is measured in square units such as m2, cm2, mm2, or in2</a:t>
            </a:r>
            <a:r>
              <a:rPr lang="en-US" dirty="0" smtClean="0"/>
              <a:t>.</a:t>
            </a:r>
            <a:endParaRPr lang="en-US" dirty="0"/>
          </a:p>
          <a:p>
            <a:r>
              <a:rPr lang="en-US" dirty="0"/>
              <a:t>Formulas</a:t>
            </a:r>
          </a:p>
          <a:p>
            <a:r>
              <a:rPr lang="en-US" dirty="0"/>
              <a:t>The general formula to find the total surface area of a prism is</a:t>
            </a:r>
            <a:r>
              <a:rPr lang="en-US" dirty="0" smtClean="0"/>
              <a:t>:</a:t>
            </a:r>
            <a:endParaRPr lang="en-US" dirty="0"/>
          </a:p>
          <a:p>
            <a:r>
              <a:rPr lang="en-US" dirty="0"/>
              <a:t>Total Surface Area (TSA) = 2 × Base Area + Base Perimeter × Height, here, the height of a prism is the distance between the two bases</a:t>
            </a:r>
            <a:r>
              <a:rPr lang="en-US" dirty="0" smtClean="0"/>
              <a:t>.</a:t>
            </a:r>
            <a:endParaRPr lang="en-US" dirty="0"/>
          </a:p>
          <a:p>
            <a:r>
              <a:rPr lang="en-US" dirty="0"/>
              <a:t>The total surface area of a prism is the combined area of the 2 bases and the areas of the lateral faces</a:t>
            </a:r>
            <a:r>
              <a:rPr lang="en-US" dirty="0" smtClean="0"/>
              <a:t>.</a:t>
            </a:r>
            <a:endParaRPr lang="en-US" dirty="0"/>
          </a:p>
          <a:p>
            <a:r>
              <a:rPr lang="en-US" dirty="0"/>
              <a:t>Since Lateral Surface Area (LSA) of a prism = Base perimeter x </a:t>
            </a:r>
            <a:r>
              <a:rPr lang="en-US" dirty="0" smtClean="0"/>
              <a:t>height</a:t>
            </a:r>
            <a:endParaRPr lang="en-US" dirty="0"/>
          </a:p>
          <a:p>
            <a:r>
              <a:rPr lang="en-US" dirty="0"/>
              <a:t>The lateral surface area is the area of all the faces except the bases</a:t>
            </a:r>
            <a:r>
              <a:rPr lang="en-US" dirty="0" smtClean="0"/>
              <a:t>.</a:t>
            </a:r>
            <a:endParaRPr lang="en-US" dirty="0"/>
          </a:p>
          <a:p>
            <a:r>
              <a:rPr lang="en-US" dirty="0"/>
              <a:t>We can also write</a:t>
            </a:r>
            <a:r>
              <a:rPr lang="en-US" dirty="0" smtClean="0"/>
              <a:t>:</a:t>
            </a:r>
            <a:endParaRPr lang="en-US" dirty="0"/>
          </a:p>
          <a:p>
            <a:r>
              <a:rPr lang="en-US" dirty="0"/>
              <a:t>Total Surface Area (TSA) = 2 × Base Area + </a:t>
            </a:r>
            <a:r>
              <a:rPr lang="en-US" dirty="0" smtClean="0"/>
              <a:t>LSA</a:t>
            </a:r>
            <a:endParaRPr lang="en-US" dirty="0"/>
          </a:p>
          <a:p>
            <a:r>
              <a:rPr lang="en-US" dirty="0"/>
              <a:t>However, there are specific formulas to calculate the surface area of different prisms. They are given below</a:t>
            </a:r>
            <a:r>
              <a:rPr lang="en-US" dirty="0" smtClean="0"/>
              <a:t>:</a:t>
            </a:r>
          </a:p>
          <a:p>
            <a:r>
              <a:rPr lang="en-US" dirty="0"/>
              <a:t>Some formulas have additional labeling for particular prisms</a:t>
            </a:r>
            <a:r>
              <a:rPr lang="en-US" dirty="0" smtClean="0"/>
              <a:t>.</a:t>
            </a:r>
            <a:endParaRPr lang="en-US" dirty="0"/>
          </a:p>
          <a:p>
            <a:r>
              <a:rPr lang="en-US" dirty="0"/>
              <a:t>In triangular, rectangular, and trapezoidal prisms, ‘l’ (or length) stands for the distance between the bases, and ‘h’ stands for the height of the polygonal base.  ‘l’ is the length for a square prism, and ‘a’ represents the four congruent base edges. For pentagonal and hexagonal prisms, ‘a‘ is the apothem, and ‘b’ is the base edge</a:t>
            </a:r>
            <a:r>
              <a:rPr lang="en-US" dirty="0" smtClean="0"/>
              <a:t>.</a:t>
            </a:r>
            <a:endParaRPr lang="en-US" dirty="0"/>
          </a:p>
          <a:p>
            <a:r>
              <a:rPr lang="en-US" dirty="0"/>
              <a:t>Volume of a Prism</a:t>
            </a:r>
          </a:p>
          <a:p>
            <a:r>
              <a:rPr lang="en-US" dirty="0"/>
              <a:t>The volume of the prism is defined as the product of the base area and the prism height</a:t>
            </a:r>
            <a:r>
              <a:rPr lang="en-US" dirty="0" smtClean="0"/>
              <a:t>.</a:t>
            </a:r>
          </a:p>
          <a:p>
            <a:r>
              <a:rPr lang="en-US" dirty="0"/>
              <a:t>For example, if you want to find the volume of a square prism, you must know the area of a square, then its volume can be calculated as follows</a:t>
            </a:r>
            <a:r>
              <a:rPr lang="en-US" dirty="0" smtClean="0"/>
              <a:t>:</a:t>
            </a:r>
            <a:endParaRPr lang="en-US" dirty="0"/>
          </a:p>
          <a:p>
            <a:r>
              <a:rPr lang="en-US" dirty="0"/>
              <a:t>The volume of a square Prism = Area of </a:t>
            </a:r>
            <a:r>
              <a:rPr lang="en-US" dirty="0" smtClean="0"/>
              <a:t>square × height</a:t>
            </a:r>
            <a:endParaRPr lang="en-US" dirty="0"/>
          </a:p>
          <a:p>
            <a:r>
              <a:rPr lang="en-US" dirty="0"/>
              <a:t>V = s2 × h cubic </a:t>
            </a:r>
            <a:r>
              <a:rPr lang="en-US" dirty="0" smtClean="0"/>
              <a:t>units</a:t>
            </a:r>
            <a:endParaRPr lang="en-US" dirty="0"/>
          </a:p>
          <a:p>
            <a:r>
              <a:rPr lang="en-US" dirty="0"/>
              <a:t>Where “s” is the side of a square.</a:t>
            </a:r>
          </a:p>
        </p:txBody>
      </p:sp>
      <p:pic>
        <p:nvPicPr>
          <p:cNvPr id="4" name="Picture 3"/>
          <p:cNvPicPr>
            <a:picLocks noChangeAspect="1"/>
          </p:cNvPicPr>
          <p:nvPr/>
        </p:nvPicPr>
        <p:blipFill>
          <a:blip r:embed="rId2"/>
          <a:stretch>
            <a:fillRect/>
          </a:stretch>
        </p:blipFill>
        <p:spPr>
          <a:xfrm>
            <a:off x="7589520" y="331879"/>
            <a:ext cx="4454433" cy="3574682"/>
          </a:xfrm>
          <a:prstGeom prst="rect">
            <a:avLst/>
          </a:prstGeom>
        </p:spPr>
      </p:pic>
      <p:pic>
        <p:nvPicPr>
          <p:cNvPr id="5" name="Picture 4"/>
          <p:cNvPicPr>
            <a:picLocks noChangeAspect="1"/>
          </p:cNvPicPr>
          <p:nvPr/>
        </p:nvPicPr>
        <p:blipFill>
          <a:blip r:embed="rId3"/>
          <a:stretch>
            <a:fillRect/>
          </a:stretch>
        </p:blipFill>
        <p:spPr>
          <a:xfrm>
            <a:off x="3949865" y="4110693"/>
            <a:ext cx="4638675" cy="2543175"/>
          </a:xfrm>
          <a:prstGeom prst="rect">
            <a:avLst/>
          </a:prstGeom>
        </p:spPr>
      </p:pic>
    </p:spTree>
    <p:extLst>
      <p:ext uri="{BB962C8B-B14F-4D97-AF65-F5344CB8AC3E}">
        <p14:creationId xmlns:p14="http://schemas.microsoft.com/office/powerpoint/2010/main" val="4182901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1441"/>
            <a:ext cx="8596668" cy="483326"/>
          </a:xfrm>
        </p:spPr>
        <p:txBody>
          <a:bodyPr>
            <a:normAutofit fontScale="90000"/>
          </a:bodyPr>
          <a:lstStyle/>
          <a:p>
            <a:r>
              <a:rPr lang="en-US" dirty="0">
                <a:solidFill>
                  <a:srgbClr val="7030A0"/>
                </a:solidFill>
                <a:latin typeface="Algerian" panose="04020705040A02060702" pitchFamily="82" charset="0"/>
              </a:rPr>
              <a:t>Uses and Applications</a:t>
            </a:r>
            <a:r>
              <a:rPr lang="en-US" dirty="0" smtClean="0">
                <a:solidFill>
                  <a:srgbClr val="7030A0"/>
                </a:solidFill>
                <a:latin typeface="Algerian" panose="04020705040A02060702" pitchFamily="82" charset="0"/>
              </a:rPr>
              <a:t>:</a:t>
            </a:r>
            <a:endParaRPr lang="en-US" dirty="0">
              <a:solidFill>
                <a:srgbClr val="7030A0"/>
              </a:solidFill>
              <a:latin typeface="Algerian" panose="04020705040A02060702" pitchFamily="82" charset="0"/>
            </a:endParaRPr>
          </a:p>
        </p:txBody>
      </p:sp>
      <p:sp>
        <p:nvSpPr>
          <p:cNvPr id="3" name="Content Placeholder 2"/>
          <p:cNvSpPr>
            <a:spLocks noGrp="1"/>
          </p:cNvSpPr>
          <p:nvPr>
            <p:ph idx="1"/>
          </p:nvPr>
        </p:nvSpPr>
        <p:spPr>
          <a:xfrm>
            <a:off x="222069" y="574767"/>
            <a:ext cx="11665131" cy="5930536"/>
          </a:xfrm>
        </p:spPr>
        <p:txBody>
          <a:bodyPr>
            <a:noAutofit/>
          </a:bodyPr>
          <a:lstStyle/>
          <a:p>
            <a:r>
              <a:rPr lang="en-US" sz="1600" b="1" dirty="0" smtClean="0">
                <a:solidFill>
                  <a:srgbClr val="00B0F0"/>
                </a:solidFill>
                <a:latin typeface="Times New Roman" panose="02020603050405020304" pitchFamily="18" charset="0"/>
                <a:cs typeface="Times New Roman" panose="02020603050405020304" pitchFamily="18" charset="0"/>
              </a:rPr>
              <a:t>Optics </a:t>
            </a:r>
            <a:r>
              <a:rPr lang="en-US" sz="1600" b="1" dirty="0">
                <a:solidFill>
                  <a:srgbClr val="00B0F0"/>
                </a:solidFill>
                <a:latin typeface="Times New Roman" panose="02020603050405020304" pitchFamily="18" charset="0"/>
                <a:cs typeface="Times New Roman" panose="02020603050405020304" pitchFamily="18" charset="0"/>
              </a:rPr>
              <a:t>and Photography: </a:t>
            </a:r>
            <a:r>
              <a:rPr lang="en-US" sz="1600" b="1" dirty="0">
                <a:latin typeface="Times New Roman" panose="02020603050405020304" pitchFamily="18" charset="0"/>
                <a:cs typeface="Times New Roman" panose="02020603050405020304" pitchFamily="18" charset="0"/>
              </a:rPr>
              <a:t>Prisms are widely used in optics and photography to manipulate light and achieve specific effects. They can be used to control the path of light, create reflections, and split light into its spectral components.</a:t>
            </a:r>
          </a:p>
          <a:p>
            <a:r>
              <a:rPr lang="en-US" sz="1600" b="1" dirty="0">
                <a:solidFill>
                  <a:srgbClr val="00B0F0"/>
                </a:solidFill>
                <a:latin typeface="Times New Roman" panose="02020603050405020304" pitchFamily="18" charset="0"/>
                <a:cs typeface="Times New Roman" panose="02020603050405020304" pitchFamily="18" charset="0"/>
              </a:rPr>
              <a:t>Vision Correction:</a:t>
            </a:r>
            <a:r>
              <a:rPr lang="en-US" sz="1600" b="1" dirty="0">
                <a:latin typeface="Times New Roman" panose="02020603050405020304" pitchFamily="18" charset="0"/>
                <a:cs typeface="Times New Roman" panose="02020603050405020304" pitchFamily="18" charset="0"/>
              </a:rPr>
              <a:t> Prisms are utilized in eyeglasses and ophthalmic lenses to correct vision problems related to eye misalignment. Prism lenses can help align the images seen by both eyes, reducing double vision and improving binocular vision.</a:t>
            </a:r>
          </a:p>
          <a:p>
            <a:r>
              <a:rPr lang="en-US" sz="1600" b="1" dirty="0">
                <a:solidFill>
                  <a:srgbClr val="00B0F0"/>
                </a:solidFill>
                <a:latin typeface="Times New Roman" panose="02020603050405020304" pitchFamily="18" charset="0"/>
                <a:cs typeface="Times New Roman" panose="02020603050405020304" pitchFamily="18" charset="0"/>
              </a:rPr>
              <a:t>Spectroscopy: </a:t>
            </a:r>
            <a:r>
              <a:rPr lang="en-US" sz="1600" b="1" dirty="0">
                <a:latin typeface="Times New Roman" panose="02020603050405020304" pitchFamily="18" charset="0"/>
                <a:cs typeface="Times New Roman" panose="02020603050405020304" pitchFamily="18" charset="0"/>
              </a:rPr>
              <a:t>Prisms are integral components of spectrometers and spectroscopes. They disperse light into its component wavelengths, allowing scientists to analyze the composition of substances based on their spectral signatures.</a:t>
            </a:r>
          </a:p>
          <a:p>
            <a:r>
              <a:rPr lang="en-US" sz="1600" b="1" dirty="0">
                <a:solidFill>
                  <a:srgbClr val="00B0F0"/>
                </a:solidFill>
                <a:latin typeface="Times New Roman" panose="02020603050405020304" pitchFamily="18" charset="0"/>
                <a:cs typeface="Times New Roman" panose="02020603050405020304" pitchFamily="18" charset="0"/>
              </a:rPr>
              <a:t>Astronomy: </a:t>
            </a:r>
            <a:r>
              <a:rPr lang="en-US" sz="1600" b="1" dirty="0">
                <a:latin typeface="Times New Roman" panose="02020603050405020304" pitchFamily="18" charset="0"/>
                <a:cs typeface="Times New Roman" panose="02020603050405020304" pitchFamily="18" charset="0"/>
              </a:rPr>
              <a:t>Prisms are used in telescopes and astronomical instruments to analyze and study the light emitted by celestial objects. They can separate light into different wavelengths, aiding in the identification of specific elements and compounds.</a:t>
            </a:r>
          </a:p>
          <a:p>
            <a:r>
              <a:rPr lang="en-US" sz="1600" b="1" dirty="0">
                <a:solidFill>
                  <a:srgbClr val="00B0F0"/>
                </a:solidFill>
                <a:latin typeface="Times New Roman" panose="02020603050405020304" pitchFamily="18" charset="0"/>
                <a:cs typeface="Times New Roman" panose="02020603050405020304" pitchFamily="18" charset="0"/>
              </a:rPr>
              <a:t>Laser Technology: </a:t>
            </a:r>
            <a:r>
              <a:rPr lang="en-US" sz="1600" b="1" dirty="0">
                <a:latin typeface="Times New Roman" panose="02020603050405020304" pitchFamily="18" charset="0"/>
                <a:cs typeface="Times New Roman" panose="02020603050405020304" pitchFamily="18" charset="0"/>
              </a:rPr>
              <a:t>Prisms are utilized in laser applications to manipulate laser beams. They can be used to steer and control the direction of laser light, adjust beam shape, and create beam splitters.</a:t>
            </a:r>
          </a:p>
          <a:p>
            <a:r>
              <a:rPr lang="en-US" sz="1600" b="1" dirty="0" smtClean="0">
                <a:latin typeface="Times New Roman" panose="02020603050405020304" pitchFamily="18" charset="0"/>
                <a:cs typeface="Times New Roman" panose="02020603050405020304" pitchFamily="18" charset="0"/>
              </a:rPr>
              <a:t>: </a:t>
            </a:r>
            <a:r>
              <a:rPr lang="en-US" sz="2000" b="1" dirty="0">
                <a:solidFill>
                  <a:srgbClr val="0070C0"/>
                </a:solidFill>
                <a:latin typeface="Times New Roman" panose="02020603050405020304" pitchFamily="18" charset="0"/>
                <a:cs typeface="Times New Roman" panose="02020603050405020304" pitchFamily="18" charset="0"/>
              </a:rPr>
              <a:t>Considerations and </a:t>
            </a:r>
            <a:r>
              <a:rPr lang="en-US" sz="2000" b="1" dirty="0" smtClean="0">
                <a:solidFill>
                  <a:srgbClr val="0070C0"/>
                </a:solidFill>
                <a:latin typeface="Times New Roman" panose="02020603050405020304" pitchFamily="18" charset="0"/>
                <a:cs typeface="Times New Roman" panose="02020603050405020304" pitchFamily="18" charset="0"/>
              </a:rPr>
              <a:t>Limitations: </a:t>
            </a:r>
            <a:r>
              <a:rPr lang="en-US" sz="1600" b="1" dirty="0" smtClean="0">
                <a:latin typeface="Times New Roman" panose="02020603050405020304" pitchFamily="18" charset="0"/>
                <a:cs typeface="Times New Roman" panose="02020603050405020304" pitchFamily="18" charset="0"/>
              </a:rPr>
              <a:t>There </a:t>
            </a:r>
            <a:r>
              <a:rPr lang="en-US" sz="1600" b="1" dirty="0">
                <a:latin typeface="Times New Roman" panose="02020603050405020304" pitchFamily="18" charset="0"/>
                <a:cs typeface="Times New Roman" panose="02020603050405020304" pitchFamily="18" charset="0"/>
              </a:rPr>
              <a:t>are certain considerations and limitations to keep in mind. These include</a:t>
            </a:r>
            <a:r>
              <a:rPr lang="en-US" sz="1600" b="1" dirty="0" smtClean="0">
                <a:latin typeface="Times New Roman" panose="02020603050405020304" pitchFamily="18" charset="0"/>
                <a:cs typeface="Times New Roman" panose="02020603050405020304" pitchFamily="18" charset="0"/>
              </a:rPr>
              <a:t>:</a:t>
            </a:r>
            <a:endParaRPr lang="en-US" sz="1600" b="1" dirty="0">
              <a:latin typeface="Times New Roman" panose="02020603050405020304" pitchFamily="18" charset="0"/>
              <a:cs typeface="Times New Roman" panose="02020603050405020304" pitchFamily="18" charset="0"/>
            </a:endParaRPr>
          </a:p>
          <a:p>
            <a:r>
              <a:rPr lang="en-US" sz="1600" b="1" dirty="0">
                <a:solidFill>
                  <a:srgbClr val="0070C0"/>
                </a:solidFill>
                <a:latin typeface="Times New Roman" panose="02020603050405020304" pitchFamily="18" charset="0"/>
                <a:cs typeface="Times New Roman" panose="02020603050405020304" pitchFamily="18" charset="0"/>
              </a:rPr>
              <a:t>Light Dispersion: </a:t>
            </a:r>
            <a:r>
              <a:rPr lang="en-US" sz="1600" b="1" dirty="0">
                <a:latin typeface="Times New Roman" panose="02020603050405020304" pitchFamily="18" charset="0"/>
                <a:cs typeface="Times New Roman" panose="02020603050405020304" pitchFamily="18" charset="0"/>
              </a:rPr>
              <a:t>Prisms disperse light into its component colors, which can result in chromatic aberration. This effect should be taken into account in applications where accurate color representation is essential.</a:t>
            </a:r>
          </a:p>
          <a:p>
            <a:r>
              <a:rPr lang="en-US" sz="1600" b="1" dirty="0">
                <a:solidFill>
                  <a:srgbClr val="0070C0"/>
                </a:solidFill>
                <a:latin typeface="Times New Roman" panose="02020603050405020304" pitchFamily="18" charset="0"/>
                <a:cs typeface="Times New Roman" panose="02020603050405020304" pitchFamily="18" charset="0"/>
              </a:rPr>
              <a:t>Angle of Deviation: </a:t>
            </a:r>
            <a:r>
              <a:rPr lang="en-US" sz="1600" b="1" dirty="0">
                <a:latin typeface="Times New Roman" panose="02020603050405020304" pitchFamily="18" charset="0"/>
                <a:cs typeface="Times New Roman" panose="02020603050405020304" pitchFamily="18" charset="0"/>
              </a:rPr>
              <a:t>The angle at which light is bent or deviated by a prism depends on its shape and refractive index. Understanding the properties of the specific prism is crucial for achieving the desired effect.</a:t>
            </a:r>
          </a:p>
          <a:p>
            <a:r>
              <a:rPr lang="en-US" sz="1600" b="1" dirty="0">
                <a:solidFill>
                  <a:srgbClr val="0070C0"/>
                </a:solidFill>
                <a:latin typeface="Times New Roman" panose="02020603050405020304" pitchFamily="18" charset="0"/>
                <a:cs typeface="Times New Roman" panose="02020603050405020304" pitchFamily="18" charset="0"/>
              </a:rPr>
              <a:t>Material Selection: </a:t>
            </a:r>
            <a:r>
              <a:rPr lang="en-US" sz="1600" b="1" dirty="0">
                <a:latin typeface="Times New Roman" panose="02020603050405020304" pitchFamily="18" charset="0"/>
                <a:cs typeface="Times New Roman" panose="02020603050405020304" pitchFamily="18" charset="0"/>
              </a:rPr>
              <a:t>The choice of prism material is important, as different materials have varying refractive indices and transmission properties. Factors such as transparency, durability, and resistance to environmental conditions should be considered.</a:t>
            </a:r>
          </a:p>
        </p:txBody>
      </p:sp>
    </p:spTree>
    <p:extLst>
      <p:ext uri="{BB962C8B-B14F-4D97-AF65-F5344CB8AC3E}">
        <p14:creationId xmlns:p14="http://schemas.microsoft.com/office/powerpoint/2010/main" val="350389416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333</TotalTime>
  <Words>1376</Words>
  <Application>Microsoft Office PowerPoint</Application>
  <PresentationFormat>Widescreen</PresentationFormat>
  <Paragraphs>66</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Algerian</vt:lpstr>
      <vt:lpstr>Arial</vt:lpstr>
      <vt:lpstr>Old English Text MT</vt:lpstr>
      <vt:lpstr>Times New Roman</vt:lpstr>
      <vt:lpstr>Trebuchet MS</vt:lpstr>
      <vt:lpstr>Wingdings 3</vt:lpstr>
      <vt:lpstr>Facet</vt:lpstr>
      <vt:lpstr>Applied Physics(C. Sc.) BS CS   Semester-I Course Code:       L-14(Prisms) IUB &amp; All Affiliated Colleges.  Reality Awards Boost Up (YT-Channel)</vt:lpstr>
      <vt:lpstr>Prism:</vt:lpstr>
      <vt:lpstr>Types of Prism:</vt:lpstr>
      <vt:lpstr>Types of Prisms:</vt:lpstr>
      <vt:lpstr>Surface Area of a Prism:</vt:lpstr>
      <vt:lpstr>Uses and Applications: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Physics(C. Sc.) BS CS   Semester-I Course Code:       L-16(Prisms) IUB &amp; All Affiliated Colleges.  Reality Awards Boost Up (YT-Channel)</dc:title>
  <dc:creator>TEAM CREATIVES</dc:creator>
  <cp:lastModifiedBy>TEAM CREATIVES</cp:lastModifiedBy>
  <cp:revision>7</cp:revision>
  <dcterms:created xsi:type="dcterms:W3CDTF">2024-01-27T11:24:06Z</dcterms:created>
  <dcterms:modified xsi:type="dcterms:W3CDTF">2024-01-27T16:57:51Z</dcterms:modified>
</cp:coreProperties>
</file>