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1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12/15/2023</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12/15/2023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509451"/>
            <a:ext cx="7766936" cy="3541385"/>
          </a:xfrm>
        </p:spPr>
        <p:txBody>
          <a:bodyPr/>
          <a:lstStyle/>
          <a:p>
            <a:r>
              <a:rPr lang="en-US" b="1" dirty="0">
                <a:solidFill>
                  <a:srgbClr val="FF0000"/>
                </a:solidFill>
                <a:latin typeface="Old English Text MT" panose="03040902040508030806" pitchFamily="66" charset="0"/>
              </a:rPr>
              <a:t>Applied Physics(C. Sc.)</a:t>
            </a:r>
            <a:br>
              <a:rPr lang="en-US" b="1" dirty="0">
                <a:solidFill>
                  <a:srgbClr val="FF0000"/>
                </a:solidFill>
                <a:latin typeface="Old English Text MT" panose="03040902040508030806" pitchFamily="66" charset="0"/>
              </a:rPr>
            </a:br>
            <a:r>
              <a:rPr lang="en-US" sz="2000" b="1" dirty="0">
                <a:solidFill>
                  <a:srgbClr val="0070C0"/>
                </a:solidFill>
                <a:latin typeface="Times New Roman" panose="02020603050405020304" pitchFamily="18" charset="0"/>
                <a:cs typeface="Times New Roman" panose="02020603050405020304" pitchFamily="18" charset="0"/>
              </a:rPr>
              <a:t>BS CS   Semester-I Course Code:      </a:t>
            </a:r>
            <a:r>
              <a:rPr lang="en-US" dirty="0"/>
              <a:t/>
            </a:r>
            <a:br>
              <a:rPr lang="en-US" dirty="0"/>
            </a:br>
            <a:r>
              <a:rPr lang="en-US" sz="2400" b="1" dirty="0" smtClean="0">
                <a:solidFill>
                  <a:srgbClr val="7030A0"/>
                </a:solidFill>
                <a:latin typeface="Times New Roman" panose="02020603050405020304" pitchFamily="18" charset="0"/>
                <a:cs typeface="Times New Roman" panose="02020603050405020304" pitchFamily="18" charset="0"/>
              </a:rPr>
              <a:t>L-3(Newton’s Laws of Motion)</a:t>
            </a:r>
            <a:r>
              <a:rPr lang="en-US" sz="2400" b="1" dirty="0">
                <a:solidFill>
                  <a:srgbClr val="7030A0"/>
                </a:solidFill>
                <a:latin typeface="Times New Roman" panose="02020603050405020304" pitchFamily="18" charset="0"/>
                <a:cs typeface="Times New Roman" panose="02020603050405020304" pitchFamily="18" charset="0"/>
              </a:rPr>
              <a:t/>
            </a:r>
            <a:br>
              <a:rPr lang="en-US" sz="2400" b="1" dirty="0">
                <a:solidFill>
                  <a:srgbClr val="7030A0"/>
                </a:solidFill>
                <a:latin typeface="Times New Roman" panose="02020603050405020304" pitchFamily="18" charset="0"/>
                <a:cs typeface="Times New Roman" panose="02020603050405020304" pitchFamily="18" charset="0"/>
              </a:rPr>
            </a:br>
            <a:r>
              <a:rPr lang="en-US" sz="4000" b="1" dirty="0">
                <a:solidFill>
                  <a:srgbClr val="00B0F0"/>
                </a:solidFill>
                <a:latin typeface="Times New Roman" panose="02020603050405020304" pitchFamily="18" charset="0"/>
                <a:cs typeface="Times New Roman" panose="02020603050405020304" pitchFamily="18" charset="0"/>
              </a:rPr>
              <a:t>IUB &amp; All Affiliated Colleges. </a:t>
            </a:r>
            <a:r>
              <a:rPr lang="en-US" dirty="0"/>
              <a:t/>
            </a:r>
            <a:br>
              <a:rPr lang="en-US" dirty="0"/>
            </a:br>
            <a:r>
              <a:rPr lang="en-US" b="1" dirty="0">
                <a:solidFill>
                  <a:srgbClr val="FFC000"/>
                </a:solidFill>
                <a:latin typeface="Times New Roman" panose="02020603050405020304" pitchFamily="18" charset="0"/>
                <a:cs typeface="Times New Roman" panose="02020603050405020304" pitchFamily="18" charset="0"/>
              </a:rPr>
              <a:t>Reality Awards Boost Up</a:t>
            </a:r>
            <a:br>
              <a:rPr lang="en-US" b="1" dirty="0">
                <a:solidFill>
                  <a:srgbClr val="FFC000"/>
                </a:solidFill>
                <a:latin typeface="Times New Roman" panose="02020603050405020304" pitchFamily="18" charset="0"/>
                <a:cs typeface="Times New Roman" panose="02020603050405020304" pitchFamily="18" charset="0"/>
              </a:rPr>
            </a:br>
            <a:r>
              <a:rPr lang="en-US" sz="2800" b="1" dirty="0">
                <a:latin typeface="Times New Roman" panose="02020603050405020304" pitchFamily="18" charset="0"/>
                <a:cs typeface="Times New Roman" panose="02020603050405020304" pitchFamily="18" charset="0"/>
              </a:rPr>
              <a:t>(YT-Channel)</a:t>
            </a:r>
          </a:p>
        </p:txBody>
      </p:sp>
      <p:sp>
        <p:nvSpPr>
          <p:cNvPr id="3" name="Subtitle 2"/>
          <p:cNvSpPr>
            <a:spLocks noGrp="1"/>
          </p:cNvSpPr>
          <p:nvPr>
            <p:ph type="subTitle" idx="1"/>
          </p:nvPr>
        </p:nvSpPr>
        <p:spPr>
          <a:xfrm>
            <a:off x="1507067" y="4493623"/>
            <a:ext cx="7766936" cy="1698171"/>
          </a:xfrm>
        </p:spPr>
        <p:txBody>
          <a:bodyPr/>
          <a:lstStyle/>
          <a:p>
            <a:r>
              <a:rPr lang="en-US" sz="3600" b="1" dirty="0">
                <a:solidFill>
                  <a:srgbClr val="FF0000"/>
                </a:solidFill>
                <a:latin typeface="Old English Text MT" panose="03040902040508030806" pitchFamily="66" charset="0"/>
              </a:rPr>
              <a:t>Rushmat Ali</a:t>
            </a:r>
          </a:p>
          <a:p>
            <a:r>
              <a:rPr lang="en-US" b="1" dirty="0">
                <a:solidFill>
                  <a:srgbClr val="00B0F0"/>
                </a:solidFill>
                <a:latin typeface="Times New Roman" panose="02020603050405020304" pitchFamily="18" charset="0"/>
                <a:cs typeface="Times New Roman" panose="02020603050405020304" pitchFamily="18" charset="0"/>
              </a:rPr>
              <a:t>Assistant Professor OF Physics</a:t>
            </a:r>
          </a:p>
          <a:p>
            <a:r>
              <a:rPr lang="en-US" sz="3200" b="1" dirty="0">
                <a:solidFill>
                  <a:srgbClr val="00B050"/>
                </a:solidFill>
                <a:latin typeface="Times New Roman" panose="02020603050405020304" pitchFamily="18" charset="0"/>
                <a:cs typeface="Times New Roman" panose="02020603050405020304" pitchFamily="18" charset="0"/>
              </a:rPr>
              <a:t>Govt. Kh. F. Graduate College R. Y. Khan</a:t>
            </a:r>
          </a:p>
        </p:txBody>
      </p:sp>
    </p:spTree>
    <p:extLst>
      <p:ext uri="{BB962C8B-B14F-4D97-AF65-F5344CB8AC3E}">
        <p14:creationId xmlns:p14="http://schemas.microsoft.com/office/powerpoint/2010/main" val="3899017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17566"/>
            <a:ext cx="8596668" cy="627017"/>
          </a:xfrm>
        </p:spPr>
        <p:txBody>
          <a:bodyPr>
            <a:normAutofit fontScale="90000"/>
          </a:bodyPr>
          <a:lstStyle/>
          <a:p>
            <a:r>
              <a:rPr lang="en-US" b="1" dirty="0">
                <a:solidFill>
                  <a:srgbClr val="FF0000"/>
                </a:solidFill>
                <a:latin typeface="Algerian" panose="04020705040A02060702" pitchFamily="82" charset="0"/>
              </a:rPr>
              <a:t>What are Newton’s Laws of Motion?</a:t>
            </a:r>
          </a:p>
        </p:txBody>
      </p:sp>
      <p:sp>
        <p:nvSpPr>
          <p:cNvPr id="3" name="Content Placeholder 2"/>
          <p:cNvSpPr>
            <a:spLocks noGrp="1"/>
          </p:cNvSpPr>
          <p:nvPr>
            <p:ph idx="1"/>
          </p:nvPr>
        </p:nvSpPr>
        <p:spPr>
          <a:xfrm>
            <a:off x="677334" y="744583"/>
            <a:ext cx="8596668" cy="5296779"/>
          </a:xfrm>
        </p:spPr>
        <p:txBody>
          <a:bodyPr>
            <a:normAutofit/>
          </a:bodyPr>
          <a:lstStyle/>
          <a:p>
            <a:r>
              <a:rPr lang="en-US" sz="2400" b="1" dirty="0">
                <a:latin typeface="Times New Roman" panose="02020603050405020304" pitchFamily="18" charset="0"/>
                <a:cs typeface="Times New Roman" panose="02020603050405020304" pitchFamily="18" charset="0"/>
              </a:rPr>
              <a:t>Sir Isaac Newton worked in many areas of mathematics and physics.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He </a:t>
            </a:r>
            <a:r>
              <a:rPr lang="en-US" sz="2400" b="1" dirty="0">
                <a:latin typeface="Times New Roman" panose="02020603050405020304" pitchFamily="18" charset="0"/>
                <a:cs typeface="Times New Roman" panose="02020603050405020304" pitchFamily="18" charset="0"/>
              </a:rPr>
              <a:t>developed the theories of gravitation in 1666 when he was only 23 years old.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In </a:t>
            </a:r>
            <a:r>
              <a:rPr lang="en-US" sz="2400" b="1" dirty="0">
                <a:latin typeface="Times New Roman" panose="02020603050405020304" pitchFamily="18" charset="0"/>
                <a:cs typeface="Times New Roman" panose="02020603050405020304" pitchFamily="18" charset="0"/>
              </a:rPr>
              <a:t>1686, he presented his three laws of motion in the “Principia Mathematica Philosophiae </a:t>
            </a:r>
            <a:r>
              <a:rPr lang="en-US" sz="2400" b="1" dirty="0" smtClean="0">
                <a:latin typeface="Times New Roman" panose="02020603050405020304" pitchFamily="18" charset="0"/>
                <a:cs typeface="Times New Roman" panose="02020603050405020304" pitchFamily="18" charset="0"/>
              </a:rPr>
              <a:t>Naturalist.”</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By developing his three laws of motion, Newton revolutionized science.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Newton’s </a:t>
            </a:r>
            <a:r>
              <a:rPr lang="en-US" sz="2400" b="1" dirty="0">
                <a:latin typeface="Times New Roman" panose="02020603050405020304" pitchFamily="18" charset="0"/>
                <a:cs typeface="Times New Roman" panose="02020603050405020304" pitchFamily="18" charset="0"/>
              </a:rPr>
              <a:t>laws together with Kepler’s Laws explained why planets move in elliptical orbits rather than in circles.</a:t>
            </a:r>
          </a:p>
        </p:txBody>
      </p:sp>
      <p:pic>
        <p:nvPicPr>
          <p:cNvPr id="4" name="Picture 3"/>
          <p:cNvPicPr>
            <a:picLocks noChangeAspect="1"/>
          </p:cNvPicPr>
          <p:nvPr/>
        </p:nvPicPr>
        <p:blipFill>
          <a:blip r:embed="rId2"/>
          <a:stretch>
            <a:fillRect/>
          </a:stretch>
        </p:blipFill>
        <p:spPr>
          <a:xfrm>
            <a:off x="3060572" y="744582"/>
            <a:ext cx="7172325" cy="3311601"/>
          </a:xfrm>
          <a:prstGeom prst="rect">
            <a:avLst/>
          </a:prstGeom>
        </p:spPr>
      </p:pic>
      <p:pic>
        <p:nvPicPr>
          <p:cNvPr id="5" name="Picture 4"/>
          <p:cNvPicPr>
            <a:picLocks noChangeAspect="1"/>
          </p:cNvPicPr>
          <p:nvPr/>
        </p:nvPicPr>
        <p:blipFill>
          <a:blip r:embed="rId3"/>
          <a:stretch>
            <a:fillRect/>
          </a:stretch>
        </p:blipFill>
        <p:spPr>
          <a:xfrm>
            <a:off x="2261915" y="1182021"/>
            <a:ext cx="9764411" cy="5486358"/>
          </a:xfrm>
          <a:prstGeom prst="rect">
            <a:avLst/>
          </a:prstGeom>
        </p:spPr>
      </p:pic>
      <p:pic>
        <p:nvPicPr>
          <p:cNvPr id="6" name="Picture 5"/>
          <p:cNvPicPr>
            <a:picLocks noChangeAspect="1"/>
          </p:cNvPicPr>
          <p:nvPr/>
        </p:nvPicPr>
        <p:blipFill>
          <a:blip r:embed="rId4"/>
          <a:stretch>
            <a:fillRect/>
          </a:stretch>
        </p:blipFill>
        <p:spPr>
          <a:xfrm>
            <a:off x="927293" y="3056709"/>
            <a:ext cx="6449411" cy="3611670"/>
          </a:xfrm>
          <a:prstGeom prst="rect">
            <a:avLst/>
          </a:prstGeom>
        </p:spPr>
      </p:pic>
      <p:pic>
        <p:nvPicPr>
          <p:cNvPr id="7" name="Picture 6"/>
          <p:cNvPicPr>
            <a:picLocks noChangeAspect="1"/>
          </p:cNvPicPr>
          <p:nvPr/>
        </p:nvPicPr>
        <p:blipFill>
          <a:blip r:embed="rId5"/>
          <a:stretch>
            <a:fillRect/>
          </a:stretch>
        </p:blipFill>
        <p:spPr>
          <a:xfrm>
            <a:off x="8075484" y="307144"/>
            <a:ext cx="4314825" cy="3431888"/>
          </a:xfrm>
          <a:prstGeom prst="rect">
            <a:avLst/>
          </a:prstGeom>
        </p:spPr>
      </p:pic>
      <p:pic>
        <p:nvPicPr>
          <p:cNvPr id="8" name="Picture 7"/>
          <p:cNvPicPr>
            <a:picLocks noChangeAspect="1"/>
          </p:cNvPicPr>
          <p:nvPr/>
        </p:nvPicPr>
        <p:blipFill>
          <a:blip r:embed="rId6"/>
          <a:stretch>
            <a:fillRect/>
          </a:stretch>
        </p:blipFill>
        <p:spPr>
          <a:xfrm>
            <a:off x="1994562" y="300447"/>
            <a:ext cx="4854617" cy="5008308"/>
          </a:xfrm>
          <a:prstGeom prst="rect">
            <a:avLst/>
          </a:prstGeom>
        </p:spPr>
      </p:pic>
    </p:spTree>
    <p:extLst>
      <p:ext uri="{BB962C8B-B14F-4D97-AF65-F5344CB8AC3E}">
        <p14:creationId xmlns:p14="http://schemas.microsoft.com/office/powerpoint/2010/main" val="1714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0" presetClass="exit" presetSubtype="0" fill="hold" nodeType="clickEffect">
                                  <p:stCondLst>
                                    <p:cond delay="0"/>
                                  </p:stCondLst>
                                  <p:childTnLst>
                                    <p:animEffect transition="out" filter="wedge">
                                      <p:cBhvr>
                                        <p:cTn id="18" dur="2000"/>
                                        <p:tgtEl>
                                          <p:spTgt spid="4"/>
                                        </p:tgtEl>
                                      </p:cBhvr>
                                    </p:animEffect>
                                    <p:set>
                                      <p:cBhvr>
                                        <p:cTn id="19" dur="1" fill="hold">
                                          <p:stCondLst>
                                            <p:cond delay="1999"/>
                                          </p:stCondLst>
                                        </p:cTn>
                                        <p:tgtEl>
                                          <p:spTgt spid="4"/>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 calcmode="lin" valueType="num">
                                      <p:cBhvr additive="base">
                                        <p:cTn id="2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0" presetClass="exit" presetSubtype="0" fill="hold" nodeType="clickEffect">
                                  <p:stCondLst>
                                    <p:cond delay="0"/>
                                  </p:stCondLst>
                                  <p:childTnLst>
                                    <p:animEffect transition="out" filter="wedge">
                                      <p:cBhvr>
                                        <p:cTn id="35" dur="2000"/>
                                        <p:tgtEl>
                                          <p:spTgt spid="7"/>
                                        </p:tgtEl>
                                      </p:cBhvr>
                                    </p:animEffect>
                                    <p:set>
                                      <p:cBhvr>
                                        <p:cTn id="36" dur="1" fill="hold">
                                          <p:stCondLst>
                                            <p:cond delay="1999"/>
                                          </p:stCondLst>
                                        </p:cTn>
                                        <p:tgtEl>
                                          <p:spTgt spid="7"/>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1" end="1"/>
                                            </p:txEl>
                                          </p:spTgt>
                                        </p:tgtEl>
                                        <p:attrNameLst>
                                          <p:attrName>style.visibility</p:attrName>
                                        </p:attrNameLst>
                                      </p:cBhvr>
                                      <p:to>
                                        <p:strVal val="visible"/>
                                      </p:to>
                                    </p:set>
                                    <p:anim calcmode="lin" valueType="num">
                                      <p:cBhvr additive="base">
                                        <p:cTn id="4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 calcmode="lin" valueType="num">
                                      <p:cBhvr additive="base">
                                        <p:cTn id="53" dur="500" fill="hold"/>
                                        <p:tgtEl>
                                          <p:spTgt spid="5"/>
                                        </p:tgtEl>
                                        <p:attrNameLst>
                                          <p:attrName>ppt_x</p:attrName>
                                        </p:attrNameLst>
                                      </p:cBhvr>
                                      <p:tavLst>
                                        <p:tav tm="0">
                                          <p:val>
                                            <p:strVal val="#ppt_x"/>
                                          </p:val>
                                        </p:tav>
                                        <p:tav tm="100000">
                                          <p:val>
                                            <p:strVal val="#ppt_x"/>
                                          </p:val>
                                        </p:tav>
                                      </p:tavLst>
                                    </p:anim>
                                    <p:anim calcmode="lin" valueType="num">
                                      <p:cBhvr additive="base">
                                        <p:cTn id="5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0" presetClass="exit" presetSubtype="0" fill="hold" nodeType="clickEffect">
                                  <p:stCondLst>
                                    <p:cond delay="0"/>
                                  </p:stCondLst>
                                  <p:childTnLst>
                                    <p:animEffect transition="out" filter="wedge">
                                      <p:cBhvr>
                                        <p:cTn id="58" dur="2000"/>
                                        <p:tgtEl>
                                          <p:spTgt spid="5"/>
                                        </p:tgtEl>
                                      </p:cBhvr>
                                    </p:animEffect>
                                    <p:set>
                                      <p:cBhvr>
                                        <p:cTn id="59" dur="1" fill="hold">
                                          <p:stCondLst>
                                            <p:cond delay="1999"/>
                                          </p:stCondLst>
                                        </p:cTn>
                                        <p:tgtEl>
                                          <p:spTgt spid="5"/>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2" presetClass="entr" presetSubtype="4"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anim calcmode="lin" valueType="num">
                                      <p:cBhvr additive="base">
                                        <p:cTn id="6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6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8"/>
                                        </p:tgtEl>
                                        <p:attrNameLst>
                                          <p:attrName>style.visibility</p:attrName>
                                        </p:attrNameLst>
                                      </p:cBhvr>
                                      <p:to>
                                        <p:strVal val="visible"/>
                                      </p:to>
                                    </p:set>
                                    <p:anim calcmode="lin" valueType="num">
                                      <p:cBhvr additive="base">
                                        <p:cTn id="70" dur="500" fill="hold"/>
                                        <p:tgtEl>
                                          <p:spTgt spid="8"/>
                                        </p:tgtEl>
                                        <p:attrNameLst>
                                          <p:attrName>ppt_x</p:attrName>
                                        </p:attrNameLst>
                                      </p:cBhvr>
                                      <p:tavLst>
                                        <p:tav tm="0">
                                          <p:val>
                                            <p:strVal val="#ppt_x"/>
                                          </p:val>
                                        </p:tav>
                                        <p:tav tm="100000">
                                          <p:val>
                                            <p:strVal val="#ppt_x"/>
                                          </p:val>
                                        </p:tav>
                                      </p:tavLst>
                                    </p:anim>
                                    <p:anim calcmode="lin" valueType="num">
                                      <p:cBhvr additive="base">
                                        <p:cTn id="71"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0" presetClass="exit" presetSubtype="0" fill="hold" nodeType="clickEffect">
                                  <p:stCondLst>
                                    <p:cond delay="0"/>
                                  </p:stCondLst>
                                  <p:childTnLst>
                                    <p:animEffect transition="out" filter="wedge">
                                      <p:cBhvr>
                                        <p:cTn id="75" dur="2000"/>
                                        <p:tgtEl>
                                          <p:spTgt spid="8"/>
                                        </p:tgtEl>
                                      </p:cBhvr>
                                    </p:animEffect>
                                    <p:set>
                                      <p:cBhvr>
                                        <p:cTn id="76" dur="1" fill="hold">
                                          <p:stCondLst>
                                            <p:cond delay="1999"/>
                                          </p:stCondLst>
                                        </p:cTn>
                                        <p:tgtEl>
                                          <p:spTgt spid="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nodeType="clickEffect">
                                  <p:stCondLst>
                                    <p:cond delay="0"/>
                                  </p:stCondLst>
                                  <p:childTnLst>
                                    <p:set>
                                      <p:cBhvr>
                                        <p:cTn id="80" dur="1" fill="hold">
                                          <p:stCondLst>
                                            <p:cond delay="0"/>
                                          </p:stCondLst>
                                        </p:cTn>
                                        <p:tgtEl>
                                          <p:spTgt spid="6"/>
                                        </p:tgtEl>
                                        <p:attrNameLst>
                                          <p:attrName>style.visibility</p:attrName>
                                        </p:attrNameLst>
                                      </p:cBhvr>
                                      <p:to>
                                        <p:strVal val="visible"/>
                                      </p:to>
                                    </p:set>
                                    <p:anim calcmode="lin" valueType="num">
                                      <p:cBhvr additive="base">
                                        <p:cTn id="81" dur="500" fill="hold"/>
                                        <p:tgtEl>
                                          <p:spTgt spid="6"/>
                                        </p:tgtEl>
                                        <p:attrNameLst>
                                          <p:attrName>ppt_x</p:attrName>
                                        </p:attrNameLst>
                                      </p:cBhvr>
                                      <p:tavLst>
                                        <p:tav tm="0">
                                          <p:val>
                                            <p:strVal val="#ppt_x"/>
                                          </p:val>
                                        </p:tav>
                                        <p:tav tm="100000">
                                          <p:val>
                                            <p:strVal val="#ppt_x"/>
                                          </p:val>
                                        </p:tav>
                                      </p:tavLst>
                                    </p:anim>
                                    <p:anim calcmode="lin" valueType="num">
                                      <p:cBhvr additive="base">
                                        <p:cTn id="8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nodeType="clickEffect">
                                  <p:stCondLst>
                                    <p:cond delay="0"/>
                                  </p:stCondLst>
                                  <p:childTnLst>
                                    <p:animEffect transition="out" filter="fade">
                                      <p:cBhvr>
                                        <p:cTn id="86" dur="500"/>
                                        <p:tgtEl>
                                          <p:spTgt spid="6"/>
                                        </p:tgtEl>
                                      </p:cBhvr>
                                    </p:animEffect>
                                    <p:set>
                                      <p:cBhvr>
                                        <p:cTn id="87" dur="1" fill="hold">
                                          <p:stCondLst>
                                            <p:cond delay="499"/>
                                          </p:stCondLst>
                                        </p:cTn>
                                        <p:tgtEl>
                                          <p:spTgt spid="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nodeType="clickEffect">
                                  <p:stCondLst>
                                    <p:cond delay="0"/>
                                  </p:stCondLst>
                                  <p:childTnLst>
                                    <p:set>
                                      <p:cBhvr>
                                        <p:cTn id="91" dur="1" fill="hold">
                                          <p:stCondLst>
                                            <p:cond delay="0"/>
                                          </p:stCondLst>
                                        </p:cTn>
                                        <p:tgtEl>
                                          <p:spTgt spid="3">
                                            <p:txEl>
                                              <p:pRg st="4" end="4"/>
                                            </p:txEl>
                                          </p:spTgt>
                                        </p:tgtEl>
                                        <p:attrNameLst>
                                          <p:attrName>style.visibility</p:attrName>
                                        </p:attrNameLst>
                                      </p:cBhvr>
                                      <p:to>
                                        <p:strVal val="visible"/>
                                      </p:to>
                                    </p:set>
                                    <p:anim calcmode="lin" valueType="num">
                                      <p:cBhvr additive="base">
                                        <p:cTn id="9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9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1837" y="139337"/>
            <a:ext cx="8596668" cy="526869"/>
          </a:xfrm>
        </p:spPr>
        <p:txBody>
          <a:bodyPr>
            <a:normAutofit fontScale="90000"/>
          </a:bodyPr>
          <a:lstStyle/>
          <a:p>
            <a:r>
              <a:rPr lang="en-US" dirty="0">
                <a:solidFill>
                  <a:srgbClr val="FF0000"/>
                </a:solidFill>
                <a:latin typeface="Algerian" panose="04020705040A02060702" pitchFamily="82" charset="0"/>
              </a:rPr>
              <a:t>Newton’s First Law: Inertia</a:t>
            </a:r>
          </a:p>
        </p:txBody>
      </p:sp>
      <p:sp>
        <p:nvSpPr>
          <p:cNvPr id="3" name="Content Placeholder 2"/>
          <p:cNvSpPr>
            <a:spLocks noGrp="1"/>
          </p:cNvSpPr>
          <p:nvPr>
            <p:ph idx="1"/>
          </p:nvPr>
        </p:nvSpPr>
        <p:spPr>
          <a:xfrm>
            <a:off x="295835" y="666207"/>
            <a:ext cx="11631705" cy="6048102"/>
          </a:xfrm>
        </p:spPr>
        <p:txBody>
          <a:bodyPr>
            <a:noAutofit/>
          </a:bodyPr>
          <a:lstStyle/>
          <a:p>
            <a:r>
              <a:rPr lang="en-US" sz="2400" b="1" dirty="0" smtClean="0">
                <a:latin typeface="Times New Roman" panose="02020603050405020304" pitchFamily="18" charset="0"/>
                <a:cs typeface="Times New Roman" panose="02020603050405020304" pitchFamily="18" charset="0"/>
              </a:rPr>
              <a:t>An </a:t>
            </a:r>
            <a:r>
              <a:rPr lang="en-US" sz="2400" b="1" dirty="0">
                <a:latin typeface="Times New Roman" panose="02020603050405020304" pitchFamily="18" charset="0"/>
                <a:cs typeface="Times New Roman" panose="02020603050405020304" pitchFamily="18" charset="0"/>
              </a:rPr>
              <a:t>object at rest remains at rest, and an object in motion remains in motion at constant speed and in a straight line unless acted on by an unbalanced force.</a:t>
            </a:r>
          </a:p>
          <a:p>
            <a:r>
              <a:rPr lang="en-US" sz="2400" b="1" dirty="0">
                <a:latin typeface="Times New Roman" panose="02020603050405020304" pitchFamily="18" charset="0"/>
                <a:cs typeface="Times New Roman" panose="02020603050405020304" pitchFamily="18" charset="0"/>
              </a:rPr>
              <a:t>Newton’s first law states that every object will remain at rest or in uniform motion in a straight line unless compelled to change its state by the action of an external force.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This </a:t>
            </a:r>
            <a:r>
              <a:rPr lang="en-US" sz="2400" b="1" dirty="0">
                <a:latin typeface="Times New Roman" panose="02020603050405020304" pitchFamily="18" charset="0"/>
                <a:cs typeface="Times New Roman" panose="02020603050405020304" pitchFamily="18" charset="0"/>
              </a:rPr>
              <a:t>tendency to resist changes in a state of motion is inertia. If all the external forces cancel each other out, then there is no net force acting on the object. </a:t>
            </a:r>
            <a:endParaRPr lang="en-US" sz="2400" b="1" dirty="0" smtClean="0">
              <a:latin typeface="Times New Roman" panose="02020603050405020304" pitchFamily="18" charset="0"/>
              <a:cs typeface="Times New Roman" panose="02020603050405020304" pitchFamily="18" charset="0"/>
            </a:endParaRPr>
          </a:p>
          <a:p>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If there is no net force acting on the object, then the object will maintain a constant velocity</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Examples of inertia involving aerodynamics:</a:t>
            </a:r>
          </a:p>
          <a:p>
            <a:r>
              <a:rPr lang="en-US" sz="2400" b="1" dirty="0">
                <a:latin typeface="Times New Roman" panose="02020603050405020304" pitchFamily="18" charset="0"/>
                <a:cs typeface="Times New Roman" panose="02020603050405020304" pitchFamily="18" charset="0"/>
              </a:rPr>
              <a:t>The motion of an airplane when a pilot changes the throttle setting of an engine.</a:t>
            </a:r>
          </a:p>
          <a:p>
            <a:r>
              <a:rPr lang="en-US" sz="2400" b="1" dirty="0">
                <a:latin typeface="Times New Roman" panose="02020603050405020304" pitchFamily="18" charset="0"/>
                <a:cs typeface="Times New Roman" panose="02020603050405020304" pitchFamily="18" charset="0"/>
              </a:rPr>
              <a:t>The motion of a ball falling down through the atmosphere.</a:t>
            </a:r>
          </a:p>
          <a:p>
            <a:r>
              <a:rPr lang="en-US" sz="2400" b="1" dirty="0">
                <a:latin typeface="Times New Roman" panose="02020603050405020304" pitchFamily="18" charset="0"/>
                <a:cs typeface="Times New Roman" panose="02020603050405020304" pitchFamily="18" charset="0"/>
              </a:rPr>
              <a:t>A model rocket being launched up into the atmosphere.</a:t>
            </a:r>
          </a:p>
          <a:p>
            <a:r>
              <a:rPr lang="en-US" sz="2400" b="1" dirty="0">
                <a:latin typeface="Times New Roman" panose="02020603050405020304" pitchFamily="18" charset="0"/>
                <a:cs typeface="Times New Roman" panose="02020603050405020304" pitchFamily="18" charset="0"/>
              </a:rPr>
              <a:t>The motion of a kite when the wind changes</a:t>
            </a:r>
          </a:p>
        </p:txBody>
      </p:sp>
      <p:pic>
        <p:nvPicPr>
          <p:cNvPr id="4" name="Picture 3"/>
          <p:cNvPicPr>
            <a:picLocks noChangeAspect="1"/>
          </p:cNvPicPr>
          <p:nvPr/>
        </p:nvPicPr>
        <p:blipFill>
          <a:blip r:embed="rId2"/>
          <a:stretch>
            <a:fillRect/>
          </a:stretch>
        </p:blipFill>
        <p:spPr>
          <a:xfrm>
            <a:off x="6657641" y="1480457"/>
            <a:ext cx="4582420" cy="4100071"/>
          </a:xfrm>
          <a:prstGeom prst="rect">
            <a:avLst/>
          </a:prstGeom>
        </p:spPr>
      </p:pic>
      <p:pic>
        <p:nvPicPr>
          <p:cNvPr id="5" name="Picture 4"/>
          <p:cNvPicPr>
            <a:picLocks noChangeAspect="1"/>
          </p:cNvPicPr>
          <p:nvPr/>
        </p:nvPicPr>
        <p:blipFill>
          <a:blip r:embed="rId3"/>
          <a:stretch>
            <a:fillRect/>
          </a:stretch>
        </p:blipFill>
        <p:spPr>
          <a:xfrm>
            <a:off x="2389233" y="687023"/>
            <a:ext cx="6566508" cy="5305738"/>
          </a:xfrm>
          <a:prstGeom prst="rect">
            <a:avLst/>
          </a:prstGeom>
        </p:spPr>
      </p:pic>
      <p:pic>
        <p:nvPicPr>
          <p:cNvPr id="6" name="Picture 5"/>
          <p:cNvPicPr>
            <a:picLocks noChangeAspect="1"/>
          </p:cNvPicPr>
          <p:nvPr/>
        </p:nvPicPr>
        <p:blipFill>
          <a:blip r:embed="rId4"/>
          <a:stretch>
            <a:fillRect/>
          </a:stretch>
        </p:blipFill>
        <p:spPr>
          <a:xfrm>
            <a:off x="1726934" y="1068485"/>
            <a:ext cx="7651571" cy="5251631"/>
          </a:xfrm>
          <a:prstGeom prst="rect">
            <a:avLst/>
          </a:prstGeom>
        </p:spPr>
      </p:pic>
      <p:pic>
        <p:nvPicPr>
          <p:cNvPr id="7" name="Picture 6"/>
          <p:cNvPicPr>
            <a:picLocks noChangeAspect="1"/>
          </p:cNvPicPr>
          <p:nvPr/>
        </p:nvPicPr>
        <p:blipFill>
          <a:blip r:embed="rId5"/>
          <a:stretch>
            <a:fillRect/>
          </a:stretch>
        </p:blipFill>
        <p:spPr>
          <a:xfrm>
            <a:off x="1247693" y="1480457"/>
            <a:ext cx="6242319" cy="5248644"/>
          </a:xfrm>
          <a:prstGeom prst="rect">
            <a:avLst/>
          </a:prstGeom>
        </p:spPr>
      </p:pic>
    </p:spTree>
    <p:extLst>
      <p:ext uri="{BB962C8B-B14F-4D97-AF65-F5344CB8AC3E}">
        <p14:creationId xmlns:p14="http://schemas.microsoft.com/office/powerpoint/2010/main" val="1440537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0" presetClass="exit" presetSubtype="0" fill="hold" nodeType="clickEffect">
                                  <p:stCondLst>
                                    <p:cond delay="0"/>
                                  </p:stCondLst>
                                  <p:childTnLst>
                                    <p:animEffect transition="out" filter="wedge">
                                      <p:cBhvr>
                                        <p:cTn id="24" dur="2000"/>
                                        <p:tgtEl>
                                          <p:spTgt spid="4"/>
                                        </p:tgtEl>
                                      </p:cBhvr>
                                    </p:animEffect>
                                    <p:set>
                                      <p:cBhvr>
                                        <p:cTn id="25" dur="1" fill="hold">
                                          <p:stCondLst>
                                            <p:cond delay="19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1" end="1"/>
                                            </p:txEl>
                                          </p:spTgt>
                                        </p:tgtEl>
                                        <p:attrNameLst>
                                          <p:attrName>style.visibility</p:attrName>
                                        </p:attrNameLst>
                                      </p:cBhvr>
                                      <p:to>
                                        <p:strVal val="visible"/>
                                      </p:to>
                                    </p:set>
                                    <p:anim calcmode="lin" valueType="num">
                                      <p:cBhvr additive="base">
                                        <p:cTn id="3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additive="base">
                                        <p:cTn id="42" dur="500" fill="hold"/>
                                        <p:tgtEl>
                                          <p:spTgt spid="5"/>
                                        </p:tgtEl>
                                        <p:attrNameLst>
                                          <p:attrName>ppt_x</p:attrName>
                                        </p:attrNameLst>
                                      </p:cBhvr>
                                      <p:tavLst>
                                        <p:tav tm="0">
                                          <p:val>
                                            <p:strVal val="#ppt_x"/>
                                          </p:val>
                                        </p:tav>
                                        <p:tav tm="100000">
                                          <p:val>
                                            <p:strVal val="#ppt_x"/>
                                          </p:val>
                                        </p:tav>
                                      </p:tavLst>
                                    </p:anim>
                                    <p:anim calcmode="lin" valueType="num">
                                      <p:cBhvr additive="base">
                                        <p:cTn id="4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16" presetClass="exit" presetSubtype="21" fill="hold" nodeType="clickEffect">
                                  <p:stCondLst>
                                    <p:cond delay="0"/>
                                  </p:stCondLst>
                                  <p:childTnLst>
                                    <p:animEffect transition="out" filter="barn(inVertical)">
                                      <p:cBhvr>
                                        <p:cTn id="47" dur="500"/>
                                        <p:tgtEl>
                                          <p:spTgt spid="5"/>
                                        </p:tgtEl>
                                      </p:cBhvr>
                                    </p:animEffect>
                                    <p:set>
                                      <p:cBhvr>
                                        <p:cTn id="48" dur="1" fill="hold">
                                          <p:stCondLst>
                                            <p:cond delay="499"/>
                                          </p:stCondLst>
                                        </p:cTn>
                                        <p:tgtEl>
                                          <p:spTgt spid="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4" end="4"/>
                                            </p:txEl>
                                          </p:spTgt>
                                        </p:tgtEl>
                                        <p:attrNameLst>
                                          <p:attrName>style.visibility</p:attrName>
                                        </p:attrNameLst>
                                      </p:cBhvr>
                                      <p:to>
                                        <p:strVal val="visible"/>
                                      </p:to>
                                    </p:set>
                                    <p:anim calcmode="lin" valueType="num">
                                      <p:cBhvr additive="base">
                                        <p:cTn id="5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5" end="5"/>
                                            </p:txEl>
                                          </p:spTgt>
                                        </p:tgtEl>
                                        <p:attrNameLst>
                                          <p:attrName>style.visibility</p:attrName>
                                        </p:attrNameLst>
                                      </p:cBhvr>
                                      <p:to>
                                        <p:strVal val="visible"/>
                                      </p:to>
                                    </p:set>
                                    <p:anim calcmode="lin" valueType="num">
                                      <p:cBhvr additive="base">
                                        <p:cTn id="6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6" end="6"/>
                                            </p:txEl>
                                          </p:spTgt>
                                        </p:tgtEl>
                                        <p:attrNameLst>
                                          <p:attrName>style.visibility</p:attrName>
                                        </p:attrNameLst>
                                      </p:cBhvr>
                                      <p:to>
                                        <p:strVal val="visible"/>
                                      </p:to>
                                    </p:set>
                                    <p:anim calcmode="lin" valueType="num">
                                      <p:cBhvr additive="base">
                                        <p:cTn id="7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3">
                                            <p:txEl>
                                              <p:pRg st="7" end="7"/>
                                            </p:txEl>
                                          </p:spTgt>
                                        </p:tgtEl>
                                        <p:attrNameLst>
                                          <p:attrName>style.visibility</p:attrName>
                                        </p:attrNameLst>
                                      </p:cBhvr>
                                      <p:to>
                                        <p:strVal val="visible"/>
                                      </p:to>
                                    </p:set>
                                    <p:anim calcmode="lin" valueType="num">
                                      <p:cBhvr additive="base">
                                        <p:cTn id="7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 presetClass="entr" presetSubtype="4" fill="hold" nodeType="clickEffect">
                                  <p:stCondLst>
                                    <p:cond delay="0"/>
                                  </p:stCondLst>
                                  <p:childTnLst>
                                    <p:set>
                                      <p:cBhvr>
                                        <p:cTn id="82" dur="1" fill="hold">
                                          <p:stCondLst>
                                            <p:cond delay="0"/>
                                          </p:stCondLst>
                                        </p:cTn>
                                        <p:tgtEl>
                                          <p:spTgt spid="3">
                                            <p:txEl>
                                              <p:pRg st="8" end="8"/>
                                            </p:txEl>
                                          </p:spTgt>
                                        </p:tgtEl>
                                        <p:attrNameLst>
                                          <p:attrName>style.visibility</p:attrName>
                                        </p:attrNameLst>
                                      </p:cBhvr>
                                      <p:to>
                                        <p:strVal val="visible"/>
                                      </p:to>
                                    </p:set>
                                    <p:anim calcmode="lin" valueType="num">
                                      <p:cBhvr additive="base">
                                        <p:cTn id="8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85" fill="hold">
                      <p:stCondLst>
                        <p:cond delay="indefinite"/>
                      </p:stCondLst>
                      <p:childTnLst>
                        <p:par>
                          <p:cTn id="86" fill="hold">
                            <p:stCondLst>
                              <p:cond delay="0"/>
                            </p:stCondLst>
                            <p:childTnLst>
                              <p:par>
                                <p:cTn id="87" presetID="2" presetClass="entr" presetSubtype="4" fill="hold" nodeType="clickEffect">
                                  <p:stCondLst>
                                    <p:cond delay="0"/>
                                  </p:stCondLst>
                                  <p:childTnLst>
                                    <p:set>
                                      <p:cBhvr>
                                        <p:cTn id="88" dur="1" fill="hold">
                                          <p:stCondLst>
                                            <p:cond delay="0"/>
                                          </p:stCondLst>
                                        </p:cTn>
                                        <p:tgtEl>
                                          <p:spTgt spid="6"/>
                                        </p:tgtEl>
                                        <p:attrNameLst>
                                          <p:attrName>style.visibility</p:attrName>
                                        </p:attrNameLst>
                                      </p:cBhvr>
                                      <p:to>
                                        <p:strVal val="visible"/>
                                      </p:to>
                                    </p:set>
                                    <p:anim calcmode="lin" valueType="num">
                                      <p:cBhvr additive="base">
                                        <p:cTn id="89" dur="500" fill="hold"/>
                                        <p:tgtEl>
                                          <p:spTgt spid="6"/>
                                        </p:tgtEl>
                                        <p:attrNameLst>
                                          <p:attrName>ppt_x</p:attrName>
                                        </p:attrNameLst>
                                      </p:cBhvr>
                                      <p:tavLst>
                                        <p:tav tm="0">
                                          <p:val>
                                            <p:strVal val="#ppt_x"/>
                                          </p:val>
                                        </p:tav>
                                        <p:tav tm="100000">
                                          <p:val>
                                            <p:strVal val="#ppt_x"/>
                                          </p:val>
                                        </p:tav>
                                      </p:tavLst>
                                    </p:anim>
                                    <p:anim calcmode="lin" valueType="num">
                                      <p:cBhvr additive="base">
                                        <p:cTn id="9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10" presetClass="exit" presetSubtype="0" fill="hold" nodeType="clickEffect">
                                  <p:stCondLst>
                                    <p:cond delay="0"/>
                                  </p:stCondLst>
                                  <p:childTnLst>
                                    <p:animEffect transition="out" filter="fade">
                                      <p:cBhvr>
                                        <p:cTn id="94" dur="500"/>
                                        <p:tgtEl>
                                          <p:spTgt spid="6"/>
                                        </p:tgtEl>
                                      </p:cBhvr>
                                    </p:animEffect>
                                    <p:set>
                                      <p:cBhvr>
                                        <p:cTn id="95" dur="1" fill="hold">
                                          <p:stCondLst>
                                            <p:cond delay="499"/>
                                          </p:stCondLst>
                                        </p:cTn>
                                        <p:tgtEl>
                                          <p:spTgt spid="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2" presetClass="entr" presetSubtype="4" fill="hold" nodeType="clickEffect">
                                  <p:stCondLst>
                                    <p:cond delay="0"/>
                                  </p:stCondLst>
                                  <p:childTnLst>
                                    <p:set>
                                      <p:cBhvr>
                                        <p:cTn id="99" dur="1" fill="hold">
                                          <p:stCondLst>
                                            <p:cond delay="0"/>
                                          </p:stCondLst>
                                        </p:cTn>
                                        <p:tgtEl>
                                          <p:spTgt spid="7"/>
                                        </p:tgtEl>
                                        <p:attrNameLst>
                                          <p:attrName>style.visibility</p:attrName>
                                        </p:attrNameLst>
                                      </p:cBhvr>
                                      <p:to>
                                        <p:strVal val="visible"/>
                                      </p:to>
                                    </p:set>
                                    <p:anim calcmode="lin" valueType="num">
                                      <p:cBhvr additive="base">
                                        <p:cTn id="100" dur="500" fill="hold"/>
                                        <p:tgtEl>
                                          <p:spTgt spid="7"/>
                                        </p:tgtEl>
                                        <p:attrNameLst>
                                          <p:attrName>ppt_x</p:attrName>
                                        </p:attrNameLst>
                                      </p:cBhvr>
                                      <p:tavLst>
                                        <p:tav tm="0">
                                          <p:val>
                                            <p:strVal val="#ppt_x"/>
                                          </p:val>
                                        </p:tav>
                                        <p:tav tm="100000">
                                          <p:val>
                                            <p:strVal val="#ppt_x"/>
                                          </p:val>
                                        </p:tav>
                                      </p:tavLst>
                                    </p:anim>
                                    <p:anim calcmode="lin" valueType="num">
                                      <p:cBhvr additive="base">
                                        <p:cTn id="10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02" fill="hold">
                      <p:stCondLst>
                        <p:cond delay="indefinite"/>
                      </p:stCondLst>
                      <p:childTnLst>
                        <p:par>
                          <p:cTn id="103" fill="hold">
                            <p:stCondLst>
                              <p:cond delay="0"/>
                            </p:stCondLst>
                            <p:childTnLst>
                              <p:par>
                                <p:cTn id="104" presetID="22" presetClass="exit" presetSubtype="4" fill="hold" nodeType="clickEffect">
                                  <p:stCondLst>
                                    <p:cond delay="0"/>
                                  </p:stCondLst>
                                  <p:childTnLst>
                                    <p:animEffect transition="out" filter="wipe(down)">
                                      <p:cBhvr>
                                        <p:cTn id="105" dur="500"/>
                                        <p:tgtEl>
                                          <p:spTgt spid="7"/>
                                        </p:tgtEl>
                                      </p:cBhvr>
                                    </p:animEffect>
                                    <p:set>
                                      <p:cBhvr>
                                        <p:cTn id="10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1440"/>
            <a:ext cx="8596668" cy="535577"/>
          </a:xfrm>
        </p:spPr>
        <p:txBody>
          <a:bodyPr>
            <a:normAutofit fontScale="90000"/>
          </a:bodyPr>
          <a:lstStyle/>
          <a:p>
            <a:r>
              <a:rPr lang="en-US" dirty="0">
                <a:solidFill>
                  <a:srgbClr val="FF0000"/>
                </a:solidFill>
                <a:latin typeface="Algerian" panose="04020705040A02060702" pitchFamily="82" charset="0"/>
              </a:rPr>
              <a:t>Newton’s Second Law: Force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134471" y="627017"/>
                <a:ext cx="11470341" cy="5943600"/>
              </a:xfrm>
            </p:spPr>
            <p:txBody>
              <a:bodyPr>
                <a:noAutofit/>
              </a:bodyPr>
              <a:lstStyle/>
              <a:p>
                <a:r>
                  <a:rPr lang="en-US" sz="2000" b="1" dirty="0" smtClean="0">
                    <a:latin typeface="Times New Roman" panose="02020603050405020304" pitchFamily="18" charset="0"/>
                    <a:cs typeface="Times New Roman" panose="02020603050405020304" pitchFamily="18" charset="0"/>
                  </a:rPr>
                  <a:t>There are two forms of this law:</a:t>
                </a:r>
              </a:p>
              <a:p>
                <a:pPr marL="457200" indent="-457200">
                  <a:buFont typeface="+mj-lt"/>
                  <a:buAutoNum type="arabicParenR"/>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When an unbalanced external force acts on a body, it produces an acceleration in its own direction. Such that magnitude of acceleration is directly proportional to magnitude of for  and inversely proportional to mass of the object. Mathematically, F=ma. Here m is constant mass.</a:t>
                </a:r>
              </a:p>
              <a:p>
                <a:pPr marL="457200" indent="-457200">
                  <a:buFont typeface="+mj-lt"/>
                  <a:buAutoNum type="arabicParenR"/>
                </a:pPr>
                <a:r>
                  <a:rPr lang="en-US" sz="2000" b="1"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The time rate of change of momentum is equal to applied force. </a:t>
                </a:r>
                <a14:m>
                  <m:oMath xmlns:m="http://schemas.openxmlformats.org/officeDocument/2006/math">
                    <m:acc>
                      <m:accPr>
                        <m:chr m:val="⃗"/>
                        <m:ctrlPr>
                          <a:rPr lang="en-US" sz="2000" b="1" i="1" smtClean="0">
                            <a:latin typeface="Cambria Math" panose="02040503050406030204" pitchFamily="18" charset="0"/>
                            <a:cs typeface="Times New Roman" panose="02020603050405020304" pitchFamily="18" charset="0"/>
                          </a:rPr>
                        </m:ctrlPr>
                      </m:accPr>
                      <m:e>
                        <m:r>
                          <a:rPr lang="en-US" sz="2000" b="1" i="1" smtClean="0">
                            <a:latin typeface="Cambria Math" panose="02040503050406030204" pitchFamily="18" charset="0"/>
                            <a:cs typeface="Times New Roman" panose="02020603050405020304" pitchFamily="18" charset="0"/>
                          </a:rPr>
                          <m:t>𝑭</m:t>
                        </m:r>
                        <m:r>
                          <a:rPr lang="en-US" sz="2000" b="1" i="1" smtClean="0">
                            <a:latin typeface="Cambria Math" panose="02040503050406030204" pitchFamily="18" charset="0"/>
                            <a:cs typeface="Times New Roman" panose="02020603050405020304" pitchFamily="18" charset="0"/>
                          </a:rPr>
                          <m:t> </m:t>
                        </m:r>
                      </m:e>
                    </m:acc>
                    <m:r>
                      <a:rPr lang="en-US" sz="2000" b="1" i="1" smtClean="0">
                        <a:latin typeface="Cambria Math" panose="02040503050406030204" pitchFamily="18" charset="0"/>
                        <a:cs typeface="Times New Roman" panose="02020603050405020304" pitchFamily="18" charset="0"/>
                      </a:rPr>
                      <m:t>=</m:t>
                    </m:r>
                    <m:f>
                      <m:fPr>
                        <m:ctrlPr>
                          <a:rPr lang="en-US" sz="2000" b="1" i="1" smtClean="0">
                            <a:latin typeface="Cambria Math" panose="02040503050406030204" pitchFamily="18" charset="0"/>
                            <a:cs typeface="Times New Roman" panose="02020603050405020304" pitchFamily="18" charset="0"/>
                          </a:rPr>
                        </m:ctrlPr>
                      </m:fPr>
                      <m:num>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acc>
                          <m:accPr>
                            <m:chr m:val="⃗"/>
                            <m:ctrlPr>
                              <a:rPr lang="en-US" sz="2000" b="1" i="1" smtClean="0">
                                <a:latin typeface="Cambria Math" panose="02040503050406030204" pitchFamily="18" charset="0"/>
                                <a:ea typeface="Cambria Math" panose="02040503050406030204" pitchFamily="18" charset="0"/>
                                <a:cs typeface="Times New Roman" panose="02020603050405020304" pitchFamily="18" charset="0"/>
                              </a:rPr>
                            </m:ctrlPr>
                          </m:accPr>
                          <m:e>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𝒑</m:t>
                            </m:r>
                          </m:e>
                        </m:acc>
                      </m:num>
                      <m:den>
                        <m:r>
                          <a:rPr lang="en-US" sz="2000" b="1" i="1" smtClean="0">
                            <a:latin typeface="Cambria Math" panose="02040503050406030204" pitchFamily="18" charset="0"/>
                            <a:ea typeface="Cambria Math" panose="02040503050406030204" pitchFamily="18" charset="0"/>
                            <a:cs typeface="Times New Roman" panose="02020603050405020304" pitchFamily="18" charset="0"/>
                          </a:rPr>
                          <m:t>∆</m:t>
                        </m:r>
                        <m:r>
                          <a:rPr lang="en-US" sz="2000" b="1" i="1" smtClean="0">
                            <a:latin typeface="Cambria Math" panose="02040503050406030204" pitchFamily="18" charset="0"/>
                            <a:ea typeface="Cambria Math" panose="02040503050406030204" pitchFamily="18" charset="0"/>
                            <a:cs typeface="Times New Roman" panose="02020603050405020304" pitchFamily="18" charset="0"/>
                          </a:rPr>
                          <m:t>𝒕</m:t>
                        </m:r>
                      </m:den>
                    </m:f>
                  </m:oMath>
                </a14:m>
                <a:r>
                  <a:rPr lang="en-US" sz="2000" b="1" dirty="0" smtClean="0">
                    <a:latin typeface="Times New Roman" panose="02020603050405020304" pitchFamily="18" charset="0"/>
                    <a:cs typeface="Times New Roman" panose="02020603050405020304" pitchFamily="18" charset="0"/>
                  </a:rPr>
                  <a:t>, Here, p=mv= momentum. It is applied when mass and velocity both changes in rockets.</a:t>
                </a:r>
                <a:endParaRPr lang="en-US" sz="2000" b="1" dirty="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Let </a:t>
                </a:r>
                <a:r>
                  <a:rPr lang="en-US" sz="2000" b="1" dirty="0">
                    <a:latin typeface="Times New Roman" panose="02020603050405020304" pitchFamily="18" charset="0"/>
                    <a:cs typeface="Times New Roman" panose="02020603050405020304" pitchFamily="18" charset="0"/>
                  </a:rPr>
                  <a:t>us assume that we have an airplane at a point “0” defined by its location X0 and time t0. The airplane has a mass m0 and travels at velocity V0. An external force F to the airplane shown above moves it to point “1”. The airplane’s new location is X1 and time t1</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The mass and velocity of the airplane change during the flight to values m1 and V1. Newton’s second law can help us determine the new values of V1 and m1, if we know how big the force F is. Let us just take the difference between the conditions at point “1” and the conditions at point “0</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change in velocity divided by the change in time is the definition of the acceleration a. The second law then reduces to the more familiar product of a mass and an acceleration</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Example </a:t>
                </a:r>
                <a:r>
                  <a:rPr lang="en-US" sz="2000" b="1" dirty="0">
                    <a:latin typeface="Times New Roman" panose="02020603050405020304" pitchFamily="18" charset="0"/>
                    <a:cs typeface="Times New Roman" panose="02020603050405020304" pitchFamily="18" charset="0"/>
                  </a:rPr>
                  <a:t>of force involving aerodynamics:</a:t>
                </a:r>
              </a:p>
              <a:p>
                <a:r>
                  <a:rPr lang="en-US" sz="2000" b="1" dirty="0">
                    <a:latin typeface="Times New Roman" panose="02020603050405020304" pitchFamily="18" charset="0"/>
                    <a:cs typeface="Times New Roman" panose="02020603050405020304" pitchFamily="18" charset="0"/>
                  </a:rPr>
                  <a:t>An aircraft’s motion resulting from aerodynamic forces, aircraft weight, and thrust</a:t>
                </a:r>
              </a:p>
              <a:p>
                <a:endParaRPr lang="en-US" sz="2000" b="1"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134471" y="627017"/>
                <a:ext cx="11470341" cy="5943600"/>
              </a:xfrm>
              <a:blipFill>
                <a:blip r:embed="rId2"/>
                <a:stretch>
                  <a:fillRect l="-213" t="-615" r="-850" b="-307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40510" y="1162594"/>
            <a:ext cx="6565935" cy="3866606"/>
          </a:xfrm>
          <a:prstGeom prst="rect">
            <a:avLst/>
          </a:prstGeom>
        </p:spPr>
      </p:pic>
      <p:pic>
        <p:nvPicPr>
          <p:cNvPr id="5" name="Picture 4"/>
          <p:cNvPicPr>
            <a:picLocks noChangeAspect="1"/>
          </p:cNvPicPr>
          <p:nvPr/>
        </p:nvPicPr>
        <p:blipFill>
          <a:blip r:embed="rId4"/>
          <a:stretch>
            <a:fillRect/>
          </a:stretch>
        </p:blipFill>
        <p:spPr>
          <a:xfrm>
            <a:off x="2663621" y="1690949"/>
            <a:ext cx="9414399" cy="4108960"/>
          </a:xfrm>
          <a:prstGeom prst="rect">
            <a:avLst/>
          </a:prstGeom>
        </p:spPr>
      </p:pic>
      <p:pic>
        <p:nvPicPr>
          <p:cNvPr id="6" name="Picture 5"/>
          <p:cNvPicPr>
            <a:picLocks noChangeAspect="1"/>
          </p:cNvPicPr>
          <p:nvPr/>
        </p:nvPicPr>
        <p:blipFill>
          <a:blip r:embed="rId5"/>
          <a:stretch>
            <a:fillRect/>
          </a:stretch>
        </p:blipFill>
        <p:spPr>
          <a:xfrm>
            <a:off x="5839697" y="1228774"/>
            <a:ext cx="4870496" cy="2859131"/>
          </a:xfrm>
          <a:prstGeom prst="rect">
            <a:avLst/>
          </a:prstGeom>
        </p:spPr>
      </p:pic>
      <p:pic>
        <p:nvPicPr>
          <p:cNvPr id="7" name="Picture 6"/>
          <p:cNvPicPr>
            <a:picLocks noChangeAspect="1"/>
          </p:cNvPicPr>
          <p:nvPr/>
        </p:nvPicPr>
        <p:blipFill>
          <a:blip r:embed="rId6"/>
          <a:stretch>
            <a:fillRect/>
          </a:stretch>
        </p:blipFill>
        <p:spPr>
          <a:xfrm>
            <a:off x="3686905" y="3013136"/>
            <a:ext cx="5823187" cy="2768693"/>
          </a:xfrm>
          <a:prstGeom prst="rect">
            <a:avLst/>
          </a:prstGeom>
        </p:spPr>
      </p:pic>
      <p:pic>
        <p:nvPicPr>
          <p:cNvPr id="8" name="Picture 7"/>
          <p:cNvPicPr>
            <a:picLocks noChangeAspect="1"/>
          </p:cNvPicPr>
          <p:nvPr/>
        </p:nvPicPr>
        <p:blipFill>
          <a:blip r:embed="rId7"/>
          <a:stretch>
            <a:fillRect/>
          </a:stretch>
        </p:blipFill>
        <p:spPr>
          <a:xfrm>
            <a:off x="3574674" y="1373840"/>
            <a:ext cx="6631643" cy="3315822"/>
          </a:xfrm>
          <a:prstGeom prst="rect">
            <a:avLst/>
          </a:prstGeom>
        </p:spPr>
      </p:pic>
    </p:spTree>
    <p:extLst>
      <p:ext uri="{BB962C8B-B14F-4D97-AF65-F5344CB8AC3E}">
        <p14:creationId xmlns:p14="http://schemas.microsoft.com/office/powerpoint/2010/main" val="245674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xit" presetSubtype="0" fill="hold" nodeType="clickEffect">
                                  <p:stCondLst>
                                    <p:cond delay="0"/>
                                  </p:stCondLst>
                                  <p:childTnLst>
                                    <p:animEffect transition="out" filter="wedge">
                                      <p:cBhvr>
                                        <p:cTn id="30" dur="2000"/>
                                        <p:tgtEl>
                                          <p:spTgt spid="6"/>
                                        </p:tgtEl>
                                      </p:cBhvr>
                                    </p:animEffect>
                                    <p:set>
                                      <p:cBhvr>
                                        <p:cTn id="31" dur="1" fill="hold">
                                          <p:stCondLst>
                                            <p:cond delay="19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gtEl>
                                        <p:attrNameLst>
                                          <p:attrName>style.visibility</p:attrName>
                                        </p:attrNameLst>
                                      </p:cBhvr>
                                      <p:to>
                                        <p:strVal val="visible"/>
                                      </p:to>
                                    </p:set>
                                    <p:anim calcmode="lin" valueType="num">
                                      <p:cBhvr additive="base">
                                        <p:cTn id="36" dur="500" fill="hold"/>
                                        <p:tgtEl>
                                          <p:spTgt spid="5"/>
                                        </p:tgtEl>
                                        <p:attrNameLst>
                                          <p:attrName>ppt_x</p:attrName>
                                        </p:attrNameLst>
                                      </p:cBhvr>
                                      <p:tavLst>
                                        <p:tav tm="0">
                                          <p:val>
                                            <p:strVal val="#ppt_x"/>
                                          </p:val>
                                        </p:tav>
                                        <p:tav tm="100000">
                                          <p:val>
                                            <p:strVal val="#ppt_x"/>
                                          </p:val>
                                        </p:tav>
                                      </p:tavLst>
                                    </p:anim>
                                    <p:anim calcmode="lin" valueType="num">
                                      <p:cBhvr additive="base">
                                        <p:cTn id="3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0" presetClass="exit" presetSubtype="0" fill="hold" nodeType="clickEffect">
                                  <p:stCondLst>
                                    <p:cond delay="0"/>
                                  </p:stCondLst>
                                  <p:childTnLst>
                                    <p:animEffect transition="out" filter="wedge">
                                      <p:cBhvr>
                                        <p:cTn id="41" dur="2000"/>
                                        <p:tgtEl>
                                          <p:spTgt spid="5"/>
                                        </p:tgtEl>
                                      </p:cBhvr>
                                    </p:animEffect>
                                    <p:set>
                                      <p:cBhvr>
                                        <p:cTn id="42" dur="1" fill="hold">
                                          <p:stCondLst>
                                            <p:cond delay="1999"/>
                                          </p:stCondLst>
                                        </p:cTn>
                                        <p:tgtEl>
                                          <p:spTgt spid="5"/>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anim calcmode="lin" valueType="num">
                                      <p:cBhvr additive="base">
                                        <p:cTn id="4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3" end="3"/>
                                            </p:txEl>
                                          </p:spTgt>
                                        </p:tgtEl>
                                        <p:attrNameLst>
                                          <p:attrName>style.visibility</p:attrName>
                                        </p:attrNameLst>
                                      </p:cBhvr>
                                      <p:to>
                                        <p:strVal val="visible"/>
                                      </p:to>
                                    </p:set>
                                    <p:anim calcmode="lin" valueType="num">
                                      <p:cBhvr additive="base">
                                        <p:cTn id="5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 calcmode="lin" valueType="num">
                                      <p:cBhvr additive="base">
                                        <p:cTn id="59" dur="500" fill="hold"/>
                                        <p:tgtEl>
                                          <p:spTgt spid="4"/>
                                        </p:tgtEl>
                                        <p:attrNameLst>
                                          <p:attrName>ppt_x</p:attrName>
                                        </p:attrNameLst>
                                      </p:cBhvr>
                                      <p:tavLst>
                                        <p:tav tm="0">
                                          <p:val>
                                            <p:strVal val="#ppt_x"/>
                                          </p:val>
                                        </p:tav>
                                        <p:tav tm="100000">
                                          <p:val>
                                            <p:strVal val="#ppt_x"/>
                                          </p:val>
                                        </p:tav>
                                      </p:tavLst>
                                    </p:anim>
                                    <p:anim calcmode="lin" valueType="num">
                                      <p:cBhvr additive="base">
                                        <p:cTn id="6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0" presetClass="exit" presetSubtype="0" fill="hold" nodeType="clickEffect">
                                  <p:stCondLst>
                                    <p:cond delay="0"/>
                                  </p:stCondLst>
                                  <p:childTnLst>
                                    <p:animEffect transition="out" filter="wedge">
                                      <p:cBhvr>
                                        <p:cTn id="64" dur="2000"/>
                                        <p:tgtEl>
                                          <p:spTgt spid="4"/>
                                        </p:tgtEl>
                                      </p:cBhvr>
                                    </p:animEffect>
                                    <p:set>
                                      <p:cBhvr>
                                        <p:cTn id="65" dur="1" fill="hold">
                                          <p:stCondLst>
                                            <p:cond delay="1999"/>
                                          </p:stCondLst>
                                        </p:cTn>
                                        <p:tgtEl>
                                          <p:spTgt spid="4"/>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nodeType="clickEffect">
                                  <p:stCondLst>
                                    <p:cond delay="0"/>
                                  </p:stCondLst>
                                  <p:childTnLst>
                                    <p:set>
                                      <p:cBhvr>
                                        <p:cTn id="69" dur="1" fill="hold">
                                          <p:stCondLst>
                                            <p:cond delay="0"/>
                                          </p:stCondLst>
                                        </p:cTn>
                                        <p:tgtEl>
                                          <p:spTgt spid="3">
                                            <p:txEl>
                                              <p:pRg st="4" end="4"/>
                                            </p:txEl>
                                          </p:spTgt>
                                        </p:tgtEl>
                                        <p:attrNameLst>
                                          <p:attrName>style.visibility</p:attrName>
                                        </p:attrNameLst>
                                      </p:cBhvr>
                                      <p:to>
                                        <p:strVal val="visible"/>
                                      </p:to>
                                    </p:set>
                                    <p:anim calcmode="lin" valueType="num">
                                      <p:cBhvr additive="base">
                                        <p:cTn id="7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nodeType="click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 calcmode="lin" valueType="num">
                                      <p:cBhvr additive="base">
                                        <p:cTn id="76"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2" presetClass="entr" presetSubtype="4" fill="hold" nodeType="clickEffect">
                                  <p:stCondLst>
                                    <p:cond delay="0"/>
                                  </p:stCondLst>
                                  <p:childTnLst>
                                    <p:set>
                                      <p:cBhvr>
                                        <p:cTn id="81" dur="1" fill="hold">
                                          <p:stCondLst>
                                            <p:cond delay="0"/>
                                          </p:stCondLst>
                                        </p:cTn>
                                        <p:tgtEl>
                                          <p:spTgt spid="3">
                                            <p:txEl>
                                              <p:pRg st="6" end="6"/>
                                            </p:txEl>
                                          </p:spTgt>
                                        </p:tgtEl>
                                        <p:attrNameLst>
                                          <p:attrName>style.visibility</p:attrName>
                                        </p:attrNameLst>
                                      </p:cBhvr>
                                      <p:to>
                                        <p:strVal val="visible"/>
                                      </p:to>
                                    </p:set>
                                    <p:anim calcmode="lin" valueType="num">
                                      <p:cBhvr additive="base">
                                        <p:cTn id="8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 calcmode="lin" valueType="num">
                                      <p:cBhvr additive="base">
                                        <p:cTn id="8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 presetClass="entr" presetSubtype="4" fill="hold" nodeType="clickEffect">
                                  <p:stCondLst>
                                    <p:cond delay="0"/>
                                  </p:stCondLst>
                                  <p:childTnLst>
                                    <p:set>
                                      <p:cBhvr>
                                        <p:cTn id="93" dur="1" fill="hold">
                                          <p:stCondLst>
                                            <p:cond delay="0"/>
                                          </p:stCondLst>
                                        </p:cTn>
                                        <p:tgtEl>
                                          <p:spTgt spid="7"/>
                                        </p:tgtEl>
                                        <p:attrNameLst>
                                          <p:attrName>style.visibility</p:attrName>
                                        </p:attrNameLst>
                                      </p:cBhvr>
                                      <p:to>
                                        <p:strVal val="visible"/>
                                      </p:to>
                                    </p:set>
                                    <p:anim calcmode="lin" valueType="num">
                                      <p:cBhvr additive="base">
                                        <p:cTn id="94" dur="500" fill="hold"/>
                                        <p:tgtEl>
                                          <p:spTgt spid="7"/>
                                        </p:tgtEl>
                                        <p:attrNameLst>
                                          <p:attrName>ppt_x</p:attrName>
                                        </p:attrNameLst>
                                      </p:cBhvr>
                                      <p:tavLst>
                                        <p:tav tm="0">
                                          <p:val>
                                            <p:strVal val="#ppt_x"/>
                                          </p:val>
                                        </p:tav>
                                        <p:tav tm="100000">
                                          <p:val>
                                            <p:strVal val="#ppt_x"/>
                                          </p:val>
                                        </p:tav>
                                      </p:tavLst>
                                    </p:anim>
                                    <p:anim calcmode="lin" valueType="num">
                                      <p:cBhvr additive="base">
                                        <p:cTn id="95"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nodeType="clickEffect">
                                  <p:stCondLst>
                                    <p:cond delay="0"/>
                                  </p:stCondLst>
                                  <p:childTnLst>
                                    <p:animEffect transition="out" filter="fade">
                                      <p:cBhvr>
                                        <p:cTn id="99" dur="500"/>
                                        <p:tgtEl>
                                          <p:spTgt spid="7"/>
                                        </p:tgtEl>
                                      </p:cBhvr>
                                    </p:animEffect>
                                    <p:set>
                                      <p:cBhvr>
                                        <p:cTn id="100" dur="1" fill="hold">
                                          <p:stCondLst>
                                            <p:cond delay="499"/>
                                          </p:stCondLst>
                                        </p:cTn>
                                        <p:tgtEl>
                                          <p:spTgt spid="7"/>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8"/>
                                        </p:tgtEl>
                                        <p:attrNameLst>
                                          <p:attrName>style.visibility</p:attrName>
                                        </p:attrNameLst>
                                      </p:cBhvr>
                                      <p:to>
                                        <p:strVal val="visible"/>
                                      </p:to>
                                    </p:set>
                                    <p:anim calcmode="lin" valueType="num">
                                      <p:cBhvr additive="base">
                                        <p:cTn id="105" dur="500" fill="hold"/>
                                        <p:tgtEl>
                                          <p:spTgt spid="8"/>
                                        </p:tgtEl>
                                        <p:attrNameLst>
                                          <p:attrName>ppt_x</p:attrName>
                                        </p:attrNameLst>
                                      </p:cBhvr>
                                      <p:tavLst>
                                        <p:tav tm="0">
                                          <p:val>
                                            <p:strVal val="#ppt_x"/>
                                          </p:val>
                                        </p:tav>
                                        <p:tav tm="100000">
                                          <p:val>
                                            <p:strVal val="#ppt_x"/>
                                          </p:val>
                                        </p:tav>
                                      </p:tavLst>
                                    </p:anim>
                                    <p:anim calcmode="lin" valueType="num">
                                      <p:cBhvr additive="base">
                                        <p:cTn id="10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0" presetClass="exit" presetSubtype="0" fill="hold" nodeType="clickEffect">
                                  <p:stCondLst>
                                    <p:cond delay="0"/>
                                  </p:stCondLst>
                                  <p:childTnLst>
                                    <p:animEffect transition="out" filter="wedge">
                                      <p:cBhvr>
                                        <p:cTn id="110" dur="2000"/>
                                        <p:tgtEl>
                                          <p:spTgt spid="8"/>
                                        </p:tgtEl>
                                      </p:cBhvr>
                                    </p:animEffect>
                                    <p:set>
                                      <p:cBhvr>
                                        <p:cTn id="111" dur="1" fill="hold">
                                          <p:stCondLst>
                                            <p:cond delay="1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39338"/>
            <a:ext cx="9511695" cy="618309"/>
          </a:xfrm>
        </p:spPr>
        <p:txBody>
          <a:bodyPr>
            <a:normAutofit fontScale="90000"/>
          </a:bodyPr>
          <a:lstStyle/>
          <a:p>
            <a:r>
              <a:rPr lang="en-US" dirty="0">
                <a:latin typeface="Algerian" panose="04020705040A02060702" pitchFamily="82" charset="0"/>
              </a:rPr>
              <a:t>Newton’s Third Law: Action &amp; Reaction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7904" y="757647"/>
                <a:ext cx="11551022" cy="5804518"/>
              </a:xfrm>
            </p:spPr>
            <p:txBody>
              <a:bodyPr>
                <a:noAutofit/>
              </a:bodyPr>
              <a:lstStyle/>
              <a:p>
                <a:r>
                  <a:rPr lang="en-US" sz="2400" b="1" dirty="0" smtClean="0">
                    <a:latin typeface="Times New Roman" panose="02020603050405020304" pitchFamily="18" charset="0"/>
                    <a:cs typeface="Times New Roman" panose="02020603050405020304" pitchFamily="18" charset="0"/>
                  </a:rPr>
                  <a:t>Whenever </a:t>
                </a:r>
                <a:r>
                  <a:rPr lang="en-US" sz="2400" b="1" dirty="0">
                    <a:latin typeface="Times New Roman" panose="02020603050405020304" pitchFamily="18" charset="0"/>
                    <a:cs typeface="Times New Roman" panose="02020603050405020304" pitchFamily="18" charset="0"/>
                  </a:rPr>
                  <a:t>one object exerts a force on a second object, the second object exerts an equal and opposite force on the first.</a:t>
                </a:r>
              </a:p>
              <a:p>
                <a:r>
                  <a:rPr lang="en-US" sz="2400" b="1" dirty="0">
                    <a:latin typeface="Times New Roman" panose="02020603050405020304" pitchFamily="18" charset="0"/>
                    <a:cs typeface="Times New Roman" panose="02020603050405020304" pitchFamily="18" charset="0"/>
                  </a:rPr>
                  <a:t>His third law states that for every action (force) in nature there is an equal and opposite reaction. </a:t>
                </a:r>
                <a14:m>
                  <m:oMath xmlns:m="http://schemas.openxmlformats.org/officeDocument/2006/math">
                    <m:acc>
                      <m:accPr>
                        <m:chr m:val="⃗"/>
                        <m:ctrlPr>
                          <a:rPr lang="en-US" sz="2400" b="1" i="1" smtClean="0">
                            <a:latin typeface="Cambria Math" panose="02040503050406030204" pitchFamily="18" charset="0"/>
                            <a:cs typeface="Times New Roman" panose="02020603050405020304" pitchFamily="18" charset="0"/>
                          </a:rPr>
                        </m:ctrlPr>
                      </m:accPr>
                      <m:e>
                        <m:r>
                          <a:rPr lang="en-US" sz="2400" b="1" i="1" smtClean="0">
                            <a:latin typeface="Cambria Math" panose="02040503050406030204" pitchFamily="18" charset="0"/>
                            <a:cs typeface="Times New Roman" panose="02020603050405020304" pitchFamily="18" charset="0"/>
                          </a:rPr>
                          <m:t>𝑭</m:t>
                        </m:r>
                        <m:r>
                          <a:rPr lang="en-US" sz="2400" b="1" i="1" smtClean="0">
                            <a:latin typeface="Cambria Math" panose="02040503050406030204" pitchFamily="18" charset="0"/>
                            <a:cs typeface="Times New Roman" panose="02020603050405020304" pitchFamily="18" charset="0"/>
                          </a:rPr>
                          <m:t>𝟏𝟐</m:t>
                        </m:r>
                      </m:e>
                    </m:acc>
                    <m:r>
                      <a:rPr lang="en-US" sz="2400" b="1" i="1" smtClean="0">
                        <a:latin typeface="Cambria Math" panose="02040503050406030204" pitchFamily="18" charset="0"/>
                        <a:cs typeface="Times New Roman" panose="02020603050405020304" pitchFamily="18" charset="0"/>
                      </a:rPr>
                      <m:t>=−</m:t>
                    </m:r>
                    <m:acc>
                      <m:accPr>
                        <m:chr m:val="⃗"/>
                        <m:ctrlPr>
                          <a:rPr lang="en-US" sz="2400" b="1" i="1" smtClean="0">
                            <a:latin typeface="Cambria Math" panose="02040503050406030204" pitchFamily="18" charset="0"/>
                            <a:cs typeface="Times New Roman" panose="02020603050405020304" pitchFamily="18" charset="0"/>
                          </a:rPr>
                        </m:ctrlPr>
                      </m:accPr>
                      <m:e>
                        <m:r>
                          <a:rPr lang="en-US" sz="2400" b="1" i="1" smtClean="0">
                            <a:latin typeface="Cambria Math" panose="02040503050406030204" pitchFamily="18" charset="0"/>
                            <a:cs typeface="Times New Roman" panose="02020603050405020304" pitchFamily="18" charset="0"/>
                          </a:rPr>
                          <m:t>𝑭</m:t>
                        </m:r>
                        <m:r>
                          <a:rPr lang="en-US" sz="2400" b="1" i="1" smtClean="0">
                            <a:latin typeface="Cambria Math" panose="02040503050406030204" pitchFamily="18" charset="0"/>
                            <a:cs typeface="Times New Roman" panose="02020603050405020304" pitchFamily="18" charset="0"/>
                          </a:rPr>
                          <m:t>𝟐𝟏</m:t>
                        </m:r>
                      </m:e>
                    </m:acc>
                  </m:oMath>
                </a14:m>
                <a:r>
                  <a:rPr lang="en-US" sz="2400" b="1" dirty="0" smtClean="0">
                    <a:latin typeface="Times New Roman" panose="02020603050405020304" pitchFamily="18" charset="0"/>
                    <a:cs typeface="Times New Roman" panose="02020603050405020304" pitchFamily="18" charset="0"/>
                  </a:rPr>
                  <a:t> This pair of forces do not exerts on the same body.</a:t>
                </a:r>
              </a:p>
              <a:p>
                <a:r>
                  <a:rPr lang="en-US" sz="2400" b="1" dirty="0" smtClean="0">
                    <a:latin typeface="Times New Roman" panose="02020603050405020304" pitchFamily="18" charset="0"/>
                    <a:cs typeface="Times New Roman" panose="02020603050405020304" pitchFamily="18" charset="0"/>
                  </a:rPr>
                  <a:t>If </a:t>
                </a:r>
                <a:r>
                  <a:rPr lang="en-US" sz="2400" b="1" dirty="0">
                    <a:latin typeface="Times New Roman" panose="02020603050405020304" pitchFamily="18" charset="0"/>
                    <a:cs typeface="Times New Roman" panose="02020603050405020304" pitchFamily="18" charset="0"/>
                  </a:rPr>
                  <a:t>object A exerts a force on object B, object B also exerts an equal and opposite force on object A. In other words, forces result from interactions</a:t>
                </a:r>
                <a:r>
                  <a:rPr lang="en-US" sz="2400" b="1" dirty="0" smtClean="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Examples</a:t>
                </a:r>
                <a:r>
                  <a:rPr lang="en-US" sz="2400" b="1" dirty="0">
                    <a:latin typeface="Times New Roman" panose="02020603050405020304" pitchFamily="18" charset="0"/>
                    <a:cs typeface="Times New Roman" panose="02020603050405020304" pitchFamily="18" charset="0"/>
                  </a:rPr>
                  <a:t> of action and reaction involving </a:t>
                </a: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motion of a spinning ball, the air is </a:t>
                </a:r>
                <a:r>
                  <a:rPr lang="en-US" sz="2400" b="1" dirty="0" err="1">
                    <a:latin typeface="Times New Roman" panose="02020603050405020304" pitchFamily="18" charset="0"/>
                    <a:cs typeface="Times New Roman" panose="02020603050405020304" pitchFamily="18" charset="0"/>
                  </a:rPr>
                  <a:t>deflecteaerodynamics</a:t>
                </a:r>
                <a:r>
                  <a:rPr lang="en-US" sz="2400" b="1" dirty="0">
                    <a:latin typeface="Times New Roman" panose="02020603050405020304" pitchFamily="18" charset="0"/>
                    <a:cs typeface="Times New Roman" panose="02020603050405020304" pitchFamily="18" charset="0"/>
                  </a:rPr>
                  <a:t>:</a:t>
                </a:r>
              </a:p>
              <a:p>
                <a:r>
                  <a:rPr lang="en-US" sz="2400" b="1" dirty="0">
                    <a:latin typeface="Times New Roman" panose="02020603050405020304" pitchFamily="18" charset="0"/>
                    <a:cs typeface="Times New Roman" panose="02020603050405020304" pitchFamily="18" charset="0"/>
                  </a:rPr>
                  <a:t>The motion of lift from an airfoil, the air is deflected downward by the airfoil’s action, and in reaction, the wing is pushed upward.</a:t>
                </a:r>
              </a:p>
              <a:p>
                <a:r>
                  <a:rPr lang="en-US" sz="2400" b="1" dirty="0" smtClean="0">
                    <a:latin typeface="Times New Roman" panose="02020603050405020304" pitchFamily="18" charset="0"/>
                    <a:cs typeface="Times New Roman" panose="02020603050405020304" pitchFamily="18" charset="0"/>
                  </a:rPr>
                  <a:t>d </a:t>
                </a:r>
                <a:r>
                  <a:rPr lang="en-US" sz="2400" b="1" dirty="0">
                    <a:latin typeface="Times New Roman" panose="02020603050405020304" pitchFamily="18" charset="0"/>
                    <a:cs typeface="Times New Roman" panose="02020603050405020304" pitchFamily="18" charset="0"/>
                  </a:rPr>
                  <a:t>to one side, and the ball reacts by moving in the opposite direction.</a:t>
                </a:r>
              </a:p>
              <a:p>
                <a:r>
                  <a:rPr lang="en-US" sz="2400" b="1" dirty="0">
                    <a:latin typeface="Times New Roman" panose="02020603050405020304" pitchFamily="18" charset="0"/>
                    <a:cs typeface="Times New Roman" panose="02020603050405020304" pitchFamily="18" charset="0"/>
                  </a:rPr>
                  <a:t>The motion of a jet engine produces thrust and hot exhaust gases flow out the back of the engine, and a thrusting force is produced in the opposite direction.</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7904" y="757647"/>
                <a:ext cx="11551022" cy="5804518"/>
              </a:xfrm>
              <a:blipFill>
                <a:blip r:embed="rId2"/>
                <a:stretch>
                  <a:fillRect l="-422" t="-840"/>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3855312" y="1645368"/>
            <a:ext cx="7870523" cy="3099843"/>
          </a:xfrm>
          <a:prstGeom prst="rect">
            <a:avLst/>
          </a:prstGeom>
        </p:spPr>
      </p:pic>
      <p:pic>
        <p:nvPicPr>
          <p:cNvPr id="5" name="Picture 4"/>
          <p:cNvPicPr>
            <a:picLocks noChangeAspect="1"/>
          </p:cNvPicPr>
          <p:nvPr/>
        </p:nvPicPr>
        <p:blipFill>
          <a:blip r:embed="rId4"/>
          <a:stretch>
            <a:fillRect/>
          </a:stretch>
        </p:blipFill>
        <p:spPr>
          <a:xfrm>
            <a:off x="6078071" y="1647328"/>
            <a:ext cx="5339138" cy="3476201"/>
          </a:xfrm>
          <a:prstGeom prst="rect">
            <a:avLst/>
          </a:prstGeom>
        </p:spPr>
      </p:pic>
      <p:pic>
        <p:nvPicPr>
          <p:cNvPr id="6" name="Picture 5"/>
          <p:cNvPicPr>
            <a:picLocks noChangeAspect="1"/>
          </p:cNvPicPr>
          <p:nvPr/>
        </p:nvPicPr>
        <p:blipFill>
          <a:blip r:embed="rId5"/>
          <a:stretch>
            <a:fillRect/>
          </a:stretch>
        </p:blipFill>
        <p:spPr>
          <a:xfrm>
            <a:off x="3635213" y="2675965"/>
            <a:ext cx="6306558" cy="3285088"/>
          </a:xfrm>
          <a:prstGeom prst="rect">
            <a:avLst/>
          </a:prstGeom>
        </p:spPr>
      </p:pic>
      <p:pic>
        <p:nvPicPr>
          <p:cNvPr id="7" name="Picture 6"/>
          <p:cNvPicPr>
            <a:picLocks noChangeAspect="1"/>
          </p:cNvPicPr>
          <p:nvPr/>
        </p:nvPicPr>
        <p:blipFill>
          <a:blip r:embed="rId6"/>
          <a:stretch>
            <a:fillRect/>
          </a:stretch>
        </p:blipFill>
        <p:spPr>
          <a:xfrm>
            <a:off x="2514600" y="935029"/>
            <a:ext cx="3358815" cy="3496221"/>
          </a:xfrm>
          <a:prstGeom prst="rect">
            <a:avLst/>
          </a:prstGeom>
        </p:spPr>
      </p:pic>
      <p:pic>
        <p:nvPicPr>
          <p:cNvPr id="8" name="Picture 7"/>
          <p:cNvPicPr>
            <a:picLocks noChangeAspect="1"/>
          </p:cNvPicPr>
          <p:nvPr/>
        </p:nvPicPr>
        <p:blipFill>
          <a:blip r:embed="rId7"/>
          <a:stretch>
            <a:fillRect/>
          </a:stretch>
        </p:blipFill>
        <p:spPr>
          <a:xfrm>
            <a:off x="4174283" y="1042483"/>
            <a:ext cx="4096131" cy="4096131"/>
          </a:xfrm>
          <a:prstGeom prst="rect">
            <a:avLst/>
          </a:prstGeom>
        </p:spPr>
      </p:pic>
      <p:pic>
        <p:nvPicPr>
          <p:cNvPr id="9" name="Picture 8"/>
          <p:cNvPicPr>
            <a:picLocks noChangeAspect="1"/>
          </p:cNvPicPr>
          <p:nvPr/>
        </p:nvPicPr>
        <p:blipFill>
          <a:blip r:embed="rId8"/>
          <a:stretch>
            <a:fillRect/>
          </a:stretch>
        </p:blipFill>
        <p:spPr>
          <a:xfrm>
            <a:off x="234458" y="3617259"/>
            <a:ext cx="6209657" cy="2587357"/>
          </a:xfrm>
          <a:prstGeom prst="rect">
            <a:avLst/>
          </a:prstGeom>
        </p:spPr>
      </p:pic>
      <p:pic>
        <p:nvPicPr>
          <p:cNvPr id="10" name="Picture 9"/>
          <p:cNvPicPr>
            <a:picLocks noChangeAspect="1"/>
          </p:cNvPicPr>
          <p:nvPr/>
        </p:nvPicPr>
        <p:blipFill>
          <a:blip r:embed="rId9"/>
          <a:stretch>
            <a:fillRect/>
          </a:stretch>
        </p:blipFill>
        <p:spPr>
          <a:xfrm>
            <a:off x="1252132" y="139338"/>
            <a:ext cx="2922151" cy="5974589"/>
          </a:xfrm>
          <a:prstGeom prst="rect">
            <a:avLst/>
          </a:prstGeom>
        </p:spPr>
      </p:pic>
      <p:pic>
        <p:nvPicPr>
          <p:cNvPr id="11" name="Picture 10"/>
          <p:cNvPicPr>
            <a:picLocks noChangeAspect="1"/>
          </p:cNvPicPr>
          <p:nvPr/>
        </p:nvPicPr>
        <p:blipFill>
          <a:blip r:embed="rId10"/>
          <a:stretch>
            <a:fillRect/>
          </a:stretch>
        </p:blipFill>
        <p:spPr>
          <a:xfrm>
            <a:off x="431004" y="1226869"/>
            <a:ext cx="6013112" cy="2577048"/>
          </a:xfrm>
          <a:prstGeom prst="rect">
            <a:avLst/>
          </a:prstGeom>
        </p:spPr>
      </p:pic>
    </p:spTree>
    <p:extLst>
      <p:ext uri="{BB962C8B-B14F-4D97-AF65-F5344CB8AC3E}">
        <p14:creationId xmlns:p14="http://schemas.microsoft.com/office/powerpoint/2010/main" val="134886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0" presetClass="exit" presetSubtype="0" fill="hold" nodeType="clickEffect">
                                  <p:stCondLst>
                                    <p:cond delay="0"/>
                                  </p:stCondLst>
                                  <p:childTnLst>
                                    <p:animEffect transition="out" filter="wedge">
                                      <p:cBhvr>
                                        <p:cTn id="30" dur="2000"/>
                                        <p:tgtEl>
                                          <p:spTgt spid="6"/>
                                        </p:tgtEl>
                                      </p:cBhvr>
                                    </p:animEffect>
                                    <p:set>
                                      <p:cBhvr>
                                        <p:cTn id="31" dur="1" fill="hold">
                                          <p:stCondLst>
                                            <p:cond delay="19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3">
                                            <p:txEl>
                                              <p:pRg st="2" end="2"/>
                                            </p:txEl>
                                          </p:spTgt>
                                        </p:tgtEl>
                                        <p:attrNameLst>
                                          <p:attrName>style.visibility</p:attrName>
                                        </p:attrNameLst>
                                      </p:cBhvr>
                                      <p:to>
                                        <p:strVal val="visible"/>
                                      </p:to>
                                    </p:set>
                                    <p:anim calcmode="lin" valueType="num">
                                      <p:cBhvr additive="base">
                                        <p:cTn id="3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 calcmode="lin" valueType="num">
                                      <p:cBhvr additive="base">
                                        <p:cTn id="4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additive="base">
                                        <p:cTn id="48" dur="500" fill="hold"/>
                                        <p:tgtEl>
                                          <p:spTgt spid="7"/>
                                        </p:tgtEl>
                                        <p:attrNameLst>
                                          <p:attrName>ppt_x</p:attrName>
                                        </p:attrNameLst>
                                      </p:cBhvr>
                                      <p:tavLst>
                                        <p:tav tm="0">
                                          <p:val>
                                            <p:strVal val="#ppt_x"/>
                                          </p:val>
                                        </p:tav>
                                        <p:tav tm="100000">
                                          <p:val>
                                            <p:strVal val="#ppt_x"/>
                                          </p:val>
                                        </p:tav>
                                      </p:tavLst>
                                    </p:anim>
                                    <p:anim calcmode="lin" valueType="num">
                                      <p:cBhvr additive="base">
                                        <p:cTn id="4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0" presetClass="exit" presetSubtype="0" fill="hold" nodeType="clickEffect">
                                  <p:stCondLst>
                                    <p:cond delay="0"/>
                                  </p:stCondLst>
                                  <p:childTnLst>
                                    <p:animEffect transition="out" filter="wedge">
                                      <p:cBhvr>
                                        <p:cTn id="53" dur="2000"/>
                                        <p:tgtEl>
                                          <p:spTgt spid="7"/>
                                        </p:tgtEl>
                                      </p:cBhvr>
                                    </p:animEffect>
                                    <p:set>
                                      <p:cBhvr>
                                        <p:cTn id="54" dur="1" fill="hold">
                                          <p:stCondLst>
                                            <p:cond delay="1999"/>
                                          </p:stCondLst>
                                        </p:cTn>
                                        <p:tgtEl>
                                          <p:spTgt spid="7"/>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 calcmode="lin" valueType="num">
                                      <p:cBhvr additive="base">
                                        <p:cTn id="59" dur="500" fill="hold"/>
                                        <p:tgtEl>
                                          <p:spTgt spid="5"/>
                                        </p:tgtEl>
                                        <p:attrNameLst>
                                          <p:attrName>ppt_x</p:attrName>
                                        </p:attrNameLst>
                                      </p:cBhvr>
                                      <p:tavLst>
                                        <p:tav tm="0">
                                          <p:val>
                                            <p:strVal val="#ppt_x"/>
                                          </p:val>
                                        </p:tav>
                                        <p:tav tm="100000">
                                          <p:val>
                                            <p:strVal val="#ppt_x"/>
                                          </p:val>
                                        </p:tav>
                                      </p:tavLst>
                                    </p:anim>
                                    <p:anim calcmode="lin" valueType="num">
                                      <p:cBhvr additive="base">
                                        <p:cTn id="6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2" presetClass="entr" presetSubtype="4" fill="hold"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anim calcmode="lin" valueType="num">
                                      <p:cBhvr additive="base">
                                        <p:cTn id="6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4" fill="hold" nodeType="clickEffect">
                                  <p:stCondLst>
                                    <p:cond delay="0"/>
                                  </p:stCondLst>
                                  <p:childTnLst>
                                    <p:set>
                                      <p:cBhvr>
                                        <p:cTn id="70" dur="1" fill="hold">
                                          <p:stCondLst>
                                            <p:cond delay="0"/>
                                          </p:stCondLst>
                                        </p:cTn>
                                        <p:tgtEl>
                                          <p:spTgt spid="3">
                                            <p:txEl>
                                              <p:pRg st="5" end="5"/>
                                            </p:txEl>
                                          </p:spTgt>
                                        </p:tgtEl>
                                        <p:attrNameLst>
                                          <p:attrName>style.visibility</p:attrName>
                                        </p:attrNameLst>
                                      </p:cBhvr>
                                      <p:to>
                                        <p:strVal val="visible"/>
                                      </p:to>
                                    </p:set>
                                    <p:anim calcmode="lin" valueType="num">
                                      <p:cBhvr additive="base">
                                        <p:cTn id="7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8"/>
                                        </p:tgtEl>
                                        <p:attrNameLst>
                                          <p:attrName>style.visibility</p:attrName>
                                        </p:attrNameLst>
                                      </p:cBhvr>
                                      <p:to>
                                        <p:strVal val="visible"/>
                                      </p:to>
                                    </p:set>
                                    <p:anim calcmode="lin" valueType="num">
                                      <p:cBhvr additive="base">
                                        <p:cTn id="77" dur="500" fill="hold"/>
                                        <p:tgtEl>
                                          <p:spTgt spid="8"/>
                                        </p:tgtEl>
                                        <p:attrNameLst>
                                          <p:attrName>ppt_x</p:attrName>
                                        </p:attrNameLst>
                                      </p:cBhvr>
                                      <p:tavLst>
                                        <p:tav tm="0">
                                          <p:val>
                                            <p:strVal val="#ppt_x"/>
                                          </p:val>
                                        </p:tav>
                                        <p:tav tm="100000">
                                          <p:val>
                                            <p:strVal val="#ppt_x"/>
                                          </p:val>
                                        </p:tav>
                                      </p:tavLst>
                                    </p:anim>
                                    <p:anim calcmode="lin" valueType="num">
                                      <p:cBhvr additive="base">
                                        <p:cTn id="7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20" presetClass="exit" presetSubtype="0" fill="hold" nodeType="clickEffect">
                                  <p:stCondLst>
                                    <p:cond delay="0"/>
                                  </p:stCondLst>
                                  <p:childTnLst>
                                    <p:animEffect transition="out" filter="wedge">
                                      <p:cBhvr>
                                        <p:cTn id="82" dur="2000"/>
                                        <p:tgtEl>
                                          <p:spTgt spid="8"/>
                                        </p:tgtEl>
                                      </p:cBhvr>
                                    </p:animEffect>
                                    <p:set>
                                      <p:cBhvr>
                                        <p:cTn id="83" dur="1" fill="hold">
                                          <p:stCondLst>
                                            <p:cond delay="1999"/>
                                          </p:stCondLst>
                                        </p:cTn>
                                        <p:tgtEl>
                                          <p:spTgt spid="8"/>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4" fill="hold" nodeType="clickEffect">
                                  <p:stCondLst>
                                    <p:cond delay="0"/>
                                  </p:stCondLst>
                                  <p:childTnLst>
                                    <p:set>
                                      <p:cBhvr>
                                        <p:cTn id="87" dur="1" fill="hold">
                                          <p:stCondLst>
                                            <p:cond delay="0"/>
                                          </p:stCondLst>
                                        </p:cTn>
                                        <p:tgtEl>
                                          <p:spTgt spid="3">
                                            <p:txEl>
                                              <p:pRg st="6" end="6"/>
                                            </p:txEl>
                                          </p:spTgt>
                                        </p:tgtEl>
                                        <p:attrNameLst>
                                          <p:attrName>style.visibility</p:attrName>
                                        </p:attrNameLst>
                                      </p:cBhvr>
                                      <p:to>
                                        <p:strVal val="visible"/>
                                      </p:to>
                                    </p:set>
                                    <p:anim calcmode="lin" valueType="num">
                                      <p:cBhvr additive="base">
                                        <p:cTn id="8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22" presetClass="exit" presetSubtype="4" fill="hold" nodeType="clickEffect">
                                  <p:stCondLst>
                                    <p:cond delay="0"/>
                                  </p:stCondLst>
                                  <p:childTnLst>
                                    <p:animEffect transition="out" filter="wipe(down)">
                                      <p:cBhvr>
                                        <p:cTn id="93" dur="500"/>
                                        <p:tgtEl>
                                          <p:spTgt spid="5"/>
                                        </p:tgtEl>
                                      </p:cBhvr>
                                    </p:animEffect>
                                    <p:set>
                                      <p:cBhvr>
                                        <p:cTn id="94" dur="1" fill="hold">
                                          <p:stCondLst>
                                            <p:cond delay="499"/>
                                          </p:stCondLst>
                                        </p:cTn>
                                        <p:tgtEl>
                                          <p:spTgt spid="5"/>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anim calcmode="lin" valueType="num">
                                      <p:cBhvr additive="base">
                                        <p:cTn id="99" dur="500" fill="hold"/>
                                        <p:tgtEl>
                                          <p:spTgt spid="4"/>
                                        </p:tgtEl>
                                        <p:attrNameLst>
                                          <p:attrName>ppt_x</p:attrName>
                                        </p:attrNameLst>
                                      </p:cBhvr>
                                      <p:tavLst>
                                        <p:tav tm="0">
                                          <p:val>
                                            <p:strVal val="#ppt_x"/>
                                          </p:val>
                                        </p:tav>
                                        <p:tav tm="100000">
                                          <p:val>
                                            <p:strVal val="#ppt_x"/>
                                          </p:val>
                                        </p:tav>
                                      </p:tavLst>
                                    </p:anim>
                                    <p:anim calcmode="lin" valueType="num">
                                      <p:cBhvr additive="base">
                                        <p:cTn id="10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0" presetClass="exit" presetSubtype="0" fill="hold" nodeType="clickEffect">
                                  <p:stCondLst>
                                    <p:cond delay="0"/>
                                  </p:stCondLst>
                                  <p:childTnLst>
                                    <p:animEffect transition="out" filter="wedge">
                                      <p:cBhvr>
                                        <p:cTn id="104" dur="2000"/>
                                        <p:tgtEl>
                                          <p:spTgt spid="4"/>
                                        </p:tgtEl>
                                      </p:cBhvr>
                                    </p:animEffect>
                                    <p:set>
                                      <p:cBhvr>
                                        <p:cTn id="105" dur="1" fill="hold">
                                          <p:stCondLst>
                                            <p:cond delay="1999"/>
                                          </p:stCondLst>
                                        </p:cTn>
                                        <p:tgtEl>
                                          <p:spTgt spid="4"/>
                                        </p:tgtEl>
                                        <p:attrNameLst>
                                          <p:attrName>style.visibility</p:attrName>
                                        </p:attrNameLst>
                                      </p:cBhvr>
                                      <p:to>
                                        <p:strVal val="hidden"/>
                                      </p:to>
                                    </p:set>
                                  </p:childTnLst>
                                </p:cTn>
                              </p:par>
                            </p:childTnLst>
                          </p:cTn>
                        </p:par>
                      </p:childTnLst>
                    </p:cTn>
                  </p:par>
                  <p:par>
                    <p:cTn id="106" fill="hold">
                      <p:stCondLst>
                        <p:cond delay="indefinite"/>
                      </p:stCondLst>
                      <p:childTnLst>
                        <p:par>
                          <p:cTn id="107" fill="hold">
                            <p:stCondLst>
                              <p:cond delay="0"/>
                            </p:stCondLst>
                            <p:childTnLst>
                              <p:par>
                                <p:cTn id="108" presetID="2" presetClass="entr" presetSubtype="4" fill="hold" nodeType="clickEffect">
                                  <p:stCondLst>
                                    <p:cond delay="0"/>
                                  </p:stCondLst>
                                  <p:childTnLst>
                                    <p:set>
                                      <p:cBhvr>
                                        <p:cTn id="109" dur="1" fill="hold">
                                          <p:stCondLst>
                                            <p:cond delay="0"/>
                                          </p:stCondLst>
                                        </p:cTn>
                                        <p:tgtEl>
                                          <p:spTgt spid="11"/>
                                        </p:tgtEl>
                                        <p:attrNameLst>
                                          <p:attrName>style.visibility</p:attrName>
                                        </p:attrNameLst>
                                      </p:cBhvr>
                                      <p:to>
                                        <p:strVal val="visible"/>
                                      </p:to>
                                    </p:set>
                                    <p:anim calcmode="lin" valueType="num">
                                      <p:cBhvr additive="base">
                                        <p:cTn id="110" dur="500" fill="hold"/>
                                        <p:tgtEl>
                                          <p:spTgt spid="11"/>
                                        </p:tgtEl>
                                        <p:attrNameLst>
                                          <p:attrName>ppt_x</p:attrName>
                                        </p:attrNameLst>
                                      </p:cBhvr>
                                      <p:tavLst>
                                        <p:tav tm="0">
                                          <p:val>
                                            <p:strVal val="#ppt_x"/>
                                          </p:val>
                                        </p:tav>
                                        <p:tav tm="100000">
                                          <p:val>
                                            <p:strVal val="#ppt_x"/>
                                          </p:val>
                                        </p:tav>
                                      </p:tavLst>
                                    </p:anim>
                                    <p:anim calcmode="lin" valueType="num">
                                      <p:cBhvr additive="base">
                                        <p:cTn id="111"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12" fill="hold">
                      <p:stCondLst>
                        <p:cond delay="indefinite"/>
                      </p:stCondLst>
                      <p:childTnLst>
                        <p:par>
                          <p:cTn id="113" fill="hold">
                            <p:stCondLst>
                              <p:cond delay="0"/>
                            </p:stCondLst>
                            <p:childTnLst>
                              <p:par>
                                <p:cTn id="114" presetID="8" presetClass="exit" presetSubtype="32" fill="hold" nodeType="clickEffect">
                                  <p:stCondLst>
                                    <p:cond delay="0"/>
                                  </p:stCondLst>
                                  <p:childTnLst>
                                    <p:animEffect transition="out" filter="diamond(out)">
                                      <p:cBhvr>
                                        <p:cTn id="115" dur="2000"/>
                                        <p:tgtEl>
                                          <p:spTgt spid="11"/>
                                        </p:tgtEl>
                                      </p:cBhvr>
                                    </p:animEffect>
                                    <p:set>
                                      <p:cBhvr>
                                        <p:cTn id="116" dur="1" fill="hold">
                                          <p:stCondLst>
                                            <p:cond delay="1999"/>
                                          </p:stCondLst>
                                        </p:cTn>
                                        <p:tgtEl>
                                          <p:spTgt spid="1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10"/>
                                        </p:tgtEl>
                                        <p:attrNameLst>
                                          <p:attrName>style.visibility</p:attrName>
                                        </p:attrNameLst>
                                      </p:cBhvr>
                                      <p:to>
                                        <p:strVal val="visible"/>
                                      </p:to>
                                    </p:set>
                                    <p:anim calcmode="lin" valueType="num">
                                      <p:cBhvr additive="base">
                                        <p:cTn id="121" dur="500" fill="hold"/>
                                        <p:tgtEl>
                                          <p:spTgt spid="10"/>
                                        </p:tgtEl>
                                        <p:attrNameLst>
                                          <p:attrName>ppt_x</p:attrName>
                                        </p:attrNameLst>
                                      </p:cBhvr>
                                      <p:tavLst>
                                        <p:tav tm="0">
                                          <p:val>
                                            <p:strVal val="#ppt_x"/>
                                          </p:val>
                                        </p:tav>
                                        <p:tav tm="100000">
                                          <p:val>
                                            <p:strVal val="#ppt_x"/>
                                          </p:val>
                                        </p:tav>
                                      </p:tavLst>
                                    </p:anim>
                                    <p:anim calcmode="lin" valueType="num">
                                      <p:cBhvr additive="base">
                                        <p:cTn id="1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xit" presetSubtype="10" fill="hold" nodeType="clickEffect">
                                  <p:stCondLst>
                                    <p:cond delay="0"/>
                                  </p:stCondLst>
                                  <p:childTnLst>
                                    <p:anim calcmode="lin" valueType="num">
                                      <p:cBhvr>
                                        <p:cTn id="126" dur="500"/>
                                        <p:tgtEl>
                                          <p:spTgt spid="10"/>
                                        </p:tgtEl>
                                        <p:attrNameLst>
                                          <p:attrName>ppt_w</p:attrName>
                                        </p:attrNameLst>
                                      </p:cBhvr>
                                      <p:tavLst>
                                        <p:tav tm="0">
                                          <p:val>
                                            <p:strVal val="ppt_w"/>
                                          </p:val>
                                        </p:tav>
                                        <p:tav tm="100000">
                                          <p:val>
                                            <p:fltVal val="0"/>
                                          </p:val>
                                        </p:tav>
                                      </p:tavLst>
                                    </p:anim>
                                    <p:anim calcmode="lin" valueType="num">
                                      <p:cBhvr>
                                        <p:cTn id="127" dur="500"/>
                                        <p:tgtEl>
                                          <p:spTgt spid="10"/>
                                        </p:tgtEl>
                                        <p:attrNameLst>
                                          <p:attrName>ppt_h</p:attrName>
                                        </p:attrNameLst>
                                      </p:cBhvr>
                                      <p:tavLst>
                                        <p:tav tm="0">
                                          <p:val>
                                            <p:strVal val="ppt_h"/>
                                          </p:val>
                                        </p:tav>
                                        <p:tav tm="100000">
                                          <p:val>
                                            <p:strVal val="ppt_h"/>
                                          </p:val>
                                        </p:tav>
                                      </p:tavLst>
                                    </p:anim>
                                    <p:set>
                                      <p:cBhvr>
                                        <p:cTn id="128" dur="1" fill="hold">
                                          <p:stCondLst>
                                            <p:cond delay="499"/>
                                          </p:stCondLst>
                                        </p:cTn>
                                        <p:tgtEl>
                                          <p:spTgt spid="10"/>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nodeType="clickEffect">
                                  <p:stCondLst>
                                    <p:cond delay="0"/>
                                  </p:stCondLst>
                                  <p:childTnLst>
                                    <p:set>
                                      <p:cBhvr>
                                        <p:cTn id="132" dur="1" fill="hold">
                                          <p:stCondLst>
                                            <p:cond delay="0"/>
                                          </p:stCondLst>
                                        </p:cTn>
                                        <p:tgtEl>
                                          <p:spTgt spid="9"/>
                                        </p:tgtEl>
                                        <p:attrNameLst>
                                          <p:attrName>style.visibility</p:attrName>
                                        </p:attrNameLst>
                                      </p:cBhvr>
                                      <p:to>
                                        <p:strVal val="visible"/>
                                      </p:to>
                                    </p:set>
                                    <p:anim calcmode="lin" valueType="num">
                                      <p:cBhvr additive="base">
                                        <p:cTn id="133" dur="500" fill="hold"/>
                                        <p:tgtEl>
                                          <p:spTgt spid="9"/>
                                        </p:tgtEl>
                                        <p:attrNameLst>
                                          <p:attrName>ppt_x</p:attrName>
                                        </p:attrNameLst>
                                      </p:cBhvr>
                                      <p:tavLst>
                                        <p:tav tm="0">
                                          <p:val>
                                            <p:strVal val="#ppt_x"/>
                                          </p:val>
                                        </p:tav>
                                        <p:tav tm="100000">
                                          <p:val>
                                            <p:strVal val="#ppt_x"/>
                                          </p:val>
                                        </p:tav>
                                      </p:tavLst>
                                    </p:anim>
                                    <p:anim calcmode="lin" valueType="num">
                                      <p:cBhvr additive="base">
                                        <p:cTn id="1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42" presetClass="exit" presetSubtype="0" fill="hold" nodeType="clickEffect">
                                  <p:stCondLst>
                                    <p:cond delay="0"/>
                                  </p:stCondLst>
                                  <p:childTnLst>
                                    <p:animEffect transition="out" filter="fade">
                                      <p:cBhvr>
                                        <p:cTn id="138" dur="1000"/>
                                        <p:tgtEl>
                                          <p:spTgt spid="9"/>
                                        </p:tgtEl>
                                      </p:cBhvr>
                                    </p:animEffect>
                                    <p:anim calcmode="lin" valueType="num">
                                      <p:cBhvr>
                                        <p:cTn id="139" dur="1000"/>
                                        <p:tgtEl>
                                          <p:spTgt spid="9"/>
                                        </p:tgtEl>
                                        <p:attrNameLst>
                                          <p:attrName>ppt_x</p:attrName>
                                        </p:attrNameLst>
                                      </p:cBhvr>
                                      <p:tavLst>
                                        <p:tav tm="0">
                                          <p:val>
                                            <p:strVal val="ppt_x"/>
                                          </p:val>
                                        </p:tav>
                                        <p:tav tm="100000">
                                          <p:val>
                                            <p:strVal val="ppt_x"/>
                                          </p:val>
                                        </p:tav>
                                      </p:tavLst>
                                    </p:anim>
                                    <p:anim calcmode="lin" valueType="num">
                                      <p:cBhvr>
                                        <p:cTn id="140" dur="1000"/>
                                        <p:tgtEl>
                                          <p:spTgt spid="9"/>
                                        </p:tgtEl>
                                        <p:attrNameLst>
                                          <p:attrName>ppt_y</p:attrName>
                                        </p:attrNameLst>
                                      </p:cBhvr>
                                      <p:tavLst>
                                        <p:tav tm="0">
                                          <p:val>
                                            <p:strVal val="ppt_y"/>
                                          </p:val>
                                        </p:tav>
                                        <p:tav tm="100000">
                                          <p:val>
                                            <p:strVal val="ppt_y+.1"/>
                                          </p:val>
                                        </p:tav>
                                      </p:tavLst>
                                    </p:anim>
                                    <p:set>
                                      <p:cBhvr>
                                        <p:cTn id="141"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7963" y="0"/>
            <a:ext cx="8596668" cy="592183"/>
          </a:xfrm>
        </p:spPr>
        <p:txBody>
          <a:bodyPr>
            <a:normAutofit fontScale="90000"/>
          </a:bodyPr>
          <a:lstStyle/>
          <a:p>
            <a:r>
              <a:rPr lang="en-US" dirty="0">
                <a:solidFill>
                  <a:srgbClr val="FF0000"/>
                </a:solidFill>
                <a:latin typeface="Algerian" panose="04020705040A02060702" pitchFamily="82" charset="0"/>
              </a:rPr>
              <a:t>Influence of Newton’s laws</a:t>
            </a:r>
          </a:p>
        </p:txBody>
      </p:sp>
      <p:sp>
        <p:nvSpPr>
          <p:cNvPr id="3" name="Content Placeholder 2"/>
          <p:cNvSpPr>
            <a:spLocks noGrp="1"/>
          </p:cNvSpPr>
          <p:nvPr>
            <p:ph idx="1"/>
          </p:nvPr>
        </p:nvSpPr>
        <p:spPr>
          <a:xfrm>
            <a:off x="677333" y="483327"/>
            <a:ext cx="11075395" cy="6048102"/>
          </a:xfrm>
        </p:spPr>
        <p:txBody>
          <a:bodyPr>
            <a:noAutofit/>
          </a:bodyPr>
          <a:lstStyle/>
          <a:p>
            <a:r>
              <a:rPr lang="en-US" sz="2000" b="1" dirty="0" smtClean="0">
                <a:latin typeface="Times New Roman" panose="02020603050405020304" pitchFamily="18" charset="0"/>
                <a:cs typeface="Times New Roman" panose="02020603050405020304" pitchFamily="18" charset="0"/>
              </a:rPr>
              <a:t>Newton’s </a:t>
            </a:r>
            <a:r>
              <a:rPr lang="en-US" sz="2000" b="1" dirty="0">
                <a:latin typeface="Times New Roman" panose="02020603050405020304" pitchFamily="18" charset="0"/>
                <a:cs typeface="Times New Roman" panose="02020603050405020304" pitchFamily="18" charset="0"/>
              </a:rPr>
              <a:t>laws first appeared in his masterpiece, Philosophiae Naturalis Principia Mathematica (1687), commonly known as the Principia.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1543 Nicolaus Copernicus suggested that the Sun, rather than Earth, might be at the centre of the universe.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the intervening years Galileo, Johannes Kepler, and Descartes laid the foundations of a new science that would both replace the Aristotelian worldview, inherited from the ancient Greeks, and explain the workings of a heliocentric universe.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In </a:t>
            </a:r>
            <a:r>
              <a:rPr lang="en-US" sz="2000" b="1" dirty="0">
                <a:latin typeface="Times New Roman" panose="02020603050405020304" pitchFamily="18" charset="0"/>
                <a:cs typeface="Times New Roman" panose="02020603050405020304" pitchFamily="18" charset="0"/>
              </a:rPr>
              <a:t>the Principia Newton created that new science. He developed his three laws in order to explain why the orbits of the planets are ellipses rather than circles, at which he succeeded, but it turned out that he explained much more.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series of events from Copernicus to Newton is known collectively as the Scientific Revolution</a:t>
            </a:r>
            <a:r>
              <a:rPr lang="en-US" sz="2000" b="1" dirty="0" smtClean="0">
                <a:latin typeface="Times New Roman" panose="02020603050405020304" pitchFamily="18" charset="0"/>
                <a:cs typeface="Times New Roman" panose="02020603050405020304" pitchFamily="18" charset="0"/>
              </a:rPr>
              <a:t>.</a:t>
            </a:r>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 the 20th century Newton’s laws were replaced by quantum mechanics and relativity as the most fundamental laws of physics. </a:t>
            </a:r>
            <a:endParaRPr lang="en-US" sz="2000" b="1" dirty="0" smtClean="0">
              <a:latin typeface="Times New Roman" panose="02020603050405020304" pitchFamily="18" charset="0"/>
              <a:cs typeface="Times New Roman" panose="02020603050405020304" pitchFamily="18" charset="0"/>
            </a:endParaRPr>
          </a:p>
          <a:p>
            <a:r>
              <a:rPr lang="en-US" sz="2000" b="1" dirty="0" smtClean="0">
                <a:latin typeface="Times New Roman" panose="02020603050405020304" pitchFamily="18" charset="0"/>
                <a:cs typeface="Times New Roman" panose="02020603050405020304" pitchFamily="18" charset="0"/>
              </a:rPr>
              <a:t>Nevertheless</a:t>
            </a:r>
            <a:r>
              <a:rPr lang="en-US" sz="2000" b="1" dirty="0">
                <a:latin typeface="Times New Roman" panose="02020603050405020304" pitchFamily="18" charset="0"/>
                <a:cs typeface="Times New Roman" panose="02020603050405020304" pitchFamily="18" charset="0"/>
              </a:rPr>
              <a:t>, Newton’s laws continue to give an accurate account of nature, except for very small bodies such as electrons or for bodies moving close to the speed of light</a:t>
            </a:r>
            <a:r>
              <a:rPr lang="en-US" sz="2000" b="1" dirty="0" smtClean="0">
                <a:latin typeface="Times New Roman" panose="02020603050405020304" pitchFamily="18" charset="0"/>
                <a:cs typeface="Times New Roman" panose="02020603050405020304" pitchFamily="18" charset="0"/>
              </a:rPr>
              <a:t>.</a:t>
            </a:r>
          </a:p>
          <a:p>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Quantum mechanics and relativity reduce to Newton’s laws for larger bodies or for bodies moving more slowly.</a:t>
            </a:r>
          </a:p>
        </p:txBody>
      </p:sp>
      <p:pic>
        <p:nvPicPr>
          <p:cNvPr id="4" name="Picture 3"/>
          <p:cNvPicPr>
            <a:picLocks noChangeAspect="1"/>
          </p:cNvPicPr>
          <p:nvPr/>
        </p:nvPicPr>
        <p:blipFill>
          <a:blip r:embed="rId2"/>
          <a:stretch>
            <a:fillRect/>
          </a:stretch>
        </p:blipFill>
        <p:spPr>
          <a:xfrm>
            <a:off x="4667250" y="1338072"/>
            <a:ext cx="5162550" cy="2891028"/>
          </a:xfrm>
          <a:prstGeom prst="rect">
            <a:avLst/>
          </a:prstGeom>
        </p:spPr>
      </p:pic>
      <p:pic>
        <p:nvPicPr>
          <p:cNvPr id="5" name="Picture 4"/>
          <p:cNvPicPr>
            <a:picLocks noChangeAspect="1"/>
          </p:cNvPicPr>
          <p:nvPr/>
        </p:nvPicPr>
        <p:blipFill>
          <a:blip r:embed="rId3"/>
          <a:stretch>
            <a:fillRect/>
          </a:stretch>
        </p:blipFill>
        <p:spPr>
          <a:xfrm>
            <a:off x="1401537" y="4067735"/>
            <a:ext cx="4694463" cy="2628899"/>
          </a:xfrm>
          <a:prstGeom prst="rect">
            <a:avLst/>
          </a:prstGeom>
        </p:spPr>
      </p:pic>
    </p:spTree>
    <p:extLst>
      <p:ext uri="{BB962C8B-B14F-4D97-AF65-F5344CB8AC3E}">
        <p14:creationId xmlns:p14="http://schemas.microsoft.com/office/powerpoint/2010/main" val="2850086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additive="base">
                                        <p:cTn id="19"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anim calcmode="lin" valueType="num">
                                      <p:cBhvr additive="base">
                                        <p:cTn id="2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additive="base">
                                        <p:cTn id="3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 calcmode="lin" valueType="num">
                                      <p:cBhvr additive="base">
                                        <p:cTn id="3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 calcmode="lin" valueType="num">
                                      <p:cBhvr additive="base">
                                        <p:cTn id="4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anim calcmode="lin" valueType="num">
                                      <p:cBhvr additive="base">
                                        <p:cTn id="5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12" presetClass="exit" presetSubtype="4" fill="hold" nodeType="clickEffect">
                                  <p:stCondLst>
                                    <p:cond delay="0"/>
                                  </p:stCondLst>
                                  <p:childTnLst>
                                    <p:anim calcmode="lin" valueType="num">
                                      <p:cBhvr additive="base">
                                        <p:cTn id="66" dur="500"/>
                                        <p:tgtEl>
                                          <p:spTgt spid="4"/>
                                        </p:tgtEl>
                                        <p:attrNameLst>
                                          <p:attrName>ppt_y</p:attrName>
                                        </p:attrNameLst>
                                      </p:cBhvr>
                                      <p:tavLst>
                                        <p:tav tm="0">
                                          <p:val>
                                            <p:strVal val="#ppt_y"/>
                                          </p:val>
                                        </p:tav>
                                        <p:tav tm="100000">
                                          <p:val>
                                            <p:strVal val="#ppt_y+#ppt_h*1.125000"/>
                                          </p:val>
                                        </p:tav>
                                      </p:tavLst>
                                    </p:anim>
                                    <p:animEffect transition="out" filter="wipe(down)">
                                      <p:cBhvr>
                                        <p:cTn id="67" dur="500"/>
                                        <p:tgtEl>
                                          <p:spTgt spid="4"/>
                                        </p:tgtEl>
                                      </p:cBhvr>
                                    </p:animEffect>
                                    <p:set>
                                      <p:cBhvr>
                                        <p:cTn id="68" dur="1" fill="hold">
                                          <p:stCondLst>
                                            <p:cond delay="499"/>
                                          </p:stCondLst>
                                        </p:cTn>
                                        <p:tgtEl>
                                          <p:spTgt spid="4"/>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5"/>
                                        </p:tgtEl>
                                        <p:attrNameLst>
                                          <p:attrName>style.visibility</p:attrName>
                                        </p:attrNameLst>
                                      </p:cBhvr>
                                      <p:to>
                                        <p:strVal val="visible"/>
                                      </p:to>
                                    </p:set>
                                    <p:anim calcmode="lin" valueType="num">
                                      <p:cBhvr additive="base">
                                        <p:cTn id="73" dur="500" fill="hold"/>
                                        <p:tgtEl>
                                          <p:spTgt spid="5"/>
                                        </p:tgtEl>
                                        <p:attrNameLst>
                                          <p:attrName>ppt_x</p:attrName>
                                        </p:attrNameLst>
                                      </p:cBhvr>
                                      <p:tavLst>
                                        <p:tav tm="0">
                                          <p:val>
                                            <p:strVal val="#ppt_x"/>
                                          </p:val>
                                        </p:tav>
                                        <p:tav tm="100000">
                                          <p:val>
                                            <p:strVal val="#ppt_x"/>
                                          </p:val>
                                        </p:tav>
                                      </p:tavLst>
                                    </p:anim>
                                    <p:anim calcmode="lin" valueType="num">
                                      <p:cBhvr additive="base">
                                        <p:cTn id="7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2" presetClass="exit" presetSubtype="4" fill="hold" nodeType="clickEffect">
                                  <p:stCondLst>
                                    <p:cond delay="0"/>
                                  </p:stCondLst>
                                  <p:childTnLst>
                                    <p:animEffect transition="out" filter="wipe(down)">
                                      <p:cBhvr>
                                        <p:cTn id="78" dur="500"/>
                                        <p:tgtEl>
                                          <p:spTgt spid="5"/>
                                        </p:tgtEl>
                                      </p:cBhvr>
                                    </p:animEffect>
                                    <p:set>
                                      <p:cBhvr>
                                        <p:cTn id="79"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140</TotalTime>
  <Words>635</Words>
  <Application>Microsoft Office PowerPoint</Application>
  <PresentationFormat>Widescreen</PresentationFormat>
  <Paragraphs>46</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Algerian</vt:lpstr>
      <vt:lpstr>Arial</vt:lpstr>
      <vt:lpstr>Cambria Math</vt:lpstr>
      <vt:lpstr>Old English Text MT</vt:lpstr>
      <vt:lpstr>Times New Roman</vt:lpstr>
      <vt:lpstr>Trebuchet MS</vt:lpstr>
      <vt:lpstr>Wingdings 3</vt:lpstr>
      <vt:lpstr>Facet</vt:lpstr>
      <vt:lpstr>Applied Physics(C. Sc.) BS CS   Semester-I Course Code:       L-3(Newton’s Laws of Motion) IUB &amp; All Affiliated Colleges.  Reality Awards Boost Up (YT-Channel)</vt:lpstr>
      <vt:lpstr>What are Newton’s Laws of Motion?</vt:lpstr>
      <vt:lpstr>Newton’s First Law: Inertia</vt:lpstr>
      <vt:lpstr>Newton’s Second Law: Force</vt:lpstr>
      <vt:lpstr>Newton’s Third Law: Action &amp; Reaction</vt:lpstr>
      <vt:lpstr>Influence of Newton’s laws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Physics(C. Sc.) BS CS   Semester-I Course Code:       L-3(Newton’s Laws of Motion) IUB &amp; All Affiliated Colleges.  Reality Awards Boost Up (YT-Channel)</dc:title>
  <dc:creator>TEAM CREATIVES</dc:creator>
  <cp:lastModifiedBy>TEAM CREATIVES</cp:lastModifiedBy>
  <cp:revision>13</cp:revision>
  <dcterms:created xsi:type="dcterms:W3CDTF">2023-12-13T16:56:36Z</dcterms:created>
  <dcterms:modified xsi:type="dcterms:W3CDTF">2023-12-15T18:49:29Z</dcterms:modified>
</cp:coreProperties>
</file>