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3" r:id="rId8"/>
    <p:sldId id="269"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C783A4-150C-4550-97DA-5A7A6B29F5E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5BF1E7E7-AE03-45E6-8690-D6C2D83FCDC3}">
      <dgm:prSet phldrT="[Text]"/>
      <dgm:spPr/>
      <dgm:t>
        <a:bodyPr/>
        <a:lstStyle/>
        <a:p>
          <a:r>
            <a:rPr lang="en-US" b="1" dirty="0" smtClean="0">
              <a:solidFill>
                <a:srgbClr val="FF0000"/>
              </a:solidFill>
              <a:latin typeface="Times New Roman" panose="02020603050405020304" pitchFamily="18" charset="0"/>
              <a:cs typeface="Times New Roman" panose="02020603050405020304" pitchFamily="18" charset="0"/>
            </a:rPr>
            <a:t>Laws of </a:t>
          </a:r>
          <a:r>
            <a:rPr lang="en-US" b="1" dirty="0" err="1" smtClean="0">
              <a:solidFill>
                <a:srgbClr val="FF0000"/>
              </a:solidFill>
              <a:latin typeface="Times New Roman" panose="02020603050405020304" pitchFamily="18" charset="0"/>
              <a:cs typeface="Times New Roman" panose="02020603050405020304" pitchFamily="18" charset="0"/>
            </a:rPr>
            <a:t>Thermo</a:t>
          </a:r>
          <a:endParaRPr lang="en-US" b="1" dirty="0">
            <a:solidFill>
              <a:srgbClr val="FF0000"/>
            </a:solidFill>
            <a:latin typeface="Times New Roman" panose="02020603050405020304" pitchFamily="18" charset="0"/>
            <a:cs typeface="Times New Roman" panose="02020603050405020304" pitchFamily="18" charset="0"/>
          </a:endParaRPr>
        </a:p>
      </dgm:t>
    </dgm:pt>
    <dgm:pt modelId="{C6DF9D73-81C2-4ED6-A0C0-667B4819156E}" type="parTrans" cxnId="{AC6BA789-4EBA-4A82-88E5-820A67CD8F5A}">
      <dgm:prSet/>
      <dgm:spPr/>
      <dgm:t>
        <a:bodyPr/>
        <a:lstStyle/>
        <a:p>
          <a:endParaRPr lang="en-US"/>
        </a:p>
      </dgm:t>
    </dgm:pt>
    <dgm:pt modelId="{1B458CC9-26B2-4019-9D27-E38779DF1D36}" type="sibTrans" cxnId="{AC6BA789-4EBA-4A82-88E5-820A67CD8F5A}">
      <dgm:prSet/>
      <dgm:spPr/>
      <dgm:t>
        <a:bodyPr/>
        <a:lstStyle/>
        <a:p>
          <a:endParaRPr lang="en-US"/>
        </a:p>
      </dgm:t>
    </dgm:pt>
    <dgm:pt modelId="{25EA8497-27FF-4716-BD1E-9857A80631D8}">
      <dgm:prSet phldrT="[Text]"/>
      <dgm:spPr/>
      <dgm:t>
        <a:bodyPr/>
        <a:lstStyle/>
        <a:p>
          <a:r>
            <a:rPr lang="en-US" b="1" dirty="0" smtClean="0">
              <a:solidFill>
                <a:srgbClr val="00B050"/>
              </a:solidFill>
            </a:rPr>
            <a:t>0</a:t>
          </a:r>
          <a:r>
            <a:rPr lang="en-US" b="1" baseline="30000" dirty="0" smtClean="0">
              <a:solidFill>
                <a:srgbClr val="00B050"/>
              </a:solidFill>
            </a:rPr>
            <a:t>th</a:t>
          </a:r>
          <a:r>
            <a:rPr lang="en-US" b="1" dirty="0" smtClean="0">
              <a:solidFill>
                <a:srgbClr val="00B050"/>
              </a:solidFill>
            </a:rPr>
            <a:t>  Law</a:t>
          </a:r>
          <a:endParaRPr lang="en-US" b="1" dirty="0">
            <a:solidFill>
              <a:srgbClr val="00B050"/>
            </a:solidFill>
          </a:endParaRPr>
        </a:p>
      </dgm:t>
    </dgm:pt>
    <dgm:pt modelId="{084EE94F-A6E1-4339-A7AD-5E6A7D322057}" type="parTrans" cxnId="{C4E639E8-3C87-464B-B40B-1AAB99AD96D6}">
      <dgm:prSet/>
      <dgm:spPr/>
      <dgm:t>
        <a:bodyPr/>
        <a:lstStyle/>
        <a:p>
          <a:endParaRPr lang="en-US"/>
        </a:p>
      </dgm:t>
    </dgm:pt>
    <dgm:pt modelId="{60BDBEE1-011E-488A-9D88-68F7270D0877}" type="sibTrans" cxnId="{C4E639E8-3C87-464B-B40B-1AAB99AD96D6}">
      <dgm:prSet/>
      <dgm:spPr/>
      <dgm:t>
        <a:bodyPr/>
        <a:lstStyle/>
        <a:p>
          <a:endParaRPr lang="en-US"/>
        </a:p>
      </dgm:t>
    </dgm:pt>
    <dgm:pt modelId="{036E654A-391F-4D23-975A-910553293183}">
      <dgm:prSet phldrT="[Text]"/>
      <dgm:spPr/>
      <dgm:t>
        <a:bodyPr/>
        <a:lstStyle/>
        <a:p>
          <a:r>
            <a:rPr lang="en-US" dirty="0" smtClean="0">
              <a:solidFill>
                <a:schemeClr val="accent5">
                  <a:lumMod val="75000"/>
                </a:schemeClr>
              </a:solidFill>
            </a:rPr>
            <a:t>1</a:t>
          </a:r>
          <a:r>
            <a:rPr lang="en-US" baseline="30000" dirty="0" smtClean="0">
              <a:solidFill>
                <a:schemeClr val="accent5">
                  <a:lumMod val="75000"/>
                </a:schemeClr>
              </a:solidFill>
            </a:rPr>
            <a:t>sT</a:t>
          </a:r>
          <a:r>
            <a:rPr lang="en-US" dirty="0" smtClean="0">
              <a:solidFill>
                <a:schemeClr val="accent5">
                  <a:lumMod val="75000"/>
                </a:schemeClr>
              </a:solidFill>
            </a:rPr>
            <a:t> Law</a:t>
          </a:r>
          <a:endParaRPr lang="en-US" dirty="0">
            <a:solidFill>
              <a:schemeClr val="accent5">
                <a:lumMod val="75000"/>
              </a:schemeClr>
            </a:solidFill>
          </a:endParaRPr>
        </a:p>
      </dgm:t>
    </dgm:pt>
    <dgm:pt modelId="{FEB6CAED-6FA7-4D91-ADD5-8A431F04E3E5}" type="parTrans" cxnId="{6DBB6E12-EC20-427C-85E3-8499844AECAD}">
      <dgm:prSet/>
      <dgm:spPr/>
      <dgm:t>
        <a:bodyPr/>
        <a:lstStyle/>
        <a:p>
          <a:endParaRPr lang="en-US"/>
        </a:p>
      </dgm:t>
    </dgm:pt>
    <dgm:pt modelId="{88C1A809-862F-4420-8ADE-C5D0BC8D0DA6}" type="sibTrans" cxnId="{6DBB6E12-EC20-427C-85E3-8499844AECAD}">
      <dgm:prSet/>
      <dgm:spPr/>
      <dgm:t>
        <a:bodyPr/>
        <a:lstStyle/>
        <a:p>
          <a:endParaRPr lang="en-US"/>
        </a:p>
      </dgm:t>
    </dgm:pt>
    <dgm:pt modelId="{F7D189A7-64DD-47B4-A81D-F96586F9661A}">
      <dgm:prSet phldrT="[Text]"/>
      <dgm:spPr/>
      <dgm:t>
        <a:bodyPr/>
        <a:lstStyle/>
        <a:p>
          <a:r>
            <a:rPr lang="en-US" b="1" dirty="0" smtClean="0">
              <a:solidFill>
                <a:srgbClr val="7030A0"/>
              </a:solidFill>
              <a:latin typeface="Times New Roman" panose="02020603050405020304" pitchFamily="18" charset="0"/>
              <a:cs typeface="Times New Roman" panose="02020603050405020304" pitchFamily="18" charset="0"/>
            </a:rPr>
            <a:t>2</a:t>
          </a:r>
          <a:r>
            <a:rPr lang="en-US" b="1" baseline="30000" dirty="0" smtClean="0">
              <a:solidFill>
                <a:srgbClr val="7030A0"/>
              </a:solidFill>
              <a:latin typeface="Times New Roman" panose="02020603050405020304" pitchFamily="18" charset="0"/>
              <a:cs typeface="Times New Roman" panose="02020603050405020304" pitchFamily="18" charset="0"/>
            </a:rPr>
            <a:t>nd</a:t>
          </a:r>
          <a:r>
            <a:rPr lang="en-US" b="1" dirty="0" smtClean="0">
              <a:solidFill>
                <a:srgbClr val="7030A0"/>
              </a:solidFill>
              <a:latin typeface="Times New Roman" panose="02020603050405020304" pitchFamily="18" charset="0"/>
              <a:cs typeface="Times New Roman" panose="02020603050405020304" pitchFamily="18" charset="0"/>
            </a:rPr>
            <a:t>  Law</a:t>
          </a:r>
          <a:endParaRPr lang="en-US" b="1" dirty="0">
            <a:solidFill>
              <a:srgbClr val="7030A0"/>
            </a:solidFill>
            <a:latin typeface="Times New Roman" panose="02020603050405020304" pitchFamily="18" charset="0"/>
            <a:cs typeface="Times New Roman" panose="02020603050405020304" pitchFamily="18" charset="0"/>
          </a:endParaRPr>
        </a:p>
      </dgm:t>
    </dgm:pt>
    <dgm:pt modelId="{E69CAA77-1E29-41A4-84C3-54025F3E391D}" type="parTrans" cxnId="{01015144-57F6-4D56-A81E-DFC50A487C2B}">
      <dgm:prSet/>
      <dgm:spPr/>
      <dgm:t>
        <a:bodyPr/>
        <a:lstStyle/>
        <a:p>
          <a:endParaRPr lang="en-US"/>
        </a:p>
      </dgm:t>
    </dgm:pt>
    <dgm:pt modelId="{ACEE3382-3F48-4320-8600-21E048C01C8D}" type="sibTrans" cxnId="{01015144-57F6-4D56-A81E-DFC50A487C2B}">
      <dgm:prSet/>
      <dgm:spPr/>
      <dgm:t>
        <a:bodyPr/>
        <a:lstStyle/>
        <a:p>
          <a:endParaRPr lang="en-US"/>
        </a:p>
      </dgm:t>
    </dgm:pt>
    <dgm:pt modelId="{646C6C5B-1607-4367-89B0-8F015239EE47}">
      <dgm:prSet phldrT="[Text]"/>
      <dgm:spPr/>
      <dgm:t>
        <a:bodyPr/>
        <a:lstStyle/>
        <a:p>
          <a:r>
            <a:rPr lang="en-US" dirty="0" smtClean="0">
              <a:solidFill>
                <a:srgbClr val="002060"/>
              </a:solidFill>
              <a:latin typeface="Times New Roman" panose="02020603050405020304" pitchFamily="18" charset="0"/>
              <a:cs typeface="Times New Roman" panose="02020603050405020304" pitchFamily="18" charset="0"/>
            </a:rPr>
            <a:t>3</a:t>
          </a:r>
          <a:r>
            <a:rPr lang="en-US" baseline="30000" dirty="0" smtClean="0">
              <a:solidFill>
                <a:srgbClr val="002060"/>
              </a:solidFill>
              <a:latin typeface="Times New Roman" panose="02020603050405020304" pitchFamily="18" charset="0"/>
              <a:cs typeface="Times New Roman" panose="02020603050405020304" pitchFamily="18" charset="0"/>
            </a:rPr>
            <a:t>rd</a:t>
          </a:r>
          <a:r>
            <a:rPr lang="en-US" dirty="0" smtClean="0">
              <a:solidFill>
                <a:srgbClr val="002060"/>
              </a:solidFill>
              <a:latin typeface="Times New Roman" panose="02020603050405020304" pitchFamily="18" charset="0"/>
              <a:cs typeface="Times New Roman" panose="02020603050405020304" pitchFamily="18" charset="0"/>
            </a:rPr>
            <a:t> Law</a:t>
          </a:r>
          <a:endParaRPr lang="en-US" dirty="0">
            <a:solidFill>
              <a:srgbClr val="002060"/>
            </a:solidFill>
            <a:latin typeface="Times New Roman" panose="02020603050405020304" pitchFamily="18" charset="0"/>
            <a:cs typeface="Times New Roman" panose="02020603050405020304" pitchFamily="18" charset="0"/>
          </a:endParaRPr>
        </a:p>
      </dgm:t>
    </dgm:pt>
    <dgm:pt modelId="{CA0A886C-044E-426C-8006-963816CDF947}" type="parTrans" cxnId="{48A66D8B-2141-4295-9654-2AEEE48844C5}">
      <dgm:prSet/>
      <dgm:spPr/>
      <dgm:t>
        <a:bodyPr/>
        <a:lstStyle/>
        <a:p>
          <a:endParaRPr lang="en-US"/>
        </a:p>
      </dgm:t>
    </dgm:pt>
    <dgm:pt modelId="{B26836EC-11A1-4E79-981A-0A124B6DF882}" type="sibTrans" cxnId="{48A66D8B-2141-4295-9654-2AEEE48844C5}">
      <dgm:prSet/>
      <dgm:spPr/>
      <dgm:t>
        <a:bodyPr/>
        <a:lstStyle/>
        <a:p>
          <a:endParaRPr lang="en-US"/>
        </a:p>
      </dgm:t>
    </dgm:pt>
    <dgm:pt modelId="{DC08C48F-B15E-4689-AABC-35DBCEE6F474}" type="pres">
      <dgm:prSet presAssocID="{E7C783A4-150C-4550-97DA-5A7A6B29F5EA}" presName="Name0" presStyleCnt="0">
        <dgm:presLayoutVars>
          <dgm:chMax val="1"/>
          <dgm:dir/>
          <dgm:animLvl val="ctr"/>
          <dgm:resizeHandles val="exact"/>
        </dgm:presLayoutVars>
      </dgm:prSet>
      <dgm:spPr/>
      <dgm:t>
        <a:bodyPr/>
        <a:lstStyle/>
        <a:p>
          <a:endParaRPr lang="en-US"/>
        </a:p>
      </dgm:t>
    </dgm:pt>
    <dgm:pt modelId="{A6C75561-C616-4F6B-8B20-A7A16BB3D739}" type="pres">
      <dgm:prSet presAssocID="{5BF1E7E7-AE03-45E6-8690-D6C2D83FCDC3}" presName="centerShape" presStyleLbl="node0" presStyleIdx="0" presStyleCnt="1" custLinFactNeighborX="1206" custLinFactNeighborY="-1152"/>
      <dgm:spPr/>
      <dgm:t>
        <a:bodyPr/>
        <a:lstStyle/>
        <a:p>
          <a:endParaRPr lang="en-US"/>
        </a:p>
      </dgm:t>
    </dgm:pt>
    <dgm:pt modelId="{ACA3E0B5-5BCD-410F-B50E-2D45365653B7}" type="pres">
      <dgm:prSet presAssocID="{25EA8497-27FF-4716-BD1E-9857A80631D8}" presName="node" presStyleLbl="node1" presStyleIdx="0" presStyleCnt="4">
        <dgm:presLayoutVars>
          <dgm:bulletEnabled val="1"/>
        </dgm:presLayoutVars>
      </dgm:prSet>
      <dgm:spPr/>
      <dgm:t>
        <a:bodyPr/>
        <a:lstStyle/>
        <a:p>
          <a:endParaRPr lang="en-US"/>
        </a:p>
      </dgm:t>
    </dgm:pt>
    <dgm:pt modelId="{70E97055-44DC-4018-BE7B-635D61F9E016}" type="pres">
      <dgm:prSet presAssocID="{25EA8497-27FF-4716-BD1E-9857A80631D8}" presName="dummy" presStyleCnt="0"/>
      <dgm:spPr/>
    </dgm:pt>
    <dgm:pt modelId="{E3AB6EB7-3490-4441-B1A1-AB8356228F9A}" type="pres">
      <dgm:prSet presAssocID="{60BDBEE1-011E-488A-9D88-68F7270D0877}" presName="sibTrans" presStyleLbl="sibTrans2D1" presStyleIdx="0" presStyleCnt="4"/>
      <dgm:spPr/>
      <dgm:t>
        <a:bodyPr/>
        <a:lstStyle/>
        <a:p>
          <a:endParaRPr lang="en-US"/>
        </a:p>
      </dgm:t>
    </dgm:pt>
    <dgm:pt modelId="{100F7414-974E-42DD-A873-76B50FADF051}" type="pres">
      <dgm:prSet presAssocID="{036E654A-391F-4D23-975A-910553293183}" presName="node" presStyleLbl="node1" presStyleIdx="1" presStyleCnt="4">
        <dgm:presLayoutVars>
          <dgm:bulletEnabled val="1"/>
        </dgm:presLayoutVars>
      </dgm:prSet>
      <dgm:spPr/>
      <dgm:t>
        <a:bodyPr/>
        <a:lstStyle/>
        <a:p>
          <a:endParaRPr lang="en-US"/>
        </a:p>
      </dgm:t>
    </dgm:pt>
    <dgm:pt modelId="{B7D20A8F-D740-40BB-B8AA-E1603510570B}" type="pres">
      <dgm:prSet presAssocID="{036E654A-391F-4D23-975A-910553293183}" presName="dummy" presStyleCnt="0"/>
      <dgm:spPr/>
    </dgm:pt>
    <dgm:pt modelId="{E0AF6FB4-F19B-45DD-87A6-8ED3F3713B8E}" type="pres">
      <dgm:prSet presAssocID="{88C1A809-862F-4420-8ADE-C5D0BC8D0DA6}" presName="sibTrans" presStyleLbl="sibTrans2D1" presStyleIdx="1" presStyleCnt="4"/>
      <dgm:spPr/>
      <dgm:t>
        <a:bodyPr/>
        <a:lstStyle/>
        <a:p>
          <a:endParaRPr lang="en-US"/>
        </a:p>
      </dgm:t>
    </dgm:pt>
    <dgm:pt modelId="{9B4552FE-9562-4C20-8C06-00665B4B5CEE}" type="pres">
      <dgm:prSet presAssocID="{F7D189A7-64DD-47B4-A81D-F96586F9661A}" presName="node" presStyleLbl="node1" presStyleIdx="2" presStyleCnt="4">
        <dgm:presLayoutVars>
          <dgm:bulletEnabled val="1"/>
        </dgm:presLayoutVars>
      </dgm:prSet>
      <dgm:spPr/>
      <dgm:t>
        <a:bodyPr/>
        <a:lstStyle/>
        <a:p>
          <a:endParaRPr lang="en-US"/>
        </a:p>
      </dgm:t>
    </dgm:pt>
    <dgm:pt modelId="{36F60B21-9B6B-4000-8505-33E377CFCF0A}" type="pres">
      <dgm:prSet presAssocID="{F7D189A7-64DD-47B4-A81D-F96586F9661A}" presName="dummy" presStyleCnt="0"/>
      <dgm:spPr/>
    </dgm:pt>
    <dgm:pt modelId="{873073D0-6A64-499B-AC3A-48991D6A4031}" type="pres">
      <dgm:prSet presAssocID="{ACEE3382-3F48-4320-8600-21E048C01C8D}" presName="sibTrans" presStyleLbl="sibTrans2D1" presStyleIdx="2" presStyleCnt="4"/>
      <dgm:spPr/>
      <dgm:t>
        <a:bodyPr/>
        <a:lstStyle/>
        <a:p>
          <a:endParaRPr lang="en-US"/>
        </a:p>
      </dgm:t>
    </dgm:pt>
    <dgm:pt modelId="{0C8860DE-1C1D-48D2-8C19-EDA586C8B6E8}" type="pres">
      <dgm:prSet presAssocID="{646C6C5B-1607-4367-89B0-8F015239EE47}" presName="node" presStyleLbl="node1" presStyleIdx="3" presStyleCnt="4">
        <dgm:presLayoutVars>
          <dgm:bulletEnabled val="1"/>
        </dgm:presLayoutVars>
      </dgm:prSet>
      <dgm:spPr/>
      <dgm:t>
        <a:bodyPr/>
        <a:lstStyle/>
        <a:p>
          <a:endParaRPr lang="en-US"/>
        </a:p>
      </dgm:t>
    </dgm:pt>
    <dgm:pt modelId="{C8A4AB44-5996-4B8A-9E96-236ECBC4AAC6}" type="pres">
      <dgm:prSet presAssocID="{646C6C5B-1607-4367-89B0-8F015239EE47}" presName="dummy" presStyleCnt="0"/>
      <dgm:spPr/>
    </dgm:pt>
    <dgm:pt modelId="{D30A06A9-9BBF-4D8D-95E2-70592AB6C4BC}" type="pres">
      <dgm:prSet presAssocID="{B26836EC-11A1-4E79-981A-0A124B6DF882}" presName="sibTrans" presStyleLbl="sibTrans2D1" presStyleIdx="3" presStyleCnt="4"/>
      <dgm:spPr/>
      <dgm:t>
        <a:bodyPr/>
        <a:lstStyle/>
        <a:p>
          <a:endParaRPr lang="en-US"/>
        </a:p>
      </dgm:t>
    </dgm:pt>
  </dgm:ptLst>
  <dgm:cxnLst>
    <dgm:cxn modelId="{48A66D8B-2141-4295-9654-2AEEE48844C5}" srcId="{5BF1E7E7-AE03-45E6-8690-D6C2D83FCDC3}" destId="{646C6C5B-1607-4367-89B0-8F015239EE47}" srcOrd="3" destOrd="0" parTransId="{CA0A886C-044E-426C-8006-963816CDF947}" sibTransId="{B26836EC-11A1-4E79-981A-0A124B6DF882}"/>
    <dgm:cxn modelId="{74AF0271-543E-4BAA-93EE-1F5660196269}" type="presOf" srcId="{B26836EC-11A1-4E79-981A-0A124B6DF882}" destId="{D30A06A9-9BBF-4D8D-95E2-70592AB6C4BC}" srcOrd="0" destOrd="0" presId="urn:microsoft.com/office/officeart/2005/8/layout/radial6"/>
    <dgm:cxn modelId="{43F72B78-E286-4CE5-AA89-30C66373F735}" type="presOf" srcId="{25EA8497-27FF-4716-BD1E-9857A80631D8}" destId="{ACA3E0B5-5BCD-410F-B50E-2D45365653B7}" srcOrd="0" destOrd="0" presId="urn:microsoft.com/office/officeart/2005/8/layout/radial6"/>
    <dgm:cxn modelId="{F6F046AF-67DC-49AC-A4A9-8F7B42CF9D06}" type="presOf" srcId="{60BDBEE1-011E-488A-9D88-68F7270D0877}" destId="{E3AB6EB7-3490-4441-B1A1-AB8356228F9A}" srcOrd="0" destOrd="0" presId="urn:microsoft.com/office/officeart/2005/8/layout/radial6"/>
    <dgm:cxn modelId="{AC6BA789-4EBA-4A82-88E5-820A67CD8F5A}" srcId="{E7C783A4-150C-4550-97DA-5A7A6B29F5EA}" destId="{5BF1E7E7-AE03-45E6-8690-D6C2D83FCDC3}" srcOrd="0" destOrd="0" parTransId="{C6DF9D73-81C2-4ED6-A0C0-667B4819156E}" sibTransId="{1B458CC9-26B2-4019-9D27-E38779DF1D36}"/>
    <dgm:cxn modelId="{AFD0258E-CA51-48B0-8F98-016DC7DED7B7}" type="presOf" srcId="{5BF1E7E7-AE03-45E6-8690-D6C2D83FCDC3}" destId="{A6C75561-C616-4F6B-8B20-A7A16BB3D739}" srcOrd="0" destOrd="0" presId="urn:microsoft.com/office/officeart/2005/8/layout/radial6"/>
    <dgm:cxn modelId="{6DBB6E12-EC20-427C-85E3-8499844AECAD}" srcId="{5BF1E7E7-AE03-45E6-8690-D6C2D83FCDC3}" destId="{036E654A-391F-4D23-975A-910553293183}" srcOrd="1" destOrd="0" parTransId="{FEB6CAED-6FA7-4D91-ADD5-8A431F04E3E5}" sibTransId="{88C1A809-862F-4420-8ADE-C5D0BC8D0DA6}"/>
    <dgm:cxn modelId="{6F20D3FE-0C92-4A7D-9DCA-1FBAFFCC35FA}" type="presOf" srcId="{ACEE3382-3F48-4320-8600-21E048C01C8D}" destId="{873073D0-6A64-499B-AC3A-48991D6A4031}" srcOrd="0" destOrd="0" presId="urn:microsoft.com/office/officeart/2005/8/layout/radial6"/>
    <dgm:cxn modelId="{30A0077E-0352-4C4F-AF64-DA74ACDB6217}" type="presOf" srcId="{646C6C5B-1607-4367-89B0-8F015239EE47}" destId="{0C8860DE-1C1D-48D2-8C19-EDA586C8B6E8}" srcOrd="0" destOrd="0" presId="urn:microsoft.com/office/officeart/2005/8/layout/radial6"/>
    <dgm:cxn modelId="{B3BC44C6-6962-4EDD-8B4B-692526DB3ADC}" type="presOf" srcId="{036E654A-391F-4D23-975A-910553293183}" destId="{100F7414-974E-42DD-A873-76B50FADF051}" srcOrd="0" destOrd="0" presId="urn:microsoft.com/office/officeart/2005/8/layout/radial6"/>
    <dgm:cxn modelId="{C4E639E8-3C87-464B-B40B-1AAB99AD96D6}" srcId="{5BF1E7E7-AE03-45E6-8690-D6C2D83FCDC3}" destId="{25EA8497-27FF-4716-BD1E-9857A80631D8}" srcOrd="0" destOrd="0" parTransId="{084EE94F-A6E1-4339-A7AD-5E6A7D322057}" sibTransId="{60BDBEE1-011E-488A-9D88-68F7270D0877}"/>
    <dgm:cxn modelId="{01015144-57F6-4D56-A81E-DFC50A487C2B}" srcId="{5BF1E7E7-AE03-45E6-8690-D6C2D83FCDC3}" destId="{F7D189A7-64DD-47B4-A81D-F96586F9661A}" srcOrd="2" destOrd="0" parTransId="{E69CAA77-1E29-41A4-84C3-54025F3E391D}" sibTransId="{ACEE3382-3F48-4320-8600-21E048C01C8D}"/>
    <dgm:cxn modelId="{9338B10A-B0D2-44C9-B179-D8ADF33D55F9}" type="presOf" srcId="{88C1A809-862F-4420-8ADE-C5D0BC8D0DA6}" destId="{E0AF6FB4-F19B-45DD-87A6-8ED3F3713B8E}" srcOrd="0" destOrd="0" presId="urn:microsoft.com/office/officeart/2005/8/layout/radial6"/>
    <dgm:cxn modelId="{C4E079DD-0319-433F-9717-F346C38A5493}" type="presOf" srcId="{F7D189A7-64DD-47B4-A81D-F96586F9661A}" destId="{9B4552FE-9562-4C20-8C06-00665B4B5CEE}" srcOrd="0" destOrd="0" presId="urn:microsoft.com/office/officeart/2005/8/layout/radial6"/>
    <dgm:cxn modelId="{BE84AE5A-5AE3-44C4-B2CA-05D64E4F3648}" type="presOf" srcId="{E7C783A4-150C-4550-97DA-5A7A6B29F5EA}" destId="{DC08C48F-B15E-4689-AABC-35DBCEE6F474}" srcOrd="0" destOrd="0" presId="urn:microsoft.com/office/officeart/2005/8/layout/radial6"/>
    <dgm:cxn modelId="{DADF7689-EF9F-423C-A012-45DE064B835B}" type="presParOf" srcId="{DC08C48F-B15E-4689-AABC-35DBCEE6F474}" destId="{A6C75561-C616-4F6B-8B20-A7A16BB3D739}" srcOrd="0" destOrd="0" presId="urn:microsoft.com/office/officeart/2005/8/layout/radial6"/>
    <dgm:cxn modelId="{A1E13752-DF6D-4547-8FB8-AEDB7BDFCA9B}" type="presParOf" srcId="{DC08C48F-B15E-4689-AABC-35DBCEE6F474}" destId="{ACA3E0B5-5BCD-410F-B50E-2D45365653B7}" srcOrd="1" destOrd="0" presId="urn:microsoft.com/office/officeart/2005/8/layout/radial6"/>
    <dgm:cxn modelId="{DC4DC489-28B9-4A30-A625-6E9D00C4122C}" type="presParOf" srcId="{DC08C48F-B15E-4689-AABC-35DBCEE6F474}" destId="{70E97055-44DC-4018-BE7B-635D61F9E016}" srcOrd="2" destOrd="0" presId="urn:microsoft.com/office/officeart/2005/8/layout/radial6"/>
    <dgm:cxn modelId="{3ED2B2CB-7D5A-49C5-94F0-DD5B9E1C0C59}" type="presParOf" srcId="{DC08C48F-B15E-4689-AABC-35DBCEE6F474}" destId="{E3AB6EB7-3490-4441-B1A1-AB8356228F9A}" srcOrd="3" destOrd="0" presId="urn:microsoft.com/office/officeart/2005/8/layout/radial6"/>
    <dgm:cxn modelId="{FEA5FAB4-6F9B-4613-92B7-F82BF6C2BCDC}" type="presParOf" srcId="{DC08C48F-B15E-4689-AABC-35DBCEE6F474}" destId="{100F7414-974E-42DD-A873-76B50FADF051}" srcOrd="4" destOrd="0" presId="urn:microsoft.com/office/officeart/2005/8/layout/radial6"/>
    <dgm:cxn modelId="{2FD48F8E-35BC-4523-8DC7-B5CA4D2C34C0}" type="presParOf" srcId="{DC08C48F-B15E-4689-AABC-35DBCEE6F474}" destId="{B7D20A8F-D740-40BB-B8AA-E1603510570B}" srcOrd="5" destOrd="0" presId="urn:microsoft.com/office/officeart/2005/8/layout/radial6"/>
    <dgm:cxn modelId="{FD7AD2CD-D0AB-4F6C-8307-44A7C9264941}" type="presParOf" srcId="{DC08C48F-B15E-4689-AABC-35DBCEE6F474}" destId="{E0AF6FB4-F19B-45DD-87A6-8ED3F3713B8E}" srcOrd="6" destOrd="0" presId="urn:microsoft.com/office/officeart/2005/8/layout/radial6"/>
    <dgm:cxn modelId="{7B52AE0C-5F0A-48FD-8DA7-9C1979DA6901}" type="presParOf" srcId="{DC08C48F-B15E-4689-AABC-35DBCEE6F474}" destId="{9B4552FE-9562-4C20-8C06-00665B4B5CEE}" srcOrd="7" destOrd="0" presId="urn:microsoft.com/office/officeart/2005/8/layout/radial6"/>
    <dgm:cxn modelId="{BC5C7403-1B43-49A9-B1AE-47085D23B193}" type="presParOf" srcId="{DC08C48F-B15E-4689-AABC-35DBCEE6F474}" destId="{36F60B21-9B6B-4000-8505-33E377CFCF0A}" srcOrd="8" destOrd="0" presId="urn:microsoft.com/office/officeart/2005/8/layout/radial6"/>
    <dgm:cxn modelId="{05EABCFF-ABBA-4416-8C13-06BE32978F99}" type="presParOf" srcId="{DC08C48F-B15E-4689-AABC-35DBCEE6F474}" destId="{873073D0-6A64-499B-AC3A-48991D6A4031}" srcOrd="9" destOrd="0" presId="urn:microsoft.com/office/officeart/2005/8/layout/radial6"/>
    <dgm:cxn modelId="{82D3801F-7B03-47DB-A064-B392F2F202A0}" type="presParOf" srcId="{DC08C48F-B15E-4689-AABC-35DBCEE6F474}" destId="{0C8860DE-1C1D-48D2-8C19-EDA586C8B6E8}" srcOrd="10" destOrd="0" presId="urn:microsoft.com/office/officeart/2005/8/layout/radial6"/>
    <dgm:cxn modelId="{7CA1300D-9B75-4E08-8236-EA3C873041AC}" type="presParOf" srcId="{DC08C48F-B15E-4689-AABC-35DBCEE6F474}" destId="{C8A4AB44-5996-4B8A-9E96-236ECBC4AAC6}" srcOrd="11" destOrd="0" presId="urn:microsoft.com/office/officeart/2005/8/layout/radial6"/>
    <dgm:cxn modelId="{5AB6AD6D-ACA4-49E3-BB3C-EF86006C7D62}" type="presParOf" srcId="{DC08C48F-B15E-4689-AABC-35DBCEE6F474}" destId="{D30A06A9-9BBF-4D8D-95E2-70592AB6C4BC}"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A06A9-9BBF-4D8D-95E2-70592AB6C4BC}">
      <dsp:nvSpPr>
        <dsp:cNvPr id="0" name=""/>
        <dsp:cNvSpPr/>
      </dsp:nvSpPr>
      <dsp:spPr>
        <a:xfrm>
          <a:off x="1062286" y="227110"/>
          <a:ext cx="1517060" cy="1517060"/>
        </a:xfrm>
        <a:prstGeom prst="blockArc">
          <a:avLst>
            <a:gd name="adj1" fmla="val 10800000"/>
            <a:gd name="adj2" fmla="val 162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3073D0-6A64-499B-AC3A-48991D6A4031}">
      <dsp:nvSpPr>
        <dsp:cNvPr id="0" name=""/>
        <dsp:cNvSpPr/>
      </dsp:nvSpPr>
      <dsp:spPr>
        <a:xfrm>
          <a:off x="1062286" y="227110"/>
          <a:ext cx="1517060" cy="1517060"/>
        </a:xfrm>
        <a:prstGeom prst="blockArc">
          <a:avLst>
            <a:gd name="adj1" fmla="val 5400000"/>
            <a:gd name="adj2" fmla="val 108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AF6FB4-F19B-45DD-87A6-8ED3F3713B8E}">
      <dsp:nvSpPr>
        <dsp:cNvPr id="0" name=""/>
        <dsp:cNvSpPr/>
      </dsp:nvSpPr>
      <dsp:spPr>
        <a:xfrm>
          <a:off x="1062286" y="227110"/>
          <a:ext cx="1517060" cy="1517060"/>
        </a:xfrm>
        <a:prstGeom prst="blockArc">
          <a:avLst>
            <a:gd name="adj1" fmla="val 0"/>
            <a:gd name="adj2" fmla="val 54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AB6EB7-3490-4441-B1A1-AB8356228F9A}">
      <dsp:nvSpPr>
        <dsp:cNvPr id="0" name=""/>
        <dsp:cNvSpPr/>
      </dsp:nvSpPr>
      <dsp:spPr>
        <a:xfrm>
          <a:off x="1062286" y="227110"/>
          <a:ext cx="1517060" cy="1517060"/>
        </a:xfrm>
        <a:prstGeom prst="blockArc">
          <a:avLst>
            <a:gd name="adj1" fmla="val 16200000"/>
            <a:gd name="adj2" fmla="val 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C75561-C616-4F6B-8B20-A7A16BB3D739}">
      <dsp:nvSpPr>
        <dsp:cNvPr id="0" name=""/>
        <dsp:cNvSpPr/>
      </dsp:nvSpPr>
      <dsp:spPr>
        <a:xfrm>
          <a:off x="1489282" y="619165"/>
          <a:ext cx="698809" cy="69880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rgbClr val="FF0000"/>
              </a:solidFill>
              <a:latin typeface="Times New Roman" panose="02020603050405020304" pitchFamily="18" charset="0"/>
              <a:cs typeface="Times New Roman" panose="02020603050405020304" pitchFamily="18" charset="0"/>
            </a:rPr>
            <a:t>Laws of </a:t>
          </a:r>
          <a:r>
            <a:rPr lang="en-US" sz="1000" b="1" kern="1200" dirty="0" err="1" smtClean="0">
              <a:solidFill>
                <a:srgbClr val="FF0000"/>
              </a:solidFill>
              <a:latin typeface="Times New Roman" panose="02020603050405020304" pitchFamily="18" charset="0"/>
              <a:cs typeface="Times New Roman" panose="02020603050405020304" pitchFamily="18" charset="0"/>
            </a:rPr>
            <a:t>Thermo</a:t>
          </a:r>
          <a:endParaRPr lang="en-US" sz="1000" b="1" kern="1200" dirty="0">
            <a:solidFill>
              <a:srgbClr val="FF0000"/>
            </a:solidFill>
            <a:latin typeface="Times New Roman" panose="02020603050405020304" pitchFamily="18" charset="0"/>
            <a:cs typeface="Times New Roman" panose="02020603050405020304" pitchFamily="18" charset="0"/>
          </a:endParaRPr>
        </a:p>
      </dsp:txBody>
      <dsp:txXfrm>
        <a:off x="1591620" y="721503"/>
        <a:ext cx="494133" cy="494133"/>
      </dsp:txXfrm>
    </dsp:sp>
    <dsp:sp modelId="{ACA3E0B5-5BCD-410F-B50E-2D45365653B7}">
      <dsp:nvSpPr>
        <dsp:cNvPr id="0" name=""/>
        <dsp:cNvSpPr/>
      </dsp:nvSpPr>
      <dsp:spPr>
        <a:xfrm>
          <a:off x="1576233" y="137"/>
          <a:ext cx="489166" cy="48916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rgbClr val="00B050"/>
              </a:solidFill>
            </a:rPr>
            <a:t>0</a:t>
          </a:r>
          <a:r>
            <a:rPr lang="en-US" sz="1000" b="1" kern="1200" baseline="30000" dirty="0" smtClean="0">
              <a:solidFill>
                <a:srgbClr val="00B050"/>
              </a:solidFill>
            </a:rPr>
            <a:t>th</a:t>
          </a:r>
          <a:r>
            <a:rPr lang="en-US" sz="1000" b="1" kern="1200" dirty="0" smtClean="0">
              <a:solidFill>
                <a:srgbClr val="00B050"/>
              </a:solidFill>
            </a:rPr>
            <a:t>  Law</a:t>
          </a:r>
          <a:endParaRPr lang="en-US" sz="1000" b="1" kern="1200" dirty="0">
            <a:solidFill>
              <a:srgbClr val="00B050"/>
            </a:solidFill>
          </a:endParaRPr>
        </a:p>
      </dsp:txBody>
      <dsp:txXfrm>
        <a:off x="1647870" y="71774"/>
        <a:ext cx="345892" cy="345892"/>
      </dsp:txXfrm>
    </dsp:sp>
    <dsp:sp modelId="{100F7414-974E-42DD-A873-76B50FADF051}">
      <dsp:nvSpPr>
        <dsp:cNvPr id="0" name=""/>
        <dsp:cNvSpPr/>
      </dsp:nvSpPr>
      <dsp:spPr>
        <a:xfrm>
          <a:off x="2317153" y="741057"/>
          <a:ext cx="489166" cy="48916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accent5">
                  <a:lumMod val="75000"/>
                </a:schemeClr>
              </a:solidFill>
            </a:rPr>
            <a:t>1</a:t>
          </a:r>
          <a:r>
            <a:rPr lang="en-US" sz="1000" kern="1200" baseline="30000" dirty="0" smtClean="0">
              <a:solidFill>
                <a:schemeClr val="accent5">
                  <a:lumMod val="75000"/>
                </a:schemeClr>
              </a:solidFill>
            </a:rPr>
            <a:t>sT</a:t>
          </a:r>
          <a:r>
            <a:rPr lang="en-US" sz="1000" kern="1200" dirty="0" smtClean="0">
              <a:solidFill>
                <a:schemeClr val="accent5">
                  <a:lumMod val="75000"/>
                </a:schemeClr>
              </a:solidFill>
            </a:rPr>
            <a:t> Law</a:t>
          </a:r>
          <a:endParaRPr lang="en-US" sz="1000" kern="1200" dirty="0">
            <a:solidFill>
              <a:schemeClr val="accent5">
                <a:lumMod val="75000"/>
              </a:schemeClr>
            </a:solidFill>
          </a:endParaRPr>
        </a:p>
      </dsp:txBody>
      <dsp:txXfrm>
        <a:off x="2388790" y="812694"/>
        <a:ext cx="345892" cy="345892"/>
      </dsp:txXfrm>
    </dsp:sp>
    <dsp:sp modelId="{9B4552FE-9562-4C20-8C06-00665B4B5CEE}">
      <dsp:nvSpPr>
        <dsp:cNvPr id="0" name=""/>
        <dsp:cNvSpPr/>
      </dsp:nvSpPr>
      <dsp:spPr>
        <a:xfrm>
          <a:off x="1576233" y="1481977"/>
          <a:ext cx="489166" cy="48916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rgbClr val="7030A0"/>
              </a:solidFill>
              <a:latin typeface="Times New Roman" panose="02020603050405020304" pitchFamily="18" charset="0"/>
              <a:cs typeface="Times New Roman" panose="02020603050405020304" pitchFamily="18" charset="0"/>
            </a:rPr>
            <a:t>2</a:t>
          </a:r>
          <a:r>
            <a:rPr lang="en-US" sz="1000" b="1" kern="1200" baseline="30000" dirty="0" smtClean="0">
              <a:solidFill>
                <a:srgbClr val="7030A0"/>
              </a:solidFill>
              <a:latin typeface="Times New Roman" panose="02020603050405020304" pitchFamily="18" charset="0"/>
              <a:cs typeface="Times New Roman" panose="02020603050405020304" pitchFamily="18" charset="0"/>
            </a:rPr>
            <a:t>nd</a:t>
          </a:r>
          <a:r>
            <a:rPr lang="en-US" sz="1000" b="1" kern="1200" dirty="0" smtClean="0">
              <a:solidFill>
                <a:srgbClr val="7030A0"/>
              </a:solidFill>
              <a:latin typeface="Times New Roman" panose="02020603050405020304" pitchFamily="18" charset="0"/>
              <a:cs typeface="Times New Roman" panose="02020603050405020304" pitchFamily="18" charset="0"/>
            </a:rPr>
            <a:t>  Law</a:t>
          </a:r>
          <a:endParaRPr lang="en-US" sz="1000" b="1" kern="1200" dirty="0">
            <a:solidFill>
              <a:srgbClr val="7030A0"/>
            </a:solidFill>
            <a:latin typeface="Times New Roman" panose="02020603050405020304" pitchFamily="18" charset="0"/>
            <a:cs typeface="Times New Roman" panose="02020603050405020304" pitchFamily="18" charset="0"/>
          </a:endParaRPr>
        </a:p>
      </dsp:txBody>
      <dsp:txXfrm>
        <a:off x="1647870" y="1553614"/>
        <a:ext cx="345892" cy="345892"/>
      </dsp:txXfrm>
    </dsp:sp>
    <dsp:sp modelId="{0C8860DE-1C1D-48D2-8C19-EDA586C8B6E8}">
      <dsp:nvSpPr>
        <dsp:cNvPr id="0" name=""/>
        <dsp:cNvSpPr/>
      </dsp:nvSpPr>
      <dsp:spPr>
        <a:xfrm>
          <a:off x="835313" y="741057"/>
          <a:ext cx="489166" cy="48916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rgbClr val="002060"/>
              </a:solidFill>
              <a:latin typeface="Times New Roman" panose="02020603050405020304" pitchFamily="18" charset="0"/>
              <a:cs typeface="Times New Roman" panose="02020603050405020304" pitchFamily="18" charset="0"/>
            </a:rPr>
            <a:t>3</a:t>
          </a:r>
          <a:r>
            <a:rPr lang="en-US" sz="1000" kern="1200" baseline="30000" dirty="0" smtClean="0">
              <a:solidFill>
                <a:srgbClr val="002060"/>
              </a:solidFill>
              <a:latin typeface="Times New Roman" panose="02020603050405020304" pitchFamily="18" charset="0"/>
              <a:cs typeface="Times New Roman" panose="02020603050405020304" pitchFamily="18" charset="0"/>
            </a:rPr>
            <a:t>rd</a:t>
          </a:r>
          <a:r>
            <a:rPr lang="en-US" sz="1000" kern="1200" dirty="0" smtClean="0">
              <a:solidFill>
                <a:srgbClr val="002060"/>
              </a:solidFill>
              <a:latin typeface="Times New Roman" panose="02020603050405020304" pitchFamily="18" charset="0"/>
              <a:cs typeface="Times New Roman" panose="02020603050405020304" pitchFamily="18" charset="0"/>
            </a:rPr>
            <a:t> Law</a:t>
          </a:r>
          <a:endParaRPr lang="en-US" sz="1000" kern="1200" dirty="0">
            <a:solidFill>
              <a:srgbClr val="002060"/>
            </a:solidFill>
            <a:latin typeface="Times New Roman" panose="02020603050405020304" pitchFamily="18" charset="0"/>
            <a:cs typeface="Times New Roman" panose="02020603050405020304" pitchFamily="18" charset="0"/>
          </a:endParaRPr>
        </a:p>
      </dsp:txBody>
      <dsp:txXfrm>
        <a:off x="906950" y="812694"/>
        <a:ext cx="345892" cy="34589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22069"/>
            <a:ext cx="7766936" cy="3828767"/>
          </a:xfrm>
        </p:spPr>
        <p:txBody>
          <a:bodyPr/>
          <a:lstStyle/>
          <a:p>
            <a:r>
              <a:rPr lang="en-US" sz="4000" b="1" dirty="0">
                <a:solidFill>
                  <a:srgbClr val="FF0000"/>
                </a:solidFill>
                <a:latin typeface="Algerian" panose="04020705040A02060702" pitchFamily="82" charset="0"/>
                <a:cs typeface="Times New Roman" panose="02020603050405020304" pitchFamily="18" charset="0"/>
              </a:rPr>
              <a:t>Applied Physics(C. Sc.)</a:t>
            </a:r>
            <a:br>
              <a:rPr lang="en-US" sz="4000" b="1" dirty="0">
                <a:solidFill>
                  <a:srgbClr val="FF0000"/>
                </a:solidFill>
                <a:latin typeface="Algerian" panose="04020705040A02060702" pitchFamily="82"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BS CS   Semester-I Course Code:      </a:t>
            </a: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L-9(laws </a:t>
            </a:r>
            <a:r>
              <a:rPr lang="en-US" sz="2000" b="1" dirty="0">
                <a:solidFill>
                  <a:srgbClr val="FF0000"/>
                </a:solidFill>
                <a:latin typeface="Times New Roman" panose="02020603050405020304" pitchFamily="18" charset="0"/>
                <a:cs typeface="Times New Roman" panose="02020603050405020304" pitchFamily="18" charset="0"/>
              </a:rPr>
              <a:t>of thermodynamics and the human body.)</a:t>
            </a:r>
            <a:br>
              <a:rPr lang="en-US" sz="2000" b="1" dirty="0">
                <a:solidFill>
                  <a:srgbClr val="FF0000"/>
                </a:solidFill>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IUB &amp; All Affiliated Colleges. </a:t>
            </a:r>
            <a:br>
              <a:rPr lang="en-US" sz="3200" b="1" dirty="0">
                <a:solidFill>
                  <a:srgbClr val="00B0F0"/>
                </a:solidFill>
                <a:latin typeface="Times New Roman" panose="02020603050405020304" pitchFamily="18" charset="0"/>
                <a:cs typeface="Times New Roman" panose="02020603050405020304" pitchFamily="18" charset="0"/>
              </a:rPr>
            </a:br>
            <a:r>
              <a:rPr lang="en-US" sz="4400" b="1" dirty="0">
                <a:solidFill>
                  <a:srgbClr val="FFFF00"/>
                </a:solidFill>
                <a:latin typeface="Times New Roman" panose="02020603050405020304" pitchFamily="18" charset="0"/>
                <a:cs typeface="Times New Roman" panose="02020603050405020304" pitchFamily="18" charset="0"/>
              </a:rPr>
              <a:t>Reality Awards Boost Up</a:t>
            </a:r>
            <a:br>
              <a:rPr lang="en-US" sz="4400" b="1" dirty="0">
                <a:solidFill>
                  <a:srgbClr val="FFFF00"/>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(YT-Channel)</a:t>
            </a:r>
          </a:p>
        </p:txBody>
      </p:sp>
      <p:sp>
        <p:nvSpPr>
          <p:cNvPr id="3" name="Subtitle 2"/>
          <p:cNvSpPr>
            <a:spLocks noGrp="1"/>
          </p:cNvSpPr>
          <p:nvPr>
            <p:ph type="subTitle" idx="1"/>
          </p:nvPr>
        </p:nvSpPr>
        <p:spPr>
          <a:xfrm>
            <a:off x="1716073" y="4663441"/>
            <a:ext cx="7766936" cy="1855892"/>
          </a:xfrm>
        </p:spPr>
        <p:txBody>
          <a:bodyPr>
            <a:normAutofit/>
          </a:bodyPr>
          <a:lstStyle/>
          <a:p>
            <a:r>
              <a:rPr lang="en-US" sz="2800" dirty="0">
                <a:solidFill>
                  <a:srgbClr val="FF0000"/>
                </a:solidFill>
                <a:latin typeface="Algerian" panose="04020705040A02060702" pitchFamily="82" charset="0"/>
              </a:rPr>
              <a:t>Rushmat Ali</a:t>
            </a:r>
          </a:p>
          <a:p>
            <a:r>
              <a:rPr lang="en-US" dirty="0">
                <a:solidFill>
                  <a:schemeClr val="tx1"/>
                </a:solidFill>
                <a:latin typeface="Times New Roman" panose="02020603050405020304" pitchFamily="18" charset="0"/>
                <a:cs typeface="Times New Roman" panose="02020603050405020304" pitchFamily="18" charset="0"/>
              </a:rPr>
              <a:t>Assistant Professor OF Physics</a:t>
            </a:r>
          </a:p>
          <a:p>
            <a:r>
              <a:rPr lang="en-US" sz="3200" b="1" dirty="0">
                <a:solidFill>
                  <a:schemeClr val="tx1"/>
                </a:solidFill>
                <a:latin typeface="Times New Roman" panose="02020603050405020304" pitchFamily="18" charset="0"/>
                <a:cs typeface="Times New Roman" panose="02020603050405020304" pitchFamily="18" charset="0"/>
              </a:rPr>
              <a:t>Govt. Kh. F. Graduate College R. Y. Khan</a:t>
            </a:r>
          </a:p>
        </p:txBody>
      </p:sp>
    </p:spTree>
    <p:extLst>
      <p:ext uri="{BB962C8B-B14F-4D97-AF65-F5344CB8AC3E}">
        <p14:creationId xmlns:p14="http://schemas.microsoft.com/office/powerpoint/2010/main" val="285747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634"/>
            <a:ext cx="11092300" cy="640080"/>
          </a:xfrm>
        </p:spPr>
        <p:txBody>
          <a:bodyPr>
            <a:normAutofit/>
          </a:bodyPr>
          <a:lstStyle/>
          <a:p>
            <a:r>
              <a:rPr lang="en-US" sz="2800" dirty="0">
                <a:latin typeface="Algerian" panose="04020705040A02060702" pitchFamily="82" charset="0"/>
              </a:rPr>
              <a:t>Does the human body obey the laws of thermodynamics?</a:t>
            </a:r>
          </a:p>
        </p:txBody>
      </p:sp>
      <p:sp>
        <p:nvSpPr>
          <p:cNvPr id="3" name="Content Placeholder 2"/>
          <p:cNvSpPr>
            <a:spLocks noGrp="1"/>
          </p:cNvSpPr>
          <p:nvPr>
            <p:ph idx="1"/>
          </p:nvPr>
        </p:nvSpPr>
        <p:spPr>
          <a:xfrm>
            <a:off x="677334" y="979714"/>
            <a:ext cx="8596668" cy="5447211"/>
          </a:xfrm>
        </p:spPr>
        <p:txBody>
          <a:bodyPr>
            <a:normAutofit lnSpcReduction="10000"/>
          </a:bodyPr>
          <a:lstStyle/>
          <a:p>
            <a:r>
              <a:rPr lang="en-US" sz="2000" b="1" dirty="0" smtClean="0">
                <a:latin typeface="Times New Roman" panose="02020603050405020304" pitchFamily="18" charset="0"/>
                <a:cs typeface="Times New Roman" panose="02020603050405020304" pitchFamily="18" charset="0"/>
              </a:rPr>
              <a:t>Yes</a:t>
            </a:r>
            <a:r>
              <a:rPr lang="en-US" sz="2000" b="1" dirty="0">
                <a:latin typeface="Times New Roman" panose="02020603050405020304" pitchFamily="18" charset="0"/>
                <a:cs typeface="Times New Roman" panose="02020603050405020304" pitchFamily="18" charset="0"/>
              </a:rPr>
              <a:t>, the human body obeys the law of thermodynamics.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When </a:t>
            </a:r>
            <a:r>
              <a:rPr lang="en-US" sz="2000" b="1" dirty="0">
                <a:latin typeface="Times New Roman" panose="02020603050405020304" pitchFamily="18" charset="0"/>
                <a:cs typeface="Times New Roman" panose="02020603050405020304" pitchFamily="18" charset="0"/>
              </a:rPr>
              <a:t>you are in a crowded room with other people, you start to feel warm, and you start to sweat. This is the body’s way to cool itself.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heat from the body is transferred to the sweat. As the sweat absorbs more heat, it evaporates from your body, becoming more disordered and transferring heat to the air, which heats the room’s air temperature</a:t>
            </a:r>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Many sweating people in a crowded room, “closed system,” will quickly heat the place. This is both the first and second laws of thermodynamics in action.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No </a:t>
            </a:r>
            <a:r>
              <a:rPr lang="en-US" sz="2000" b="1" dirty="0">
                <a:latin typeface="Times New Roman" panose="02020603050405020304" pitchFamily="18" charset="0"/>
                <a:cs typeface="Times New Roman" panose="02020603050405020304" pitchFamily="18" charset="0"/>
              </a:rPr>
              <a:t>heat is lost; it is merely transferred and approaches equilibrium with maximum entropy</a:t>
            </a:r>
            <a:r>
              <a:rPr lang="en-US" sz="2000" b="1" dirty="0" smtClean="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pPr algn="ctr"/>
            <a:r>
              <a:rPr lang="en-US" sz="4000" b="1" dirty="0" smtClean="0">
                <a:solidFill>
                  <a:srgbClr val="FF0000"/>
                </a:solidFill>
                <a:latin typeface="Times New Roman" panose="02020603050405020304" pitchFamily="18" charset="0"/>
                <a:cs typeface="Times New Roman" panose="02020603050405020304" pitchFamily="18" charset="0"/>
              </a:rPr>
              <a:t>The End</a:t>
            </a:r>
            <a:endParaRPr lang="en-US" sz="40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423673" y="4227860"/>
            <a:ext cx="4270656" cy="1747906"/>
          </a:xfrm>
          <a:prstGeom prst="rect">
            <a:avLst/>
          </a:prstGeom>
        </p:spPr>
      </p:pic>
      <p:pic>
        <p:nvPicPr>
          <p:cNvPr id="5" name="Picture 4"/>
          <p:cNvPicPr>
            <a:picLocks noChangeAspect="1"/>
          </p:cNvPicPr>
          <p:nvPr/>
        </p:nvPicPr>
        <p:blipFill>
          <a:blip r:embed="rId3"/>
          <a:stretch>
            <a:fillRect/>
          </a:stretch>
        </p:blipFill>
        <p:spPr>
          <a:xfrm>
            <a:off x="4249317" y="935710"/>
            <a:ext cx="6099991" cy="4574993"/>
          </a:xfrm>
          <a:prstGeom prst="rect">
            <a:avLst/>
          </a:prstGeom>
        </p:spPr>
      </p:pic>
      <p:pic>
        <p:nvPicPr>
          <p:cNvPr id="6" name="Picture 5"/>
          <p:cNvPicPr>
            <a:picLocks noChangeAspect="1"/>
          </p:cNvPicPr>
          <p:nvPr/>
        </p:nvPicPr>
        <p:blipFill>
          <a:blip r:embed="rId4"/>
          <a:stretch>
            <a:fillRect/>
          </a:stretch>
        </p:blipFill>
        <p:spPr>
          <a:xfrm>
            <a:off x="6082145" y="285846"/>
            <a:ext cx="5913542" cy="6518366"/>
          </a:xfrm>
          <a:prstGeom prst="rect">
            <a:avLst/>
          </a:prstGeom>
        </p:spPr>
      </p:pic>
    </p:spTree>
    <p:extLst>
      <p:ext uri="{BB962C8B-B14F-4D97-AF65-F5344CB8AC3E}">
        <p14:creationId xmlns:p14="http://schemas.microsoft.com/office/powerpoint/2010/main" val="401110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xit" presetSubtype="21" fill="hold" nodeType="clickEffect">
                                  <p:stCondLst>
                                    <p:cond delay="0"/>
                                  </p:stCondLst>
                                  <p:childTnLst>
                                    <p:animEffect transition="out" filter="barn(inVertical)">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additive="base">
                                        <p:cTn id="3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additive="base">
                                        <p:cTn id="4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0" presetClass="exit" presetSubtype="0" fill="hold" nodeType="clickEffect">
                                  <p:stCondLst>
                                    <p:cond delay="0"/>
                                  </p:stCondLst>
                                  <p:childTnLst>
                                    <p:animEffect transition="out" filter="wedg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 calcmode="lin" valueType="num">
                                      <p:cBhvr additive="base">
                                        <p:cTn id="6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
                                            <p:txEl>
                                              <p:pRg st="4" end="4"/>
                                            </p:txEl>
                                          </p:spTgt>
                                        </p:tgtEl>
                                        <p:attrNameLst>
                                          <p:attrName>style.visibility</p:attrName>
                                        </p:attrNameLst>
                                      </p:cBhvr>
                                      <p:to>
                                        <p:strVal val="visible"/>
                                      </p:to>
                                    </p:set>
                                    <p:anim calcmode="lin" valueType="num">
                                      <p:cBhvr additive="base">
                                        <p:cTn id="7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
                                            <p:txEl>
                                              <p:pRg st="7" end="7"/>
                                            </p:txEl>
                                          </p:spTgt>
                                        </p:tgtEl>
                                        <p:attrNameLst>
                                          <p:attrName>style.visibility</p:attrName>
                                        </p:attrNameLst>
                                      </p:cBhvr>
                                      <p:to>
                                        <p:strVal val="visible"/>
                                      </p:to>
                                    </p:set>
                                    <p:anim calcmode="lin" valueType="num">
                                      <p:cBhvr additive="base">
                                        <p:cTn id="7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1440"/>
            <a:ext cx="8596668" cy="600891"/>
          </a:xfrm>
        </p:spPr>
        <p:txBody>
          <a:bodyPr>
            <a:normAutofit fontScale="90000"/>
          </a:bodyPr>
          <a:lstStyle/>
          <a:p>
            <a:r>
              <a:rPr lang="en-US" dirty="0" smtClean="0">
                <a:solidFill>
                  <a:srgbClr val="FF0000"/>
                </a:solidFill>
                <a:latin typeface="Algerian" panose="04020705040A02060702" pitchFamily="82" charset="0"/>
              </a:rPr>
              <a:t>Thermo-dynamics:</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677333" y="692331"/>
            <a:ext cx="10034209" cy="5943600"/>
          </a:xfrm>
        </p:spPr>
        <p:txBody>
          <a:bodyPr>
            <a:normAutofit lnSpcReduction="10000"/>
          </a:bodyPr>
          <a:lstStyle/>
          <a:p>
            <a:r>
              <a:rPr lang="en-US" sz="2000" b="1" dirty="0" smtClean="0">
                <a:latin typeface="Times New Roman" panose="02020603050405020304" pitchFamily="18" charset="0"/>
                <a:cs typeface="Times New Roman" panose="02020603050405020304" pitchFamily="18" charset="0"/>
              </a:rPr>
              <a:t>Thermodynamics: It is originated from 2 words</a:t>
            </a:r>
          </a:p>
          <a:p>
            <a:r>
              <a:rPr lang="en-US" sz="2000" b="1" dirty="0" smtClean="0">
                <a:latin typeface="Times New Roman" panose="02020603050405020304" pitchFamily="18" charset="0"/>
                <a:cs typeface="Times New Roman" panose="02020603050405020304" pitchFamily="18" charset="0"/>
              </a:rPr>
              <a:t>Therm means Heat and Dynamics means in Motion:</a:t>
            </a:r>
          </a:p>
          <a:p>
            <a:r>
              <a:rPr lang="en-US" sz="2000" b="1" dirty="0" smtClean="0">
                <a:latin typeface="Times New Roman" panose="02020603050405020304" pitchFamily="18" charset="0"/>
                <a:cs typeface="Times New Roman" panose="02020603050405020304" pitchFamily="18" charset="0"/>
              </a:rPr>
              <a:t>It means that Heat in Motion  OR motion due to heat.</a:t>
            </a:r>
          </a:p>
          <a:p>
            <a:r>
              <a:rPr lang="en-US" sz="2000" b="1" dirty="0" smtClean="0">
                <a:latin typeface="Times New Roman" panose="02020603050405020304" pitchFamily="18" charset="0"/>
                <a:cs typeface="Times New Roman" panose="02020603050405020304" pitchFamily="18" charset="0"/>
              </a:rPr>
              <a:t>The study of heat and conversion of heat into other forms of energy specially the mechanical energy and vice versa,  is called thermodynamics.</a:t>
            </a:r>
          </a:p>
          <a:p>
            <a:r>
              <a:rPr lang="en-US" sz="2000" b="1" dirty="0" smtClean="0">
                <a:latin typeface="Times New Roman" panose="02020603050405020304" pitchFamily="18" charset="0"/>
                <a:cs typeface="Times New Roman" panose="02020603050405020304" pitchFamily="18" charset="0"/>
              </a:rPr>
              <a:t>The device used for conversion of heat into mechanical engine is called heat engine.</a:t>
            </a:r>
          </a:p>
          <a:p>
            <a:r>
              <a:rPr lang="en-US" sz="2000" b="1" dirty="0" smtClean="0">
                <a:latin typeface="Times New Roman" panose="02020603050405020304" pitchFamily="18" charset="0"/>
                <a:cs typeface="Times New Roman" panose="02020603050405020304" pitchFamily="18" charset="0"/>
              </a:rPr>
              <a:t>Heat engine and all the thermodynamical processes work under specific set of laws, called laws of thermodynamics.</a:t>
            </a:r>
          </a:p>
          <a:p>
            <a:r>
              <a:rPr lang="en-US" sz="2000" b="1" dirty="0" smtClean="0">
                <a:latin typeface="Times New Roman" panose="02020603050405020304" pitchFamily="18" charset="0"/>
                <a:cs typeface="Times New Roman" panose="02020603050405020304" pitchFamily="18" charset="0"/>
              </a:rPr>
              <a:t>The general principles under which conversion of heat into mechanical energy takes place are called laws of Thermodynamics.</a:t>
            </a:r>
          </a:p>
          <a:p>
            <a:r>
              <a:rPr lang="en-US" sz="2000" b="1" dirty="0" smtClean="0">
                <a:latin typeface="Times New Roman" panose="02020603050405020304" pitchFamily="18" charset="0"/>
                <a:cs typeface="Times New Roman" panose="02020603050405020304" pitchFamily="18" charset="0"/>
              </a:rPr>
              <a:t>There are 4 laws of thermodynamics.</a:t>
            </a:r>
            <a:endParaRPr lang="en-US" sz="2000" b="1" dirty="0">
              <a:latin typeface="Times New Roman" panose="02020603050405020304" pitchFamily="18" charset="0"/>
              <a:cs typeface="Times New Roman" panose="02020603050405020304" pitchFamily="18" charset="0"/>
            </a:endParaRPr>
          </a:p>
          <a:p>
            <a:pPr marL="457200" indent="-457200">
              <a:buAutoNum type="arabicPeriod"/>
            </a:pPr>
            <a:r>
              <a:rPr lang="en-US" sz="2000" b="1" dirty="0" smtClean="0">
                <a:latin typeface="Times New Roman" panose="02020603050405020304" pitchFamily="18" charset="0"/>
                <a:cs typeface="Times New Roman" panose="02020603050405020304" pitchFamily="18" charset="0"/>
              </a:rPr>
              <a:t>Zeroth Law(It defines temperature)</a:t>
            </a:r>
          </a:p>
          <a:p>
            <a:pPr marL="457200" indent="-457200">
              <a:buAutoNum type="arabicPeriod"/>
            </a:pPr>
            <a:r>
              <a:rPr lang="en-US" sz="2000" b="1" dirty="0" smtClean="0">
                <a:latin typeface="Times New Roman" panose="02020603050405020304" pitchFamily="18" charset="0"/>
                <a:cs typeface="Times New Roman" panose="02020603050405020304" pitchFamily="18" charset="0"/>
              </a:rPr>
              <a:t>First Law( Law of conservation of energy)</a:t>
            </a:r>
            <a:endParaRPr lang="en-US" sz="2000" b="1" dirty="0">
              <a:latin typeface="Times New Roman" panose="02020603050405020304" pitchFamily="18" charset="0"/>
              <a:cs typeface="Times New Roman" panose="02020603050405020304" pitchFamily="18" charset="0"/>
            </a:endParaRPr>
          </a:p>
          <a:p>
            <a:pPr marL="457200" indent="-457200">
              <a:buAutoNum type="arabicPeriod"/>
            </a:pPr>
            <a:r>
              <a:rPr lang="en-US" sz="2000" b="1" dirty="0" smtClean="0">
                <a:latin typeface="Times New Roman" panose="02020603050405020304" pitchFamily="18" charset="0"/>
                <a:cs typeface="Times New Roman" panose="02020603050405020304" pitchFamily="18" charset="0"/>
              </a:rPr>
              <a:t>Second Law(Heat Engine/Refrigerator)</a:t>
            </a:r>
          </a:p>
          <a:p>
            <a:pPr marL="457200" indent="-457200">
              <a:buAutoNum type="arabicPeriod"/>
            </a:pPr>
            <a:r>
              <a:rPr lang="en-US" sz="2000" b="1" dirty="0" smtClean="0">
                <a:latin typeface="Times New Roman" panose="02020603050405020304" pitchFamily="18" charset="0"/>
                <a:cs typeface="Times New Roman" panose="02020603050405020304" pitchFamily="18" charset="0"/>
              </a:rPr>
              <a:t>Third Law(Entropy Existence)</a:t>
            </a:r>
            <a:endParaRPr lang="en-US" sz="2000" b="1"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1159170869"/>
              </p:ext>
            </p:extLst>
          </p:nvPr>
        </p:nvGraphicFramePr>
        <p:xfrm>
          <a:off x="8530820" y="432090"/>
          <a:ext cx="3641633" cy="1971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1958803" y="0"/>
            <a:ext cx="7315200" cy="5400675"/>
          </a:xfrm>
          <a:prstGeom prst="rect">
            <a:avLst/>
          </a:prstGeom>
        </p:spPr>
      </p:pic>
      <p:pic>
        <p:nvPicPr>
          <p:cNvPr id="7" name="Picture 6"/>
          <p:cNvPicPr>
            <a:picLocks noChangeAspect="1"/>
          </p:cNvPicPr>
          <p:nvPr/>
        </p:nvPicPr>
        <p:blipFill>
          <a:blip r:embed="rId8"/>
          <a:stretch>
            <a:fillRect/>
          </a:stretch>
        </p:blipFill>
        <p:spPr>
          <a:xfrm>
            <a:off x="3804936" y="2143131"/>
            <a:ext cx="3429000" cy="1323975"/>
          </a:xfrm>
          <a:prstGeom prst="rect">
            <a:avLst/>
          </a:prstGeom>
        </p:spPr>
      </p:pic>
      <p:pic>
        <p:nvPicPr>
          <p:cNvPr id="8" name="Picture 7"/>
          <p:cNvPicPr>
            <a:picLocks noChangeAspect="1"/>
          </p:cNvPicPr>
          <p:nvPr/>
        </p:nvPicPr>
        <p:blipFill>
          <a:blip r:embed="rId9"/>
          <a:stretch>
            <a:fillRect/>
          </a:stretch>
        </p:blipFill>
        <p:spPr>
          <a:xfrm>
            <a:off x="3270983" y="3417304"/>
            <a:ext cx="2867025" cy="2505075"/>
          </a:xfrm>
          <a:prstGeom prst="rect">
            <a:avLst/>
          </a:prstGeom>
        </p:spPr>
      </p:pic>
      <p:pic>
        <p:nvPicPr>
          <p:cNvPr id="4" name="Picture 3"/>
          <p:cNvPicPr>
            <a:picLocks noChangeAspect="1"/>
          </p:cNvPicPr>
          <p:nvPr/>
        </p:nvPicPr>
        <p:blipFill>
          <a:blip r:embed="rId10"/>
          <a:stretch>
            <a:fillRect/>
          </a:stretch>
        </p:blipFill>
        <p:spPr>
          <a:xfrm>
            <a:off x="3270982" y="2143131"/>
            <a:ext cx="3733800" cy="2095500"/>
          </a:xfrm>
          <a:prstGeom prst="rect">
            <a:avLst/>
          </a:prstGeom>
        </p:spPr>
      </p:pic>
    </p:spTree>
    <p:extLst>
      <p:ext uri="{BB962C8B-B14F-4D97-AF65-F5344CB8AC3E}">
        <p14:creationId xmlns:p14="http://schemas.microsoft.com/office/powerpoint/2010/main" val="289675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0" presetClass="exit" presetSubtype="0" fill="hold" nodeType="clickEffect">
                                  <p:stCondLst>
                                    <p:cond delay="0"/>
                                  </p:stCondLst>
                                  <p:childTnLst>
                                    <p:animEffect transition="out" filter="wedge">
                                      <p:cBhvr>
                                        <p:cTn id="48" dur="2000"/>
                                        <p:tgtEl>
                                          <p:spTgt spid="4"/>
                                        </p:tgtEl>
                                      </p:cBhvr>
                                    </p:animEffect>
                                    <p:set>
                                      <p:cBhvr>
                                        <p:cTn id="49" dur="1" fill="hold">
                                          <p:stCondLst>
                                            <p:cond delay="1999"/>
                                          </p:stCondLst>
                                        </p:cTn>
                                        <p:tgtEl>
                                          <p:spTgt spid="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additive="base">
                                        <p:cTn id="5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ppt_x"/>
                                          </p:val>
                                        </p:tav>
                                        <p:tav tm="100000">
                                          <p:val>
                                            <p:strVal val="#ppt_x"/>
                                          </p:val>
                                        </p:tav>
                                      </p:tavLst>
                                    </p:anim>
                                    <p:anim calcmode="lin" valueType="num">
                                      <p:cBhvr additive="base">
                                        <p:cTn id="6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7"/>
                                        </p:tgtEl>
                                      </p:cBhvr>
                                    </p:animEffect>
                                    <p:set>
                                      <p:cBhvr>
                                        <p:cTn id="77" dur="1" fill="hold">
                                          <p:stCondLst>
                                            <p:cond delay="499"/>
                                          </p:stCondLst>
                                        </p:cTn>
                                        <p:tgtEl>
                                          <p:spTgt spid="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anim calcmode="lin" valueType="num">
                                      <p:cBhvr additive="base">
                                        <p:cTn id="8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 calcmode="lin" valueType="num">
                                      <p:cBhvr additive="base">
                                        <p:cTn id="88" dur="500" fill="hold"/>
                                        <p:tgtEl>
                                          <p:spTgt spid="6"/>
                                        </p:tgtEl>
                                        <p:attrNameLst>
                                          <p:attrName>ppt_x</p:attrName>
                                        </p:attrNameLst>
                                      </p:cBhvr>
                                      <p:tavLst>
                                        <p:tav tm="0">
                                          <p:val>
                                            <p:strVal val="#ppt_x"/>
                                          </p:val>
                                        </p:tav>
                                        <p:tav tm="100000">
                                          <p:val>
                                            <p:strVal val="#ppt_x"/>
                                          </p:val>
                                        </p:tav>
                                      </p:tavLst>
                                    </p:anim>
                                    <p:anim calcmode="lin" valueType="num">
                                      <p:cBhvr additive="base">
                                        <p:cTn id="8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xit" presetSubtype="4" fill="hold" nodeType="clickEffect">
                                  <p:stCondLst>
                                    <p:cond delay="0"/>
                                  </p:stCondLst>
                                  <p:childTnLst>
                                    <p:animEffect transition="out" filter="wipe(down)">
                                      <p:cBhvr>
                                        <p:cTn id="93" dur="500"/>
                                        <p:tgtEl>
                                          <p:spTgt spid="6"/>
                                        </p:tgtEl>
                                      </p:cBhvr>
                                    </p:animEffect>
                                    <p:set>
                                      <p:cBhvr>
                                        <p:cTn id="94" dur="1" fill="hold">
                                          <p:stCondLst>
                                            <p:cond delay="499"/>
                                          </p:stCondLst>
                                        </p:cTn>
                                        <p:tgtEl>
                                          <p:spTgt spid="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7" end="7"/>
                                            </p:txEl>
                                          </p:spTgt>
                                        </p:tgtEl>
                                        <p:attrNameLst>
                                          <p:attrName>style.visibility</p:attrName>
                                        </p:attrNameLst>
                                      </p:cBhvr>
                                      <p:to>
                                        <p:strVal val="visible"/>
                                      </p:to>
                                    </p:set>
                                    <p:anim calcmode="lin" valueType="num">
                                      <p:cBhvr additive="base">
                                        <p:cTn id="9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5"/>
                                        </p:tgtEl>
                                        <p:attrNameLst>
                                          <p:attrName>style.visibility</p:attrName>
                                        </p:attrNameLst>
                                      </p:cBhvr>
                                      <p:to>
                                        <p:strVal val="visible"/>
                                      </p:to>
                                    </p:set>
                                    <p:anim calcmode="lin" valueType="num">
                                      <p:cBhvr additive="base">
                                        <p:cTn id="105" dur="500" fill="hold"/>
                                        <p:tgtEl>
                                          <p:spTgt spid="5"/>
                                        </p:tgtEl>
                                        <p:attrNameLst>
                                          <p:attrName>ppt_x</p:attrName>
                                        </p:attrNameLst>
                                      </p:cBhvr>
                                      <p:tavLst>
                                        <p:tav tm="0">
                                          <p:val>
                                            <p:strVal val="#ppt_x"/>
                                          </p:val>
                                        </p:tav>
                                        <p:tav tm="100000">
                                          <p:val>
                                            <p:strVal val="#ppt_x"/>
                                          </p:val>
                                        </p:tav>
                                      </p:tavLst>
                                    </p:anim>
                                    <p:anim calcmode="lin" valueType="num">
                                      <p:cBhvr additive="base">
                                        <p:cTn id="10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
                                            <p:txEl>
                                              <p:pRg st="8" end="8"/>
                                            </p:txEl>
                                          </p:spTgt>
                                        </p:tgtEl>
                                        <p:attrNameLst>
                                          <p:attrName>style.visibility</p:attrName>
                                        </p:attrNameLst>
                                      </p:cBhvr>
                                      <p:to>
                                        <p:strVal val="visible"/>
                                      </p:to>
                                    </p:set>
                                    <p:anim calcmode="lin" valueType="num">
                                      <p:cBhvr additive="base">
                                        <p:cTn id="1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
                                            <p:txEl>
                                              <p:pRg st="9" end="9"/>
                                            </p:txEl>
                                          </p:spTgt>
                                        </p:tgtEl>
                                        <p:attrNameLst>
                                          <p:attrName>style.visibility</p:attrName>
                                        </p:attrNameLst>
                                      </p:cBhvr>
                                      <p:to>
                                        <p:strVal val="visible"/>
                                      </p:to>
                                    </p:set>
                                    <p:anim calcmode="lin" valueType="num">
                                      <p:cBhvr additive="base">
                                        <p:cTn id="1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3">
                                            <p:txEl>
                                              <p:pRg st="10" end="10"/>
                                            </p:txEl>
                                          </p:spTgt>
                                        </p:tgtEl>
                                        <p:attrNameLst>
                                          <p:attrName>style.visibility</p:attrName>
                                        </p:attrNameLst>
                                      </p:cBhvr>
                                      <p:to>
                                        <p:strVal val="visible"/>
                                      </p:to>
                                    </p:set>
                                    <p:anim calcmode="lin" valueType="num">
                                      <p:cBhvr additive="base">
                                        <p:cTn id="1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
                                            <p:txEl>
                                              <p:pRg st="11" end="11"/>
                                            </p:txEl>
                                          </p:spTgt>
                                        </p:tgtEl>
                                        <p:attrNameLst>
                                          <p:attrName>style.visibility</p:attrName>
                                        </p:attrNameLst>
                                      </p:cBhvr>
                                      <p:to>
                                        <p:strVal val="visible"/>
                                      </p:to>
                                    </p:set>
                                    <p:anim calcmode="lin" valueType="num">
                                      <p:cBhvr additive="base">
                                        <p:cTn id="1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277" y="58992"/>
            <a:ext cx="8596668" cy="500743"/>
          </a:xfrm>
        </p:spPr>
        <p:txBody>
          <a:bodyPr>
            <a:normAutofit fontScale="90000"/>
          </a:bodyPr>
          <a:lstStyle/>
          <a:p>
            <a:r>
              <a:rPr lang="en-US" dirty="0" smtClean="0">
                <a:solidFill>
                  <a:srgbClr val="FF0000"/>
                </a:solidFill>
                <a:latin typeface="Algerian" panose="04020705040A02060702" pitchFamily="82" charset="0"/>
              </a:rPr>
              <a:t>Zeroth Law</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418011" y="559736"/>
            <a:ext cx="11639006" cy="6010882"/>
          </a:xfrm>
        </p:spPr>
        <p:txBody>
          <a:bodyPr>
            <a:noAutofit/>
          </a:bodyPr>
          <a:lstStyle/>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term "zeroth law" was coined, in 1871 </a:t>
            </a:r>
            <a:r>
              <a:rPr lang="en-US" sz="2000" b="1" dirty="0" smtClean="0">
                <a:latin typeface="Times New Roman" panose="02020603050405020304" pitchFamily="18" charset="0"/>
                <a:cs typeface="Times New Roman" panose="02020603050405020304" pitchFamily="18" charset="0"/>
              </a:rPr>
              <a:t>Maxwell</a:t>
            </a: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Zeroth law of thermodynamics states that if two bodies are individually in equilibrium with a separate third body, then the first two bodies are also in thermal equilibrium with each other</a:t>
            </a:r>
            <a:r>
              <a:rPr lang="en-US" sz="2000" b="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The zeroth law of thermodynamics is one of the four laws of thermodynamics, which states that if two systems are in thermal equilibrium with a third system, then they are in thermal equilibrium with one another.</a:t>
            </a:r>
          </a:p>
          <a:p>
            <a:r>
              <a:rPr lang="en-US" sz="2000" b="1" dirty="0">
                <a:latin typeface="Times New Roman" panose="02020603050405020304" pitchFamily="18" charset="0"/>
                <a:cs typeface="Times New Roman" panose="02020603050405020304" pitchFamily="18" charset="0"/>
              </a:rPr>
              <a:t>Thermodynamics is the study of the relationship between heat, temperature, work, and </a:t>
            </a:r>
            <a:r>
              <a:rPr lang="en-US" sz="2000" b="1" dirty="0" err="1" smtClean="0">
                <a:latin typeface="Times New Roman" panose="02020603050405020304" pitchFamily="18" charset="0"/>
                <a:cs typeface="Times New Roman" panose="02020603050405020304" pitchFamily="18" charset="0"/>
              </a:rPr>
              <a:t>energy.Most</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generally, equilibrium refers to a balanced state that does not change overall with time.</a:t>
            </a:r>
          </a:p>
          <a:p>
            <a:r>
              <a:rPr lang="en-US" sz="2000" b="1" dirty="0">
                <a:latin typeface="Times New Roman" panose="02020603050405020304" pitchFamily="18" charset="0"/>
                <a:cs typeface="Times New Roman" panose="02020603050405020304" pitchFamily="18" charset="0"/>
              </a:rPr>
              <a:t>Thermal equilibrium refers to the situation where two objects that can transfer heat to each other stay at a constant temperature over time</a:t>
            </a:r>
            <a:r>
              <a:rPr lang="en-US" sz="2000" b="1" dirty="0" smtClean="0">
                <a:latin typeface="Times New Roman" panose="02020603050405020304" pitchFamily="18" charset="0"/>
                <a:cs typeface="Times New Roman" panose="02020603050405020304" pitchFamily="18" charset="0"/>
              </a:rPr>
              <a:t>.</a:t>
            </a:r>
          </a:p>
          <a:p>
            <a:r>
              <a:rPr lang="en-US" sz="2000" b="1" dirty="0">
                <a:solidFill>
                  <a:srgbClr val="FF0000"/>
                </a:solidFill>
                <a:latin typeface="Times New Roman" panose="02020603050405020304" pitchFamily="18" charset="0"/>
                <a:cs typeface="Times New Roman" panose="02020603050405020304" pitchFamily="18" charset="0"/>
              </a:rPr>
              <a:t>Applications </a:t>
            </a:r>
            <a:r>
              <a:rPr lang="en-US" sz="2000" b="1" dirty="0" smtClean="0">
                <a:solidFill>
                  <a:srgbClr val="FF0000"/>
                </a:solidFill>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zeroth law of thermodynamics is seen in many everyday situations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thermometer may be the most well-known example of the zeroth law in action. </a:t>
            </a:r>
            <a:r>
              <a:rPr lang="en-US" sz="2000" b="1" dirty="0" smtClean="0">
                <a:latin typeface="Times New Roman" panose="02020603050405020304" pitchFamily="18" charset="0"/>
                <a:cs typeface="Times New Roman" panose="02020603050405020304" pitchFamily="18" charset="0"/>
              </a:rPr>
              <a:t>Say </a:t>
            </a:r>
            <a:r>
              <a:rPr lang="en-US" sz="2000" b="1" dirty="0">
                <a:latin typeface="Times New Roman" panose="02020603050405020304" pitchFamily="18" charset="0"/>
                <a:cs typeface="Times New Roman" panose="02020603050405020304" pitchFamily="18" charset="0"/>
              </a:rPr>
              <a:t>the thermostat </a:t>
            </a:r>
            <a:r>
              <a:rPr lang="en-US" sz="2000" b="1" dirty="0" smtClean="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bedroom reads 67 </a:t>
            </a:r>
            <a:r>
              <a:rPr lang="en-US" sz="2000" b="1" dirty="0" smtClean="0">
                <a:latin typeface="Times New Roman" panose="02020603050405020304" pitchFamily="18" charset="0"/>
                <a:cs typeface="Times New Roman" panose="02020603050405020304" pitchFamily="18" charset="0"/>
              </a:rPr>
              <a:t>F. </a:t>
            </a:r>
            <a:r>
              <a:rPr lang="en-US" sz="2000" b="1" dirty="0">
                <a:latin typeface="Times New Roman" panose="02020603050405020304" pitchFamily="18" charset="0"/>
                <a:cs typeface="Times New Roman" panose="02020603050405020304" pitchFamily="18" charset="0"/>
              </a:rPr>
              <a:t>This means </a:t>
            </a:r>
            <a:r>
              <a:rPr lang="en-US" sz="2000" b="1" dirty="0" smtClean="0">
                <a:latin typeface="Times New Roman" panose="02020603050405020304" pitchFamily="18" charset="0"/>
                <a:cs typeface="Times New Roman" panose="02020603050405020304" pitchFamily="18" charset="0"/>
              </a:rPr>
              <a:t>that </a:t>
            </a:r>
            <a:r>
              <a:rPr lang="en-US" sz="2000" b="1" dirty="0">
                <a:latin typeface="Times New Roman" panose="02020603050405020304" pitchFamily="18" charset="0"/>
                <a:cs typeface="Times New Roman" panose="02020603050405020304" pitchFamily="18" charset="0"/>
              </a:rPr>
              <a:t>thermostat is in thermal equilibrium </a:t>
            </a:r>
            <a:r>
              <a:rPr lang="en-US" sz="2000" b="1" dirty="0" smtClean="0">
                <a:latin typeface="Times New Roman" panose="02020603050405020304" pitchFamily="18" charset="0"/>
                <a:cs typeface="Times New Roman" panose="02020603050405020304" pitchFamily="18" charset="0"/>
              </a:rPr>
              <a:t>with </a:t>
            </a:r>
            <a:r>
              <a:rPr lang="en-US" sz="2000" b="1" dirty="0">
                <a:latin typeface="Times New Roman" panose="02020603050405020304" pitchFamily="18" charset="0"/>
                <a:cs typeface="Times New Roman" panose="02020603050405020304" pitchFamily="18" charset="0"/>
              </a:rPr>
              <a:t>bedroom.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If we </a:t>
            </a:r>
            <a:r>
              <a:rPr lang="en-US" sz="2000" b="1" dirty="0">
                <a:latin typeface="Times New Roman" panose="02020603050405020304" pitchFamily="18" charset="0"/>
                <a:cs typeface="Times New Roman" panose="02020603050405020304" pitchFamily="18" charset="0"/>
              </a:rPr>
              <a:t>place a package of meat in </a:t>
            </a:r>
            <a:r>
              <a:rPr lang="en-US" sz="2000" b="1" dirty="0" smtClean="0">
                <a:latin typeface="Times New Roman" panose="02020603050405020304" pitchFamily="18" charset="0"/>
                <a:cs typeface="Times New Roman" panose="02020603050405020304" pitchFamily="18" charset="0"/>
              </a:rPr>
              <a:t>freezer </a:t>
            </a:r>
            <a:r>
              <a:rPr lang="en-US" sz="2000" b="1" dirty="0">
                <a:latin typeface="Times New Roman" panose="02020603050405020304" pitchFamily="18" charset="0"/>
                <a:cs typeface="Times New Roman" panose="02020603050405020304" pitchFamily="18" charset="0"/>
              </a:rPr>
              <a:t>and leave it overnight, </a:t>
            </a:r>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meat has reached the same temperature as the freezer and the other items in the freezer.</a:t>
            </a:r>
          </a:p>
        </p:txBody>
      </p:sp>
      <p:pic>
        <p:nvPicPr>
          <p:cNvPr id="4" name="Picture 3"/>
          <p:cNvPicPr>
            <a:picLocks noChangeAspect="1"/>
          </p:cNvPicPr>
          <p:nvPr/>
        </p:nvPicPr>
        <p:blipFill>
          <a:blip r:embed="rId2"/>
          <a:stretch>
            <a:fillRect/>
          </a:stretch>
        </p:blipFill>
        <p:spPr>
          <a:xfrm>
            <a:off x="7341053" y="1705247"/>
            <a:ext cx="4171950" cy="3238500"/>
          </a:xfrm>
          <a:prstGeom prst="rect">
            <a:avLst/>
          </a:prstGeom>
        </p:spPr>
      </p:pic>
      <p:pic>
        <p:nvPicPr>
          <p:cNvPr id="6" name="Picture 5"/>
          <p:cNvPicPr>
            <a:picLocks noChangeAspect="1"/>
          </p:cNvPicPr>
          <p:nvPr/>
        </p:nvPicPr>
        <p:blipFill>
          <a:blip r:embed="rId3"/>
          <a:stretch>
            <a:fillRect/>
          </a:stretch>
        </p:blipFill>
        <p:spPr>
          <a:xfrm>
            <a:off x="7788782" y="1705247"/>
            <a:ext cx="3362325" cy="1485900"/>
          </a:xfrm>
          <a:prstGeom prst="rect">
            <a:avLst/>
          </a:prstGeom>
        </p:spPr>
      </p:pic>
    </p:spTree>
    <p:extLst>
      <p:ext uri="{BB962C8B-B14F-4D97-AF65-F5344CB8AC3E}">
        <p14:creationId xmlns:p14="http://schemas.microsoft.com/office/powerpoint/2010/main" val="41958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0" presetClass="exit" presetSubtype="0" fill="hold" nodeType="clickEffect">
                                  <p:stCondLst>
                                    <p:cond delay="0"/>
                                  </p:stCondLst>
                                  <p:childTnLst>
                                    <p:animEffect transition="out" filter="wedge">
                                      <p:cBhvr>
                                        <p:cTn id="30" dur="2000"/>
                                        <p:tgtEl>
                                          <p:spTgt spid="6"/>
                                        </p:tgtEl>
                                      </p:cBhvr>
                                    </p:animEffect>
                                    <p:set>
                                      <p:cBhvr>
                                        <p:cTn id="31" dur="1" fill="hold">
                                          <p:stCondLst>
                                            <p:cond delay="19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additive="base">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additive="base">
                                        <p:cTn id="4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0" presetClass="exit" presetSubtype="0" fill="hold" nodeType="clickEffect">
                                  <p:stCondLst>
                                    <p:cond delay="0"/>
                                  </p:stCondLst>
                                  <p:childTnLst>
                                    <p:animEffect transition="out" filter="wedge">
                                      <p:cBhvr>
                                        <p:cTn id="53" dur="2000"/>
                                        <p:tgtEl>
                                          <p:spTgt spid="4"/>
                                        </p:tgtEl>
                                      </p:cBhvr>
                                    </p:animEffect>
                                    <p:set>
                                      <p:cBhvr>
                                        <p:cTn id="54" dur="1" fill="hold">
                                          <p:stCondLst>
                                            <p:cond delay="1999"/>
                                          </p:stCondLst>
                                        </p:cTn>
                                        <p:tgtEl>
                                          <p:spTgt spid="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anim calcmode="lin" valueType="num">
                                      <p:cBhvr additive="base">
                                        <p:cTn id="7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 calcmode="lin" valueType="num">
                                      <p:cBhvr additive="base">
                                        <p:cTn id="7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 calcmode="lin" valueType="num">
                                      <p:cBhvr additive="base">
                                        <p:cTn id="8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6" y="126274"/>
            <a:ext cx="8596668" cy="631371"/>
          </a:xfrm>
        </p:spPr>
        <p:txBody>
          <a:bodyPr>
            <a:normAutofit fontScale="90000"/>
          </a:bodyPr>
          <a:lstStyle/>
          <a:p>
            <a:r>
              <a:rPr lang="en-US" dirty="0" smtClean="0">
                <a:solidFill>
                  <a:srgbClr val="FF0000"/>
                </a:solidFill>
                <a:latin typeface="Algerian" panose="04020705040A02060702" pitchFamily="82" charset="0"/>
              </a:rPr>
              <a:t>1</a:t>
            </a:r>
            <a:r>
              <a:rPr lang="en-US" baseline="30000" dirty="0" smtClean="0">
                <a:solidFill>
                  <a:srgbClr val="FF0000"/>
                </a:solidFill>
                <a:latin typeface="Algerian" panose="04020705040A02060702" pitchFamily="82" charset="0"/>
              </a:rPr>
              <a:t>st</a:t>
            </a:r>
            <a:r>
              <a:rPr lang="en-US" dirty="0" smtClean="0">
                <a:solidFill>
                  <a:srgbClr val="FF0000"/>
                </a:solidFill>
                <a:latin typeface="Algerian" panose="04020705040A02060702" pitchFamily="82" charset="0"/>
              </a:rPr>
              <a:t> Law Of Thermodynamics</a:t>
            </a:r>
            <a:endParaRPr lang="en-US" dirty="0">
              <a:solidFill>
                <a:srgbClr val="FF000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238" y="803015"/>
                <a:ext cx="10413032" cy="5786845"/>
              </a:xfrm>
            </p:spPr>
            <p:txBody>
              <a:bodyPr>
                <a:normAutofit/>
              </a:bodyPr>
              <a:lstStyle/>
              <a:p>
                <a:r>
                  <a:rPr lang="en-US" sz="2000" b="1" dirty="0" smtClean="0">
                    <a:latin typeface="Times New Roman" panose="02020603050405020304" pitchFamily="18" charset="0"/>
                    <a:cs typeface="Times New Roman" panose="02020603050405020304" pitchFamily="18" charset="0"/>
                  </a:rPr>
                  <a:t>It is </a:t>
                </a:r>
                <a:r>
                  <a:rPr lang="en-US" sz="2000" b="1" dirty="0">
                    <a:latin typeface="Times New Roman" panose="02020603050405020304" pitchFamily="18" charset="0"/>
                    <a:cs typeface="Times New Roman" panose="02020603050405020304" pitchFamily="18" charset="0"/>
                  </a:rPr>
                  <a:t>the law of conservation of </a:t>
                </a:r>
                <a:r>
                  <a:rPr lang="en-US" sz="2000" b="1" dirty="0" smtClean="0">
                    <a:latin typeface="Times New Roman" panose="02020603050405020304" pitchFamily="18" charset="0"/>
                    <a:cs typeface="Times New Roman" panose="02020603050405020304" pitchFamily="18" charset="0"/>
                  </a:rPr>
                  <a:t>energy in thermodynamics.</a:t>
                </a:r>
              </a:p>
              <a:p>
                <a:r>
                  <a:rPr lang="en-US" sz="2000" b="1" dirty="0" smtClean="0">
                    <a:latin typeface="Times New Roman" panose="02020603050405020304" pitchFamily="18" charset="0"/>
                    <a:cs typeface="Times New Roman" panose="02020603050405020304" pitchFamily="18" charset="0"/>
                  </a:rPr>
                  <a:t>It </a:t>
                </a:r>
                <a:r>
                  <a:rPr lang="en-US" sz="2000" b="1" dirty="0">
                    <a:latin typeface="Times New Roman" panose="02020603050405020304" pitchFamily="18" charset="0"/>
                    <a:cs typeface="Times New Roman" panose="02020603050405020304" pitchFamily="18" charset="0"/>
                  </a:rPr>
                  <a:t>states that </a:t>
                </a:r>
                <a:r>
                  <a:rPr lang="en-US" sz="2000" b="1" dirty="0" smtClean="0">
                    <a:solidFill>
                      <a:srgbClr val="00B0F0"/>
                    </a:solidFill>
                    <a:latin typeface="Times New Roman" panose="02020603050405020304" pitchFamily="18" charset="0"/>
                    <a:cs typeface="Times New Roman" panose="02020603050405020304" pitchFamily="18" charset="0"/>
                  </a:rPr>
                  <a:t>“Energy </a:t>
                </a:r>
                <a:r>
                  <a:rPr lang="en-US" sz="2000" b="1" dirty="0">
                    <a:solidFill>
                      <a:srgbClr val="00B0F0"/>
                    </a:solidFill>
                    <a:latin typeface="Times New Roman" panose="02020603050405020304" pitchFamily="18" charset="0"/>
                    <a:cs typeface="Times New Roman" panose="02020603050405020304" pitchFamily="18" charset="0"/>
                  </a:rPr>
                  <a:t>can neither be created nor destroyed, but it can be changed from one form to </a:t>
                </a:r>
                <a:r>
                  <a:rPr lang="en-US" sz="2000" b="1" dirty="0" smtClean="0">
                    <a:solidFill>
                      <a:srgbClr val="00B0F0"/>
                    </a:solidFill>
                    <a:latin typeface="Times New Roman" panose="02020603050405020304" pitchFamily="18" charset="0"/>
                    <a:cs typeface="Times New Roman" panose="02020603050405020304" pitchFamily="18" charset="0"/>
                  </a:rPr>
                  <a:t>another”</a:t>
                </a:r>
              </a:p>
              <a:p>
                <a:r>
                  <a:rPr lang="en-US" sz="2000" b="1" dirty="0">
                    <a:latin typeface="Times New Roman" panose="02020603050405020304" pitchFamily="18" charset="0"/>
                    <a:cs typeface="Times New Roman" panose="02020603050405020304" pitchFamily="18" charset="0"/>
                  </a:rPr>
                  <a:t>Within an isolated system, the total energy of the system is constant, even if energy has been converted from one form to another. </a:t>
                </a:r>
                <a:endParaRPr lang="en-US" sz="2000" b="1" dirty="0" smtClean="0">
                  <a:latin typeface="Times New Roman" panose="020206030504050203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cs typeface="Times New Roman" panose="02020603050405020304" pitchFamily="18" charset="0"/>
                  </a:rPr>
                  <a:t>Statement</a:t>
                </a:r>
                <a:r>
                  <a:rPr lang="en-US" sz="2000" b="1" dirty="0" smtClean="0">
                    <a:latin typeface="Times New Roman" panose="02020603050405020304" pitchFamily="18" charset="0"/>
                    <a:cs typeface="Times New Roman" panose="02020603050405020304" pitchFamily="18" charset="0"/>
                  </a:rPr>
                  <a:t>: In any thermodynamical, when heat is added to a system, It appears as an increase in internal energy plus work done by the system on the surrounding”</a:t>
                </a:r>
              </a:p>
              <a:p>
                <a:r>
                  <a:rPr lang="en-US" sz="2000" b="1" dirty="0" smtClean="0">
                    <a:latin typeface="Times New Roman" panose="02020603050405020304" pitchFamily="18" charset="0"/>
                    <a:cs typeface="Times New Roman" panose="02020603050405020304" pitchFamily="18" charset="0"/>
                  </a:rPr>
                  <a:t>Mathematically,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𝑼</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𝑾</m:t>
                    </m:r>
                  </m:oMath>
                </a14:m>
                <a:r>
                  <a:rPr lang="en-US" sz="2000" b="1" dirty="0" smtClean="0">
                    <a:latin typeface="Times New Roman" panose="02020603050405020304" pitchFamily="18" charset="0"/>
                    <a:cs typeface="Times New Roman" panose="02020603050405020304" pitchFamily="18" charset="0"/>
                  </a:rPr>
                  <a:t>     OR         Q =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𝑼</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𝑾</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000" b="1" dirty="0" smtClean="0">
                  <a:latin typeface="Times New Roman" panose="020206030504050203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cs typeface="Times New Roman" panose="02020603050405020304" pitchFamily="18" charset="0"/>
                  </a:rPr>
                  <a:t>Examples: </a:t>
                </a:r>
                <a:r>
                  <a:rPr lang="en-US" sz="2000" b="1" dirty="0" smtClean="0">
                    <a:latin typeface="Times New Roman" panose="02020603050405020304" pitchFamily="18" charset="0"/>
                    <a:cs typeface="Times New Roman" panose="02020603050405020304" pitchFamily="18" charset="0"/>
                  </a:rPr>
                  <a:t>Thermodynamics can be applied </a:t>
                </a:r>
                <a:r>
                  <a:rPr lang="en-US" sz="2000" b="1" dirty="0">
                    <a:latin typeface="Times New Roman" panose="02020603050405020304" pitchFamily="18" charset="0"/>
                    <a:cs typeface="Times New Roman" panose="02020603050405020304" pitchFamily="18" charset="0"/>
                  </a:rPr>
                  <a:t>to living systems, such as our own bodies. This forms the basis of the biological </a:t>
                </a:r>
                <a:r>
                  <a:rPr lang="en-US" sz="2000" b="1" dirty="0" smtClean="0">
                    <a:latin typeface="Times New Roman" panose="02020603050405020304" pitchFamily="18" charset="0"/>
                    <a:cs typeface="Times New Roman" panose="02020603050405020304" pitchFamily="18" charset="0"/>
                  </a:rPr>
                  <a:t>thermodynamics.</a:t>
                </a:r>
              </a:p>
              <a:p>
                <a:r>
                  <a:rPr lang="en-US" sz="2000" b="1" dirty="0">
                    <a:latin typeface="Times New Roman" panose="02020603050405020304" pitchFamily="18" charset="0"/>
                    <a:cs typeface="Times New Roman" panose="02020603050405020304" pitchFamily="18" charset="0"/>
                  </a:rPr>
                  <a:t>Human metabolism is the conversion of food into energy given off by heat, work done by the body’s cells, and stored fat</a:t>
                </a:r>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Metabolism is an interesting example of the first law of thermodynamics in action. Eating increases the internal energy of the body by adding chemical potential </a:t>
                </a:r>
                <a:r>
                  <a:rPr lang="en-US" sz="2000" b="1" dirty="0" smtClean="0">
                    <a:latin typeface="Times New Roman" panose="02020603050405020304" pitchFamily="18" charset="0"/>
                    <a:cs typeface="Times New Roman" panose="02020603050405020304" pitchFamily="18" charset="0"/>
                  </a:rPr>
                  <a:t>energy</a:t>
                </a:r>
                <a:r>
                  <a:rPr lang="en-US" sz="2000" b="1"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238" y="803015"/>
                <a:ext cx="10413032" cy="5786845"/>
              </a:xfrm>
              <a:blipFill>
                <a:blip r:embed="rId2"/>
                <a:stretch>
                  <a:fillRect l="-234" t="-632" r="-58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95712" y="0"/>
            <a:ext cx="8878735" cy="2559165"/>
          </a:xfrm>
          <a:prstGeom prst="rect">
            <a:avLst/>
          </a:prstGeom>
        </p:spPr>
      </p:pic>
      <p:pic>
        <p:nvPicPr>
          <p:cNvPr id="5" name="Picture 4"/>
          <p:cNvPicPr>
            <a:picLocks noChangeAspect="1"/>
          </p:cNvPicPr>
          <p:nvPr/>
        </p:nvPicPr>
        <p:blipFill>
          <a:blip r:embed="rId4"/>
          <a:stretch>
            <a:fillRect/>
          </a:stretch>
        </p:blipFill>
        <p:spPr>
          <a:xfrm>
            <a:off x="4977043" y="184182"/>
            <a:ext cx="6867985" cy="2101293"/>
          </a:xfrm>
          <a:prstGeom prst="rect">
            <a:avLst/>
          </a:prstGeom>
        </p:spPr>
      </p:pic>
      <p:pic>
        <p:nvPicPr>
          <p:cNvPr id="6" name="Picture 5"/>
          <p:cNvPicPr>
            <a:picLocks noChangeAspect="1"/>
          </p:cNvPicPr>
          <p:nvPr/>
        </p:nvPicPr>
        <p:blipFill>
          <a:blip r:embed="rId5"/>
          <a:stretch>
            <a:fillRect/>
          </a:stretch>
        </p:blipFill>
        <p:spPr>
          <a:xfrm>
            <a:off x="3200660" y="1094580"/>
            <a:ext cx="5090188" cy="3438751"/>
          </a:xfrm>
          <a:prstGeom prst="rect">
            <a:avLst/>
          </a:prstGeom>
        </p:spPr>
      </p:pic>
      <p:pic>
        <p:nvPicPr>
          <p:cNvPr id="7" name="Picture 6"/>
          <p:cNvPicPr>
            <a:picLocks noChangeAspect="1"/>
          </p:cNvPicPr>
          <p:nvPr/>
        </p:nvPicPr>
        <p:blipFill>
          <a:blip r:embed="rId6"/>
          <a:stretch>
            <a:fillRect/>
          </a:stretch>
        </p:blipFill>
        <p:spPr>
          <a:xfrm>
            <a:off x="8026163" y="883919"/>
            <a:ext cx="3657600" cy="2095500"/>
          </a:xfrm>
          <a:prstGeom prst="rect">
            <a:avLst/>
          </a:prstGeom>
        </p:spPr>
      </p:pic>
    </p:spTree>
    <p:extLst>
      <p:ext uri="{BB962C8B-B14F-4D97-AF65-F5344CB8AC3E}">
        <p14:creationId xmlns:p14="http://schemas.microsoft.com/office/powerpoint/2010/main" val="24523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0" presetClass="exit" presetSubtype="0" fill="hold" nodeType="clickEffect">
                                  <p:stCondLst>
                                    <p:cond delay="0"/>
                                  </p:stCondLst>
                                  <p:childTnLst>
                                    <p:animEffect transition="out" filter="wedge">
                                      <p:cBhvr>
                                        <p:cTn id="36" dur="2000"/>
                                        <p:tgtEl>
                                          <p:spTgt spid="5"/>
                                        </p:tgtEl>
                                      </p:cBhvr>
                                    </p:animEffect>
                                    <p:set>
                                      <p:cBhvr>
                                        <p:cTn id="37" dur="1" fill="hold">
                                          <p:stCondLst>
                                            <p:cond delay="19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additive="base">
                                        <p:cTn id="4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additive="base">
                                        <p:cTn id="4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ppt_x"/>
                                          </p:val>
                                        </p:tav>
                                        <p:tav tm="100000">
                                          <p:val>
                                            <p:strVal val="#ppt_x"/>
                                          </p:val>
                                        </p:tav>
                                      </p:tavLst>
                                    </p:anim>
                                    <p:anim calcmode="lin" valueType="num">
                                      <p:cBhvr additive="base">
                                        <p:cTn id="6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53" presetClass="exit" presetSubtype="32" fill="hold" nodeType="clickEffect">
                                  <p:stCondLst>
                                    <p:cond delay="0"/>
                                  </p:stCondLst>
                                  <p:childTnLst>
                                    <p:anim calcmode="lin" valueType="num">
                                      <p:cBhvr>
                                        <p:cTn id="70" dur="500"/>
                                        <p:tgtEl>
                                          <p:spTgt spid="4"/>
                                        </p:tgtEl>
                                        <p:attrNameLst>
                                          <p:attrName>ppt_w</p:attrName>
                                        </p:attrNameLst>
                                      </p:cBhvr>
                                      <p:tavLst>
                                        <p:tav tm="0">
                                          <p:val>
                                            <p:strVal val="ppt_w"/>
                                          </p:val>
                                        </p:tav>
                                        <p:tav tm="100000">
                                          <p:val>
                                            <p:fltVal val="0"/>
                                          </p:val>
                                        </p:tav>
                                      </p:tavLst>
                                    </p:anim>
                                    <p:anim calcmode="lin" valueType="num">
                                      <p:cBhvr>
                                        <p:cTn id="71" dur="500"/>
                                        <p:tgtEl>
                                          <p:spTgt spid="4"/>
                                        </p:tgtEl>
                                        <p:attrNameLst>
                                          <p:attrName>ppt_h</p:attrName>
                                        </p:attrNameLst>
                                      </p:cBhvr>
                                      <p:tavLst>
                                        <p:tav tm="0">
                                          <p:val>
                                            <p:strVal val="ppt_h"/>
                                          </p:val>
                                        </p:tav>
                                        <p:tav tm="100000">
                                          <p:val>
                                            <p:fltVal val="0"/>
                                          </p:val>
                                        </p:tav>
                                      </p:tavLst>
                                    </p:anim>
                                    <p:animEffect transition="out" filter="fade">
                                      <p:cBhvr>
                                        <p:cTn id="72" dur="500"/>
                                        <p:tgtEl>
                                          <p:spTgt spid="4"/>
                                        </p:tgtEl>
                                      </p:cBhvr>
                                    </p:animEffect>
                                    <p:set>
                                      <p:cBhvr>
                                        <p:cTn id="73" dur="1" fill="hold">
                                          <p:stCondLst>
                                            <p:cond delay="499"/>
                                          </p:stCondLst>
                                        </p:cTn>
                                        <p:tgtEl>
                                          <p:spTgt spid="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
                                            <p:txEl>
                                              <p:pRg st="5" end="5"/>
                                            </p:txEl>
                                          </p:spTgt>
                                        </p:tgtEl>
                                        <p:attrNameLst>
                                          <p:attrName>style.visibility</p:attrName>
                                        </p:attrNameLst>
                                      </p:cBhvr>
                                      <p:to>
                                        <p:strVal val="visible"/>
                                      </p:to>
                                    </p:set>
                                    <p:anim calcmode="lin" valueType="num">
                                      <p:cBhvr additive="base">
                                        <p:cTn id="7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
                                            <p:txEl>
                                              <p:pRg st="6" end="6"/>
                                            </p:txEl>
                                          </p:spTgt>
                                        </p:tgtEl>
                                        <p:attrNameLst>
                                          <p:attrName>style.visibility</p:attrName>
                                        </p:attrNameLst>
                                      </p:cBhvr>
                                      <p:to>
                                        <p:strVal val="visible"/>
                                      </p:to>
                                    </p:set>
                                    <p:anim calcmode="lin" valueType="num">
                                      <p:cBhvr additive="base">
                                        <p:cTn id="8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additive="base">
                                        <p:cTn id="90" dur="500" fill="hold"/>
                                        <p:tgtEl>
                                          <p:spTgt spid="6"/>
                                        </p:tgtEl>
                                        <p:attrNameLst>
                                          <p:attrName>ppt_x</p:attrName>
                                        </p:attrNameLst>
                                      </p:cBhvr>
                                      <p:tavLst>
                                        <p:tav tm="0">
                                          <p:val>
                                            <p:strVal val="#ppt_x"/>
                                          </p:val>
                                        </p:tav>
                                        <p:tav tm="100000">
                                          <p:val>
                                            <p:strVal val="#ppt_x"/>
                                          </p:val>
                                        </p:tav>
                                      </p:tavLst>
                                    </p:anim>
                                    <p:anim calcmode="lin" valueType="num">
                                      <p:cBhvr additive="base">
                                        <p:cTn id="9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53" presetClass="exit" presetSubtype="32" fill="hold" nodeType="clickEffect">
                                  <p:stCondLst>
                                    <p:cond delay="0"/>
                                  </p:stCondLst>
                                  <p:childTnLst>
                                    <p:anim calcmode="lin" valueType="num">
                                      <p:cBhvr>
                                        <p:cTn id="95" dur="500"/>
                                        <p:tgtEl>
                                          <p:spTgt spid="6"/>
                                        </p:tgtEl>
                                        <p:attrNameLst>
                                          <p:attrName>ppt_w</p:attrName>
                                        </p:attrNameLst>
                                      </p:cBhvr>
                                      <p:tavLst>
                                        <p:tav tm="0">
                                          <p:val>
                                            <p:strVal val="ppt_w"/>
                                          </p:val>
                                        </p:tav>
                                        <p:tav tm="100000">
                                          <p:val>
                                            <p:fltVal val="0"/>
                                          </p:val>
                                        </p:tav>
                                      </p:tavLst>
                                    </p:anim>
                                    <p:anim calcmode="lin" valueType="num">
                                      <p:cBhvr>
                                        <p:cTn id="96" dur="500"/>
                                        <p:tgtEl>
                                          <p:spTgt spid="6"/>
                                        </p:tgtEl>
                                        <p:attrNameLst>
                                          <p:attrName>ppt_h</p:attrName>
                                        </p:attrNameLst>
                                      </p:cBhvr>
                                      <p:tavLst>
                                        <p:tav tm="0">
                                          <p:val>
                                            <p:strVal val="ppt_h"/>
                                          </p:val>
                                        </p:tav>
                                        <p:tav tm="100000">
                                          <p:val>
                                            <p:fltVal val="0"/>
                                          </p:val>
                                        </p:tav>
                                      </p:tavLst>
                                    </p:anim>
                                    <p:animEffect transition="out" filter="fade">
                                      <p:cBhvr>
                                        <p:cTn id="97" dur="500"/>
                                        <p:tgtEl>
                                          <p:spTgt spid="6"/>
                                        </p:tgtEl>
                                      </p:cBhvr>
                                    </p:animEffect>
                                    <p:set>
                                      <p:cBhvr>
                                        <p:cTn id="98" dur="1" fill="hold">
                                          <p:stCondLst>
                                            <p:cond delay="499"/>
                                          </p:stCondLst>
                                        </p:cTn>
                                        <p:tgtEl>
                                          <p:spTgt spid="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 calcmode="lin" valueType="num">
                                      <p:cBhvr additive="base">
                                        <p:cTn id="10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6274"/>
            <a:ext cx="8596668" cy="566057"/>
          </a:xfrm>
        </p:spPr>
        <p:txBody>
          <a:bodyPr>
            <a:normAutofit fontScale="90000"/>
          </a:bodyPr>
          <a:lstStyle/>
          <a:p>
            <a:r>
              <a:rPr lang="en-US" dirty="0" smtClean="0">
                <a:solidFill>
                  <a:srgbClr val="FF0000"/>
                </a:solidFill>
                <a:latin typeface="Algerian" panose="04020705040A02060702" pitchFamily="82" charset="0"/>
              </a:rPr>
              <a:t>second Law of Thermodynamics:</a:t>
            </a:r>
            <a:endParaRPr lang="en-US" dirty="0">
              <a:solidFill>
                <a:srgbClr val="FF000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691" y="692331"/>
                <a:ext cx="11834949" cy="5995852"/>
              </a:xfrm>
            </p:spPr>
            <p:txBody>
              <a:bodyPr>
                <a:normAutofit fontScale="92500" lnSpcReduction="20000"/>
              </a:bodyPr>
              <a:lstStyle/>
              <a:p>
                <a:r>
                  <a:rPr lang="en-US" b="1" dirty="0" smtClean="0">
                    <a:latin typeface="Times New Roman" panose="02020603050405020304" pitchFamily="18" charset="0"/>
                    <a:cs typeface="Times New Roman" panose="02020603050405020304" pitchFamily="18" charset="0"/>
                  </a:rPr>
                  <a:t>The law which describes the direction of heat flow. It </a:t>
                </a:r>
                <a:r>
                  <a:rPr lang="en-US" b="1" dirty="0">
                    <a:latin typeface="Times New Roman" panose="02020603050405020304" pitchFamily="18" charset="0"/>
                    <a:cs typeface="Times New Roman" panose="02020603050405020304" pitchFamily="18" charset="0"/>
                  </a:rPr>
                  <a:t>tells us how heat energy can be converted into useful work done</a:t>
                </a:r>
              </a:p>
              <a:p>
                <a:r>
                  <a:rPr lang="en-US" b="1" dirty="0">
                    <a:latin typeface="Times New Roman" panose="02020603050405020304" pitchFamily="18" charset="0"/>
                    <a:cs typeface="Times New Roman" panose="02020603050405020304" pitchFamily="18" charset="0"/>
                  </a:rPr>
                  <a:t>Statement: There are different ways by which second law of thermos can be stated.</a:t>
                </a:r>
              </a:p>
              <a:p>
                <a:r>
                  <a:rPr lang="en-US" sz="2200" b="1" dirty="0">
                    <a:solidFill>
                      <a:srgbClr val="FF0000"/>
                    </a:solidFill>
                    <a:latin typeface="Times New Roman" panose="02020603050405020304" pitchFamily="18" charset="0"/>
                    <a:cs typeface="Times New Roman" panose="02020603050405020304" pitchFamily="18" charset="0"/>
                  </a:rPr>
                  <a:t>1.Kelvin’s Statement:</a:t>
                </a:r>
              </a:p>
              <a:p>
                <a:r>
                  <a:rPr lang="en-US" b="1" dirty="0">
                    <a:latin typeface="Times New Roman" panose="02020603050405020304" pitchFamily="18" charset="0"/>
                    <a:cs typeface="Times New Roman" panose="02020603050405020304" pitchFamily="18" charset="0"/>
                  </a:rPr>
                  <a:t>“It is impossible to devise a process that takes heat from high temperature reservoir and convert whole of it into useful work done with out leaving any change in the working substance”</a:t>
                </a:r>
              </a:p>
              <a:p>
                <a:r>
                  <a:rPr lang="en-US" b="1" dirty="0" smtClean="0">
                    <a:solidFill>
                      <a:srgbClr val="FF0000"/>
                    </a:solidFill>
                    <a:latin typeface="Times New Roman" panose="02020603050405020304" pitchFamily="18" charset="0"/>
                    <a:cs typeface="Times New Roman" panose="02020603050405020304" pitchFamily="18" charset="0"/>
                  </a:rPr>
                  <a:t>Explanation: </a:t>
                </a:r>
                <a:r>
                  <a:rPr lang="en-US" b="1" dirty="0" smtClean="0">
                    <a:latin typeface="Times New Roman" panose="02020603050405020304" pitchFamily="18" charset="0"/>
                    <a:cs typeface="Times New Roman" panose="02020603050405020304" pitchFamily="18" charset="0"/>
                  </a:rPr>
                  <a:t>No </a:t>
                </a:r>
                <a:r>
                  <a:rPr lang="en-US" b="1" dirty="0">
                    <a:latin typeface="Times New Roman" panose="02020603050405020304" pitchFamily="18" charset="0"/>
                    <a:cs typeface="Times New Roman" panose="02020603050405020304" pitchFamily="18" charset="0"/>
                  </a:rPr>
                  <a:t>one heat engine is present which is </a:t>
                </a:r>
                <a:r>
                  <a:rPr lang="en-US" b="1" dirty="0" smtClean="0">
                    <a:latin typeface="Times New Roman" panose="02020603050405020304" pitchFamily="18" charset="0"/>
                    <a:cs typeface="Times New Roman" panose="02020603050405020304" pitchFamily="18" charset="0"/>
                  </a:rPr>
                  <a:t>ideal. Real </a:t>
                </a:r>
                <a:r>
                  <a:rPr lang="en-US" b="1" dirty="0">
                    <a:latin typeface="Times New Roman" panose="02020603050405020304" pitchFamily="18" charset="0"/>
                    <a:cs typeface="Times New Roman" panose="02020603050405020304" pitchFamily="18" charset="0"/>
                  </a:rPr>
                  <a:t>engines are</a:t>
                </a:r>
              </a:p>
              <a:p>
                <a:r>
                  <a:rPr lang="en-US" b="1" dirty="0">
                    <a:latin typeface="Times New Roman" panose="02020603050405020304" pitchFamily="18" charset="0"/>
                    <a:cs typeface="Times New Roman" panose="02020603050405020304" pitchFamily="18" charset="0"/>
                  </a:rPr>
                  <a:t> Petrol  Engine: It has efficiency of  25%-</a:t>
                </a:r>
                <a:r>
                  <a:rPr lang="en-US" b="1" dirty="0" smtClean="0">
                    <a:latin typeface="Times New Roman" panose="02020603050405020304" pitchFamily="18" charset="0"/>
                    <a:cs typeface="Times New Roman" panose="02020603050405020304" pitchFamily="18" charset="0"/>
                  </a:rPr>
                  <a:t>30%. Diesel </a:t>
                </a:r>
                <a:r>
                  <a:rPr lang="en-US" b="1" dirty="0">
                    <a:latin typeface="Times New Roman" panose="02020603050405020304" pitchFamily="18" charset="0"/>
                    <a:cs typeface="Times New Roman" panose="02020603050405020304" pitchFamily="18" charset="0"/>
                  </a:rPr>
                  <a:t>Engine: It has efficiency of 35 % - 40 %</a:t>
                </a:r>
              </a:p>
              <a:p>
                <a:r>
                  <a:rPr lang="en-US" b="1" dirty="0">
                    <a:latin typeface="Times New Roman" panose="02020603050405020304" pitchFamily="18" charset="0"/>
                    <a:cs typeface="Times New Roman" panose="02020603050405020304" pitchFamily="18" charset="0"/>
                  </a:rPr>
                  <a:t>Someone may think that efficiency  is decreasing due to heat rejected towards sink. </a:t>
                </a:r>
                <a:r>
                  <a:rPr lang="en-US" b="1" dirty="0" smtClean="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the sink is removed from engine, Q2=0, …… can we think of increased efficiency</a:t>
                </a:r>
                <a:r>
                  <a:rPr lang="en-US" b="1" dirty="0" smtClean="0">
                    <a:latin typeface="Times New Roman" panose="02020603050405020304" pitchFamily="18" charset="0"/>
                    <a:cs typeface="Times New Roman" panose="02020603050405020304" pitchFamily="18" charset="0"/>
                  </a:rPr>
                  <a:t>? It is not possible.</a:t>
                </a:r>
                <a:endParaRPr lang="en-US" b="1" dirty="0">
                  <a:latin typeface="Times New Roman" panose="02020603050405020304" pitchFamily="18" charset="0"/>
                  <a:cs typeface="Times New Roman" panose="02020603050405020304" pitchFamily="18" charset="0"/>
                </a:endParaRPr>
              </a:p>
              <a:p>
                <a:r>
                  <a:rPr lang="en-US" sz="2200" b="1" dirty="0">
                    <a:solidFill>
                      <a:srgbClr val="FF0000"/>
                    </a:solidFill>
                    <a:latin typeface="Times New Roman" panose="02020603050405020304" pitchFamily="18" charset="0"/>
                    <a:cs typeface="Times New Roman" panose="02020603050405020304" pitchFamily="18" charset="0"/>
                  </a:rPr>
                  <a:t>2. Clausius Statement</a:t>
                </a:r>
                <a:r>
                  <a:rPr lang="en-US" sz="2200" b="1" dirty="0" smtClean="0">
                    <a:solidFill>
                      <a:srgbClr val="FF0000"/>
                    </a:solidFill>
                    <a:latin typeface="Times New Roman" panose="02020603050405020304" pitchFamily="18" charset="0"/>
                    <a:cs typeface="Times New Roman" panose="02020603050405020304" pitchFamily="18" charset="0"/>
                  </a:rPr>
                  <a:t>: </a:t>
                </a:r>
              </a:p>
              <a:p>
                <a:r>
                  <a:rPr lang="en-US" b="1" dirty="0" smtClean="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a cyclic process, it is impossible to make heat flow from low temperature to a high temperature without expenditure of external work </a:t>
                </a:r>
                <a:r>
                  <a:rPr lang="en-US" b="1" dirty="0" smtClean="0">
                    <a:latin typeface="Times New Roman" panose="02020603050405020304" pitchFamily="18" charset="0"/>
                    <a:cs typeface="Times New Roman" panose="02020603050405020304" pitchFamily="18" charset="0"/>
                  </a:rPr>
                  <a:t>done. It </a:t>
                </a:r>
                <a:r>
                  <a:rPr lang="en-US" b="1" dirty="0">
                    <a:latin typeface="Times New Roman" panose="02020603050405020304" pitchFamily="18" charset="0"/>
                    <a:cs typeface="Times New Roman" panose="02020603050405020304" pitchFamily="18" charset="0"/>
                  </a:rPr>
                  <a:t>is about the refrigerator.</a:t>
                </a:r>
              </a:p>
              <a:p>
                <a:r>
                  <a:rPr lang="en-US" b="1" dirty="0">
                    <a:solidFill>
                      <a:srgbClr val="FF0000"/>
                    </a:solidFill>
                    <a:latin typeface="Times New Roman" panose="02020603050405020304" pitchFamily="18" charset="0"/>
                    <a:cs typeface="Times New Roman" panose="02020603050405020304" pitchFamily="18" charset="0"/>
                  </a:rPr>
                  <a:t>Explanation: </a:t>
                </a:r>
                <a:r>
                  <a:rPr lang="en-US" b="1" dirty="0" smtClean="0">
                    <a:latin typeface="Times New Roman" panose="02020603050405020304" pitchFamily="18" charset="0"/>
                    <a:cs typeface="Times New Roman" panose="02020603050405020304" pitchFamily="18" charset="0"/>
                  </a:rPr>
                  <a:t>When </a:t>
                </a:r>
                <a:r>
                  <a:rPr lang="en-US" b="1" dirty="0">
                    <a:latin typeface="Times New Roman" panose="02020603050405020304" pitchFamily="18" charset="0"/>
                    <a:cs typeface="Times New Roman" panose="02020603050405020304" pitchFamily="18" charset="0"/>
                  </a:rPr>
                  <a:t>a hot body and cold body are placed in contact with each other, </a:t>
                </a:r>
                <a:r>
                  <a:rPr lang="en-US" b="1" dirty="0" smtClean="0">
                    <a:latin typeface="Times New Roman" panose="02020603050405020304" pitchFamily="18" charset="0"/>
                    <a:cs typeface="Times New Roman" panose="02020603050405020304" pitchFamily="18" charset="0"/>
                  </a:rPr>
                  <a:t> heat </a:t>
                </a:r>
                <a:r>
                  <a:rPr lang="en-US" b="1" dirty="0">
                    <a:latin typeface="Times New Roman" panose="02020603050405020304" pitchFamily="18" charset="0"/>
                    <a:cs typeface="Times New Roman" panose="02020603050405020304" pitchFamily="18" charset="0"/>
                  </a:rPr>
                  <a:t>flows from high temperature to a low temperature in a natural way</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 case of refrigerator, heat flows from low temperature to high temperature. But it is due to expenditure of external electrical energy. </a:t>
                </a:r>
                <a:r>
                  <a:rPr lang="en-US" b="1" dirty="0" smtClean="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compressor of refrigerator is motor that runs with electricity. </a:t>
                </a:r>
                <a:r>
                  <a:rPr lang="en-US" b="1" dirty="0" smtClean="0">
                    <a:latin typeface="Times New Roman" panose="02020603050405020304" pitchFamily="18" charset="0"/>
                    <a:cs typeface="Times New Roman" panose="02020603050405020304" pitchFamily="18" charset="0"/>
                  </a:rPr>
                  <a:t>Refrigerator </a:t>
                </a:r>
                <a:r>
                  <a:rPr lang="en-US" b="1" dirty="0">
                    <a:latin typeface="Times New Roman" panose="02020603050405020304" pitchFamily="18" charset="0"/>
                    <a:cs typeface="Times New Roman" panose="02020603050405020304" pitchFamily="18" charset="0"/>
                  </a:rPr>
                  <a:t>is a Heat Pump. Because it makes heat flow cold body to hot body</a:t>
                </a:r>
              </a:p>
              <a:p>
                <a:r>
                  <a:rPr lang="en-US" b="1" dirty="0">
                    <a:latin typeface="Times New Roman" panose="02020603050405020304" pitchFamily="18" charset="0"/>
                    <a:cs typeface="Times New Roman" panose="02020603050405020304" pitchFamily="18" charset="0"/>
                  </a:rPr>
                  <a:t>If Q1 is heat of cold body at low temperature and Q2 is the temperature of Hot body, such that Q1 &gt; Q2, then  Q1-Q2 is the amount of heat made flow from low to high temperature</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External work energy must be supplied=W = Q1 –</a:t>
                </a:r>
                <a:r>
                  <a:rPr lang="en-US" b="1" dirty="0" smtClean="0">
                    <a:latin typeface="Times New Roman" panose="02020603050405020304" pitchFamily="18" charset="0"/>
                    <a:cs typeface="Times New Roman" panose="02020603050405020304" pitchFamily="18" charset="0"/>
                  </a:rPr>
                  <a:t>Q2.</a:t>
                </a:r>
              </a:p>
              <a:p>
                <a:r>
                  <a:rPr lang="en-US" b="1" dirty="0" smtClean="0">
                    <a:latin typeface="Times New Roman" panose="02020603050405020304" pitchFamily="18" charset="0"/>
                    <a:cs typeface="Times New Roman" panose="02020603050405020304" pitchFamily="18" charset="0"/>
                  </a:rPr>
                  <a:t>Basically both statements are equivalent. In general, Mathematically,  </a:t>
                </a:r>
                <a:r>
                  <a:rPr lang="en-US" b="1" dirty="0" err="1" smtClean="0">
                    <a:latin typeface="Times New Roman" panose="02020603050405020304" pitchFamily="18" charset="0"/>
                    <a:cs typeface="Times New Roman" panose="02020603050405020304" pitchFamily="18" charset="0"/>
                  </a:rPr>
                  <a:t>dS</a:t>
                </a:r>
                <a:r>
                  <a:rPr lang="en-US" b="1"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b="1"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𝒅𝑸</m:t>
                        </m:r>
                      </m:num>
                      <m:den>
                        <m:r>
                          <a:rPr lang="en-US" b="1" i="1" smtClean="0">
                            <a:latin typeface="Cambria Math" panose="02040503050406030204" pitchFamily="18" charset="0"/>
                            <a:cs typeface="Times New Roman" panose="02020603050405020304" pitchFamily="18" charset="0"/>
                          </a:rPr>
                          <m:t>𝑻</m:t>
                        </m:r>
                      </m:den>
                    </m:f>
                  </m:oMath>
                </a14:m>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691" y="692331"/>
                <a:ext cx="11834949" cy="5995852"/>
              </a:xfrm>
              <a:blipFill>
                <a:blip r:embed="rId2"/>
                <a:stretch>
                  <a:fillRect l="-258" t="-1119" r="-30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8197600" y="409302"/>
            <a:ext cx="3733800" cy="2095500"/>
          </a:xfrm>
          <a:prstGeom prst="rect">
            <a:avLst/>
          </a:prstGeom>
        </p:spPr>
      </p:pic>
      <p:pic>
        <p:nvPicPr>
          <p:cNvPr id="9" name="Picture 8"/>
          <p:cNvPicPr>
            <a:picLocks noChangeAspect="1"/>
          </p:cNvPicPr>
          <p:nvPr/>
        </p:nvPicPr>
        <p:blipFill>
          <a:blip r:embed="rId4"/>
          <a:stretch>
            <a:fillRect/>
          </a:stretch>
        </p:blipFill>
        <p:spPr>
          <a:xfrm>
            <a:off x="1486956" y="496388"/>
            <a:ext cx="2127688" cy="2664183"/>
          </a:xfrm>
          <a:prstGeom prst="rect">
            <a:avLst/>
          </a:prstGeom>
        </p:spPr>
      </p:pic>
      <p:pic>
        <p:nvPicPr>
          <p:cNvPr id="10" name="Picture 9"/>
          <p:cNvPicPr>
            <a:picLocks noChangeAspect="1"/>
          </p:cNvPicPr>
          <p:nvPr/>
        </p:nvPicPr>
        <p:blipFill>
          <a:blip r:embed="rId5"/>
          <a:stretch>
            <a:fillRect/>
          </a:stretch>
        </p:blipFill>
        <p:spPr>
          <a:xfrm>
            <a:off x="7688904" y="2689573"/>
            <a:ext cx="3170195" cy="2048434"/>
          </a:xfrm>
          <a:prstGeom prst="rect">
            <a:avLst/>
          </a:prstGeom>
        </p:spPr>
      </p:pic>
      <p:pic>
        <p:nvPicPr>
          <p:cNvPr id="11" name="Picture 10"/>
          <p:cNvPicPr>
            <a:picLocks noChangeAspect="1"/>
          </p:cNvPicPr>
          <p:nvPr/>
        </p:nvPicPr>
        <p:blipFill>
          <a:blip r:embed="rId6"/>
          <a:stretch>
            <a:fillRect/>
          </a:stretch>
        </p:blipFill>
        <p:spPr>
          <a:xfrm>
            <a:off x="4516023" y="590890"/>
            <a:ext cx="3733800" cy="2095500"/>
          </a:xfrm>
          <a:prstGeom prst="rect">
            <a:avLst/>
          </a:prstGeom>
        </p:spPr>
      </p:pic>
      <p:pic>
        <p:nvPicPr>
          <p:cNvPr id="12" name="Picture 11"/>
          <p:cNvPicPr>
            <a:picLocks noChangeAspect="1"/>
          </p:cNvPicPr>
          <p:nvPr/>
        </p:nvPicPr>
        <p:blipFill>
          <a:blip r:embed="rId7"/>
          <a:stretch>
            <a:fillRect/>
          </a:stretch>
        </p:blipFill>
        <p:spPr>
          <a:xfrm>
            <a:off x="801812" y="888274"/>
            <a:ext cx="3876675" cy="2095500"/>
          </a:xfrm>
          <a:prstGeom prst="rect">
            <a:avLst/>
          </a:prstGeom>
        </p:spPr>
      </p:pic>
      <p:pic>
        <p:nvPicPr>
          <p:cNvPr id="13" name="Picture 12"/>
          <p:cNvPicPr>
            <a:picLocks noChangeAspect="1"/>
          </p:cNvPicPr>
          <p:nvPr/>
        </p:nvPicPr>
        <p:blipFill>
          <a:blip r:embed="rId8"/>
          <a:stretch>
            <a:fillRect/>
          </a:stretch>
        </p:blipFill>
        <p:spPr>
          <a:xfrm>
            <a:off x="5362575" y="2386012"/>
            <a:ext cx="1466850" cy="2085975"/>
          </a:xfrm>
          <a:prstGeom prst="rect">
            <a:avLst/>
          </a:prstGeom>
        </p:spPr>
      </p:pic>
    </p:spTree>
    <p:extLst>
      <p:ext uri="{BB962C8B-B14F-4D97-AF65-F5344CB8AC3E}">
        <p14:creationId xmlns:p14="http://schemas.microsoft.com/office/powerpoint/2010/main" val="32038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ppt_x"/>
                                          </p:val>
                                        </p:tav>
                                        <p:tav tm="100000">
                                          <p:val>
                                            <p:strVal val="#ppt_x"/>
                                          </p:val>
                                        </p:tav>
                                      </p:tavLst>
                                    </p:anim>
                                    <p:anim calcmode="lin" valueType="num">
                                      <p:cBhvr additive="base">
                                        <p:cTn id="8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0" presetClass="exit" presetSubtype="0" fill="hold" nodeType="clickEffect">
                                  <p:stCondLst>
                                    <p:cond delay="0"/>
                                  </p:stCondLst>
                                  <p:childTnLst>
                                    <p:animEffect transition="out" filter="wedge">
                                      <p:cBhvr>
                                        <p:cTn id="90" dur="2000"/>
                                        <p:tgtEl>
                                          <p:spTgt spid="13"/>
                                        </p:tgtEl>
                                      </p:cBhvr>
                                    </p:animEffect>
                                    <p:set>
                                      <p:cBhvr>
                                        <p:cTn id="91" dur="1" fill="hold">
                                          <p:stCondLst>
                                            <p:cond delay="1999"/>
                                          </p:stCondLst>
                                        </p:cTn>
                                        <p:tgtEl>
                                          <p:spTgt spid="1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9"/>
                                        </p:tgtEl>
                                        <p:attrNameLst>
                                          <p:attrName>style.visibility</p:attrName>
                                        </p:attrNameLst>
                                      </p:cBhvr>
                                      <p:to>
                                        <p:strVal val="visible"/>
                                      </p:to>
                                    </p:set>
                                    <p:anim calcmode="lin" valueType="num">
                                      <p:cBhvr additive="base">
                                        <p:cTn id="96" dur="500" fill="hold"/>
                                        <p:tgtEl>
                                          <p:spTgt spid="9"/>
                                        </p:tgtEl>
                                        <p:attrNameLst>
                                          <p:attrName>ppt_x</p:attrName>
                                        </p:attrNameLst>
                                      </p:cBhvr>
                                      <p:tavLst>
                                        <p:tav tm="0">
                                          <p:val>
                                            <p:strVal val="#ppt_x"/>
                                          </p:val>
                                        </p:tav>
                                        <p:tav tm="100000">
                                          <p:val>
                                            <p:strVal val="#ppt_x"/>
                                          </p:val>
                                        </p:tav>
                                      </p:tavLst>
                                    </p:anim>
                                    <p:anim calcmode="lin" valueType="num">
                                      <p:cBhvr additive="base">
                                        <p:cTn id="9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nodeType="clickEffect">
                                  <p:stCondLst>
                                    <p:cond delay="0"/>
                                  </p:stCondLst>
                                  <p:childTnLst>
                                    <p:animEffect transition="out" filter="wipe(down)">
                                      <p:cBhvr>
                                        <p:cTn id="101" dur="500"/>
                                        <p:tgtEl>
                                          <p:spTgt spid="9"/>
                                        </p:tgtEl>
                                      </p:cBhvr>
                                    </p:animEffect>
                                    <p:set>
                                      <p:cBhvr>
                                        <p:cTn id="102" dur="1" fill="hold">
                                          <p:stCondLst>
                                            <p:cond delay="499"/>
                                          </p:stCondLst>
                                        </p:cTn>
                                        <p:tgtEl>
                                          <p:spTgt spid="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11"/>
                                        </p:tgtEl>
                                        <p:attrNameLst>
                                          <p:attrName>style.visibility</p:attrName>
                                        </p:attrNameLst>
                                      </p:cBhvr>
                                      <p:to>
                                        <p:strVal val="visible"/>
                                      </p:to>
                                    </p:set>
                                    <p:anim calcmode="lin" valueType="num">
                                      <p:cBhvr additive="base">
                                        <p:cTn id="107" dur="500" fill="hold"/>
                                        <p:tgtEl>
                                          <p:spTgt spid="11"/>
                                        </p:tgtEl>
                                        <p:attrNameLst>
                                          <p:attrName>ppt_x</p:attrName>
                                        </p:attrNameLst>
                                      </p:cBhvr>
                                      <p:tavLst>
                                        <p:tav tm="0">
                                          <p:val>
                                            <p:strVal val="#ppt_x"/>
                                          </p:val>
                                        </p:tav>
                                        <p:tav tm="100000">
                                          <p:val>
                                            <p:strVal val="#ppt_x"/>
                                          </p:val>
                                        </p:tav>
                                      </p:tavLst>
                                    </p:anim>
                                    <p:anim calcmode="lin" valueType="num">
                                      <p:cBhvr additive="base">
                                        <p:cTn id="10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0" presetClass="exit" presetSubtype="0" fill="hold" nodeType="clickEffect">
                                  <p:stCondLst>
                                    <p:cond delay="0"/>
                                  </p:stCondLst>
                                  <p:childTnLst>
                                    <p:animEffect transition="out" filter="wedge">
                                      <p:cBhvr>
                                        <p:cTn id="112" dur="2000"/>
                                        <p:tgtEl>
                                          <p:spTgt spid="11"/>
                                        </p:tgtEl>
                                      </p:cBhvr>
                                    </p:animEffect>
                                    <p:set>
                                      <p:cBhvr>
                                        <p:cTn id="113" dur="1" fill="hold">
                                          <p:stCondLst>
                                            <p:cond delay="1999"/>
                                          </p:stCondLst>
                                        </p:cTn>
                                        <p:tgtEl>
                                          <p:spTgt spid="11"/>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nodeType="clickEffect">
                                  <p:stCondLst>
                                    <p:cond delay="0"/>
                                  </p:stCondLst>
                                  <p:childTnLst>
                                    <p:set>
                                      <p:cBhvr>
                                        <p:cTn id="117" dur="1" fill="hold">
                                          <p:stCondLst>
                                            <p:cond delay="0"/>
                                          </p:stCondLst>
                                        </p:cTn>
                                        <p:tgtEl>
                                          <p:spTgt spid="12"/>
                                        </p:tgtEl>
                                        <p:attrNameLst>
                                          <p:attrName>style.visibility</p:attrName>
                                        </p:attrNameLst>
                                      </p:cBhvr>
                                      <p:to>
                                        <p:strVal val="visible"/>
                                      </p:to>
                                    </p:set>
                                    <p:anim calcmode="lin" valueType="num">
                                      <p:cBhvr additive="base">
                                        <p:cTn id="118" dur="500" fill="hold"/>
                                        <p:tgtEl>
                                          <p:spTgt spid="12"/>
                                        </p:tgtEl>
                                        <p:attrNameLst>
                                          <p:attrName>ppt_x</p:attrName>
                                        </p:attrNameLst>
                                      </p:cBhvr>
                                      <p:tavLst>
                                        <p:tav tm="0">
                                          <p:val>
                                            <p:strVal val="#ppt_x"/>
                                          </p:val>
                                        </p:tav>
                                        <p:tav tm="100000">
                                          <p:val>
                                            <p:strVal val="#ppt_x"/>
                                          </p:val>
                                        </p:tav>
                                      </p:tavLst>
                                    </p:anim>
                                    <p:anim calcmode="lin" valueType="num">
                                      <p:cBhvr additive="base">
                                        <p:cTn id="1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53" presetClass="exit" presetSubtype="32" fill="hold" nodeType="clickEffect">
                                  <p:stCondLst>
                                    <p:cond delay="0"/>
                                  </p:stCondLst>
                                  <p:childTnLst>
                                    <p:anim calcmode="lin" valueType="num">
                                      <p:cBhvr>
                                        <p:cTn id="123" dur="500"/>
                                        <p:tgtEl>
                                          <p:spTgt spid="12"/>
                                        </p:tgtEl>
                                        <p:attrNameLst>
                                          <p:attrName>ppt_w</p:attrName>
                                        </p:attrNameLst>
                                      </p:cBhvr>
                                      <p:tavLst>
                                        <p:tav tm="0">
                                          <p:val>
                                            <p:strVal val="ppt_w"/>
                                          </p:val>
                                        </p:tav>
                                        <p:tav tm="100000">
                                          <p:val>
                                            <p:fltVal val="0"/>
                                          </p:val>
                                        </p:tav>
                                      </p:tavLst>
                                    </p:anim>
                                    <p:anim calcmode="lin" valueType="num">
                                      <p:cBhvr>
                                        <p:cTn id="124" dur="500"/>
                                        <p:tgtEl>
                                          <p:spTgt spid="12"/>
                                        </p:tgtEl>
                                        <p:attrNameLst>
                                          <p:attrName>ppt_h</p:attrName>
                                        </p:attrNameLst>
                                      </p:cBhvr>
                                      <p:tavLst>
                                        <p:tav tm="0">
                                          <p:val>
                                            <p:strVal val="ppt_h"/>
                                          </p:val>
                                        </p:tav>
                                        <p:tav tm="100000">
                                          <p:val>
                                            <p:fltVal val="0"/>
                                          </p:val>
                                        </p:tav>
                                      </p:tavLst>
                                    </p:anim>
                                    <p:animEffect transition="out" filter="fade">
                                      <p:cBhvr>
                                        <p:cTn id="125" dur="500"/>
                                        <p:tgtEl>
                                          <p:spTgt spid="12"/>
                                        </p:tgtEl>
                                      </p:cBhvr>
                                    </p:animEffect>
                                    <p:set>
                                      <p:cBhvr>
                                        <p:cTn id="126" dur="1" fill="hold">
                                          <p:stCondLst>
                                            <p:cond delay="499"/>
                                          </p:stCondLst>
                                        </p:cTn>
                                        <p:tgtEl>
                                          <p:spTgt spid="12"/>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10"/>
                                        </p:tgtEl>
                                        <p:attrNameLst>
                                          <p:attrName>style.visibility</p:attrName>
                                        </p:attrNameLst>
                                      </p:cBhvr>
                                      <p:to>
                                        <p:strVal val="visible"/>
                                      </p:to>
                                    </p:set>
                                    <p:anim calcmode="lin" valueType="num">
                                      <p:cBhvr additive="base">
                                        <p:cTn id="131" dur="500" fill="hold"/>
                                        <p:tgtEl>
                                          <p:spTgt spid="10"/>
                                        </p:tgtEl>
                                        <p:attrNameLst>
                                          <p:attrName>ppt_x</p:attrName>
                                        </p:attrNameLst>
                                      </p:cBhvr>
                                      <p:tavLst>
                                        <p:tav tm="0">
                                          <p:val>
                                            <p:strVal val="#ppt_x"/>
                                          </p:val>
                                        </p:tav>
                                        <p:tav tm="100000">
                                          <p:val>
                                            <p:strVal val="#ppt_x"/>
                                          </p:val>
                                        </p:tav>
                                      </p:tavLst>
                                    </p:anim>
                                    <p:anim calcmode="lin" valueType="num">
                                      <p:cBhvr additive="base">
                                        <p:cTn id="1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53" presetClass="exit" presetSubtype="32" fill="hold" nodeType="clickEffect">
                                  <p:stCondLst>
                                    <p:cond delay="0"/>
                                  </p:stCondLst>
                                  <p:childTnLst>
                                    <p:anim calcmode="lin" valueType="num">
                                      <p:cBhvr>
                                        <p:cTn id="136" dur="500"/>
                                        <p:tgtEl>
                                          <p:spTgt spid="10"/>
                                        </p:tgtEl>
                                        <p:attrNameLst>
                                          <p:attrName>ppt_w</p:attrName>
                                        </p:attrNameLst>
                                      </p:cBhvr>
                                      <p:tavLst>
                                        <p:tav tm="0">
                                          <p:val>
                                            <p:strVal val="ppt_w"/>
                                          </p:val>
                                        </p:tav>
                                        <p:tav tm="100000">
                                          <p:val>
                                            <p:fltVal val="0"/>
                                          </p:val>
                                        </p:tav>
                                      </p:tavLst>
                                    </p:anim>
                                    <p:anim calcmode="lin" valueType="num">
                                      <p:cBhvr>
                                        <p:cTn id="137" dur="500"/>
                                        <p:tgtEl>
                                          <p:spTgt spid="10"/>
                                        </p:tgtEl>
                                        <p:attrNameLst>
                                          <p:attrName>ppt_h</p:attrName>
                                        </p:attrNameLst>
                                      </p:cBhvr>
                                      <p:tavLst>
                                        <p:tav tm="0">
                                          <p:val>
                                            <p:strVal val="ppt_h"/>
                                          </p:val>
                                        </p:tav>
                                        <p:tav tm="100000">
                                          <p:val>
                                            <p:fltVal val="0"/>
                                          </p:val>
                                        </p:tav>
                                      </p:tavLst>
                                    </p:anim>
                                    <p:animEffect transition="out" filter="fade">
                                      <p:cBhvr>
                                        <p:cTn id="138" dur="500"/>
                                        <p:tgtEl>
                                          <p:spTgt spid="10"/>
                                        </p:tgtEl>
                                      </p:cBhvr>
                                    </p:animEffect>
                                    <p:set>
                                      <p:cBhvr>
                                        <p:cTn id="139" dur="1" fill="hold">
                                          <p:stCondLst>
                                            <p:cond delay="499"/>
                                          </p:stCondLst>
                                        </p:cTn>
                                        <p:tgtEl>
                                          <p:spTgt spid="10"/>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nodeType="clickEffect">
                                  <p:stCondLst>
                                    <p:cond delay="0"/>
                                  </p:stCondLst>
                                  <p:childTnLst>
                                    <p:set>
                                      <p:cBhvr>
                                        <p:cTn id="143" dur="1" fill="hold">
                                          <p:stCondLst>
                                            <p:cond delay="0"/>
                                          </p:stCondLst>
                                        </p:cTn>
                                        <p:tgtEl>
                                          <p:spTgt spid="5"/>
                                        </p:tgtEl>
                                        <p:attrNameLst>
                                          <p:attrName>style.visibility</p:attrName>
                                        </p:attrNameLst>
                                      </p:cBhvr>
                                      <p:to>
                                        <p:strVal val="visible"/>
                                      </p:to>
                                    </p:set>
                                    <p:anim calcmode="lin" valueType="num">
                                      <p:cBhvr additive="base">
                                        <p:cTn id="144" dur="500" fill="hold"/>
                                        <p:tgtEl>
                                          <p:spTgt spid="5"/>
                                        </p:tgtEl>
                                        <p:attrNameLst>
                                          <p:attrName>ppt_x</p:attrName>
                                        </p:attrNameLst>
                                      </p:cBhvr>
                                      <p:tavLst>
                                        <p:tav tm="0">
                                          <p:val>
                                            <p:strVal val="#ppt_x"/>
                                          </p:val>
                                        </p:tav>
                                        <p:tav tm="100000">
                                          <p:val>
                                            <p:strVal val="#ppt_x"/>
                                          </p:val>
                                        </p:tav>
                                      </p:tavLst>
                                    </p:anim>
                                    <p:anim calcmode="lin" valueType="num">
                                      <p:cBhvr additive="base">
                                        <p:cTn id="1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nodeType="clickEffect">
                                  <p:stCondLst>
                                    <p:cond delay="0"/>
                                  </p:stCondLst>
                                  <p:childTnLst>
                                    <p:animEffect transition="out" filter="fade">
                                      <p:cBhvr>
                                        <p:cTn id="149" dur="500"/>
                                        <p:tgtEl>
                                          <p:spTgt spid="5"/>
                                        </p:tgtEl>
                                      </p:cBhvr>
                                    </p:animEffect>
                                    <p:set>
                                      <p:cBhvr>
                                        <p:cTn id="15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2994"/>
          </a:xfrm>
        </p:spPr>
        <p:txBody>
          <a:bodyPr>
            <a:normAutofit fontScale="90000"/>
          </a:bodyPr>
          <a:lstStyle/>
          <a:p>
            <a:r>
              <a:rPr lang="en-US" b="1" dirty="0" smtClean="0">
                <a:latin typeface="Algerian" panose="04020705040A02060702" pitchFamily="82" charset="0"/>
              </a:rPr>
              <a:t>Third Law of thermodynamics:</a:t>
            </a:r>
            <a:endParaRPr lang="en-US" b="1" dirty="0">
              <a:latin typeface="Algerian" panose="04020705040A02060702" pitchFamily="82" charset="0"/>
            </a:endParaRPr>
          </a:p>
        </p:txBody>
      </p:sp>
      <p:sp>
        <p:nvSpPr>
          <p:cNvPr id="3" name="Content Placeholder 2"/>
          <p:cNvSpPr>
            <a:spLocks noGrp="1"/>
          </p:cNvSpPr>
          <p:nvPr>
            <p:ph idx="1"/>
          </p:nvPr>
        </p:nvSpPr>
        <p:spPr>
          <a:xfrm>
            <a:off x="169818" y="552994"/>
            <a:ext cx="12022182" cy="6213565"/>
          </a:xfrm>
        </p:spPr>
        <p:txBody>
          <a:bodyPr>
            <a:normAutofit fontScale="55000" lnSpcReduction="20000"/>
          </a:bodyPr>
          <a:lstStyle/>
          <a:p>
            <a:r>
              <a:rPr lang="en-US" sz="2600" b="1" dirty="0">
                <a:latin typeface="Times New Roman" panose="02020603050405020304" pitchFamily="18" charset="0"/>
                <a:cs typeface="Times New Roman" panose="02020603050405020304" pitchFamily="18" charset="0"/>
              </a:rPr>
              <a:t>The third law of thermodynamics states that the entropy of a closed system at thermodynamic equilibrium approaches a constant value when its temperature approaches absolute zero. </a:t>
            </a:r>
            <a:r>
              <a:rPr lang="en-US" sz="2600" b="1" dirty="0" smtClean="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Nernst statement of the third law of thermodynamics concerns thermodynamic processes at a fixed, low temperature:</a:t>
            </a:r>
          </a:p>
          <a:p>
            <a:r>
              <a:rPr lang="en-US" sz="2600" b="1" dirty="0">
                <a:solidFill>
                  <a:srgbClr val="FF0000"/>
                </a:solidFill>
                <a:latin typeface="Times New Roman" panose="02020603050405020304" pitchFamily="18" charset="0"/>
                <a:cs typeface="Times New Roman" panose="02020603050405020304" pitchFamily="18" charset="0"/>
              </a:rPr>
              <a:t>Statement: </a:t>
            </a:r>
            <a:r>
              <a:rPr lang="en-US" sz="2600" b="1" dirty="0" smtClean="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entropy of a pure solid or liquid at absolute zero of temperature is zero</a:t>
            </a:r>
            <a:r>
              <a:rPr lang="en-US" sz="2600" b="1" dirty="0" smtClean="0">
                <a:latin typeface="Times New Roman" panose="02020603050405020304" pitchFamily="18" charset="0"/>
                <a:cs typeface="Times New Roman" panose="02020603050405020304" pitchFamily="18" charset="0"/>
              </a:rPr>
              <a:t>.</a:t>
            </a:r>
          </a:p>
          <a:p>
            <a:r>
              <a:rPr lang="en-US" sz="2600" b="1" dirty="0" smtClean="0">
                <a:solidFill>
                  <a:srgbClr val="FF0000"/>
                </a:solidFill>
                <a:latin typeface="Times New Roman" panose="02020603050405020304" pitchFamily="18" charset="0"/>
                <a:cs typeface="Times New Roman" panose="02020603050405020304" pitchFamily="18" charset="0"/>
              </a:rPr>
              <a:t>Proof</a:t>
            </a:r>
            <a:r>
              <a:rPr lang="en-US" sz="2600" b="1" dirty="0">
                <a:solidFill>
                  <a:srgbClr val="FF0000"/>
                </a:solidFill>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By the </a:t>
            </a:r>
            <a:r>
              <a:rPr lang="en-US" sz="2600" b="1" dirty="0" err="1">
                <a:latin typeface="Times New Roman" panose="02020603050405020304" pitchFamily="18" charset="0"/>
                <a:cs typeface="Times New Roman" panose="02020603050405020304" pitchFamily="18" charset="0"/>
              </a:rPr>
              <a:t>Ist</a:t>
            </a:r>
            <a:r>
              <a:rPr lang="en-US" sz="2600" b="1" dirty="0">
                <a:latin typeface="Times New Roman" panose="02020603050405020304" pitchFamily="18" charset="0"/>
                <a:cs typeface="Times New Roman" panose="02020603050405020304" pitchFamily="18" charset="0"/>
              </a:rPr>
              <a:t> and IInd law of thermodynamics</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T </a:t>
            </a:r>
            <a:r>
              <a:rPr lang="en-US" sz="2600" b="1" dirty="0" err="1">
                <a:latin typeface="Times New Roman" panose="02020603050405020304" pitchFamily="18" charset="0"/>
                <a:cs typeface="Times New Roman" panose="02020603050405020304" pitchFamily="18" charset="0"/>
              </a:rPr>
              <a:t>dS</a:t>
            </a:r>
            <a:r>
              <a:rPr lang="en-US" sz="2600" b="1" dirty="0">
                <a:latin typeface="Times New Roman" panose="02020603050405020304" pitchFamily="18" charset="0"/>
                <a:cs typeface="Times New Roman" panose="02020603050405020304" pitchFamily="18" charset="0"/>
              </a:rPr>
              <a:t> = </a:t>
            </a:r>
            <a:r>
              <a:rPr lang="en-US" sz="2600" b="1" dirty="0" err="1">
                <a:latin typeface="Times New Roman" panose="02020603050405020304" pitchFamily="18" charset="0"/>
                <a:cs typeface="Times New Roman" panose="02020603050405020304" pitchFamily="18" charset="0"/>
              </a:rPr>
              <a:t>dU</a:t>
            </a:r>
            <a:r>
              <a:rPr lang="en-US" sz="2600" b="1" dirty="0">
                <a:latin typeface="Times New Roman" panose="02020603050405020304" pitchFamily="18" charset="0"/>
                <a:cs typeface="Times New Roman" panose="02020603050405020304" pitchFamily="18" charset="0"/>
              </a:rPr>
              <a:t> + P </a:t>
            </a:r>
            <a:r>
              <a:rPr lang="en-US" sz="2600" b="1" dirty="0" err="1">
                <a:latin typeface="Times New Roman" panose="02020603050405020304" pitchFamily="18" charset="0"/>
                <a:cs typeface="Times New Roman" panose="02020603050405020304" pitchFamily="18" charset="0"/>
              </a:rPr>
              <a:t>dV</a:t>
            </a:r>
            <a:r>
              <a:rPr lang="en-US" sz="2600" b="1" dirty="0">
                <a:latin typeface="Times New Roman" panose="02020603050405020304" pitchFamily="18" charset="0"/>
                <a:cs typeface="Times New Roman" panose="02020603050405020304" pitchFamily="18" charset="0"/>
              </a:rPr>
              <a:t>                                                     (1)</a:t>
            </a:r>
          </a:p>
          <a:p>
            <a:r>
              <a:rPr lang="en-US" sz="2600" b="1" dirty="0">
                <a:latin typeface="Times New Roman" panose="02020603050405020304" pitchFamily="18" charset="0"/>
                <a:cs typeface="Times New Roman" panose="02020603050405020304" pitchFamily="18" charset="0"/>
              </a:rPr>
              <a:t>Let  f, U and S be the Free energy, Internal energy and Entropy Functions per gram mole of a substance. Then </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f = U –T S              </a:t>
            </a:r>
            <a:r>
              <a:rPr lang="en-US" sz="2600" b="1" dirty="0" smtClean="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2)</a:t>
            </a:r>
          </a:p>
          <a:p>
            <a:r>
              <a:rPr lang="en-US" sz="2600" b="1" dirty="0">
                <a:latin typeface="Times New Roman" panose="02020603050405020304" pitchFamily="18" charset="0"/>
                <a:cs typeface="Times New Roman" panose="02020603050405020304" pitchFamily="18" charset="0"/>
              </a:rPr>
              <a:t>Differentiating it:  </a:t>
            </a:r>
            <a:r>
              <a:rPr lang="en-US" sz="2600" b="1" dirty="0" err="1">
                <a:latin typeface="Times New Roman" panose="02020603050405020304" pitchFamily="18" charset="0"/>
                <a:cs typeface="Times New Roman" panose="02020603050405020304" pitchFamily="18" charset="0"/>
              </a:rPr>
              <a:t>df</a:t>
            </a:r>
            <a:r>
              <a:rPr lang="en-US" sz="2600" b="1" dirty="0">
                <a:latin typeface="Times New Roman" panose="02020603050405020304" pitchFamily="18" charset="0"/>
                <a:cs typeface="Times New Roman" panose="02020603050405020304" pitchFamily="18" charset="0"/>
              </a:rPr>
              <a:t> = d (U – T S )</a:t>
            </a:r>
          </a:p>
          <a:p>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dU</a:t>
            </a:r>
            <a:r>
              <a:rPr lang="en-US" sz="2600" b="1" dirty="0">
                <a:latin typeface="Times New Roman" panose="02020603050405020304" pitchFamily="18" charset="0"/>
                <a:cs typeface="Times New Roman" panose="02020603050405020304" pitchFamily="18" charset="0"/>
              </a:rPr>
              <a:t> – T </a:t>
            </a:r>
            <a:r>
              <a:rPr lang="en-US" sz="2600" b="1" dirty="0" err="1">
                <a:latin typeface="Times New Roman" panose="02020603050405020304" pitchFamily="18" charset="0"/>
                <a:cs typeface="Times New Roman" panose="02020603050405020304" pitchFamily="18" charset="0"/>
              </a:rPr>
              <a:t>dS</a:t>
            </a:r>
            <a:r>
              <a:rPr lang="en-US" sz="2600" b="1" dirty="0">
                <a:latin typeface="Times New Roman" panose="02020603050405020304" pitchFamily="18" charset="0"/>
                <a:cs typeface="Times New Roman" panose="02020603050405020304" pitchFamily="18" charset="0"/>
              </a:rPr>
              <a:t> – S </a:t>
            </a:r>
            <a:r>
              <a:rPr lang="en-US" sz="2600" b="1" dirty="0" err="1" smtClean="0">
                <a:latin typeface="Times New Roman" panose="02020603050405020304" pitchFamily="18" charset="0"/>
                <a:cs typeface="Times New Roman" panose="02020603050405020304" pitchFamily="18" charset="0"/>
              </a:rPr>
              <a:t>dT</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dU</a:t>
            </a:r>
            <a:r>
              <a:rPr lang="en-US" sz="2600" b="1" dirty="0">
                <a:latin typeface="Times New Roman" panose="02020603050405020304" pitchFamily="18" charset="0"/>
                <a:cs typeface="Times New Roman" panose="02020603050405020304" pitchFamily="18" charset="0"/>
              </a:rPr>
              <a:t> – </a:t>
            </a:r>
            <a:r>
              <a:rPr lang="en-US" sz="2600" b="1" dirty="0" err="1">
                <a:latin typeface="Times New Roman" panose="02020603050405020304" pitchFamily="18" charset="0"/>
                <a:cs typeface="Times New Roman" panose="02020603050405020304" pitchFamily="18" charset="0"/>
              </a:rPr>
              <a:t>dU</a:t>
            </a:r>
            <a:r>
              <a:rPr lang="en-US" sz="2600" b="1" dirty="0">
                <a:latin typeface="Times New Roman" panose="02020603050405020304" pitchFamily="18" charset="0"/>
                <a:cs typeface="Times New Roman" panose="02020603050405020304" pitchFamily="18" charset="0"/>
              </a:rPr>
              <a:t> – P </a:t>
            </a:r>
            <a:r>
              <a:rPr lang="en-US" sz="2600" b="1" dirty="0" err="1">
                <a:latin typeface="Times New Roman" panose="02020603050405020304" pitchFamily="18" charset="0"/>
                <a:cs typeface="Times New Roman" panose="02020603050405020304" pitchFamily="18" charset="0"/>
              </a:rPr>
              <a:t>dV</a:t>
            </a:r>
            <a:r>
              <a:rPr lang="en-US" sz="2600" b="1" dirty="0">
                <a:latin typeface="Times New Roman" panose="02020603050405020304" pitchFamily="18" charset="0"/>
                <a:cs typeface="Times New Roman" panose="02020603050405020304" pitchFamily="18" charset="0"/>
              </a:rPr>
              <a:t> – S </a:t>
            </a:r>
            <a:r>
              <a:rPr lang="en-US" sz="2600" b="1" dirty="0" err="1" smtClean="0">
                <a:latin typeface="Times New Roman" panose="02020603050405020304" pitchFamily="18" charset="0"/>
                <a:cs typeface="Times New Roman" panose="02020603050405020304" pitchFamily="18" charset="0"/>
              </a:rPr>
              <a:t>dT</a:t>
            </a:r>
            <a:r>
              <a:rPr lang="en-US" sz="2600" b="1" dirty="0" smtClean="0">
                <a:latin typeface="Times New Roman" panose="02020603050405020304" pitchFamily="18" charset="0"/>
                <a:cs typeface="Times New Roman" panose="02020603050405020304" pitchFamily="18" charset="0"/>
              </a:rPr>
              <a:t> =&gt;   </a:t>
            </a:r>
            <a:r>
              <a:rPr lang="en-US" sz="2600" b="1" dirty="0" err="1">
                <a:latin typeface="Times New Roman" panose="02020603050405020304" pitchFamily="18" charset="0"/>
                <a:cs typeface="Times New Roman" panose="02020603050405020304" pitchFamily="18" charset="0"/>
              </a:rPr>
              <a:t>df</a:t>
            </a:r>
            <a:r>
              <a:rPr lang="en-US" sz="2600" b="1" dirty="0">
                <a:latin typeface="Times New Roman" panose="02020603050405020304" pitchFamily="18" charset="0"/>
                <a:cs typeface="Times New Roman" panose="02020603050405020304" pitchFamily="18" charset="0"/>
              </a:rPr>
              <a:t> =  - P </a:t>
            </a:r>
            <a:r>
              <a:rPr lang="en-US" sz="2600" b="1" dirty="0" err="1">
                <a:latin typeface="Times New Roman" panose="02020603050405020304" pitchFamily="18" charset="0"/>
                <a:cs typeface="Times New Roman" panose="02020603050405020304" pitchFamily="18" charset="0"/>
              </a:rPr>
              <a:t>dV</a:t>
            </a:r>
            <a:r>
              <a:rPr lang="en-US" sz="2600" b="1" dirty="0">
                <a:latin typeface="Times New Roman" panose="02020603050405020304" pitchFamily="18" charset="0"/>
                <a:cs typeface="Times New Roman" panose="02020603050405020304" pitchFamily="18" charset="0"/>
              </a:rPr>
              <a:t> – S  </a:t>
            </a:r>
            <a:r>
              <a:rPr lang="en-US" sz="2600" b="1" dirty="0" err="1" smtClean="0">
                <a:latin typeface="Times New Roman" panose="02020603050405020304" pitchFamily="18" charset="0"/>
                <a:cs typeface="Times New Roman" panose="02020603050405020304" pitchFamily="18" charset="0"/>
              </a:rPr>
              <a:t>dT</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3)</a:t>
            </a:r>
          </a:p>
          <a:p>
            <a:r>
              <a:rPr lang="en-US" sz="2600" b="1" dirty="0">
                <a:latin typeface="Times New Roman" panose="02020603050405020304" pitchFamily="18" charset="0"/>
                <a:cs typeface="Times New Roman" panose="02020603050405020304" pitchFamily="18" charset="0"/>
              </a:rPr>
              <a:t>This relations shows that  f  is a function of   V  and  T </a:t>
            </a:r>
            <a:r>
              <a:rPr lang="en-US" sz="2600" b="1" dirty="0" err="1">
                <a:latin typeface="Times New Roman" panose="02020603050405020304" pitchFamily="18" charset="0"/>
                <a:cs typeface="Times New Roman" panose="02020603050405020304" pitchFamily="18" charset="0"/>
              </a:rPr>
              <a:t>i</a:t>
            </a:r>
            <a:r>
              <a:rPr lang="en-US" sz="2600" b="1" dirty="0">
                <a:latin typeface="Times New Roman" panose="02020603050405020304" pitchFamily="18" charset="0"/>
                <a:cs typeface="Times New Roman" panose="02020603050405020304" pitchFamily="18" charset="0"/>
              </a:rPr>
              <a:t>. e.             f = f( V , T) </a:t>
            </a:r>
          </a:p>
          <a:p>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df</a:t>
            </a:r>
            <a:r>
              <a:rPr lang="en-US" sz="2600" b="1" dirty="0">
                <a:latin typeface="Times New Roman" panose="02020603050405020304" pitchFamily="18" charset="0"/>
                <a:cs typeface="Times New Roman" panose="02020603050405020304" pitchFamily="18" charset="0"/>
              </a:rPr>
              <a:t> =  (𝝏𝒇/𝝏𝑽)</a:t>
            </a:r>
            <a:r>
              <a:rPr lang="en-US" b="1" dirty="0">
                <a:latin typeface="Times New Roman" panose="02020603050405020304" pitchFamily="18" charset="0"/>
                <a:cs typeface="Times New Roman" panose="02020603050405020304" pitchFamily="18" charset="0"/>
              </a:rPr>
              <a:t>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dV</a:t>
            </a:r>
            <a:r>
              <a:rPr lang="en-US" sz="2600" b="1" dirty="0">
                <a:latin typeface="Times New Roman" panose="02020603050405020304" pitchFamily="18" charset="0"/>
                <a:cs typeface="Times New Roman" panose="02020603050405020304" pitchFamily="18" charset="0"/>
              </a:rPr>
              <a:t> + (𝝏𝒇/𝝏𝑻)</a:t>
            </a:r>
            <a:r>
              <a:rPr lang="en-US" sz="1600" b="1" dirty="0">
                <a:latin typeface="Times New Roman" panose="02020603050405020304" pitchFamily="18" charset="0"/>
                <a:cs typeface="Times New Roman" panose="02020603050405020304" pitchFamily="18" charset="0"/>
              </a:rPr>
              <a:t>V</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dT</a:t>
            </a: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(4) </a:t>
            </a:r>
            <a:endParaRPr lang="en-US" sz="2600" b="1" dirty="0" smtClean="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Comparing equations (3) and (4) term by term by term:</a:t>
            </a:r>
          </a:p>
          <a:p>
            <a:r>
              <a:rPr lang="en-US" sz="2600" b="1" dirty="0">
                <a:latin typeface="Times New Roman" panose="02020603050405020304" pitchFamily="18" charset="0"/>
                <a:cs typeface="Times New Roman" panose="02020603050405020304" pitchFamily="18" charset="0"/>
              </a:rPr>
              <a:t>             ( 𝝏𝒇/𝝏𝑽)</a:t>
            </a:r>
            <a:r>
              <a:rPr lang="en-US" sz="1600" b="1" dirty="0">
                <a:latin typeface="Times New Roman" panose="02020603050405020304" pitchFamily="18" charset="0"/>
                <a:cs typeface="Times New Roman" panose="02020603050405020304" pitchFamily="18" charset="0"/>
              </a:rPr>
              <a:t>T</a:t>
            </a:r>
            <a:r>
              <a:rPr lang="en-US" sz="2600" b="1" dirty="0">
                <a:latin typeface="Times New Roman" panose="02020603050405020304" pitchFamily="18" charset="0"/>
                <a:cs typeface="Times New Roman" panose="02020603050405020304" pitchFamily="18" charset="0"/>
              </a:rPr>
              <a:t>  = - P            &amp;           ( 𝝏𝒇/𝝏𝑻)</a:t>
            </a:r>
            <a:r>
              <a:rPr lang="en-US" sz="1600" b="1" dirty="0">
                <a:latin typeface="Times New Roman" panose="02020603050405020304" pitchFamily="18" charset="0"/>
                <a:cs typeface="Times New Roman" panose="02020603050405020304" pitchFamily="18" charset="0"/>
              </a:rPr>
              <a:t>V</a:t>
            </a:r>
            <a:r>
              <a:rPr lang="en-US" sz="2600" b="1" dirty="0">
                <a:latin typeface="Times New Roman" panose="02020603050405020304" pitchFamily="18" charset="0"/>
                <a:cs typeface="Times New Roman" panose="02020603050405020304" pitchFamily="18" charset="0"/>
              </a:rPr>
              <a:t> = - S</a:t>
            </a:r>
          </a:p>
          <a:p>
            <a:r>
              <a:rPr lang="en-US" sz="2600" b="1" dirty="0">
                <a:latin typeface="Times New Roman" panose="02020603050405020304" pitchFamily="18" charset="0"/>
                <a:cs typeface="Times New Roman" panose="02020603050405020304" pitchFamily="18" charset="0"/>
              </a:rPr>
              <a:t>Putting the value of –S in equation  (2)</a:t>
            </a:r>
          </a:p>
          <a:p>
            <a:r>
              <a:rPr lang="en-US" sz="2600" b="1" dirty="0">
                <a:latin typeface="Times New Roman" panose="02020603050405020304" pitchFamily="18" charset="0"/>
                <a:cs typeface="Times New Roman" panose="02020603050405020304" pitchFamily="18" charset="0"/>
              </a:rPr>
              <a:t>               f = U + T (𝝏𝒇/𝝏𝑻)</a:t>
            </a:r>
            <a:r>
              <a:rPr lang="en-US" sz="1500" b="1" dirty="0">
                <a:latin typeface="Times New Roman" panose="02020603050405020304" pitchFamily="18" charset="0"/>
                <a:cs typeface="Times New Roman" panose="02020603050405020304" pitchFamily="18" charset="0"/>
              </a:rPr>
              <a:t>V</a:t>
            </a:r>
            <a:r>
              <a:rPr lang="en-US" sz="2600" b="1" dirty="0">
                <a:latin typeface="Times New Roman" panose="02020603050405020304" pitchFamily="18" charset="0"/>
                <a:cs typeface="Times New Roman" panose="02020603050405020304" pitchFamily="18" charset="0"/>
              </a:rPr>
              <a:t>                                                        (5) </a:t>
            </a:r>
          </a:p>
          <a:p>
            <a:r>
              <a:rPr lang="en-US" sz="2600" b="1" dirty="0">
                <a:latin typeface="Times New Roman" panose="02020603050405020304" pitchFamily="18" charset="0"/>
                <a:cs typeface="Times New Roman" panose="02020603050405020304" pitchFamily="18" charset="0"/>
              </a:rPr>
              <a:t>Plank proved that as T  </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0, function f and U themselves becomes equal i.e.</a:t>
            </a:r>
          </a:p>
          <a:p>
            <a:r>
              <a:rPr lang="en-US" sz="2600" b="1" dirty="0">
                <a:latin typeface="Times New Roman" panose="02020603050405020304" pitchFamily="18" charset="0"/>
                <a:cs typeface="Times New Roman" panose="02020603050405020304" pitchFamily="18" charset="0"/>
              </a:rPr>
              <a:t>                                 (𝐥𝐢𝐦</a:t>
            </a:r>
            <a:r>
              <a:rPr lang="en-US" sz="2600" b="1" dirty="0" smtClean="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𝑻 </a:t>
            </a:r>
            <a:r>
              <a:rPr lang="en-US" sz="2600" b="1" dirty="0" smtClean="0">
                <a:latin typeface="Times New Roman" panose="02020603050405020304" pitchFamily="18" charset="0"/>
                <a:cs typeface="Times New Roman" panose="02020603050405020304" pitchFamily="18" charset="0"/>
              </a:rPr>
              <a:t>=&gt; </a:t>
            </a:r>
            <a:r>
              <a:rPr lang="en-US" sz="2600" b="1" dirty="0">
                <a:latin typeface="Times New Roman" panose="02020603050405020304" pitchFamily="18" charset="0"/>
                <a:cs typeface="Times New Roman" panose="02020603050405020304" pitchFamily="18" charset="0"/>
              </a:rPr>
              <a:t>𝟎)⁡〖𝒇(𝑻)  〗= (𝐥𝐢𝐦</a:t>
            </a:r>
            <a:r>
              <a:rPr lang="en-US" sz="2600" b="1" dirty="0" smtClean="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𝑻 </a:t>
            </a:r>
            <a:r>
              <a:rPr lang="en-US" sz="2600" b="1" dirty="0" smtClean="0">
                <a:latin typeface="Times New Roman" panose="02020603050405020304" pitchFamily="18" charset="0"/>
                <a:cs typeface="Times New Roman" panose="02020603050405020304" pitchFamily="18" charset="0"/>
              </a:rPr>
              <a:t>=&gt; </a:t>
            </a:r>
            <a:r>
              <a:rPr lang="en-US" sz="2600" b="1" dirty="0">
                <a:latin typeface="Times New Roman" panose="02020603050405020304" pitchFamily="18" charset="0"/>
                <a:cs typeface="Times New Roman" panose="02020603050405020304" pitchFamily="18" charset="0"/>
              </a:rPr>
              <a:t>𝟎)⁡〖𝒇(𝑼</a:t>
            </a:r>
            <a:r>
              <a:rPr lang="en-US" sz="2600" b="1" dirty="0" smtClean="0">
                <a:latin typeface="Times New Roman" panose="02020603050405020304" pitchFamily="18" charset="0"/>
                <a:cs typeface="Times New Roman" panose="02020603050405020304" pitchFamily="18" charset="0"/>
              </a:rPr>
              <a:t>)         so,   </a:t>
            </a:r>
            <a:r>
              <a:rPr lang="en-US" sz="2600" b="1" dirty="0">
                <a:latin typeface="Times New Roman" panose="02020603050405020304" pitchFamily="18" charset="0"/>
                <a:cs typeface="Times New Roman" panose="02020603050405020304" pitchFamily="18" charset="0"/>
              </a:rPr>
              <a:t>f = U          as       T  </a:t>
            </a:r>
            <a:r>
              <a:rPr lang="en-US" sz="2600" b="1" dirty="0" smtClean="0">
                <a:latin typeface="Times New Roman" panose="02020603050405020304" pitchFamily="18" charset="0"/>
                <a:cs typeface="Times New Roman" panose="02020603050405020304" pitchFamily="18" charset="0"/>
              </a:rPr>
              <a:t>=&gt;      </a:t>
            </a:r>
            <a:r>
              <a:rPr lang="en-US" sz="2600" b="1" dirty="0">
                <a:latin typeface="Times New Roman" panose="02020603050405020304" pitchFamily="18" charset="0"/>
                <a:cs typeface="Times New Roman" panose="02020603050405020304" pitchFamily="18" charset="0"/>
              </a:rPr>
              <a:t>0</a:t>
            </a:r>
          </a:p>
          <a:p>
            <a:r>
              <a:rPr lang="en-US" sz="2600" b="1" dirty="0">
                <a:latin typeface="Times New Roman" panose="02020603050405020304" pitchFamily="18" charset="0"/>
                <a:cs typeface="Times New Roman" panose="02020603050405020304" pitchFamily="18" charset="0"/>
              </a:rPr>
              <a:t>By equation (2)  </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(𝝏𝒇/𝝏𝑻)</a:t>
            </a:r>
            <a:r>
              <a:rPr lang="en-US" sz="1600" b="1" dirty="0">
                <a:latin typeface="Times New Roman" panose="02020603050405020304" pitchFamily="18" charset="0"/>
                <a:cs typeface="Times New Roman" panose="02020603050405020304" pitchFamily="18" charset="0"/>
              </a:rPr>
              <a:t>V</a:t>
            </a:r>
            <a:r>
              <a:rPr lang="en-US" sz="2600" b="1" dirty="0">
                <a:latin typeface="Times New Roman" panose="02020603050405020304" pitchFamily="18" charset="0"/>
                <a:cs typeface="Times New Roman" panose="02020603050405020304" pitchFamily="18" charset="0"/>
              </a:rPr>
              <a:t>  = (𝒇 −𝑼)/</a:t>
            </a:r>
            <a:r>
              <a:rPr lang="en-US" sz="2600" b="1" dirty="0" smtClean="0">
                <a:latin typeface="Times New Roman" panose="02020603050405020304" pitchFamily="18" charset="0"/>
                <a:cs typeface="Times New Roman" panose="02020603050405020304" pitchFamily="18" charset="0"/>
              </a:rPr>
              <a:t>𝑻       </a:t>
            </a:r>
            <a:r>
              <a:rPr lang="en-US" sz="2600" b="1" dirty="0">
                <a:latin typeface="Times New Roman" panose="02020603050405020304" pitchFamily="18" charset="0"/>
                <a:cs typeface="Times New Roman" panose="02020603050405020304" pitchFamily="18" charset="0"/>
              </a:rPr>
              <a:t>=&gt;    (𝐥𝐢𝐦</a:t>
            </a:r>
            <a:r>
              <a:rPr lang="en-US" sz="2600" b="1" dirty="0" smtClean="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𝑻 </a:t>
            </a:r>
            <a:r>
              <a:rPr lang="en-US" sz="2600" b="1" dirty="0" smtClean="0">
                <a:latin typeface="Times New Roman" panose="02020603050405020304" pitchFamily="18" charset="0"/>
                <a:cs typeface="Times New Roman" panose="02020603050405020304" pitchFamily="18" charset="0"/>
              </a:rPr>
              <a:t>=&gt;  𝟎) ⁡〖( 𝝏𝒇</a:t>
            </a:r>
            <a:r>
              <a:rPr lang="en-US" sz="2600" b="1" dirty="0">
                <a:latin typeface="Times New Roman" panose="02020603050405020304" pitchFamily="18" charset="0"/>
                <a:cs typeface="Times New Roman" panose="02020603050405020304" pitchFamily="18" charset="0"/>
              </a:rPr>
              <a:t>/𝝏𝑻〗)</a:t>
            </a:r>
            <a:r>
              <a:rPr lang="en-US" b="1" dirty="0">
                <a:latin typeface="Times New Roman" panose="02020603050405020304" pitchFamily="18" charset="0"/>
                <a:cs typeface="Times New Roman" panose="02020603050405020304" pitchFamily="18" charset="0"/>
              </a:rPr>
              <a:t>V</a:t>
            </a:r>
            <a:r>
              <a:rPr lang="en-US" sz="2600" b="1" dirty="0">
                <a:latin typeface="Times New Roman" panose="02020603050405020304" pitchFamily="18" charset="0"/>
                <a:cs typeface="Times New Roman" panose="02020603050405020304" pitchFamily="18" charset="0"/>
              </a:rPr>
              <a:t> =  (𝐥𝐢𝐦</a:t>
            </a:r>
            <a:r>
              <a:rPr lang="en-US" sz="2600" b="1" dirty="0" smtClean="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𝑻 </a:t>
            </a:r>
            <a:r>
              <a:rPr lang="en-US" sz="2600" b="1" dirty="0" smtClean="0">
                <a:latin typeface="Times New Roman" panose="02020603050405020304" pitchFamily="18" charset="0"/>
                <a:cs typeface="Times New Roman" panose="02020603050405020304" pitchFamily="18" charset="0"/>
              </a:rPr>
              <a:t>=&gt; </a:t>
            </a:r>
            <a:r>
              <a:rPr lang="en-US" sz="2600" b="1" dirty="0">
                <a:latin typeface="Times New Roman" panose="02020603050405020304" pitchFamily="18" charset="0"/>
                <a:cs typeface="Times New Roman" panose="02020603050405020304" pitchFamily="18" charset="0"/>
              </a:rPr>
              <a:t>𝟎</a:t>
            </a:r>
            <a:r>
              <a:rPr lang="en-US" sz="2600" b="1" dirty="0" smtClean="0">
                <a:latin typeface="Times New Roman" panose="02020603050405020304" pitchFamily="18" charset="0"/>
                <a:cs typeface="Times New Roman" panose="02020603050405020304" pitchFamily="18" charset="0"/>
              </a:rPr>
              <a:t>) ⁡〖 (</a:t>
            </a:r>
            <a:r>
              <a:rPr lang="en-US" sz="2600" b="1" dirty="0">
                <a:latin typeface="Times New Roman" panose="02020603050405020304" pitchFamily="18" charset="0"/>
                <a:cs typeface="Times New Roman" panose="02020603050405020304" pitchFamily="18" charset="0"/>
              </a:rPr>
              <a:t>𝒇 −𝑼)/(𝑻 </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 (𝐥𝐢𝐦</a:t>
            </a:r>
            <a:r>
              <a:rPr lang="en-US" sz="2600" b="1" dirty="0" smtClean="0">
                <a:latin typeface="Times New Roman" panose="02020603050405020304" pitchFamily="18" charset="0"/>
                <a:cs typeface="Times New Roman" panose="02020603050405020304" pitchFamily="18" charset="0"/>
              </a:rPr>
              <a:t>)(𝑻=&gt; </a:t>
            </a:r>
            <a:r>
              <a:rPr lang="en-US" sz="2600" b="1" dirty="0">
                <a:latin typeface="Times New Roman" panose="02020603050405020304" pitchFamily="18" charset="0"/>
                <a:cs typeface="Times New Roman" panose="02020603050405020304" pitchFamily="18" charset="0"/>
              </a:rPr>
              <a:t>𝟎)⁡</a:t>
            </a:r>
            <a:r>
              <a:rPr lang="en-US" sz="2600" b="1" dirty="0" smtClean="0">
                <a:latin typeface="Times New Roman" panose="02020603050405020304" pitchFamily="18" charset="0"/>
                <a:cs typeface="Times New Roman" panose="02020603050405020304" pitchFamily="18" charset="0"/>
              </a:rPr>
              <a:t>〖  ( 𝑼 </a:t>
            </a:r>
            <a:r>
              <a:rPr lang="en-US" sz="2600" b="1" dirty="0">
                <a:latin typeface="Times New Roman" panose="02020603050405020304" pitchFamily="18" charset="0"/>
                <a:cs typeface="Times New Roman" panose="02020603050405020304" pitchFamily="18" charset="0"/>
              </a:rPr>
              <a:t>−𝑼)/𝑻</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   0</a:t>
            </a:r>
          </a:p>
          <a:p>
            <a:r>
              <a:rPr lang="en-US" sz="2600" b="1" dirty="0">
                <a:latin typeface="Times New Roman" panose="02020603050405020304" pitchFamily="18" charset="0"/>
                <a:cs typeface="Times New Roman" panose="02020603050405020304" pitchFamily="18" charset="0"/>
              </a:rPr>
              <a:t>            =&gt;        (𝒍𝒊𝒎 </a:t>
            </a:r>
            <a:r>
              <a:rPr lang="en-US" sz="2600" b="1" dirty="0" smtClean="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𝑻 </a:t>
            </a:r>
            <a:r>
              <a:rPr lang="en-US" sz="2600" b="1" dirty="0" smtClean="0">
                <a:latin typeface="Times New Roman" panose="02020603050405020304" pitchFamily="18" charset="0"/>
                <a:cs typeface="Times New Roman" panose="02020603050405020304" pitchFamily="18" charset="0"/>
              </a:rPr>
              <a:t>=&gt; </a:t>
            </a:r>
            <a:r>
              <a:rPr lang="en-US" sz="2600" b="1" dirty="0">
                <a:latin typeface="Times New Roman" panose="02020603050405020304" pitchFamily="18" charset="0"/>
                <a:cs typeface="Times New Roman" panose="02020603050405020304" pitchFamily="18" charset="0"/>
              </a:rPr>
              <a:t>𝟎</a:t>
            </a:r>
            <a:r>
              <a:rPr lang="en-US" sz="2600" b="1" dirty="0" smtClean="0">
                <a:latin typeface="Times New Roman" panose="02020603050405020304" pitchFamily="18" charset="0"/>
                <a:cs typeface="Times New Roman" panose="02020603050405020304" pitchFamily="18" charset="0"/>
              </a:rPr>
              <a:t>)  ⁡〖  (</a:t>
            </a:r>
            <a:r>
              <a:rPr lang="en-US" sz="2600" b="1" dirty="0">
                <a:latin typeface="Times New Roman" panose="02020603050405020304" pitchFamily="18" charset="0"/>
                <a:cs typeface="Times New Roman" panose="02020603050405020304" pitchFamily="18" charset="0"/>
              </a:rPr>
              <a:t>−𝑺</a:t>
            </a:r>
            <a:r>
              <a:rPr lang="en-US" sz="2600" b="1" dirty="0" smtClean="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0</a:t>
            </a:r>
          </a:p>
          <a:p>
            <a:r>
              <a:rPr lang="en-US" sz="2600" b="1" dirty="0">
                <a:latin typeface="Times New Roman" panose="02020603050405020304" pitchFamily="18" charset="0"/>
                <a:cs typeface="Times New Roman" panose="02020603050405020304" pitchFamily="18" charset="0"/>
              </a:rPr>
              <a:t>           =&gt;           (𝐥𝐢𝐦</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𝑻  </a:t>
            </a:r>
            <a:r>
              <a:rPr lang="en-US" sz="2600" b="1" dirty="0" smtClean="0">
                <a:latin typeface="Times New Roman" panose="02020603050405020304" pitchFamily="18" charset="0"/>
                <a:cs typeface="Times New Roman" panose="02020603050405020304" pitchFamily="18" charset="0"/>
              </a:rPr>
              <a:t>=&gt; </a:t>
            </a:r>
            <a:r>
              <a:rPr lang="en-US" sz="2600" b="1" dirty="0">
                <a:latin typeface="Times New Roman" panose="02020603050405020304" pitchFamily="18" charset="0"/>
                <a:cs typeface="Times New Roman" panose="02020603050405020304" pitchFamily="18" charset="0"/>
              </a:rPr>
              <a:t>𝟎</a:t>
            </a:r>
            <a:r>
              <a:rPr lang="en-US" sz="2600" b="1" dirty="0" smtClean="0">
                <a:latin typeface="Times New Roman" panose="02020603050405020304" pitchFamily="18" charset="0"/>
                <a:cs typeface="Times New Roman" panose="02020603050405020304" pitchFamily="18" charset="0"/>
              </a:rPr>
              <a:t>)  ⁡𝑺   </a:t>
            </a:r>
            <a:r>
              <a:rPr lang="en-US" sz="2600" b="1" dirty="0">
                <a:latin typeface="Times New Roman" panose="02020603050405020304" pitchFamily="18" charset="0"/>
                <a:cs typeface="Times New Roman" panose="02020603050405020304" pitchFamily="18" charset="0"/>
              </a:rPr>
              <a:t>= 0,         Which is the required proof.</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199157" y="2394479"/>
            <a:ext cx="4374350" cy="2292159"/>
          </a:xfrm>
          <a:prstGeom prst="rect">
            <a:avLst/>
          </a:prstGeom>
        </p:spPr>
      </p:pic>
    </p:spTree>
    <p:extLst>
      <p:ext uri="{BB962C8B-B14F-4D97-AF65-F5344CB8AC3E}">
        <p14:creationId xmlns:p14="http://schemas.microsoft.com/office/powerpoint/2010/main" val="122151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5" end="15"/>
                                            </p:txEl>
                                          </p:spTgt>
                                        </p:tgtEl>
                                        <p:attrNameLst>
                                          <p:attrName>style.visibility</p:attrName>
                                        </p:attrNameLst>
                                      </p:cBhvr>
                                      <p:to>
                                        <p:strVal val="visible"/>
                                      </p:to>
                                    </p:set>
                                    <p:anim calcmode="lin" valueType="num">
                                      <p:cBhvr additive="base">
                                        <p:cTn id="10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6" end="16"/>
                                            </p:txEl>
                                          </p:spTgt>
                                        </p:tgtEl>
                                        <p:attrNameLst>
                                          <p:attrName>style.visibility</p:attrName>
                                        </p:attrNameLst>
                                      </p:cBhvr>
                                      <p:to>
                                        <p:strVal val="visible"/>
                                      </p:to>
                                    </p:set>
                                    <p:anim calcmode="lin" valueType="num">
                                      <p:cBhvr additive="base">
                                        <p:cTn id="10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5"/>
                                        </p:tgtEl>
                                        <p:attrNameLst>
                                          <p:attrName>style.visibility</p:attrName>
                                        </p:attrNameLst>
                                      </p:cBhvr>
                                      <p:to>
                                        <p:strVal val="visible"/>
                                      </p:to>
                                    </p:set>
                                    <p:anim calcmode="lin" valueType="num">
                                      <p:cBhvr additive="base">
                                        <p:cTn id="115" dur="500" fill="hold"/>
                                        <p:tgtEl>
                                          <p:spTgt spid="5"/>
                                        </p:tgtEl>
                                        <p:attrNameLst>
                                          <p:attrName>ppt_x</p:attrName>
                                        </p:attrNameLst>
                                      </p:cBhvr>
                                      <p:tavLst>
                                        <p:tav tm="0">
                                          <p:val>
                                            <p:strVal val="#ppt_x"/>
                                          </p:val>
                                        </p:tav>
                                        <p:tav tm="100000">
                                          <p:val>
                                            <p:strVal val="#ppt_x"/>
                                          </p:val>
                                        </p:tav>
                                      </p:tavLst>
                                    </p:anim>
                                    <p:anim calcmode="lin" valueType="num">
                                      <p:cBhvr additive="base">
                                        <p:cTn id="1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3" presetClass="exit" presetSubtype="32" fill="hold" nodeType="clickEffect">
                                  <p:stCondLst>
                                    <p:cond delay="0"/>
                                  </p:stCondLst>
                                  <p:childTnLst>
                                    <p:anim calcmode="lin" valueType="num">
                                      <p:cBhvr>
                                        <p:cTn id="120" dur="500"/>
                                        <p:tgtEl>
                                          <p:spTgt spid="5"/>
                                        </p:tgtEl>
                                        <p:attrNameLst>
                                          <p:attrName>ppt_w</p:attrName>
                                        </p:attrNameLst>
                                      </p:cBhvr>
                                      <p:tavLst>
                                        <p:tav tm="0">
                                          <p:val>
                                            <p:strVal val="ppt_w"/>
                                          </p:val>
                                        </p:tav>
                                        <p:tav tm="100000">
                                          <p:val>
                                            <p:fltVal val="0"/>
                                          </p:val>
                                        </p:tav>
                                      </p:tavLst>
                                    </p:anim>
                                    <p:anim calcmode="lin" valueType="num">
                                      <p:cBhvr>
                                        <p:cTn id="121" dur="500"/>
                                        <p:tgtEl>
                                          <p:spTgt spid="5"/>
                                        </p:tgtEl>
                                        <p:attrNameLst>
                                          <p:attrName>ppt_h</p:attrName>
                                        </p:attrNameLst>
                                      </p:cBhvr>
                                      <p:tavLst>
                                        <p:tav tm="0">
                                          <p:val>
                                            <p:strVal val="ppt_h"/>
                                          </p:val>
                                        </p:tav>
                                        <p:tav tm="100000">
                                          <p:val>
                                            <p:fltVal val="0"/>
                                          </p:val>
                                        </p:tav>
                                      </p:tavLst>
                                    </p:anim>
                                    <p:animEffect transition="out" filter="fade">
                                      <p:cBhvr>
                                        <p:cTn id="122" dur="500"/>
                                        <p:tgtEl>
                                          <p:spTgt spid="5"/>
                                        </p:tgtEl>
                                      </p:cBhvr>
                                    </p:animEffect>
                                    <p:set>
                                      <p:cBhvr>
                                        <p:cTn id="1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6" y="349624"/>
            <a:ext cx="8596668" cy="655661"/>
          </a:xfrm>
        </p:spPr>
        <p:txBody>
          <a:bodyPr>
            <a:normAutofit/>
          </a:bodyPr>
          <a:lstStyle/>
          <a:p>
            <a:r>
              <a:rPr lang="en-US" dirty="0">
                <a:latin typeface="Algerian" panose="04020705040A02060702" pitchFamily="82" charset="0"/>
              </a:rPr>
              <a:t>Thermo-dynamic Process: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77334" y="1306286"/>
                <a:ext cx="4184035" cy="5408023"/>
              </a:xfrm>
            </p:spPr>
            <p:txBody>
              <a:bodyPr>
                <a:normAutofit lnSpcReduction="10000"/>
              </a:bodyPr>
              <a:lstStyle/>
              <a:p>
                <a:pPr marL="0" indent="0">
                  <a:buNone/>
                </a:pPr>
                <a:r>
                  <a:rPr lang="en-US" b="1" dirty="0" smtClean="0">
                    <a:solidFill>
                      <a:srgbClr val="FF0000"/>
                    </a:solidFill>
                    <a:latin typeface="Times New Roman" panose="02020603050405020304" pitchFamily="18" charset="0"/>
                    <a:cs typeface="Times New Roman" panose="02020603050405020304" pitchFamily="18" charset="0"/>
                  </a:rPr>
                  <a:t>1. Isothermal Process:</a:t>
                </a:r>
              </a:p>
              <a:p>
                <a:r>
                  <a:rPr lang="en-US" b="1" dirty="0" smtClean="0">
                    <a:latin typeface="Times New Roman" panose="02020603050405020304" pitchFamily="18" charset="0"/>
                    <a:cs typeface="Times New Roman" panose="02020603050405020304" pitchFamily="18" charset="0"/>
                  </a:rPr>
                  <a:t>Process during which Temperature is kept Constant,  T=Constant, </a:t>
                </a:r>
                <a14:m>
                  <m:oMath xmlns:m="http://schemas.openxmlformats.org/officeDocument/2006/math">
                    <m:r>
                      <a:rPr lang="en-US" b="1" i="1" smtClean="0">
                        <a:latin typeface="Cambria Math" panose="02040503050406030204" pitchFamily="18" charset="0"/>
                        <a:ea typeface="Cambria Math" panose="020405030504060302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cs typeface="Times New Roman" panose="02020603050405020304" pitchFamily="18" charset="0"/>
                      </a:rPr>
                      <m:t>𝑻</m:t>
                    </m:r>
                  </m:oMath>
                </a14:m>
                <a:r>
                  <a:rPr lang="en-US" b="1" dirty="0" smtClean="0">
                    <a:latin typeface="Times New Roman" panose="02020603050405020304" pitchFamily="18" charset="0"/>
                    <a:cs typeface="Times New Roman" panose="02020603050405020304" pitchFamily="18" charset="0"/>
                  </a:rPr>
                  <a:t>=0</a:t>
                </a:r>
              </a:p>
              <a:p>
                <a:r>
                  <a:rPr lang="en-US" b="1" dirty="0" smtClean="0">
                    <a:latin typeface="Times New Roman" panose="02020603050405020304" pitchFamily="18" charset="0"/>
                    <a:cs typeface="Times New Roman" panose="02020603050405020304" pitchFamily="18" charset="0"/>
                  </a:rPr>
                  <a:t>When heat is applied to a cylinder containing ideal gas, its pressure changes from P1 to P2 and Volume changes from V1 to V2 keeping temperature constant.</a:t>
                </a:r>
              </a:p>
              <a:p>
                <a:r>
                  <a:rPr lang="en-US" b="1" dirty="0" smtClean="0">
                    <a:latin typeface="Times New Roman" panose="02020603050405020304" pitchFamily="18" charset="0"/>
                    <a:cs typeface="Times New Roman" panose="02020603050405020304" pitchFamily="18" charset="0"/>
                  </a:rPr>
                  <a:t>Boyle’s Law is applicable.</a:t>
                </a:r>
              </a:p>
              <a:p>
                <a:r>
                  <a:rPr lang="en-US" b="1" dirty="0" smtClean="0">
                    <a:latin typeface="Times New Roman" panose="02020603050405020304" pitchFamily="18" charset="0"/>
                    <a:cs typeface="Times New Roman" panose="02020603050405020304" pitchFamily="18" charset="0"/>
                  </a:rPr>
                  <a:t>P1V1 =P2V2=Constant.</a:t>
                </a:r>
              </a:p>
              <a:p>
                <a:r>
                  <a:rPr lang="en-US" b="1" dirty="0" smtClean="0">
                    <a:latin typeface="Times New Roman" panose="02020603050405020304" pitchFamily="18" charset="0"/>
                    <a:cs typeface="Times New Roman" panose="02020603050405020304" pitchFamily="18" charset="0"/>
                  </a:rPr>
                  <a:t>Heat supplied appears  as work done on the system.</a:t>
                </a:r>
              </a:p>
              <a:p>
                <a14:m>
                  <m:oMath xmlns:m="http://schemas.openxmlformats.org/officeDocument/2006/math">
                    <m:r>
                      <a:rPr lang="en-US" b="1" i="1" smtClean="0">
                        <a:latin typeface="Cambria Math" panose="02040503050406030204" pitchFamily="18" charset="0"/>
                        <a:ea typeface="Cambria Math" panose="020405030504060302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b="1"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b="1" i="1" smtClean="0">
                        <a:latin typeface="Cambria Math" panose="02040503050406030204" pitchFamily="18" charset="0"/>
                        <a:ea typeface="Cambria Math" panose="02040503050406030204" pitchFamily="18" charset="0"/>
                        <a:cs typeface="Times New Roman" panose="02020603050405020304" pitchFamily="18" charset="0"/>
                      </a:rPr>
                      <m:t>W</m:t>
                    </m:r>
                  </m:oMath>
                </a14:m>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Slow compression/Expansion is an example.</a:t>
                </a:r>
                <a:endParaRPr lang="en-US"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77334" y="1306286"/>
                <a:ext cx="4184035" cy="5408023"/>
              </a:xfrm>
              <a:blipFill>
                <a:blip r:embed="rId2"/>
                <a:stretch>
                  <a:fillRect l="-1166" t="-1015" r="-1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089970" y="1306286"/>
                <a:ext cx="4184034" cy="5081451"/>
              </a:xfrm>
            </p:spPr>
            <p:txBody>
              <a:bodyPr>
                <a:normAutofit lnSpcReduction="10000"/>
              </a:bodyPr>
              <a:lstStyle/>
              <a:p>
                <a:pPr marL="0" indent="0">
                  <a:buNone/>
                </a:pPr>
                <a:r>
                  <a:rPr lang="en-US" b="1" dirty="0" smtClean="0">
                    <a:latin typeface="Times New Roman" panose="02020603050405020304" pitchFamily="18" charset="0"/>
                    <a:cs typeface="Times New Roman" panose="02020603050405020304" pitchFamily="18" charset="0"/>
                  </a:rPr>
                  <a:t>2. Isochoric Process:</a:t>
                </a:r>
              </a:p>
              <a:p>
                <a:r>
                  <a:rPr lang="en-US" b="1" dirty="0">
                    <a:latin typeface="Times New Roman" panose="02020603050405020304" pitchFamily="18" charset="0"/>
                    <a:cs typeface="Times New Roman" panose="02020603050405020304" pitchFamily="18" charset="0"/>
                  </a:rPr>
                  <a:t>Process during which </a:t>
                </a:r>
                <a:r>
                  <a:rPr lang="en-US" b="1" dirty="0" smtClean="0">
                    <a:latin typeface="Times New Roman" panose="02020603050405020304" pitchFamily="18" charset="0"/>
                    <a:cs typeface="Times New Roman" panose="02020603050405020304" pitchFamily="18" charset="0"/>
                  </a:rPr>
                  <a:t>Volume is </a:t>
                </a:r>
                <a:r>
                  <a:rPr lang="en-US" b="1" dirty="0">
                    <a:latin typeface="Times New Roman" panose="02020603050405020304" pitchFamily="18" charset="0"/>
                    <a:cs typeface="Times New Roman" panose="02020603050405020304" pitchFamily="18" charset="0"/>
                  </a:rPr>
                  <a:t>kept Constant,  V</a:t>
                </a:r>
                <a:r>
                  <a:rPr lang="en-US" b="1" dirty="0" smtClean="0">
                    <a:latin typeface="Times New Roman" panose="02020603050405020304" pitchFamily="18" charset="0"/>
                    <a:cs typeface="Times New Roman" panose="02020603050405020304" pitchFamily="18" charset="0"/>
                  </a:rPr>
                  <a:t>=Constant</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∆V=0</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When heat is applied to a cylinder containing ideal gas, its pressure changes from P1 to P2 and Volume </a:t>
                </a:r>
                <a:r>
                  <a:rPr lang="en-US" b="1" dirty="0" smtClean="0">
                    <a:latin typeface="Times New Roman" panose="02020603050405020304" pitchFamily="18" charset="0"/>
                    <a:cs typeface="Times New Roman" panose="02020603050405020304" pitchFamily="18" charset="0"/>
                  </a:rPr>
                  <a:t>is kept constant. Temperature changes from </a:t>
                </a:r>
                <a:r>
                  <a:rPr lang="en-US" b="1" dirty="0">
                    <a:latin typeface="Times New Roman" panose="02020603050405020304" pitchFamily="18" charset="0"/>
                    <a:cs typeface="Times New Roman" panose="02020603050405020304" pitchFamily="18" charset="0"/>
                  </a:rPr>
                  <a:t>T</a:t>
                </a:r>
                <a:r>
                  <a:rPr lang="en-US" b="1" dirty="0" smtClean="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to </a:t>
                </a:r>
                <a:r>
                  <a:rPr lang="en-US" b="1" dirty="0" smtClean="0">
                    <a:latin typeface="Times New Roman" panose="02020603050405020304" pitchFamily="18" charset="0"/>
                    <a:cs typeface="Times New Roman" panose="02020603050405020304" pitchFamily="18" charset="0"/>
                  </a:rPr>
                  <a:t>T2 .</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Pressure </a:t>
                </a:r>
                <a:r>
                  <a:rPr lang="en-US" b="1" dirty="0">
                    <a:latin typeface="Times New Roman" panose="02020603050405020304" pitchFamily="18" charset="0"/>
                    <a:cs typeface="Times New Roman" panose="02020603050405020304" pitchFamily="18" charset="0"/>
                  </a:rPr>
                  <a:t>Law is applicable.</a:t>
                </a:r>
              </a:p>
              <a:p>
                <a:r>
                  <a:rPr lang="en-US" b="1" dirty="0" smtClean="0">
                    <a:latin typeface="Times New Roman" panose="02020603050405020304" pitchFamily="18" charset="0"/>
                    <a:cs typeface="Times New Roman" panose="02020603050405020304" pitchFamily="18" charset="0"/>
                  </a:rPr>
                  <a:t>P1/T1 </a:t>
                </a: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P2/T2=Constant</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Heat supplied appears  as work done on the system.</a:t>
                </a:r>
              </a:p>
              <a:p>
                <a:r>
                  <a:rPr lang="en-US" b="1" dirty="0">
                    <a:latin typeface="Times New Roman" panose="02020603050405020304" pitchFamily="18" charset="0"/>
                    <a:cs typeface="Times New Roman" panose="02020603050405020304" pitchFamily="18" charset="0"/>
                  </a:rPr>
                  <a:t>∆𝑸=</a:t>
                </a:r>
                <a:r>
                  <a:rPr lang="en-US" b="1" dirty="0" smtClean="0">
                    <a:latin typeface="Times New Roman" panose="02020603050405020304" pitchFamily="18" charset="0"/>
                    <a:cs typeface="Times New Roman" panose="02020603050405020304" pitchFamily="18" charset="0"/>
                  </a:rPr>
                  <a:t>∆U,   </a:t>
                </a:r>
                <a14:m>
                  <m:oMath xmlns:m="http://schemas.openxmlformats.org/officeDocument/2006/math">
                    <m:r>
                      <a:rPr lang="en-US" b="1" i="1" smtClean="0">
                        <a:latin typeface="Cambria Math" panose="02040503050406030204" pitchFamily="18" charset="0"/>
                        <a:ea typeface="Cambria Math" panose="020405030504060302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cs typeface="Times New Roman" panose="02020603050405020304" pitchFamily="18" charset="0"/>
                      </a:rPr>
                      <m:t>𝑾</m:t>
                    </m:r>
                    <m:r>
                      <a:rPr lang="en-US" b="1" i="1" smtClean="0">
                        <a:latin typeface="Cambria Math" panose="02040503050406030204" pitchFamily="18" charset="0"/>
                        <a:ea typeface="Cambria Math" panose="020405030504060302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cs typeface="Times New Roman" panose="02020603050405020304" pitchFamily="18" charset="0"/>
                      </a:rPr>
                      <m:t>𝟎</m:t>
                    </m:r>
                  </m:oMath>
                </a14:m>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No </a:t>
                </a:r>
                <a:r>
                  <a:rPr lang="en-US" b="1" dirty="0">
                    <a:latin typeface="Times New Roman" panose="02020603050405020304" pitchFamily="18" charset="0"/>
                    <a:cs typeface="Times New Roman" panose="02020603050405020304" pitchFamily="18" charset="0"/>
                  </a:rPr>
                  <a:t>compression/Expansion </a:t>
                </a:r>
                <a:r>
                  <a:rPr lang="en-US" b="1" dirty="0" smtClean="0">
                    <a:latin typeface="Times New Roman" panose="02020603050405020304" pitchFamily="18" charset="0"/>
                    <a:cs typeface="Times New Roman" panose="02020603050405020304" pitchFamily="18" charset="0"/>
                  </a:rPr>
                  <a:t>takes place.</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089970" y="1306286"/>
                <a:ext cx="4184034" cy="5081451"/>
              </a:xfrm>
              <a:blipFill>
                <a:blip r:embed="rId3"/>
                <a:stretch>
                  <a:fillRect l="-1312" t="-1079" r="-1312"/>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9520568" y="1005286"/>
            <a:ext cx="2456470" cy="2084278"/>
          </a:xfrm>
          <a:prstGeom prst="rect">
            <a:avLst/>
          </a:prstGeom>
        </p:spPr>
      </p:pic>
      <p:pic>
        <p:nvPicPr>
          <p:cNvPr id="6" name="Picture 5"/>
          <p:cNvPicPr>
            <a:picLocks noChangeAspect="1"/>
          </p:cNvPicPr>
          <p:nvPr/>
        </p:nvPicPr>
        <p:blipFill>
          <a:blip r:embed="rId5"/>
          <a:stretch>
            <a:fillRect/>
          </a:stretch>
        </p:blipFill>
        <p:spPr>
          <a:xfrm>
            <a:off x="6000943" y="450669"/>
            <a:ext cx="3042194" cy="1711234"/>
          </a:xfrm>
          <a:prstGeom prst="rect">
            <a:avLst/>
          </a:prstGeom>
        </p:spPr>
      </p:pic>
      <p:pic>
        <p:nvPicPr>
          <p:cNvPr id="7" name="Picture 6"/>
          <p:cNvPicPr>
            <a:picLocks noChangeAspect="1"/>
          </p:cNvPicPr>
          <p:nvPr/>
        </p:nvPicPr>
        <p:blipFill>
          <a:blip r:embed="rId6"/>
          <a:stretch>
            <a:fillRect/>
          </a:stretch>
        </p:blipFill>
        <p:spPr>
          <a:xfrm>
            <a:off x="9661932" y="3847011"/>
            <a:ext cx="1876425" cy="2095500"/>
          </a:xfrm>
          <a:prstGeom prst="rect">
            <a:avLst/>
          </a:prstGeom>
        </p:spPr>
      </p:pic>
      <p:pic>
        <p:nvPicPr>
          <p:cNvPr id="8" name="Picture 7"/>
          <p:cNvPicPr>
            <a:picLocks noChangeAspect="1"/>
          </p:cNvPicPr>
          <p:nvPr/>
        </p:nvPicPr>
        <p:blipFill>
          <a:blip r:embed="rId7"/>
          <a:stretch>
            <a:fillRect/>
          </a:stretch>
        </p:blipFill>
        <p:spPr>
          <a:xfrm>
            <a:off x="612186" y="4010297"/>
            <a:ext cx="3733800" cy="2095500"/>
          </a:xfrm>
          <a:prstGeom prst="rect">
            <a:avLst/>
          </a:prstGeom>
        </p:spPr>
      </p:pic>
      <p:pic>
        <p:nvPicPr>
          <p:cNvPr id="9" name="Picture 8"/>
          <p:cNvPicPr>
            <a:picLocks noChangeAspect="1"/>
          </p:cNvPicPr>
          <p:nvPr/>
        </p:nvPicPr>
        <p:blipFill>
          <a:blip r:embed="rId8"/>
          <a:stretch>
            <a:fillRect/>
          </a:stretch>
        </p:blipFill>
        <p:spPr>
          <a:xfrm>
            <a:off x="345309" y="1227812"/>
            <a:ext cx="4991100" cy="3238500"/>
          </a:xfrm>
          <a:prstGeom prst="rect">
            <a:avLst/>
          </a:prstGeom>
        </p:spPr>
      </p:pic>
    </p:spTree>
    <p:extLst>
      <p:ext uri="{BB962C8B-B14F-4D97-AF65-F5344CB8AC3E}">
        <p14:creationId xmlns:p14="http://schemas.microsoft.com/office/powerpoint/2010/main" val="12538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0" presetClass="exit" presetSubtype="0" fill="hold" nodeType="clickEffect">
                                  <p:stCondLst>
                                    <p:cond delay="0"/>
                                  </p:stCondLst>
                                  <p:childTnLst>
                                    <p:animEffect transition="out" filter="wedge">
                                      <p:cBhvr>
                                        <p:cTn id="24" dur="2000"/>
                                        <p:tgtEl>
                                          <p:spTgt spid="9"/>
                                        </p:tgtEl>
                                      </p:cBhvr>
                                    </p:animEffect>
                                    <p:set>
                                      <p:cBhvr>
                                        <p:cTn id="25" dur="1" fill="hold">
                                          <p:stCondLst>
                                            <p:cond delay="19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additive="base">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 calcmode="lin" valueType="num">
                                      <p:cBhvr additive="base">
                                        <p:cTn id="3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 calcmode="lin" valueType="num">
                                      <p:cBhvr additive="base">
                                        <p:cTn id="4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 calcmode="lin" valueType="num">
                                      <p:cBhvr additive="base">
                                        <p:cTn id="4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
                                            <p:txEl>
                                              <p:pRg st="3" end="3"/>
                                            </p:txEl>
                                          </p:spTgt>
                                        </p:tgtEl>
                                        <p:attrNameLst>
                                          <p:attrName>style.visibility</p:attrName>
                                        </p:attrNameLst>
                                      </p:cBhvr>
                                      <p:to>
                                        <p:strVal val="visible"/>
                                      </p:to>
                                    </p:set>
                                    <p:anim calcmode="lin" valueType="num">
                                      <p:cBhvr additive="base">
                                        <p:cTn id="5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4">
                                            <p:txEl>
                                              <p:pRg st="4" end="4"/>
                                            </p:txEl>
                                          </p:spTgt>
                                        </p:tgtEl>
                                        <p:attrNameLst>
                                          <p:attrName>style.visibility</p:attrName>
                                        </p:attrNameLst>
                                      </p:cBhvr>
                                      <p:to>
                                        <p:strVal val="visible"/>
                                      </p:to>
                                    </p:set>
                                    <p:anim calcmode="lin" valueType="num">
                                      <p:cBhvr additive="base">
                                        <p:cTn id="6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4">
                                            <p:txEl>
                                              <p:pRg st="5" end="5"/>
                                            </p:txEl>
                                          </p:spTgt>
                                        </p:tgtEl>
                                        <p:attrNameLst>
                                          <p:attrName>style.visibility</p:attrName>
                                        </p:attrNameLst>
                                      </p:cBhvr>
                                      <p:to>
                                        <p:strVal val="visible"/>
                                      </p:to>
                                    </p:set>
                                    <p:anim calcmode="lin" valueType="num">
                                      <p:cBhvr additive="base">
                                        <p:cTn id="6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
                                            <p:txEl>
                                              <p:pRg st="6" end="6"/>
                                            </p:txEl>
                                          </p:spTgt>
                                        </p:tgtEl>
                                        <p:attrNameLst>
                                          <p:attrName>style.visibility</p:attrName>
                                        </p:attrNameLst>
                                      </p:cBhvr>
                                      <p:to>
                                        <p:strVal val="visible"/>
                                      </p:to>
                                    </p:set>
                                    <p:anim calcmode="lin" valueType="num">
                                      <p:cBhvr additive="base">
                                        <p:cTn id="7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
                                            <p:txEl>
                                              <p:pRg st="7" end="7"/>
                                            </p:txEl>
                                          </p:spTgt>
                                        </p:tgtEl>
                                        <p:attrNameLst>
                                          <p:attrName>style.visibility</p:attrName>
                                        </p:attrNameLst>
                                      </p:cBhvr>
                                      <p:to>
                                        <p:strVal val="visible"/>
                                      </p:to>
                                    </p:set>
                                    <p:anim calcmode="lin" valueType="num">
                                      <p:cBhvr additive="base">
                                        <p:cTn id="7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
                                            <p:txEl>
                                              <p:pRg st="1" end="1"/>
                                            </p:txEl>
                                          </p:spTgt>
                                        </p:tgtEl>
                                        <p:attrNameLst>
                                          <p:attrName>style.visibility</p:attrName>
                                        </p:attrNameLst>
                                      </p:cBhvr>
                                      <p:to>
                                        <p:strVal val="visible"/>
                                      </p:to>
                                    </p:set>
                                    <p:anim calcmode="lin" valueType="num">
                                      <p:cBhvr additive="base">
                                        <p:cTn id="8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3">
                                            <p:txEl>
                                              <p:pRg st="2" end="2"/>
                                            </p:txEl>
                                          </p:spTgt>
                                        </p:tgtEl>
                                        <p:attrNameLst>
                                          <p:attrName>style.visibility</p:attrName>
                                        </p:attrNameLst>
                                      </p:cBhvr>
                                      <p:to>
                                        <p:strVal val="visible"/>
                                      </p:to>
                                    </p:set>
                                    <p:anim calcmode="lin" valueType="num">
                                      <p:cBhvr additive="base">
                                        <p:cTn id="9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3">
                                            <p:txEl>
                                              <p:pRg st="3" end="3"/>
                                            </p:txEl>
                                          </p:spTgt>
                                        </p:tgtEl>
                                        <p:attrNameLst>
                                          <p:attrName>style.visibility</p:attrName>
                                        </p:attrNameLst>
                                      </p:cBhvr>
                                      <p:to>
                                        <p:strVal val="visible"/>
                                      </p:to>
                                    </p:set>
                                    <p:anim calcmode="lin" valueType="num">
                                      <p:cBhvr additive="base">
                                        <p:cTn id="9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3">
                                            <p:txEl>
                                              <p:pRg st="4" end="4"/>
                                            </p:txEl>
                                          </p:spTgt>
                                        </p:tgtEl>
                                        <p:attrNameLst>
                                          <p:attrName>style.visibility</p:attrName>
                                        </p:attrNameLst>
                                      </p:cBhvr>
                                      <p:to>
                                        <p:strVal val="visible"/>
                                      </p:to>
                                    </p:set>
                                    <p:anim calcmode="lin" valueType="num">
                                      <p:cBhvr additive="base">
                                        <p:cTn id="10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3">
                                            <p:txEl>
                                              <p:pRg st="5" end="5"/>
                                            </p:txEl>
                                          </p:spTgt>
                                        </p:tgtEl>
                                        <p:attrNameLst>
                                          <p:attrName>style.visibility</p:attrName>
                                        </p:attrNameLst>
                                      </p:cBhvr>
                                      <p:to>
                                        <p:strVal val="visible"/>
                                      </p:to>
                                    </p:set>
                                    <p:anim calcmode="lin" valueType="num">
                                      <p:cBhvr additive="base">
                                        <p:cTn id="10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3">
                                            <p:txEl>
                                              <p:pRg st="6" end="6"/>
                                            </p:txEl>
                                          </p:spTgt>
                                        </p:tgtEl>
                                        <p:attrNameLst>
                                          <p:attrName>style.visibility</p:attrName>
                                        </p:attrNameLst>
                                      </p:cBhvr>
                                      <p:to>
                                        <p:strVal val="visible"/>
                                      </p:to>
                                    </p:set>
                                    <p:anim calcmode="lin" valueType="num">
                                      <p:cBhvr additive="base">
                                        <p:cTn id="11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 calcmode="lin" valueType="num">
                                      <p:cBhvr additive="base">
                                        <p:cTn id="120" dur="500" fill="hold"/>
                                        <p:tgtEl>
                                          <p:spTgt spid="6"/>
                                        </p:tgtEl>
                                        <p:attrNameLst>
                                          <p:attrName>ppt_x</p:attrName>
                                        </p:attrNameLst>
                                      </p:cBhvr>
                                      <p:tavLst>
                                        <p:tav tm="0">
                                          <p:val>
                                            <p:strVal val="#ppt_x"/>
                                          </p:val>
                                        </p:tav>
                                        <p:tav tm="100000">
                                          <p:val>
                                            <p:strVal val="#ppt_x"/>
                                          </p:val>
                                        </p:tav>
                                      </p:tavLst>
                                    </p:anim>
                                    <p:anim calcmode="lin" valueType="num">
                                      <p:cBhvr additive="base">
                                        <p:cTn id="1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xit" presetSubtype="4" fill="hold" nodeType="clickEffect">
                                  <p:stCondLst>
                                    <p:cond delay="0"/>
                                  </p:stCondLst>
                                  <p:childTnLst>
                                    <p:animEffect transition="out" filter="wipe(down)">
                                      <p:cBhvr>
                                        <p:cTn id="125" dur="500"/>
                                        <p:tgtEl>
                                          <p:spTgt spid="6"/>
                                        </p:tgtEl>
                                      </p:cBhvr>
                                    </p:animEffect>
                                    <p:set>
                                      <p:cBhvr>
                                        <p:cTn id="126" dur="1" fill="hold">
                                          <p:stCondLst>
                                            <p:cond delay="499"/>
                                          </p:stCondLst>
                                        </p:cTn>
                                        <p:tgtEl>
                                          <p:spTgt spid="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
                                            <p:txEl>
                                              <p:pRg st="7" end="7"/>
                                            </p:txEl>
                                          </p:spTgt>
                                        </p:tgtEl>
                                        <p:attrNameLst>
                                          <p:attrName>style.visibility</p:attrName>
                                        </p:attrNameLst>
                                      </p:cBhvr>
                                      <p:to>
                                        <p:strVal val="visible"/>
                                      </p:to>
                                    </p:set>
                                    <p:anim calcmode="lin" valueType="num">
                                      <p:cBhvr additive="base">
                                        <p:cTn id="1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7"/>
                                        </p:tgtEl>
                                        <p:attrNameLst>
                                          <p:attrName>style.visibility</p:attrName>
                                        </p:attrNameLst>
                                      </p:cBhvr>
                                      <p:to>
                                        <p:strVal val="visible"/>
                                      </p:to>
                                    </p:set>
                                    <p:anim calcmode="lin" valueType="num">
                                      <p:cBhvr additive="base">
                                        <p:cTn id="137" dur="500" fill="hold"/>
                                        <p:tgtEl>
                                          <p:spTgt spid="7"/>
                                        </p:tgtEl>
                                        <p:attrNameLst>
                                          <p:attrName>ppt_x</p:attrName>
                                        </p:attrNameLst>
                                      </p:cBhvr>
                                      <p:tavLst>
                                        <p:tav tm="0">
                                          <p:val>
                                            <p:strVal val="#ppt_x"/>
                                          </p:val>
                                        </p:tav>
                                        <p:tav tm="100000">
                                          <p:val>
                                            <p:strVal val="#ppt_x"/>
                                          </p:val>
                                        </p:tav>
                                      </p:tavLst>
                                    </p:anim>
                                    <p:anim calcmode="lin" valueType="num">
                                      <p:cBhvr additive="base">
                                        <p:cTn id="1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3" presetClass="exit" presetSubtype="0" fill="hold" nodeType="clickEffect">
                                  <p:stCondLst>
                                    <p:cond delay="0"/>
                                  </p:stCondLst>
                                  <p:childTnLst>
                                    <p:anim calcmode="lin" valueType="num">
                                      <p:cBhvr>
                                        <p:cTn id="142" dur="600" decel="50000">
                                          <p:stCondLst>
                                            <p:cond delay="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3" dur="400">
                                          <p:stCondLst>
                                            <p:cond delay="600"/>
                                          </p:stCondLst>
                                        </p:cTn>
                                        <p:tgtEl>
                                          <p:spTgt spid="7"/>
                                        </p:tgtEl>
                                        <p:attrNameLst>
                                          <p:attrName>ppt_x</p:attrName>
                                        </p:attrNameLst>
                                      </p:cBhvr>
                                      <p:tavLst>
                                        <p:tav tm="0">
                                          <p:val>
                                            <p:strVal val="ppt_x"/>
                                          </p:val>
                                        </p:tav>
                                        <p:tav tm="100000">
                                          <p:val>
                                            <p:strVal val="ppt_x"/>
                                          </p:val>
                                        </p:tav>
                                      </p:tavLst>
                                    </p:anim>
                                    <p:anim calcmode="lin" valueType="num">
                                      <p:cBhvr>
                                        <p:cTn id="144" dur="600" decel="50000">
                                          <p:stCondLst>
                                            <p:cond delay="0"/>
                                          </p:stCondLst>
                                        </p:cTn>
                                        <p:tgtEl>
                                          <p:spTgt spid="7"/>
                                        </p:tgtEl>
                                        <p:attrNameLst>
                                          <p:attrName>ppt_y</p:attrName>
                                        </p:attrNameLst>
                                      </p:cBhvr>
                                      <p:tavLst>
                                        <p:tav tm="0">
                                          <p:val>
                                            <p:strVal val="ppt_y"/>
                                          </p:val>
                                        </p:tav>
                                        <p:tav tm="5000">
                                          <p:val>
                                            <p:strVal val="ppt_y+0.0019"/>
                                          </p:val>
                                        </p:tav>
                                        <p:tav tm="10000">
                                          <p:val>
                                            <p:strVal val="ppt_y+0.0076"/>
                                          </p:val>
                                        </p:tav>
                                        <p:tav tm="15000">
                                          <p:val>
                                            <p:strVal val="ppt_y+0.0169"/>
                                          </p:val>
                                        </p:tav>
                                        <p:tav tm="20000">
                                          <p:val>
                                            <p:strVal val="ppt_y+0.0296"/>
                                          </p:val>
                                        </p:tav>
                                        <p:tav tm="25000">
                                          <p:val>
                                            <p:strVal val="ppt_y+0.0454"/>
                                          </p:val>
                                        </p:tav>
                                        <p:tav tm="30000">
                                          <p:val>
                                            <p:strVal val="ppt_y+0.0639"/>
                                          </p:val>
                                        </p:tav>
                                        <p:tav tm="35000">
                                          <p:val>
                                            <p:strVal val="ppt_y+0.0846"/>
                                          </p:val>
                                        </p:tav>
                                        <p:tav tm="40000">
                                          <p:val>
                                            <p:strVal val="ppt_y+0.1071"/>
                                          </p:val>
                                        </p:tav>
                                        <p:tav tm="45000">
                                          <p:val>
                                            <p:strVal val="ppt_y+0.1307"/>
                                          </p:val>
                                        </p:tav>
                                        <p:tav tm="50000">
                                          <p:val>
                                            <p:strVal val="ppt_y+0.155"/>
                                          </p:val>
                                        </p:tav>
                                        <p:tav tm="55000">
                                          <p:val>
                                            <p:strVal val="ppt_y+0.1792"/>
                                          </p:val>
                                        </p:tav>
                                        <p:tav tm="60000">
                                          <p:val>
                                            <p:strVal val="ppt_y+0.2029"/>
                                          </p:val>
                                        </p:tav>
                                        <p:tav tm="65000">
                                          <p:val>
                                            <p:strVal val="ppt_y+0.2253"/>
                                          </p:val>
                                        </p:tav>
                                        <p:tav tm="70000">
                                          <p:val>
                                            <p:strVal val="ppt_y+0.2461"/>
                                          </p:val>
                                        </p:tav>
                                        <p:tav tm="75000">
                                          <p:val>
                                            <p:strVal val="ppt_y+0.2646"/>
                                          </p:val>
                                        </p:tav>
                                        <p:tav tm="80000">
                                          <p:val>
                                            <p:strVal val="ppt_y+0.2804"/>
                                          </p:val>
                                        </p:tav>
                                        <p:tav tm="85000">
                                          <p:val>
                                            <p:strVal val="ppt_y+0.2931"/>
                                          </p:val>
                                        </p:tav>
                                        <p:tav tm="90000">
                                          <p:val>
                                            <p:strVal val="ppt_y+0.3024"/>
                                          </p:val>
                                        </p:tav>
                                        <p:tav tm="95000">
                                          <p:val>
                                            <p:strVal val="ppt_y+0.308"/>
                                          </p:val>
                                        </p:tav>
                                        <p:tav tm="100000">
                                          <p:val>
                                            <p:strVal val="ppt_y+0.31"/>
                                          </p:val>
                                        </p:tav>
                                      </p:tavLst>
                                    </p:anim>
                                    <p:anim calcmode="lin" valueType="num">
                                      <p:cBhvr>
                                        <p:cTn id="145" dur="400">
                                          <p:stCondLst>
                                            <p:cond delay="600"/>
                                          </p:stCondLst>
                                        </p:cTn>
                                        <p:tgtEl>
                                          <p:spTgt spid="7"/>
                                        </p:tgtEl>
                                        <p:attrNameLst>
                                          <p:attrName>ppt_y</p:attrName>
                                        </p:attrNameLst>
                                      </p:cBhvr>
                                      <p:tavLst>
                                        <p:tav tm="0">
                                          <p:val>
                                            <p:strVal val="ppt_y"/>
                                          </p:val>
                                        </p:tav>
                                        <p:tav tm="100000">
                                          <p:val>
                                            <p:strVal val="ppt_y"/>
                                          </p:val>
                                        </p:tav>
                                      </p:tavLst>
                                    </p:anim>
                                    <p:animEffect transition="out" filter="fade">
                                      <p:cBhvr>
                                        <p:cTn id="146" dur="100">
                                          <p:stCondLst>
                                            <p:cond delay="900"/>
                                          </p:stCondLst>
                                        </p:cTn>
                                        <p:tgtEl>
                                          <p:spTgt spid="7"/>
                                        </p:tgtEl>
                                      </p:cBhvr>
                                    </p:animEffect>
                                    <p:set>
                                      <p:cBhvr>
                                        <p:cTn id="147" dur="1" fill="hold">
                                          <p:stCondLst>
                                            <p:cond delay="999"/>
                                          </p:stCondLst>
                                        </p:cTn>
                                        <p:tgtEl>
                                          <p:spTgt spid="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nodeType="clickEffect">
                                  <p:stCondLst>
                                    <p:cond delay="0"/>
                                  </p:stCondLst>
                                  <p:childTnLst>
                                    <p:set>
                                      <p:cBhvr>
                                        <p:cTn id="151" dur="1" fill="hold">
                                          <p:stCondLst>
                                            <p:cond delay="0"/>
                                          </p:stCondLst>
                                        </p:cTn>
                                        <p:tgtEl>
                                          <p:spTgt spid="8"/>
                                        </p:tgtEl>
                                        <p:attrNameLst>
                                          <p:attrName>style.visibility</p:attrName>
                                        </p:attrNameLst>
                                      </p:cBhvr>
                                      <p:to>
                                        <p:strVal val="visible"/>
                                      </p:to>
                                    </p:set>
                                    <p:anim calcmode="lin" valueType="num">
                                      <p:cBhvr additive="base">
                                        <p:cTn id="152" dur="500" fill="hold"/>
                                        <p:tgtEl>
                                          <p:spTgt spid="8"/>
                                        </p:tgtEl>
                                        <p:attrNameLst>
                                          <p:attrName>ppt_x</p:attrName>
                                        </p:attrNameLst>
                                      </p:cBhvr>
                                      <p:tavLst>
                                        <p:tav tm="0">
                                          <p:val>
                                            <p:strVal val="#ppt_x"/>
                                          </p:val>
                                        </p:tav>
                                        <p:tav tm="100000">
                                          <p:val>
                                            <p:strVal val="#ppt_x"/>
                                          </p:val>
                                        </p:tav>
                                      </p:tavLst>
                                    </p:anim>
                                    <p:anim calcmode="lin" valueType="num">
                                      <p:cBhvr additive="base">
                                        <p:cTn id="15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0" presetClass="exit" presetSubtype="0" fill="hold" nodeType="clickEffect">
                                  <p:stCondLst>
                                    <p:cond delay="0"/>
                                  </p:stCondLst>
                                  <p:childTnLst>
                                    <p:animEffect transition="out" filter="wedge">
                                      <p:cBhvr>
                                        <p:cTn id="157" dur="2000"/>
                                        <p:tgtEl>
                                          <p:spTgt spid="8"/>
                                        </p:tgtEl>
                                      </p:cBhvr>
                                    </p:animEffect>
                                    <p:set>
                                      <p:cBhvr>
                                        <p:cTn id="158"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6" y="100149"/>
            <a:ext cx="8596668" cy="657497"/>
          </a:xfrm>
        </p:spPr>
        <p:txBody>
          <a:bodyPr/>
          <a:lstStyle/>
          <a:p>
            <a:r>
              <a:rPr lang="en-US" dirty="0">
                <a:solidFill>
                  <a:srgbClr val="FF0000"/>
                </a:solidFill>
                <a:latin typeface="Algerian" panose="04020705040A02060702" pitchFamily="82" charset="0"/>
              </a:rPr>
              <a:t>Thermo-dynamic </a:t>
            </a:r>
            <a:r>
              <a:rPr lang="en-US" dirty="0" smtClean="0">
                <a:solidFill>
                  <a:srgbClr val="FF0000"/>
                </a:solidFill>
                <a:latin typeface="Algerian" panose="04020705040A02060702" pitchFamily="82" charset="0"/>
              </a:rPr>
              <a:t>Process:</a:t>
            </a:r>
            <a:endParaRPr lang="en-US" dirty="0">
              <a:solidFill>
                <a:srgbClr val="FF0000"/>
              </a:solidFill>
              <a:latin typeface="Algerian" panose="04020705040A02060702" pitchFamily="82" charset="0"/>
            </a:endParaRPr>
          </a:p>
        </p:txBody>
      </p:sp>
      <p:sp>
        <p:nvSpPr>
          <p:cNvPr id="3" name="Content Placeholder 2"/>
          <p:cNvSpPr>
            <a:spLocks noGrp="1"/>
          </p:cNvSpPr>
          <p:nvPr>
            <p:ph sz="half" idx="1"/>
          </p:nvPr>
        </p:nvSpPr>
        <p:spPr>
          <a:xfrm>
            <a:off x="677334" y="757646"/>
            <a:ext cx="4184035" cy="6100354"/>
          </a:xfrm>
        </p:spPr>
        <p:txBody>
          <a:bodyPr>
            <a:no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3. Isobaric </a:t>
            </a:r>
            <a:r>
              <a:rPr lang="en-US" sz="2000" b="1" dirty="0">
                <a:solidFill>
                  <a:srgbClr val="FF0000"/>
                </a:solidFill>
                <a:latin typeface="Times New Roman" panose="02020603050405020304" pitchFamily="18" charset="0"/>
                <a:cs typeface="Times New Roman" panose="02020603050405020304" pitchFamily="18" charset="0"/>
              </a:rPr>
              <a:t>Process:</a:t>
            </a:r>
          </a:p>
          <a:p>
            <a:r>
              <a:rPr lang="en-US" sz="2000" b="1" dirty="0">
                <a:latin typeface="Times New Roman" panose="02020603050405020304" pitchFamily="18" charset="0"/>
                <a:cs typeface="Times New Roman" panose="02020603050405020304" pitchFamily="18" charset="0"/>
              </a:rPr>
              <a:t>Process during which </a:t>
            </a:r>
            <a:r>
              <a:rPr lang="en-US" sz="2000" b="1" dirty="0" smtClean="0">
                <a:latin typeface="Times New Roman" panose="02020603050405020304" pitchFamily="18" charset="0"/>
                <a:cs typeface="Times New Roman" panose="02020603050405020304" pitchFamily="18" charset="0"/>
              </a:rPr>
              <a:t>Pressure </a:t>
            </a:r>
            <a:r>
              <a:rPr lang="en-US" sz="2000" b="1" dirty="0">
                <a:latin typeface="Times New Roman" panose="02020603050405020304" pitchFamily="18" charset="0"/>
                <a:cs typeface="Times New Roman" panose="02020603050405020304" pitchFamily="18" charset="0"/>
              </a:rPr>
              <a:t>is kept Constant,  </a:t>
            </a:r>
            <a:r>
              <a:rPr lang="en-US" sz="2000" b="1" dirty="0" smtClean="0">
                <a:latin typeface="Times New Roman" panose="02020603050405020304" pitchFamily="18" charset="0"/>
                <a:cs typeface="Times New Roman" panose="02020603050405020304" pitchFamily="18" charset="0"/>
              </a:rPr>
              <a:t>P=Constant</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∆P=0</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When heat is applied to a cylinder containing ideal gas, its </a:t>
            </a:r>
            <a:r>
              <a:rPr lang="en-US" sz="2000" b="1" dirty="0" smtClean="0">
                <a:latin typeface="Times New Roman" panose="02020603050405020304" pitchFamily="18" charset="0"/>
                <a:cs typeface="Times New Roman" panose="02020603050405020304" pitchFamily="18" charset="0"/>
              </a:rPr>
              <a:t>Temperature </a:t>
            </a:r>
            <a:r>
              <a:rPr lang="en-US" sz="2000" b="1" dirty="0">
                <a:latin typeface="Times New Roman" panose="02020603050405020304" pitchFamily="18" charset="0"/>
                <a:cs typeface="Times New Roman" panose="02020603050405020304" pitchFamily="18" charset="0"/>
              </a:rPr>
              <a:t>changes from </a:t>
            </a:r>
            <a:r>
              <a:rPr lang="en-US" sz="2000" b="1" dirty="0" smtClean="0">
                <a:latin typeface="Times New Roman" panose="02020603050405020304" pitchFamily="18" charset="0"/>
                <a:cs typeface="Times New Roman" panose="02020603050405020304" pitchFamily="18" charset="0"/>
              </a:rPr>
              <a:t>T1 </a:t>
            </a:r>
            <a:r>
              <a:rPr lang="en-US" sz="2000" b="1" dirty="0">
                <a:latin typeface="Times New Roman" panose="02020603050405020304" pitchFamily="18" charset="0"/>
                <a:cs typeface="Times New Roman" panose="02020603050405020304" pitchFamily="18" charset="0"/>
              </a:rPr>
              <a:t>to </a:t>
            </a:r>
            <a:r>
              <a:rPr lang="en-US" sz="2000" b="1" dirty="0" smtClean="0">
                <a:latin typeface="Times New Roman" panose="02020603050405020304" pitchFamily="18" charset="0"/>
                <a:cs typeface="Times New Roman" panose="02020603050405020304" pitchFamily="18" charset="0"/>
              </a:rPr>
              <a:t>T2 </a:t>
            </a:r>
            <a:r>
              <a:rPr lang="en-US" sz="2000" b="1" dirty="0">
                <a:latin typeface="Times New Roman" panose="02020603050405020304" pitchFamily="18" charset="0"/>
                <a:cs typeface="Times New Roman" panose="02020603050405020304" pitchFamily="18" charset="0"/>
              </a:rPr>
              <a:t>and Volume changes from V1 to V2 keeping </a:t>
            </a:r>
            <a:r>
              <a:rPr lang="en-US" sz="2000" b="1" dirty="0" smtClean="0">
                <a:latin typeface="Times New Roman" panose="02020603050405020304" pitchFamily="18" charset="0"/>
                <a:cs typeface="Times New Roman" panose="02020603050405020304" pitchFamily="18" charset="0"/>
              </a:rPr>
              <a:t>pressure </a:t>
            </a:r>
            <a:r>
              <a:rPr lang="en-US" sz="2000" b="1" dirty="0">
                <a:latin typeface="Times New Roman" panose="02020603050405020304" pitchFamily="18" charset="0"/>
                <a:cs typeface="Times New Roman" panose="02020603050405020304" pitchFamily="18" charset="0"/>
              </a:rPr>
              <a:t>constant.</a:t>
            </a:r>
          </a:p>
          <a:p>
            <a:r>
              <a:rPr lang="en-US" sz="2000" b="1" dirty="0" smtClean="0">
                <a:latin typeface="Times New Roman" panose="02020603050405020304" pitchFamily="18" charset="0"/>
                <a:cs typeface="Times New Roman" panose="02020603050405020304" pitchFamily="18" charset="0"/>
              </a:rPr>
              <a:t>Charles’s </a:t>
            </a:r>
            <a:r>
              <a:rPr lang="en-US" sz="2000" b="1" dirty="0">
                <a:latin typeface="Times New Roman" panose="02020603050405020304" pitchFamily="18" charset="0"/>
                <a:cs typeface="Times New Roman" panose="02020603050405020304" pitchFamily="18" charset="0"/>
              </a:rPr>
              <a:t>Law is applicable.</a:t>
            </a:r>
          </a:p>
          <a:p>
            <a:r>
              <a:rPr lang="en-US" sz="2000" b="1" dirty="0" smtClean="0">
                <a:latin typeface="Times New Roman" panose="02020603050405020304" pitchFamily="18" charset="0"/>
                <a:cs typeface="Times New Roman" panose="02020603050405020304" pitchFamily="18" charset="0"/>
              </a:rPr>
              <a:t>V1/T1 =V2/T2=Constant</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Heat supplied appears  as work done on the system.</a:t>
            </a:r>
          </a:p>
          <a:p>
            <a:r>
              <a:rPr lang="en-US" sz="2000" b="1" dirty="0">
                <a:latin typeface="Times New Roman" panose="02020603050405020304" pitchFamily="18" charset="0"/>
                <a:cs typeface="Times New Roman" panose="02020603050405020304" pitchFamily="18" charset="0"/>
              </a:rPr>
              <a:t>∆𝑸=∆W</a:t>
            </a:r>
          </a:p>
          <a:p>
            <a:r>
              <a:rPr lang="en-US" sz="2000" b="1" dirty="0" smtClean="0">
                <a:latin typeface="Times New Roman" panose="02020603050405020304" pitchFamily="18" charset="0"/>
                <a:cs typeface="Times New Roman" panose="02020603050405020304" pitchFamily="18" charset="0"/>
              </a:rPr>
              <a:t>Compression/Expansion </a:t>
            </a:r>
            <a:r>
              <a:rPr lang="en-US" sz="2000" b="1" dirty="0">
                <a:latin typeface="Times New Roman" panose="02020603050405020304" pitchFamily="18" charset="0"/>
                <a:cs typeface="Times New Roman" panose="02020603050405020304" pitchFamily="18" charset="0"/>
              </a:rPr>
              <a:t>is an example.</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664735" y="757646"/>
                <a:ext cx="4781592" cy="6035040"/>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4. Adiabatic </a:t>
                </a:r>
                <a:r>
                  <a:rPr lang="en-US" sz="2000" b="1" dirty="0">
                    <a:latin typeface="Times New Roman" panose="02020603050405020304" pitchFamily="18" charset="0"/>
                    <a:cs typeface="Times New Roman" panose="02020603050405020304" pitchFamily="18" charset="0"/>
                  </a:rPr>
                  <a:t>Process:</a:t>
                </a:r>
              </a:p>
              <a:p>
                <a:r>
                  <a:rPr lang="en-US" sz="2000" b="1" dirty="0">
                    <a:latin typeface="Times New Roman" panose="02020603050405020304" pitchFamily="18" charset="0"/>
                    <a:cs typeface="Times New Roman" panose="02020603050405020304" pitchFamily="18" charset="0"/>
                  </a:rPr>
                  <a:t>Process during which </a:t>
                </a:r>
                <a:r>
                  <a:rPr lang="en-US" sz="2000" b="1" dirty="0" smtClean="0">
                    <a:latin typeface="Times New Roman" panose="02020603050405020304" pitchFamily="18" charset="0"/>
                    <a:cs typeface="Times New Roman" panose="02020603050405020304" pitchFamily="18" charset="0"/>
                  </a:rPr>
                  <a:t>Heat </a:t>
                </a:r>
                <a:r>
                  <a:rPr lang="en-US" sz="2000" b="1" dirty="0">
                    <a:latin typeface="Times New Roman" panose="02020603050405020304" pitchFamily="18" charset="0"/>
                    <a:cs typeface="Times New Roman" panose="02020603050405020304" pitchFamily="18" charset="0"/>
                  </a:rPr>
                  <a:t>is kept Constant,  </a:t>
                </a:r>
                <a:r>
                  <a:rPr lang="en-US" sz="2000" b="1" dirty="0" smtClean="0">
                    <a:latin typeface="Times New Roman" panose="02020603050405020304" pitchFamily="18" charset="0"/>
                    <a:cs typeface="Times New Roman" panose="02020603050405020304" pitchFamily="18" charset="0"/>
                  </a:rPr>
                  <a:t>Q=Constant</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∆Q=0</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When no </a:t>
                </a:r>
                <a:r>
                  <a:rPr lang="en-US" sz="2000" b="1" dirty="0">
                    <a:latin typeface="Times New Roman" panose="02020603050405020304" pitchFamily="18" charset="0"/>
                    <a:cs typeface="Times New Roman" panose="02020603050405020304" pitchFamily="18" charset="0"/>
                  </a:rPr>
                  <a:t>heat is applied to a cylinder containing ideal gas, </a:t>
                </a:r>
                <a:r>
                  <a:rPr lang="en-US" sz="2000" b="1" dirty="0" smtClean="0">
                    <a:latin typeface="Times New Roman" panose="02020603050405020304" pitchFamily="18" charset="0"/>
                    <a:cs typeface="Times New Roman" panose="02020603050405020304" pitchFamily="18" charset="0"/>
                  </a:rPr>
                  <a:t>if its </a:t>
                </a:r>
                <a:r>
                  <a:rPr lang="en-US" sz="2000" b="1" dirty="0">
                    <a:latin typeface="Times New Roman" panose="02020603050405020304" pitchFamily="18" charset="0"/>
                    <a:cs typeface="Times New Roman" panose="02020603050405020304" pitchFamily="18" charset="0"/>
                  </a:rPr>
                  <a:t>pressure changes from P1 to P2 and Volume changes from V1 to V2 keeping </a:t>
                </a:r>
                <a:r>
                  <a:rPr lang="en-US" sz="2000" b="1" dirty="0" smtClean="0">
                    <a:latin typeface="Times New Roman" panose="02020603050405020304" pitchFamily="18" charset="0"/>
                    <a:cs typeface="Times New Roman" panose="02020603050405020304" pitchFamily="18" charset="0"/>
                  </a:rPr>
                  <a:t>heat </a:t>
                </a:r>
                <a:r>
                  <a:rPr lang="en-US" sz="2000" b="1" dirty="0">
                    <a:latin typeface="Times New Roman" panose="02020603050405020304" pitchFamily="18" charset="0"/>
                    <a:cs typeface="Times New Roman" panose="02020603050405020304" pitchFamily="18" charset="0"/>
                  </a:rPr>
                  <a:t>constant.</a:t>
                </a:r>
              </a:p>
              <a:p>
                <a:r>
                  <a:rPr lang="en-US" sz="2000" b="1" dirty="0">
                    <a:latin typeface="Times New Roman" panose="02020603050405020304" pitchFamily="18" charset="0"/>
                    <a:cs typeface="Times New Roman" panose="02020603050405020304" pitchFamily="18" charset="0"/>
                  </a:rPr>
                  <a:t>Boyle’s </a:t>
                </a:r>
                <a:r>
                  <a:rPr lang="en-US" sz="2000" b="1" dirty="0" smtClean="0">
                    <a:latin typeface="Times New Roman" panose="02020603050405020304" pitchFamily="18" charset="0"/>
                    <a:cs typeface="Times New Roman" panose="02020603050405020304" pitchFamily="18" charset="0"/>
                  </a:rPr>
                  <a:t>Law in the form  </a:t>
                </a:r>
                <a:r>
                  <a:rPr lang="en-US" sz="2000" b="1" dirty="0">
                    <a:latin typeface="Times New Roman" panose="02020603050405020304" pitchFamily="18" charset="0"/>
                    <a:cs typeface="Times New Roman" panose="02020603050405020304" pitchFamily="18" charset="0"/>
                  </a:rPr>
                  <a:t>is applicable.</a:t>
                </a:r>
              </a:p>
              <a:p>
                <a:r>
                  <a:rPr lang="en-US" sz="2000" b="1" dirty="0" smtClean="0">
                    <a:latin typeface="Times New Roman" panose="02020603050405020304" pitchFamily="18" charset="0"/>
                    <a:cs typeface="Times New Roman" panose="02020603050405020304" pitchFamily="18" charset="0"/>
                  </a:rPr>
                  <a:t>P1</a:t>
                </a:r>
                <a14:m>
                  <m:oMath xmlns:m="http://schemas.openxmlformats.org/officeDocument/2006/math">
                    <m:sSup>
                      <m:sSupPr>
                        <m:ctrlPr>
                          <a:rPr lang="en-US"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𝑽</m:t>
                        </m:r>
                        <m:r>
                          <a:rPr lang="en-US" sz="2000" b="1" i="1" smtClean="0">
                            <a:latin typeface="Cambria Math" panose="02040503050406030204" pitchFamily="18" charset="0"/>
                            <a:cs typeface="Times New Roman" panose="02020603050405020304" pitchFamily="18" charset="0"/>
                          </a:rPr>
                          <m:t>𝟏</m:t>
                        </m:r>
                      </m:e>
                      <m:sup>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𝜸</m:t>
                        </m:r>
                      </m:sup>
                    </m:sSup>
                  </m:oMath>
                </a14:m>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P2</a:t>
                </a:r>
                <a14:m>
                  <m:oMath xmlns:m="http://schemas.openxmlformats.org/officeDocument/2006/math">
                    <m:sSup>
                      <m:sSupPr>
                        <m:ctrlPr>
                          <a:rPr lang="en-US"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𝑽</m:t>
                        </m:r>
                        <m:r>
                          <a:rPr lang="en-US" sz="2000" b="1" i="1" smtClean="0">
                            <a:latin typeface="Cambria Math" panose="02040503050406030204" pitchFamily="18" charset="0"/>
                            <a:cs typeface="Times New Roman" panose="02020603050405020304" pitchFamily="18" charset="0"/>
                          </a:rPr>
                          <m:t>𝟐</m:t>
                        </m:r>
                      </m:e>
                      <m:sup>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𝜸</m:t>
                        </m:r>
                      </m:sup>
                    </m:sSup>
                  </m:oMath>
                </a14:m>
                <a:r>
                  <a:rPr lang="en-US" sz="2000" b="1" dirty="0" smtClean="0">
                    <a:latin typeface="Times New Roman" panose="02020603050405020304" pitchFamily="18" charset="0"/>
                    <a:cs typeface="Times New Roman" panose="02020603050405020304" pitchFamily="18" charset="0"/>
                  </a:rPr>
                  <a:t>=Constant.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smtClean="0">
                    <a:latin typeface="Times New Roman" panose="02020603050405020304" pitchFamily="18" charset="0"/>
                    <a:cs typeface="Times New Roman" panose="02020603050405020304" pitchFamily="18" charset="0"/>
                  </a:rPr>
                  <a:t>Cp/Cv</a:t>
                </a:r>
              </a:p>
              <a:p>
                <a:r>
                  <a:rPr lang="en-US" sz="2000" b="1" dirty="0" smtClean="0">
                    <a:latin typeface="Times New Roman" panose="02020603050405020304" pitchFamily="18" charset="0"/>
                    <a:cs typeface="Times New Roman" panose="02020603050405020304" pitchFamily="18" charset="0"/>
                  </a:rPr>
                  <a:t>Work is </a:t>
                </a:r>
                <a:r>
                  <a:rPr lang="en-US" sz="2000" b="1" dirty="0">
                    <a:latin typeface="Times New Roman" panose="02020603050405020304" pitchFamily="18" charset="0"/>
                    <a:cs typeface="Times New Roman" panose="02020603050405020304" pitchFamily="18" charset="0"/>
                  </a:rPr>
                  <a:t>done </a:t>
                </a:r>
                <a:r>
                  <a:rPr lang="en-US" sz="2000" b="1" dirty="0" smtClean="0">
                    <a:latin typeface="Times New Roman" panose="02020603050405020304" pitchFamily="18" charset="0"/>
                    <a:cs typeface="Times New Roman" panose="02020603050405020304" pitchFamily="18" charset="0"/>
                  </a:rPr>
                  <a:t>by </a:t>
                </a:r>
                <a:r>
                  <a:rPr lang="en-US" sz="2000" b="1" dirty="0">
                    <a:latin typeface="Times New Roman" panose="02020603050405020304" pitchFamily="18" charset="0"/>
                    <a:cs typeface="Times New Roman" panose="02020603050405020304" pitchFamily="18" charset="0"/>
                  </a:rPr>
                  <a:t>the system.</a:t>
                </a:r>
              </a:p>
              <a:p>
                <a:r>
                  <a:rPr lang="en-US" sz="2000" b="1" dirty="0" smtClean="0">
                    <a:latin typeface="Times New Roman" panose="02020603050405020304" pitchFamily="18" charset="0"/>
                    <a:cs typeface="Times New Roman" panose="02020603050405020304" pitchFamily="18" charset="0"/>
                  </a:rPr>
                  <a:t>∆U=-∆</a:t>
                </a:r>
                <a:r>
                  <a:rPr lang="en-US" sz="2000" b="1" dirty="0">
                    <a:latin typeface="Times New Roman" panose="02020603050405020304" pitchFamily="18" charset="0"/>
                    <a:cs typeface="Times New Roman" panose="02020603050405020304" pitchFamily="18" charset="0"/>
                  </a:rPr>
                  <a:t>W</a:t>
                </a:r>
              </a:p>
              <a:p>
                <a:r>
                  <a:rPr lang="en-US" sz="2000" b="1" dirty="0" smtClean="0">
                    <a:latin typeface="Times New Roman" panose="02020603050405020304" pitchFamily="18" charset="0"/>
                    <a:cs typeface="Times New Roman" panose="02020603050405020304" pitchFamily="18" charset="0"/>
                  </a:rPr>
                  <a:t>Cloud formation &amp; sound travelling  </a:t>
                </a:r>
                <a:r>
                  <a:rPr lang="en-US" sz="2000" b="1" dirty="0">
                    <a:latin typeface="Times New Roman" panose="02020603050405020304" pitchFamily="18" charset="0"/>
                    <a:cs typeface="Times New Roman" panose="02020603050405020304" pitchFamily="18" charset="0"/>
                  </a:rPr>
                  <a:t>is an example.</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664735" y="757646"/>
                <a:ext cx="4781592" cy="6035040"/>
              </a:xfrm>
              <a:blipFill>
                <a:blip r:embed="rId2"/>
                <a:stretch>
                  <a:fillRect l="-1274" t="-505" r="-1401"/>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050554" y="428897"/>
            <a:ext cx="5719247" cy="5944194"/>
          </a:xfrm>
          <a:prstGeom prst="rect">
            <a:avLst/>
          </a:prstGeom>
        </p:spPr>
      </p:pic>
      <p:pic>
        <p:nvPicPr>
          <p:cNvPr id="7" name="Picture 6"/>
          <p:cNvPicPr>
            <a:picLocks noChangeAspect="1"/>
          </p:cNvPicPr>
          <p:nvPr/>
        </p:nvPicPr>
        <p:blipFill>
          <a:blip r:embed="rId4"/>
          <a:stretch>
            <a:fillRect/>
          </a:stretch>
        </p:blipFill>
        <p:spPr>
          <a:xfrm>
            <a:off x="43503" y="739487"/>
            <a:ext cx="5700204" cy="3984913"/>
          </a:xfrm>
          <a:prstGeom prst="rect">
            <a:avLst/>
          </a:prstGeom>
        </p:spPr>
      </p:pic>
    </p:spTree>
    <p:extLst>
      <p:ext uri="{BB962C8B-B14F-4D97-AF65-F5344CB8AC3E}">
        <p14:creationId xmlns:p14="http://schemas.microsoft.com/office/powerpoint/2010/main" val="332049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 calcmode="lin" valueType="num">
                                      <p:cBhvr additive="base">
                                        <p:cTn id="6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2" end="2"/>
                                            </p:txEl>
                                          </p:spTgt>
                                        </p:tgtEl>
                                        <p:attrNameLst>
                                          <p:attrName>style.visibility</p:attrName>
                                        </p:attrNameLst>
                                      </p:cBhvr>
                                      <p:to>
                                        <p:strVal val="visible"/>
                                      </p:to>
                                    </p:set>
                                    <p:anim calcmode="lin" valueType="num">
                                      <p:cBhvr additive="base">
                                        <p:cTn id="7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 calcmode="lin" valueType="num">
                                      <p:cBhvr additive="base">
                                        <p:cTn id="7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anim calcmode="lin" valueType="num">
                                      <p:cBhvr additive="base">
                                        <p:cTn id="8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5" end="5"/>
                                            </p:txEl>
                                          </p:spTgt>
                                        </p:tgtEl>
                                        <p:attrNameLst>
                                          <p:attrName>style.visibility</p:attrName>
                                        </p:attrNameLst>
                                      </p:cBhvr>
                                      <p:to>
                                        <p:strVal val="visible"/>
                                      </p:to>
                                    </p:set>
                                    <p:anim calcmode="lin" valueType="num">
                                      <p:cBhvr additive="base">
                                        <p:cTn id="9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 calcmode="lin" valueType="num">
                                      <p:cBhvr additive="base">
                                        <p:cTn id="9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
                                        </p:tgtEl>
                                        <p:attrNameLst>
                                          <p:attrName>style.visibility</p:attrName>
                                        </p:attrNameLst>
                                      </p:cBhvr>
                                      <p:to>
                                        <p:strVal val="visible"/>
                                      </p:to>
                                    </p:set>
                                    <p:anim calcmode="lin" valueType="num">
                                      <p:cBhvr additive="base">
                                        <p:cTn id="103" dur="500" fill="hold"/>
                                        <p:tgtEl>
                                          <p:spTgt spid="7"/>
                                        </p:tgtEl>
                                        <p:attrNameLst>
                                          <p:attrName>ppt_x</p:attrName>
                                        </p:attrNameLst>
                                      </p:cBhvr>
                                      <p:tavLst>
                                        <p:tav tm="0">
                                          <p:val>
                                            <p:strVal val="#ppt_x"/>
                                          </p:val>
                                        </p:tav>
                                        <p:tav tm="100000">
                                          <p:val>
                                            <p:strVal val="#ppt_x"/>
                                          </p:val>
                                        </p:tav>
                                      </p:tavLst>
                                    </p:anim>
                                    <p:anim calcmode="lin" valueType="num">
                                      <p:cBhvr additive="base">
                                        <p:cTn id="10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nodeType="clickEffect">
                                  <p:stCondLst>
                                    <p:cond delay="0"/>
                                  </p:stCondLst>
                                  <p:childTnLst>
                                    <p:animEffect transition="out" filter="wipe(down)">
                                      <p:cBhvr>
                                        <p:cTn id="108" dur="500"/>
                                        <p:tgtEl>
                                          <p:spTgt spid="7"/>
                                        </p:tgtEl>
                                      </p:cBhvr>
                                    </p:animEffect>
                                    <p:set>
                                      <p:cBhvr>
                                        <p:cTn id="109" dur="1" fill="hold">
                                          <p:stCondLst>
                                            <p:cond delay="499"/>
                                          </p:stCondLst>
                                        </p:cTn>
                                        <p:tgtEl>
                                          <p:spTgt spid="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3">
                                            <p:txEl>
                                              <p:pRg st="7" end="7"/>
                                            </p:txEl>
                                          </p:spTgt>
                                        </p:tgtEl>
                                        <p:attrNameLst>
                                          <p:attrName>style.visibility</p:attrName>
                                        </p:attrNameLst>
                                      </p:cBhvr>
                                      <p:to>
                                        <p:strVal val="visible"/>
                                      </p:to>
                                    </p:set>
                                    <p:anim calcmode="lin" valueType="num">
                                      <p:cBhvr additive="base">
                                        <p:cTn id="11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5"/>
                                        </p:tgtEl>
                                        <p:attrNameLst>
                                          <p:attrName>style.visibility</p:attrName>
                                        </p:attrNameLst>
                                      </p:cBhvr>
                                      <p:to>
                                        <p:strVal val="visible"/>
                                      </p:to>
                                    </p:set>
                                    <p:anim calcmode="lin" valueType="num">
                                      <p:cBhvr additive="base">
                                        <p:cTn id="120" dur="500" fill="hold"/>
                                        <p:tgtEl>
                                          <p:spTgt spid="5"/>
                                        </p:tgtEl>
                                        <p:attrNameLst>
                                          <p:attrName>ppt_x</p:attrName>
                                        </p:attrNameLst>
                                      </p:cBhvr>
                                      <p:tavLst>
                                        <p:tav tm="0">
                                          <p:val>
                                            <p:strVal val="#ppt_x"/>
                                          </p:val>
                                        </p:tav>
                                        <p:tav tm="100000">
                                          <p:val>
                                            <p:strVal val="#ppt_x"/>
                                          </p:val>
                                        </p:tav>
                                      </p:tavLst>
                                    </p:anim>
                                    <p:anim calcmode="lin" valueType="num">
                                      <p:cBhvr additive="base">
                                        <p:cTn id="1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0" presetClass="exit" presetSubtype="0" fill="hold" nodeType="clickEffect">
                                  <p:stCondLst>
                                    <p:cond delay="0"/>
                                  </p:stCondLst>
                                  <p:childTnLst>
                                    <p:animEffect transition="out" filter="wedge">
                                      <p:cBhvr>
                                        <p:cTn id="125" dur="2000"/>
                                        <p:tgtEl>
                                          <p:spTgt spid="5"/>
                                        </p:tgtEl>
                                      </p:cBhvr>
                                    </p:animEffect>
                                    <p:set>
                                      <p:cBhvr>
                                        <p:cTn id="126"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52" y="126275"/>
            <a:ext cx="10465282" cy="1320800"/>
          </a:xfrm>
        </p:spPr>
        <p:txBody>
          <a:bodyPr>
            <a:normAutofit/>
          </a:bodyPr>
          <a:lstStyle/>
          <a:p>
            <a:r>
              <a:rPr lang="en-US" dirty="0">
                <a:solidFill>
                  <a:srgbClr val="002060"/>
                </a:solidFill>
                <a:latin typeface="Algerian" panose="04020705040A02060702" pitchFamily="82" charset="0"/>
              </a:rPr>
              <a:t>Laws of thermodynamics &amp; </a:t>
            </a:r>
            <a:r>
              <a:rPr lang="en-US" dirty="0" smtClean="0">
                <a:solidFill>
                  <a:srgbClr val="002060"/>
                </a:solidFill>
                <a:latin typeface="Algerian" panose="04020705040A02060702" pitchFamily="82" charset="0"/>
              </a:rPr>
              <a:t>The Human Body </a:t>
            </a:r>
            <a:r>
              <a:rPr lang="en-US" sz="2200" dirty="0">
                <a:solidFill>
                  <a:srgbClr val="00B0F0"/>
                </a:solidFill>
                <a:latin typeface="Arial Black" panose="020B0A04020102020204" pitchFamily="34" charset="0"/>
              </a:rPr>
              <a:t>(Applications of laws of Thermodynamics)</a:t>
            </a:r>
          </a:p>
        </p:txBody>
      </p:sp>
      <p:sp>
        <p:nvSpPr>
          <p:cNvPr id="3" name="Content Placeholder 2"/>
          <p:cNvSpPr>
            <a:spLocks noGrp="1"/>
          </p:cNvSpPr>
          <p:nvPr>
            <p:ph idx="1"/>
          </p:nvPr>
        </p:nvSpPr>
        <p:spPr>
          <a:xfrm>
            <a:off x="261258" y="1280160"/>
            <a:ext cx="11508376" cy="5453533"/>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All living systems need energy </a:t>
            </a:r>
            <a:r>
              <a:rPr lang="en-US" sz="2000" b="1" dirty="0" smtClean="0">
                <a:latin typeface="Times New Roman" panose="02020603050405020304" pitchFamily="18" charset="0"/>
                <a:cs typeface="Times New Roman" panose="02020603050405020304" pitchFamily="18" charset="0"/>
              </a:rPr>
              <a:t>to function</a:t>
            </a:r>
            <a:r>
              <a:rPr lang="en-US" sz="2000" b="1" dirty="0">
                <a:latin typeface="Times New Roman" panose="02020603050405020304" pitchFamily="18" charset="0"/>
                <a:cs typeface="Times New Roman" panose="02020603050405020304" pitchFamily="18" charset="0"/>
              </a:rPr>
              <a:t>. It is obvious that Humans need food </a:t>
            </a:r>
            <a:r>
              <a:rPr lang="en-US" sz="2000" b="1" dirty="0" smtClean="0">
                <a:latin typeface="Times New Roman" panose="02020603050405020304" pitchFamily="18" charset="0"/>
                <a:cs typeface="Times New Roman" panose="02020603050405020304" pitchFamily="18" charset="0"/>
              </a:rPr>
              <a:t>to live</a:t>
            </a:r>
            <a:r>
              <a:rPr lang="en-US" sz="2000" b="1" dirty="0">
                <a:latin typeface="Times New Roman" panose="02020603050405020304" pitchFamily="18" charset="0"/>
                <a:cs typeface="Times New Roman" panose="02020603050405020304" pitchFamily="18" charset="0"/>
              </a:rPr>
              <a:t>, but the reason for this is less obvious.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 idea that </a:t>
            </a:r>
            <a:r>
              <a:rPr lang="en-US" sz="2000" b="1" dirty="0">
                <a:latin typeface="Times New Roman" panose="02020603050405020304" pitchFamily="18" charset="0"/>
                <a:cs typeface="Times New Roman" panose="02020603050405020304" pitchFamily="18" charset="0"/>
              </a:rPr>
              <a:t>Humans need energy because they </a:t>
            </a:r>
            <a:r>
              <a:rPr lang="en-US" sz="2000" b="1" dirty="0" smtClean="0">
                <a:latin typeface="Times New Roman" panose="02020603050405020304" pitchFamily="18" charset="0"/>
                <a:cs typeface="Times New Roman" panose="02020603050405020304" pitchFamily="18" charset="0"/>
              </a:rPr>
              <a:t>consume energy </a:t>
            </a:r>
            <a:r>
              <a:rPr lang="en-US" sz="2000" b="1" dirty="0">
                <a:latin typeface="Times New Roman" panose="02020603050405020304" pitchFamily="18" charset="0"/>
                <a:cs typeface="Times New Roman" panose="02020603050405020304" pitchFamily="18" charset="0"/>
              </a:rPr>
              <a:t>is, strictly speaking, incorrect</a:t>
            </a:r>
            <a:r>
              <a:rPr lang="en-US" sz="2000" b="1" dirty="0" smtClean="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body </a:t>
            </a:r>
            <a:r>
              <a:rPr lang="en-US" sz="2000" b="1" dirty="0" smtClean="0">
                <a:latin typeface="Times New Roman" panose="02020603050405020304" pitchFamily="18" charset="0"/>
                <a:cs typeface="Times New Roman" panose="02020603050405020304" pitchFamily="18" charset="0"/>
              </a:rPr>
              <a:t>can work </a:t>
            </a:r>
            <a:r>
              <a:rPr lang="en-US" sz="2000" b="1" dirty="0">
                <a:latin typeface="Times New Roman" panose="02020603050405020304" pitchFamily="18" charset="0"/>
                <a:cs typeface="Times New Roman" panose="02020603050405020304" pitchFamily="18" charset="0"/>
              </a:rPr>
              <a:t>only from chemical energy</a:t>
            </a:r>
            <a:r>
              <a:rPr lang="en-US" sz="2000" b="1" dirty="0" smtClean="0">
                <a:latin typeface="Times New Roman" panose="02020603050405020304" pitchFamily="18" charset="0"/>
                <a:cs typeface="Times New Roman" panose="02020603050405020304" pitchFamily="18" charset="0"/>
              </a:rPr>
              <a:t>. </a:t>
            </a:r>
          </a:p>
          <a:p>
            <a:r>
              <a:rPr lang="en-US" sz="2000" b="1" dirty="0" smtClean="0">
                <a:latin typeface="Times New Roman" panose="02020603050405020304" pitchFamily="18" charset="0"/>
                <a:cs typeface="Times New Roman" panose="02020603050405020304" pitchFamily="18" charset="0"/>
              </a:rPr>
              <a:t>Living organisms are </a:t>
            </a:r>
            <a:r>
              <a:rPr lang="en-US" sz="2000" b="1" dirty="0">
                <a:latin typeface="Times New Roman" panose="02020603050405020304" pitchFamily="18" charset="0"/>
                <a:cs typeface="Times New Roman" panose="02020603050405020304" pitchFamily="18" charset="0"/>
              </a:rPr>
              <a:t>also thermodynamic entities, in which thermal process are characterized by energy flows and fluxes both within the </a:t>
            </a:r>
            <a:r>
              <a:rPr lang="en-US" sz="2000" b="1" dirty="0" smtClean="0">
                <a:latin typeface="Times New Roman" panose="02020603050405020304" pitchFamily="18" charset="0"/>
                <a:cs typeface="Times New Roman" panose="02020603050405020304" pitchFamily="18" charset="0"/>
              </a:rPr>
              <a:t>body, </a:t>
            </a:r>
            <a:r>
              <a:rPr lang="en-US" sz="2000" b="1" dirty="0">
                <a:latin typeface="Times New Roman" panose="02020603050405020304" pitchFamily="18" charset="0"/>
                <a:cs typeface="Times New Roman" panose="02020603050405020304" pitchFamily="18" charset="0"/>
              </a:rPr>
              <a:t>between the body and </a:t>
            </a:r>
            <a:r>
              <a:rPr lang="en-US" sz="2000" b="1" dirty="0" smtClean="0">
                <a:latin typeface="Times New Roman" panose="02020603050405020304" pitchFamily="18" charset="0"/>
                <a:cs typeface="Times New Roman" panose="02020603050405020304" pitchFamily="18" charset="0"/>
              </a:rPr>
              <a:t>its environment</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Whether </a:t>
            </a:r>
            <a:r>
              <a:rPr lang="en-US" sz="2000" b="1" dirty="0">
                <a:latin typeface="Times New Roman" panose="02020603050405020304" pitchFamily="18" charset="0"/>
                <a:cs typeface="Times New Roman" panose="02020603050405020304" pitchFamily="18" charset="0"/>
              </a:rPr>
              <a:t>we are sitting in an air-conditioned room or travelling in any vehicle, the application of thermodynamics is </a:t>
            </a:r>
            <a:r>
              <a:rPr lang="en-US" sz="2000" b="1" dirty="0" smtClean="0">
                <a:latin typeface="Times New Roman" panose="02020603050405020304" pitchFamily="18" charset="0"/>
                <a:cs typeface="Times New Roman" panose="02020603050405020304" pitchFamily="18" charset="0"/>
              </a:rPr>
              <a:t>everywhere.</a:t>
            </a:r>
          </a:p>
          <a:p>
            <a:r>
              <a:rPr lang="en-US" sz="2000" b="1" dirty="0" smtClean="0">
                <a:latin typeface="Times New Roman" panose="02020603050405020304" pitchFamily="18" charset="0"/>
                <a:cs typeface="Times New Roman" panose="02020603050405020304" pitchFamily="18" charset="0"/>
              </a:rPr>
              <a:t>There are </a:t>
            </a:r>
            <a:r>
              <a:rPr lang="en-US" sz="2000" b="1" dirty="0">
                <a:latin typeface="Times New Roman" panose="02020603050405020304" pitchFamily="18" charset="0"/>
                <a:cs typeface="Times New Roman" panose="02020603050405020304" pitchFamily="18" charset="0"/>
              </a:rPr>
              <a:t>a few of these </a:t>
            </a:r>
            <a:r>
              <a:rPr lang="en-US" sz="2000" b="1" dirty="0">
                <a:solidFill>
                  <a:srgbClr val="FF0000"/>
                </a:solidFill>
                <a:latin typeface="Times New Roman" panose="02020603050405020304" pitchFamily="18" charset="0"/>
                <a:cs typeface="Times New Roman" panose="02020603050405020304" pitchFamily="18" charset="0"/>
              </a:rPr>
              <a:t>applications </a:t>
            </a:r>
            <a:r>
              <a:rPr lang="en-US" sz="2000" b="1" dirty="0">
                <a:latin typeface="Times New Roman" panose="02020603050405020304" pitchFamily="18" charset="0"/>
                <a:cs typeface="Times New Roman" panose="02020603050405020304" pitchFamily="18" charset="0"/>
              </a:rPr>
              <a:t>below</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Different types of vehicles such as planes, trucks and ships work on the basis of the 2nd law of thermodynamics.</a:t>
            </a:r>
          </a:p>
          <a:p>
            <a:r>
              <a:rPr lang="en-US" sz="2000" b="1" dirty="0">
                <a:latin typeface="Times New Roman" panose="02020603050405020304" pitchFamily="18" charset="0"/>
                <a:cs typeface="Times New Roman" panose="02020603050405020304" pitchFamily="18" charset="0"/>
              </a:rPr>
              <a:t>The three modes of heat transfer work on the basis of thermodynamics. The heat transfer concepts are widely used in radiators, heaters and coolers.</a:t>
            </a:r>
          </a:p>
          <a:p>
            <a:r>
              <a:rPr lang="en-US" sz="2000" b="1" dirty="0">
                <a:latin typeface="Times New Roman" panose="02020603050405020304" pitchFamily="18" charset="0"/>
                <a:cs typeface="Times New Roman" panose="02020603050405020304" pitchFamily="18" charset="0"/>
              </a:rPr>
              <a:t>Thermodynamics is involved in the study of different types of power plants such as nuclear power plants, thermal power plants.</a:t>
            </a:r>
          </a:p>
        </p:txBody>
      </p:sp>
      <p:pic>
        <p:nvPicPr>
          <p:cNvPr id="4" name="Picture 3"/>
          <p:cNvPicPr>
            <a:picLocks noChangeAspect="1"/>
          </p:cNvPicPr>
          <p:nvPr/>
        </p:nvPicPr>
        <p:blipFill>
          <a:blip r:embed="rId2"/>
          <a:stretch>
            <a:fillRect/>
          </a:stretch>
        </p:blipFill>
        <p:spPr>
          <a:xfrm>
            <a:off x="5020764" y="771326"/>
            <a:ext cx="5364208" cy="3576139"/>
          </a:xfrm>
          <a:prstGeom prst="rect">
            <a:avLst/>
          </a:prstGeom>
        </p:spPr>
      </p:pic>
      <p:pic>
        <p:nvPicPr>
          <p:cNvPr id="5" name="Picture 4"/>
          <p:cNvPicPr>
            <a:picLocks noChangeAspect="1"/>
          </p:cNvPicPr>
          <p:nvPr/>
        </p:nvPicPr>
        <p:blipFill>
          <a:blip r:embed="rId3"/>
          <a:stretch>
            <a:fillRect/>
          </a:stretch>
        </p:blipFill>
        <p:spPr>
          <a:xfrm>
            <a:off x="4093302" y="4006926"/>
            <a:ext cx="2664183" cy="3048264"/>
          </a:xfrm>
          <a:prstGeom prst="rect">
            <a:avLst/>
          </a:prstGeom>
        </p:spPr>
      </p:pic>
    </p:spTree>
    <p:extLst>
      <p:ext uri="{BB962C8B-B14F-4D97-AF65-F5344CB8AC3E}">
        <p14:creationId xmlns:p14="http://schemas.microsoft.com/office/powerpoint/2010/main" val="368483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0" presetClass="exit" presetSubtype="0" fill="hold" nodeType="clickEffect">
                                  <p:stCondLst>
                                    <p:cond delay="0"/>
                                  </p:stCondLst>
                                  <p:childTnLst>
                                    <p:animEffect transition="out" filter="wedge">
                                      <p:cBhvr>
                                        <p:cTn id="42" dur="2000"/>
                                        <p:tgtEl>
                                          <p:spTgt spid="5"/>
                                        </p:tgtEl>
                                      </p:cBhvr>
                                    </p:animEffect>
                                    <p:set>
                                      <p:cBhvr>
                                        <p:cTn id="43" dur="1" fill="hold">
                                          <p:stCondLst>
                                            <p:cond delay="1999"/>
                                          </p:stCondLst>
                                        </p:cTn>
                                        <p:tgtEl>
                                          <p:spTgt spid="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nodeType="clickEffect">
                                  <p:stCondLst>
                                    <p:cond delay="0"/>
                                  </p:stCondLst>
                                  <p:childTnLst>
                                    <p:animEffect transition="out" filter="wipe(down)">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additive="base">
                                        <p:cTn id="5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anim calcmode="lin" valueType="num">
                                      <p:cBhvr additive="base">
                                        <p:cTn id="7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 calcmode="lin" valueType="num">
                                      <p:cBhvr additive="base">
                                        <p:cTn id="7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1146</TotalTime>
  <Words>2004</Words>
  <Application>Microsoft Office PowerPoint</Application>
  <PresentationFormat>Widescreen</PresentationFormat>
  <Paragraphs>124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Cambria Math</vt:lpstr>
      <vt:lpstr>Times New Roman</vt:lpstr>
      <vt:lpstr>Trebuchet MS</vt:lpstr>
      <vt:lpstr>Wingdings 3</vt:lpstr>
      <vt:lpstr>Facet</vt:lpstr>
      <vt:lpstr>Applied Physics(C. Sc.) BS CS   Semester-I Course Code:       L-9(laws of thermodynamics and the human body.) IUB &amp; All Affiliated Colleges.  Reality Awards Boost Up (YT-Channel)</vt:lpstr>
      <vt:lpstr>Thermo-dynamics:</vt:lpstr>
      <vt:lpstr>Zeroth Law</vt:lpstr>
      <vt:lpstr>1st Law Of Thermodynamics</vt:lpstr>
      <vt:lpstr>second Law of Thermodynamics:</vt:lpstr>
      <vt:lpstr>Third Law of thermodynamics:</vt:lpstr>
      <vt:lpstr>Thermo-dynamic Process:</vt:lpstr>
      <vt:lpstr>Thermo-dynamic Process:</vt:lpstr>
      <vt:lpstr>Laws of thermodynamics &amp; The Human Body (Applications of laws of Thermodynamics)</vt:lpstr>
      <vt:lpstr>Does the human body obey the laws of thermodynamics?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Physics(C. Sc.) BS CS   Semester-I Course Code:       L-9(laws of thermodynamics and the human body.) IUB &amp; All Affiliated Colleges.  Reality Awards Boost Up (YT-Channel)</dc:title>
  <dc:creator>TEAM CREATIVES</dc:creator>
  <cp:lastModifiedBy>TEAM CREATIVES</cp:lastModifiedBy>
  <cp:revision>50</cp:revision>
  <dcterms:created xsi:type="dcterms:W3CDTF">2023-12-16T11:46:50Z</dcterms:created>
  <dcterms:modified xsi:type="dcterms:W3CDTF">2024-01-10T14:05:06Z</dcterms:modified>
</cp:coreProperties>
</file>