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vo" charset="1" panose="02000000000000000000"/>
      <p:regular r:id="rId20"/>
    </p:embeddedFont>
    <p:embeddedFont>
      <p:font typeface="Montserrat" charset="1" panose="00000500000000000000"/>
      <p:regular r:id="rId22"/>
    </p:embeddedFont>
    <p:embeddedFont>
      <p:font typeface="Montserrat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31" Target="notesSlides/notesSlide10.xml" Type="http://schemas.openxmlformats.org/officeDocument/2006/relationships/notesSlide"/><Relationship Id="rId32"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Welcome everyone. Today, we present our research titled 'A Parallel Algorithm for Updating a Multi-objective Shortest Path in Large Dynamic Networks.' This work is a culmination of efforts by our dedicated team. We'll be walking through the motivation, core contributions, the algorithmic strategy we developed, and our implementation roadmap.</a:t>
            </a:r>
          </a:p>
          <a:p>
            <a:r>
              <a:rPr lang="en-US"/>
              <a:t/>
            </a:r>
          </a:p>
          <a:p>
            <a:r>
              <a:rPr lang="en-US"/>
              <a:t>We represent [Your University] and this project was completed under the guidance of [Your Course Info]. Our diverse team brings together strengths in distributed systems, algorithm optimization, and practical implementation across platforms such as MPI, OpenMP, and METIS.</a:t>
            </a:r>
          </a:p>
          <a:p>
            <a:r>
              <a:rPr lang="en-US"/>
              <a:t/>
            </a:r>
          </a:p>
          <a:p>
            <a:r>
              <a:rPr lang="en-US"/>
              <a:t>Let’s begin by understanding why this topic is significant and how it impacts various real-world 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Implementing a parallel MOSP solution in dynamic environments introduces several non-trivial challenges. One major hurdle is managing efficient inter-process communication via MPI. With increasing partitions, the need for low-latency, synchronized data sharing grows significantly.</a:t>
            </a:r>
          </a:p>
          <a:p>
            <a:r>
              <a:rPr lang="en-US"/>
              <a:t/>
            </a:r>
          </a:p>
          <a:p>
            <a:r>
              <a:rPr lang="en-US"/>
              <a:t>Another difficulty is maintaining responsiveness in the face of frequent graph updates. Rather than recalculating everything from scratch, we must develop methods that intelligently update only the affected paths. Furthermore, achieving truly scalable performance requires careful design of both thread-level and inter-node parallelism.</a:t>
            </a:r>
          </a:p>
          <a:p>
            <a:r>
              <a:rPr lang="en-US"/>
              <a:t/>
            </a:r>
          </a:p>
          <a:p>
            <a:r>
              <a:rPr lang="en-US"/>
              <a:t>As for the path forward, we'll start with METIS-based graph partitioning, then proceed to implement the SOSP update mechanism. Testing will begin with small datasets to ensure correctness and performance, followed by scalability evaluation on larger graphs.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now open the floor for questions. Feel free to ask for clarification on any aspect of our presentation—whether it's about the algorithms, implementation details, or potential applications of this work.</a:t>
            </a:r>
          </a:p>
          <a:p>
            <a:r>
              <a:rPr lang="en-US"/>
              <a:t/>
            </a:r>
          </a:p>
          <a:p>
            <a:r>
              <a:rPr lang="en-US"/>
              <a:t>We’re also keen on receiving feedback. If there are areas you think could be improved or enhanced, we’d love to hear your thoughts. Constructive criticism is vital for refining our work and pushing the boundaries of what this project can achieve.</a:t>
            </a:r>
          </a:p>
          <a:p>
            <a:r>
              <a:rPr lang="en-US"/>
              <a:t/>
            </a:r>
          </a:p>
          <a:p>
            <a:r>
              <a:rPr lang="en-US"/>
              <a:t>Lastly, if this work sparks any ideas for further research or collaboration, please share them. Our goal is to not only present a solution but also to contribute to the growing body of knowledge on dynamic and parallel pathfinding algorithms.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the core of this study is the Multi-objective Shortest Path (MOSP) problem, a complex challenge that seeks to optimize several objectives simultaneously. Unlike traditional shortest path problems, MOSP must consider trade-offs—like minimizing time and conserving fuel—which makes solutions non-trivial and more nuanced.</a:t>
            </a:r>
          </a:p>
          <a:p>
            <a:r>
              <a:rPr lang="en-US"/>
              <a:t/>
            </a:r>
          </a:p>
          <a:p>
            <a:r>
              <a:rPr lang="en-US"/>
              <a:t>The concept of Pareto optimality is central here. Instead of a single best path, MOSP yields a set of paths where improving one criterion inevitably worsens another. This Pareto front represents a spectrum of equally valid solutions from which decision-makers can choose based on context-specific priorities.</a:t>
            </a:r>
          </a:p>
          <a:p>
            <a:r>
              <a:rPr lang="en-US"/>
              <a:t/>
            </a:r>
          </a:p>
          <a:p>
            <a:r>
              <a:rPr lang="en-US"/>
              <a:t>Moreover, the challenge is heightened by the nature of dynamic graphs. These are networks that continuously change due to edge insertions or deletions. This volatility necessitates algorithms capable of fast and efficient updates, avoiding full recalculation for every minor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Understanding why the Multi-objective Shortest Path (MOSP) problem is critical requires a look at its wide applicability and inherent complexity. Consider modern road networks used in GPS systems, wireless sensor networks deployed for data communication, or drone-based delivery systems navigating urban spaces. Each of these domains demands routing solutions that are both optimal and adaptable.</a:t>
            </a:r>
          </a:p>
          <a:p>
            <a:r>
              <a:rPr lang="en-US"/>
              <a:t/>
            </a:r>
          </a:p>
          <a:p>
            <a:r>
              <a:rPr lang="en-US"/>
              <a:t>However, real-world networks are rarely static. Roads get congested, sensor nodes fail, or drones face dynamic weather patterns—all resulting in frequent changes to the graph structure. In such dynamic environments, recalculating the optimal paths quickly and accurately becomes a pressing need.</a:t>
            </a:r>
          </a:p>
          <a:p>
            <a:r>
              <a:rPr lang="en-US"/>
              <a:t/>
            </a:r>
          </a:p>
          <a:p>
            <a:r>
              <a:rPr lang="en-US"/>
              <a:t>The MOSP problem is further complicated by the presence of conflicting objectives. For example, a drone may need to minimize delivery time while also conserving battery power. These competing goals require sophisticated algorithms that can update solutions in real-time without compromising on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the core of this study is the Multi-objective Shortest Path (MOSP) problem, a complex challenge that seeks to optimize several objectives simultaneously. Unlike traditional shortest path problems, MOSP must consider trade-offs—like minimizing time and conserving fuel—which makes solutions non-trivial and more nuanced.</a:t>
            </a:r>
          </a:p>
          <a:p>
            <a:r>
              <a:rPr lang="en-US"/>
              <a:t/>
            </a:r>
          </a:p>
          <a:p>
            <a:r>
              <a:rPr lang="en-US"/>
              <a:t>The concept of Pareto optimality is central here. Instead of a single best path, MOSP yields a set of paths where improving one criterion inevitably worsens another. This Pareto front represents a spectrum of equally valid solutions from which decision-makers can choose based on context-specific priorities.</a:t>
            </a:r>
          </a:p>
          <a:p>
            <a:r>
              <a:rPr lang="en-US"/>
              <a:t/>
            </a:r>
          </a:p>
          <a:p>
            <a:r>
              <a:rPr lang="en-US"/>
              <a:t>Moreover, the challenge is heightened by the nature of dynamic graphs. These are networks that continuously change due to edge insertions or deletions. This volatility necessitates algorithms capable of fast and efficient updates, avoiding full recalculation for every minor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dive into the core algorithms proposed in the paper. These two interlinked methods form the foundation of the entire approach to handling dynamic MOSP.</a:t>
            </a:r>
          </a:p>
          <a:p>
            <a:r>
              <a:rPr lang="en-US"/>
              <a:t/>
            </a:r>
          </a:p>
          <a:p>
            <a:r>
              <a:rPr lang="en-US"/>
              <a:t>The first, Parallel SOSP Update, is designed for single-objective shortest path recalculations. When new edges are introduced in the graph, it leverages parallel processing and grouping techniques to efficiently update the shortest path tree, minimizing computational waste.</a:t>
            </a:r>
          </a:p>
          <a:p>
            <a:r>
              <a:rPr lang="en-US"/>
              <a:t/>
            </a:r>
          </a:p>
          <a:p>
            <a:r>
              <a:rPr lang="en-US"/>
              <a:t>The second algorithm adapts these SOSP updates to tackle the multi-objective case. It constructs a combined graph incorporating updated paths from different objectives, then applies a heuristic to determine the best MOSP solutions. Together, these algorithms offer a powerful and scalable method to maintain optimal paths in evolving networks.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dive into the core algorithms proposed in the paper. These two interlinked methods form the foundation of the entire approach to handling dynamic MOSP.</a:t>
            </a:r>
          </a:p>
          <a:p>
            <a:r>
              <a:rPr lang="en-US"/>
              <a:t/>
            </a:r>
          </a:p>
          <a:p>
            <a:r>
              <a:rPr lang="en-US"/>
              <a:t>The first, Parallel SOSP Update, is designed for single-objective shortest path recalculations. When new edges are introduced in the graph, it leverages parallel processing and grouping techniques to efficiently update the shortest path tree, minimizing computational waste.</a:t>
            </a:r>
          </a:p>
          <a:p>
            <a:r>
              <a:rPr lang="en-US"/>
              <a:t/>
            </a:r>
          </a:p>
          <a:p>
            <a:r>
              <a:rPr lang="en-US"/>
              <a:t>The second algorithm adapts these SOSP updates to tackle the multi-objective case. It constructs a combined graph incorporating updated paths from different objectives, then applies a heuristic to determine the best MOSP solutions. Together, these algorithms offer a powerful and scalable method to maintain optimal paths in evolving networks.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performance and scalability of the MOSP solution hinge significantly on the parallelization strategy. This slide outlines the three-pronged approach used: MPI, OpenMP, and METIS.</a:t>
            </a:r>
          </a:p>
          <a:p>
            <a:r>
              <a:rPr lang="en-US"/>
              <a:t/>
            </a:r>
          </a:p>
          <a:p>
            <a:r>
              <a:rPr lang="en-US"/>
              <a:t>MPI handles communication across nodes in a distributed system. It allows graph partitions to be spread across multiple machines while minimizing communication overhead. Within each node, OpenMP ensures that computations such as edge relaxation and label propagation happen in parallel across available cores.</a:t>
            </a:r>
          </a:p>
          <a:p>
            <a:r>
              <a:rPr lang="en-US"/>
              <a:t/>
            </a:r>
          </a:p>
          <a:p>
            <a:r>
              <a:rPr lang="en-US"/>
              <a:t>To ensure effective parallelism, the METIS tool is employed for graph partitioning. It divides the graph into nearly equal subgraphs while minimizing the number of edges between partitions, thereby optimizing inter-process communication.</a:t>
            </a:r>
          </a:p>
          <a:p>
            <a:r>
              <a:rPr lang="en-US"/>
              <a:t/>
            </a:r>
          </a:p>
          <a:p>
            <a:r>
              <a:rPr lang="en-US"/>
              <a:t>The entire flow begins with METIS-based partitioning, followed by parallel SOSP updates using MPI and OpenMP, and ends with a merging phase to compute the final MOSP solutions.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Drone-based delivery is an ideal use case to demonstrate the importance and utility of dynamic multi-objective shortest path (MOSP) algorithms. In this scenario, drones must deliver packages efficiently, but unlike static environments, the real world is full of unpredictable elements.</a:t>
            </a:r>
          </a:p>
          <a:p>
            <a:r>
              <a:rPr lang="en-US"/>
              <a:t/>
            </a:r>
          </a:p>
          <a:p>
            <a:r>
              <a:rPr lang="en-US"/>
              <a:t>The primary goal is to minimize time while also conserving battery life, which directly translates to optimizing delivery routes. This is a classic multi-objective problem where direct routes may be faster but also more energy-consuming, requiring a trade-off between speed and efficiency.</a:t>
            </a:r>
          </a:p>
          <a:p>
            <a:r>
              <a:rPr lang="en-US"/>
              <a:t/>
            </a:r>
          </a:p>
          <a:p>
            <a:r>
              <a:rPr lang="en-US"/>
              <a:t>As conditions such as wind speed, temperature, or no-fly zones change, the network topology evolves. Our approach enables drones to rapidly recalculate MOSPs, ensuring routes are always optimal with respect to both objectives.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this project, you'll implement a highly parallelized framework to solve the MOSP problem using real-world datasets. The workflow incorporates industry-standard tools and libraries tailored for high-performance computing and large-scale graph analysis.</a:t>
            </a:r>
          </a:p>
          <a:p>
            <a:r>
              <a:rPr lang="en-US"/>
              <a:t/>
            </a:r>
          </a:p>
          <a:p>
            <a:r>
              <a:rPr lang="en-US"/>
              <a:t>MPI will be responsible for distributing graph segments and coordinating updates across different nodes. Within each node, OpenMP or OpenCL will manage concurrent processing of edges and vertices, ensuring optimal resource utilization. METIS will provide efficient partitioning to balance the computational load while reducing the communication overhead between partitions.</a:t>
            </a:r>
          </a:p>
          <a:p>
            <a:r>
              <a:rPr lang="en-US"/>
              <a:t/>
            </a:r>
          </a:p>
          <a:p>
            <a:r>
              <a:rPr lang="en-US"/>
              <a:t>Public datasets from repositories such as the Network Repository will be used for empirical validation. These datasets simulate real-world conditions, enabling us to measure scalability and effectiveness of our implementation under dynamic conditions.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17" t="0" r="-17" b="0"/>
            </a:stretch>
          </a:blipFill>
        </p:spPr>
      </p:sp>
      <p:grpSp>
        <p:nvGrpSpPr>
          <p:cNvPr name="Group 3" id="3"/>
          <p:cNvGrpSpPr/>
          <p:nvPr/>
        </p:nvGrpSpPr>
        <p:grpSpPr>
          <a:xfrm rot="0">
            <a:off x="0" y="10091400"/>
            <a:ext cx="18288000" cy="195600"/>
            <a:chOff x="0" y="0"/>
            <a:chExt cx="24384000" cy="260800"/>
          </a:xfrm>
        </p:grpSpPr>
        <p:sp>
          <p:nvSpPr>
            <p:cNvPr name="Freeform 4" id="4"/>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5" id="5"/>
          <p:cNvGrpSpPr/>
          <p:nvPr/>
        </p:nvGrpSpPr>
        <p:grpSpPr>
          <a:xfrm rot="0">
            <a:off x="623400" y="3056734"/>
            <a:ext cx="17041200" cy="1489844"/>
            <a:chOff x="0" y="0"/>
            <a:chExt cx="22721600" cy="1986459"/>
          </a:xfrm>
        </p:grpSpPr>
        <p:sp>
          <p:nvSpPr>
            <p:cNvPr name="Freeform 6" id="6"/>
            <p:cNvSpPr/>
            <p:nvPr/>
          </p:nvSpPr>
          <p:spPr>
            <a:xfrm flipH="false" flipV="false" rot="0">
              <a:off x="0" y="0"/>
              <a:ext cx="22721601" cy="1986459"/>
            </a:xfrm>
            <a:custGeom>
              <a:avLst/>
              <a:gdLst/>
              <a:ahLst/>
              <a:cxnLst/>
              <a:rect r="r" b="b" t="t" l="l"/>
              <a:pathLst>
                <a:path h="1986459" w="22721601">
                  <a:moveTo>
                    <a:pt x="0" y="0"/>
                  </a:moveTo>
                  <a:lnTo>
                    <a:pt x="22721601" y="0"/>
                  </a:lnTo>
                  <a:lnTo>
                    <a:pt x="22721601" y="1986459"/>
                  </a:lnTo>
                  <a:lnTo>
                    <a:pt x="0" y="1986459"/>
                  </a:lnTo>
                  <a:close/>
                </a:path>
              </a:pathLst>
            </a:custGeom>
            <a:solidFill>
              <a:srgbClr val="000000">
                <a:alpha val="0"/>
              </a:srgbClr>
            </a:solidFill>
          </p:spPr>
        </p:sp>
        <p:sp>
          <p:nvSpPr>
            <p:cNvPr name="TextBox 7" id="7"/>
            <p:cNvSpPr txBox="true"/>
            <p:nvPr/>
          </p:nvSpPr>
          <p:spPr>
            <a:xfrm>
              <a:off x="0" y="-9525"/>
              <a:ext cx="22721600" cy="1995984"/>
            </a:xfrm>
            <a:prstGeom prst="rect">
              <a:avLst/>
            </a:prstGeom>
          </p:spPr>
          <p:txBody>
            <a:bodyPr anchor="ctr" rtlCol="false" tIns="0" lIns="0" bIns="0" rIns="0"/>
            <a:lstStyle/>
            <a:p>
              <a:pPr algn="ctr">
                <a:lnSpc>
                  <a:spcPts val="5280"/>
                </a:lnSpc>
              </a:pPr>
              <a:r>
                <a:rPr lang="en-US" sz="4400">
                  <a:solidFill>
                    <a:srgbClr val="F5E8DA"/>
                  </a:solidFill>
                  <a:latin typeface="Arvo"/>
                  <a:ea typeface="Arvo"/>
                  <a:cs typeface="Arvo"/>
                  <a:sym typeface="Arvo"/>
                </a:rPr>
                <a:t>A Parallel Algorithm for Updating a Multi-objective Shortest Path in Large Dynamic Networks (MOSP)</a:t>
              </a:r>
            </a:p>
          </p:txBody>
        </p:sp>
      </p:grpSp>
      <p:grpSp>
        <p:nvGrpSpPr>
          <p:cNvPr name="Group 8" id="8"/>
          <p:cNvGrpSpPr/>
          <p:nvPr/>
        </p:nvGrpSpPr>
        <p:grpSpPr>
          <a:xfrm rot="0">
            <a:off x="5303330" y="4546578"/>
            <a:ext cx="7681340" cy="2542580"/>
            <a:chOff x="0" y="0"/>
            <a:chExt cx="10241786" cy="3390106"/>
          </a:xfrm>
        </p:grpSpPr>
        <p:sp>
          <p:nvSpPr>
            <p:cNvPr name="Freeform 9" id="9"/>
            <p:cNvSpPr/>
            <p:nvPr/>
          </p:nvSpPr>
          <p:spPr>
            <a:xfrm flipH="false" flipV="false" rot="0">
              <a:off x="0" y="0"/>
              <a:ext cx="10241786" cy="3390106"/>
            </a:xfrm>
            <a:custGeom>
              <a:avLst/>
              <a:gdLst/>
              <a:ahLst/>
              <a:cxnLst/>
              <a:rect r="r" b="b" t="t" l="l"/>
              <a:pathLst>
                <a:path h="3390106" w="10241786">
                  <a:moveTo>
                    <a:pt x="0" y="0"/>
                  </a:moveTo>
                  <a:lnTo>
                    <a:pt x="10241786" y="0"/>
                  </a:lnTo>
                  <a:lnTo>
                    <a:pt x="10241786" y="3390106"/>
                  </a:lnTo>
                  <a:lnTo>
                    <a:pt x="0" y="3390106"/>
                  </a:lnTo>
                  <a:close/>
                </a:path>
              </a:pathLst>
            </a:custGeom>
            <a:solidFill>
              <a:srgbClr val="000000">
                <a:alpha val="0"/>
              </a:srgbClr>
            </a:solidFill>
          </p:spPr>
        </p:sp>
        <p:sp>
          <p:nvSpPr>
            <p:cNvPr name="TextBox 10" id="10"/>
            <p:cNvSpPr txBox="true"/>
            <p:nvPr/>
          </p:nvSpPr>
          <p:spPr>
            <a:xfrm>
              <a:off x="0" y="-19050"/>
              <a:ext cx="10241786" cy="3409156"/>
            </a:xfrm>
            <a:prstGeom prst="rect">
              <a:avLst/>
            </a:prstGeom>
          </p:spPr>
          <p:txBody>
            <a:bodyPr anchor="t" rtlCol="false" tIns="0" lIns="0" bIns="0" rIns="0"/>
            <a:lstStyle/>
            <a:p>
              <a:pPr algn="ctr">
                <a:lnSpc>
                  <a:spcPts val="3840"/>
                </a:lnSpc>
              </a:pPr>
            </a:p>
            <a:p>
              <a:pPr algn="ctr">
                <a:lnSpc>
                  <a:spcPts val="3840"/>
                </a:lnSpc>
              </a:pPr>
              <a:r>
                <a:rPr lang="en-US" sz="3200">
                  <a:solidFill>
                    <a:srgbClr val="F5E8DA"/>
                  </a:solidFill>
                  <a:latin typeface="Arvo"/>
                  <a:ea typeface="Arvo"/>
                  <a:cs typeface="Arvo"/>
                  <a:sym typeface="Arvo"/>
                </a:rPr>
                <a:t>Ibrahim Azhar, 22i-0928</a:t>
              </a:r>
            </a:p>
            <a:p>
              <a:pPr algn="ctr">
                <a:lnSpc>
                  <a:spcPts val="3840"/>
                </a:lnSpc>
              </a:pPr>
              <a:r>
                <a:rPr lang="en-US" sz="3200">
                  <a:solidFill>
                    <a:srgbClr val="F5E8DA"/>
                  </a:solidFill>
                  <a:latin typeface="Arvo"/>
                  <a:ea typeface="Arvo"/>
                  <a:cs typeface="Arvo"/>
                  <a:sym typeface="Arvo"/>
                </a:rPr>
                <a:t>Usman Haroon, 22i-1177</a:t>
              </a:r>
            </a:p>
            <a:p>
              <a:pPr algn="ctr">
                <a:lnSpc>
                  <a:spcPts val="3840"/>
                </a:lnSpc>
              </a:pPr>
              <a:r>
                <a:rPr lang="en-US" sz="3200">
                  <a:solidFill>
                    <a:srgbClr val="F5E8DA"/>
                  </a:solidFill>
                  <a:latin typeface="Arvo"/>
                  <a:ea typeface="Arvo"/>
                  <a:cs typeface="Arvo"/>
                  <a:sym typeface="Arvo"/>
                </a:rPr>
                <a:t>Fahad Saleem, 22i-0764</a:t>
              </a:r>
            </a:p>
            <a:p>
              <a:pPr algn="ctr">
                <a:lnSpc>
                  <a:spcPts val="3840"/>
                </a:lnSpc>
              </a:pPr>
            </a:p>
          </p:txBody>
        </p:sp>
      </p:grpSp>
      <p:grpSp>
        <p:nvGrpSpPr>
          <p:cNvPr name="Group 11" id="11"/>
          <p:cNvGrpSpPr/>
          <p:nvPr/>
        </p:nvGrpSpPr>
        <p:grpSpPr>
          <a:xfrm rot="0">
            <a:off x="456110" y="3801656"/>
            <a:ext cx="8381998" cy="2224682"/>
            <a:chOff x="0" y="0"/>
            <a:chExt cx="11175997" cy="2966243"/>
          </a:xfrm>
        </p:grpSpPr>
        <p:sp>
          <p:nvSpPr>
            <p:cNvPr name="Freeform 12" id="12"/>
            <p:cNvSpPr/>
            <p:nvPr/>
          </p:nvSpPr>
          <p:spPr>
            <a:xfrm flipH="false" flipV="false" rot="0">
              <a:off x="0" y="0"/>
              <a:ext cx="11175998" cy="2966243"/>
            </a:xfrm>
            <a:custGeom>
              <a:avLst/>
              <a:gdLst/>
              <a:ahLst/>
              <a:cxnLst/>
              <a:rect r="r" b="b" t="t" l="l"/>
              <a:pathLst>
                <a:path h="2966243" w="11175998">
                  <a:moveTo>
                    <a:pt x="0" y="0"/>
                  </a:moveTo>
                  <a:lnTo>
                    <a:pt x="11175998" y="0"/>
                  </a:lnTo>
                  <a:lnTo>
                    <a:pt x="11175998" y="2966243"/>
                  </a:lnTo>
                  <a:lnTo>
                    <a:pt x="0" y="2966243"/>
                  </a:lnTo>
                  <a:close/>
                </a:path>
              </a:pathLst>
            </a:custGeom>
            <a:solidFill>
              <a:srgbClr val="000000">
                <a:alpha val="0"/>
              </a:srgbClr>
            </a:solidFill>
          </p:spPr>
        </p:sp>
        <p:sp>
          <p:nvSpPr>
            <p:cNvPr name="TextBox 13" id="13"/>
            <p:cNvSpPr txBox="true"/>
            <p:nvPr/>
          </p:nvSpPr>
          <p:spPr>
            <a:xfrm>
              <a:off x="0" y="-9525"/>
              <a:ext cx="11175997" cy="2975768"/>
            </a:xfrm>
            <a:prstGeom prst="rect">
              <a:avLst/>
            </a:prstGeom>
          </p:spPr>
          <p:txBody>
            <a:bodyPr anchor="t" rtlCol="false" tIns="0" lIns="0" bIns="0" rIns="0"/>
            <a:lstStyle/>
            <a:p>
              <a:pPr algn="ctr">
                <a:lnSpc>
                  <a:spcPts val="312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30480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Challenges &amp; Next Steps</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Planning for Implementation</a:t>
              </a:r>
            </a:p>
          </p:txBody>
        </p:sp>
      </p:grpSp>
      <p:grpSp>
        <p:nvGrpSpPr>
          <p:cNvPr name="Group 10" id="10"/>
          <p:cNvGrpSpPr/>
          <p:nvPr/>
        </p:nvGrpSpPr>
        <p:grpSpPr>
          <a:xfrm rot="0">
            <a:off x="0" y="3017340"/>
            <a:ext cx="8381998" cy="5626810"/>
            <a:chOff x="0" y="0"/>
            <a:chExt cx="11175997" cy="7502413"/>
          </a:xfrm>
        </p:grpSpPr>
        <p:sp>
          <p:nvSpPr>
            <p:cNvPr name="Freeform 11" id="11"/>
            <p:cNvSpPr/>
            <p:nvPr/>
          </p:nvSpPr>
          <p:spPr>
            <a:xfrm flipH="false" flipV="false" rot="0">
              <a:off x="0" y="0"/>
              <a:ext cx="11175998" cy="7502413"/>
            </a:xfrm>
            <a:custGeom>
              <a:avLst/>
              <a:gdLst/>
              <a:ahLst/>
              <a:cxnLst/>
              <a:rect r="r" b="b" t="t" l="l"/>
              <a:pathLst>
                <a:path h="7502413" w="11175998">
                  <a:moveTo>
                    <a:pt x="0" y="0"/>
                  </a:moveTo>
                  <a:lnTo>
                    <a:pt x="11175998" y="0"/>
                  </a:lnTo>
                  <a:lnTo>
                    <a:pt x="11175998" y="7502413"/>
                  </a:lnTo>
                  <a:lnTo>
                    <a:pt x="0" y="7502413"/>
                  </a:lnTo>
                  <a:close/>
                </a:path>
              </a:pathLst>
            </a:custGeom>
            <a:solidFill>
              <a:srgbClr val="000000">
                <a:alpha val="0"/>
              </a:srgbClr>
            </a:solidFill>
          </p:spPr>
        </p:sp>
        <p:sp>
          <p:nvSpPr>
            <p:cNvPr name="TextBox 12" id="12"/>
            <p:cNvSpPr txBox="true"/>
            <p:nvPr/>
          </p:nvSpPr>
          <p:spPr>
            <a:xfrm>
              <a:off x="0" y="0"/>
              <a:ext cx="11175997" cy="7502413"/>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MPI Communication:</a:t>
              </a:r>
              <a:r>
                <a:rPr lang="en-US" sz="2600">
                  <a:solidFill>
                    <a:srgbClr val="F5E8DA"/>
                  </a:solidFill>
                  <a:latin typeface="Montserrat"/>
                  <a:ea typeface="Montserrat"/>
                  <a:cs typeface="Montserrat"/>
                  <a:sym typeface="Montserrat"/>
                </a:rPr>
                <a:t> Ensuring low-latency and high-throughput communication among processes.</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Dynamic Updates:</a:t>
              </a:r>
              <a:r>
                <a:rPr lang="en-US" sz="2600">
                  <a:solidFill>
                    <a:srgbClr val="F5E8DA"/>
                  </a:solidFill>
                  <a:latin typeface="Montserrat"/>
                  <a:ea typeface="Montserrat"/>
                  <a:cs typeface="Montserrat"/>
                  <a:sym typeface="Montserrat"/>
                </a:rPr>
                <a:t> Efficiently manage frequent graph changes without full recomputation.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Scalable Parallelism:</a:t>
              </a:r>
              <a:r>
                <a:rPr lang="en-US" sz="2600">
                  <a:solidFill>
                    <a:srgbClr val="F5E8DA"/>
                  </a:solidFill>
                  <a:latin typeface="Montserrat"/>
                  <a:ea typeface="Montserrat"/>
                  <a:cs typeface="Montserrat"/>
                  <a:sym typeface="Montserrat"/>
                </a:rPr>
                <a:t> Designing robust thread-level and process-level parallelism</a:t>
              </a:r>
            </a:p>
            <a:p>
              <a:pPr algn="l">
                <a:lnSpc>
                  <a:spcPts val="3120"/>
                </a:lnSpc>
              </a:pPr>
              <a:r>
                <a:rPr lang="en-US" sz="2600">
                  <a:solidFill>
                    <a:srgbClr val="F5E8DA"/>
                  </a:solidFill>
                  <a:latin typeface="Montserrat"/>
                  <a:ea typeface="Montserrat"/>
                  <a:cs typeface="Montserrat"/>
                  <a:sym typeface="Montserrat"/>
                </a:rPr>
                <a:t>.</a:t>
              </a: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Next Steps:</a:t>
              </a:r>
              <a:r>
                <a:rPr lang="en-US" sz="2600">
                  <a:solidFill>
                    <a:srgbClr val="F5E8DA"/>
                  </a:solidFill>
                  <a:latin typeface="Montserrat"/>
                  <a:ea typeface="Montserrat"/>
                  <a:cs typeface="Montserrat"/>
                  <a:sym typeface="Montserrat"/>
                </a:rPr>
                <a:t> Set up METIS, implement SOSP updates, test on small graphs, then scale.</a:t>
              </a:r>
            </a:p>
          </p:txBody>
        </p:sp>
      </p:grpSp>
      <p:grpSp>
        <p:nvGrpSpPr>
          <p:cNvPr name="Group 13" id="13"/>
          <p:cNvGrpSpPr/>
          <p:nvPr/>
        </p:nvGrpSpPr>
        <p:grpSpPr>
          <a:xfrm rot="0">
            <a:off x="9448800" y="7894140"/>
            <a:ext cx="8381998" cy="353339"/>
            <a:chOff x="0" y="0"/>
            <a:chExt cx="11175997" cy="471119"/>
          </a:xfrm>
        </p:grpSpPr>
        <p:sp>
          <p:nvSpPr>
            <p:cNvPr name="Freeform 14" id="14"/>
            <p:cNvSpPr/>
            <p:nvPr/>
          </p:nvSpPr>
          <p:spPr>
            <a:xfrm flipH="false" flipV="false" rot="0">
              <a:off x="0" y="0"/>
              <a:ext cx="11175998" cy="471119"/>
            </a:xfrm>
            <a:custGeom>
              <a:avLst/>
              <a:gdLst/>
              <a:ahLst/>
              <a:cxnLst/>
              <a:rect r="r" b="b" t="t" l="l"/>
              <a:pathLst>
                <a:path h="471119" w="11175998">
                  <a:moveTo>
                    <a:pt x="0" y="0"/>
                  </a:moveTo>
                  <a:lnTo>
                    <a:pt x="11175998" y="0"/>
                  </a:lnTo>
                  <a:lnTo>
                    <a:pt x="11175998" y="471119"/>
                  </a:lnTo>
                  <a:lnTo>
                    <a:pt x="0" y="471119"/>
                  </a:lnTo>
                  <a:close/>
                </a:path>
              </a:pathLst>
            </a:custGeom>
            <a:solidFill>
              <a:srgbClr val="000000">
                <a:alpha val="0"/>
              </a:srgbClr>
            </a:solidFill>
          </p:spPr>
        </p:sp>
        <p:sp>
          <p:nvSpPr>
            <p:cNvPr name="TextBox 15" id="15"/>
            <p:cNvSpPr txBox="true"/>
            <p:nvPr/>
          </p:nvSpPr>
          <p:spPr>
            <a:xfrm>
              <a:off x="0" y="0"/>
              <a:ext cx="11175997" cy="471119"/>
            </a:xfrm>
            <a:prstGeom prst="rect">
              <a:avLst/>
            </a:prstGeom>
          </p:spPr>
          <p:txBody>
            <a:bodyPr anchor="t" rtlCol="false" tIns="0" lIns="0" bIns="0" rIns="0"/>
            <a:lstStyle/>
            <a:p>
              <a:pPr algn="r">
                <a:lnSpc>
                  <a:spcPts val="2160"/>
                </a:lnSpc>
              </a:pPr>
            </a:p>
          </p:txBody>
        </p:sp>
      </p:grpSp>
      <p:sp>
        <p:nvSpPr>
          <p:cNvPr name="Freeform 16" id="16"/>
          <p:cNvSpPr/>
          <p:nvPr/>
        </p:nvSpPr>
        <p:spPr>
          <a:xfrm flipH="false" flipV="false" rot="0">
            <a:off x="9103450" y="2389472"/>
            <a:ext cx="8363948" cy="5407039"/>
          </a:xfrm>
          <a:custGeom>
            <a:avLst/>
            <a:gdLst/>
            <a:ahLst/>
            <a:cxnLst/>
            <a:rect r="r" b="b" t="t" l="l"/>
            <a:pathLst>
              <a:path h="5407039" w="8363948">
                <a:moveTo>
                  <a:pt x="0" y="0"/>
                </a:moveTo>
                <a:lnTo>
                  <a:pt x="8363949" y="0"/>
                </a:lnTo>
                <a:lnTo>
                  <a:pt x="8363949" y="5407039"/>
                </a:lnTo>
                <a:lnTo>
                  <a:pt x="0" y="5407039"/>
                </a:lnTo>
                <a:lnTo>
                  <a:pt x="0" y="0"/>
                </a:lnTo>
                <a:close/>
              </a:path>
            </a:pathLst>
          </a:custGeom>
          <a:blipFill>
            <a:blip r:embed="rId3"/>
            <a:stretch>
              <a:fillRect l="0" t="0" r="-2357"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Q&amp;A</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Open Floor for Questions and Discussion</a:t>
              </a:r>
            </a:p>
          </p:txBody>
        </p:sp>
      </p:grpSp>
      <p:sp>
        <p:nvSpPr>
          <p:cNvPr name="Freeform 10" id="10" descr="tmp07zmvzgr.png"/>
          <p:cNvSpPr/>
          <p:nvPr/>
        </p:nvSpPr>
        <p:spPr>
          <a:xfrm flipH="false" flipV="false" rot="0">
            <a:off x="28447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5384600" cy="1687246"/>
            <a:chOff x="0" y="0"/>
            <a:chExt cx="7179467" cy="2249661"/>
          </a:xfrm>
        </p:grpSpPr>
        <p:sp>
          <p:nvSpPr>
            <p:cNvPr name="Freeform 12" id="12"/>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13" id="13"/>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Clarifications</a:t>
              </a:r>
            </a:p>
            <a:p>
              <a:pPr algn="ctr">
                <a:lnSpc>
                  <a:spcPts val="3120"/>
                </a:lnSpc>
              </a:pPr>
              <a:r>
                <a:rPr lang="en-US" sz="2600">
                  <a:solidFill>
                    <a:srgbClr val="F5E8DA"/>
                  </a:solidFill>
                  <a:latin typeface="Montserrat"/>
                  <a:ea typeface="Montserrat"/>
                  <a:cs typeface="Montserrat"/>
                  <a:sym typeface="Montserrat"/>
                </a:rPr>
                <a:t>Ask about the algorithm design, implementation challenges, or use cases.</a:t>
              </a:r>
            </a:p>
          </p:txBody>
        </p:sp>
      </p:grpSp>
      <p:sp>
        <p:nvSpPr>
          <p:cNvPr name="Freeform 14" id="14" descr="tmpgu6gu6w5.png"/>
          <p:cNvSpPr/>
          <p:nvPr/>
        </p:nvSpPr>
        <p:spPr>
          <a:xfrm flipH="false" flipV="false" rot="0">
            <a:off x="8838902"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6451400" y="3931740"/>
            <a:ext cx="5384898" cy="1687246"/>
            <a:chOff x="0" y="0"/>
            <a:chExt cx="7179864" cy="2249661"/>
          </a:xfrm>
        </p:grpSpPr>
        <p:sp>
          <p:nvSpPr>
            <p:cNvPr name="Freeform 16" id="16"/>
            <p:cNvSpPr/>
            <p:nvPr/>
          </p:nvSpPr>
          <p:spPr>
            <a:xfrm flipH="false" flipV="false" rot="0">
              <a:off x="0" y="0"/>
              <a:ext cx="7179864" cy="2249661"/>
            </a:xfrm>
            <a:custGeom>
              <a:avLst/>
              <a:gdLst/>
              <a:ahLst/>
              <a:cxnLst/>
              <a:rect r="r" b="b" t="t" l="l"/>
              <a:pathLst>
                <a:path h="2249661" w="7179864">
                  <a:moveTo>
                    <a:pt x="0" y="0"/>
                  </a:moveTo>
                  <a:lnTo>
                    <a:pt x="7179864" y="0"/>
                  </a:lnTo>
                  <a:lnTo>
                    <a:pt x="7179864" y="2249661"/>
                  </a:lnTo>
                  <a:lnTo>
                    <a:pt x="0" y="2249661"/>
                  </a:lnTo>
                  <a:close/>
                </a:path>
              </a:pathLst>
            </a:custGeom>
            <a:solidFill>
              <a:srgbClr val="000000">
                <a:alpha val="0"/>
              </a:srgbClr>
            </a:solidFill>
          </p:spPr>
        </p:sp>
        <p:sp>
          <p:nvSpPr>
            <p:cNvPr name="TextBox 17" id="17"/>
            <p:cNvSpPr txBox="true"/>
            <p:nvPr/>
          </p:nvSpPr>
          <p:spPr>
            <a:xfrm>
              <a:off x="0" y="0"/>
              <a:ext cx="7179864"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Feedback</a:t>
              </a:r>
            </a:p>
            <a:p>
              <a:pPr algn="ctr">
                <a:lnSpc>
                  <a:spcPts val="3120"/>
                </a:lnSpc>
              </a:pPr>
              <a:r>
                <a:rPr lang="en-US" sz="2600">
                  <a:solidFill>
                    <a:srgbClr val="F5E8DA"/>
                  </a:solidFill>
                  <a:latin typeface="Montserrat"/>
                  <a:ea typeface="Montserrat"/>
                  <a:cs typeface="Montserrat"/>
                  <a:sym typeface="Montserrat"/>
                </a:rPr>
                <a:t>We welcome constructive feedback and discussion to enhance our approach.</a:t>
              </a:r>
            </a:p>
          </p:txBody>
        </p:sp>
      </p:grpSp>
      <p:sp>
        <p:nvSpPr>
          <p:cNvPr name="Freeform 18" id="18" descr="tmpkmvhouqp.png"/>
          <p:cNvSpPr/>
          <p:nvPr/>
        </p:nvSpPr>
        <p:spPr>
          <a:xfrm flipH="false" flipV="false" rot="0">
            <a:off x="1483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12445900" y="3931740"/>
            <a:ext cx="5384600" cy="1687246"/>
            <a:chOff x="0" y="0"/>
            <a:chExt cx="7179467" cy="2249661"/>
          </a:xfrm>
        </p:grpSpPr>
        <p:sp>
          <p:nvSpPr>
            <p:cNvPr name="Freeform 20" id="20"/>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21" id="21"/>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Next Steps</a:t>
              </a:r>
            </a:p>
            <a:p>
              <a:pPr algn="ctr">
                <a:lnSpc>
                  <a:spcPts val="3120"/>
                </a:lnSpc>
              </a:pPr>
              <a:r>
                <a:rPr lang="en-US" sz="2600">
                  <a:solidFill>
                    <a:srgbClr val="F5E8DA"/>
                  </a:solidFill>
                  <a:latin typeface="Montserrat"/>
                  <a:ea typeface="Montserrat"/>
                  <a:cs typeface="Montserrat"/>
                  <a:sym typeface="Montserrat"/>
                </a:rPr>
                <a:t>Suggestions or collaboration ideas for future work are appreciated.</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Problem Definition</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What is Multi-objective Shortest Path (MOSP)?</a:t>
              </a:r>
            </a:p>
          </p:txBody>
        </p:sp>
      </p:grpSp>
      <p:grpSp>
        <p:nvGrpSpPr>
          <p:cNvPr name="Group 10" id="10"/>
          <p:cNvGrpSpPr/>
          <p:nvPr/>
        </p:nvGrpSpPr>
        <p:grpSpPr>
          <a:xfrm rot="0">
            <a:off x="457200" y="3017340"/>
            <a:ext cx="8381998" cy="4811446"/>
            <a:chOff x="0" y="0"/>
            <a:chExt cx="11175997" cy="6415261"/>
          </a:xfrm>
        </p:grpSpPr>
        <p:sp>
          <p:nvSpPr>
            <p:cNvPr name="Freeform 11" id="11"/>
            <p:cNvSpPr/>
            <p:nvPr/>
          </p:nvSpPr>
          <p:spPr>
            <a:xfrm flipH="false" flipV="false" rot="0">
              <a:off x="0" y="0"/>
              <a:ext cx="11175998" cy="6415261"/>
            </a:xfrm>
            <a:custGeom>
              <a:avLst/>
              <a:gdLst/>
              <a:ahLst/>
              <a:cxnLst/>
              <a:rect r="r" b="b" t="t" l="l"/>
              <a:pathLst>
                <a:path h="6415261" w="11175998">
                  <a:moveTo>
                    <a:pt x="0" y="0"/>
                  </a:moveTo>
                  <a:lnTo>
                    <a:pt x="11175998" y="0"/>
                  </a:lnTo>
                  <a:lnTo>
                    <a:pt x="11175998" y="6415261"/>
                  </a:lnTo>
                  <a:lnTo>
                    <a:pt x="0" y="6415261"/>
                  </a:lnTo>
                  <a:close/>
                </a:path>
              </a:pathLst>
            </a:custGeom>
            <a:solidFill>
              <a:srgbClr val="000000">
                <a:alpha val="0"/>
              </a:srgbClr>
            </a:solidFill>
          </p:spPr>
        </p:sp>
        <p:sp>
          <p:nvSpPr>
            <p:cNvPr name="TextBox 12" id="12"/>
            <p:cNvSpPr txBox="true"/>
            <p:nvPr/>
          </p:nvSpPr>
          <p:spPr>
            <a:xfrm>
              <a:off x="0" y="0"/>
              <a:ext cx="11175997" cy="641526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Multi-objective Optimization:</a:t>
              </a:r>
              <a:r>
                <a:rPr lang="en-US" sz="2600">
                  <a:solidFill>
                    <a:srgbClr val="F5E8DA"/>
                  </a:solidFill>
                  <a:latin typeface="Montserrat"/>
                  <a:ea typeface="Montserrat"/>
                  <a:cs typeface="Montserrat"/>
                  <a:sym typeface="Montserrat"/>
                </a:rPr>
                <a:t> Simultaneously optimizes multiple criteria like time, distance, and energy consumption.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Pareto Optimality:</a:t>
              </a:r>
              <a:r>
                <a:rPr lang="en-US" sz="2600">
                  <a:solidFill>
                    <a:srgbClr val="F5E8DA"/>
                  </a:solidFill>
                  <a:latin typeface="Montserrat"/>
                  <a:ea typeface="Montserrat"/>
                  <a:cs typeface="Montserrat"/>
                  <a:sym typeface="Montserrat"/>
                </a:rPr>
                <a:t> Improving one objective degrades at least one other; solutions form a Pareto front.</a:t>
              </a:r>
            </a:p>
            <a:p>
              <a:pPr algn="l">
                <a:lnSpc>
                  <a:spcPts val="3120"/>
                </a:lnSpc>
              </a:pP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Dynamic Graphs:</a:t>
              </a:r>
              <a:r>
                <a:rPr lang="en-US" sz="2600">
                  <a:solidFill>
                    <a:srgbClr val="F5E8DA"/>
                  </a:solidFill>
                  <a:latin typeface="Montserrat"/>
                  <a:ea typeface="Montserrat"/>
                  <a:cs typeface="Montserrat"/>
                  <a:sym typeface="Montserrat"/>
                </a:rPr>
                <a:t> Networks evolve via edge insertions/deletions, requiring real-time updates.</a:t>
              </a:r>
            </a:p>
          </p:txBody>
        </p:sp>
      </p:grpSp>
      <p:sp>
        <p:nvSpPr>
          <p:cNvPr name="Freeform 13" id="13" descr="image.png"/>
          <p:cNvSpPr/>
          <p:nvPr/>
        </p:nvSpPr>
        <p:spPr>
          <a:xfrm flipH="false" flipV="false" rot="0">
            <a:off x="9448800" y="3017340"/>
            <a:ext cx="8381998" cy="4724400"/>
          </a:xfrm>
          <a:custGeom>
            <a:avLst/>
            <a:gdLst/>
            <a:ahLst/>
            <a:cxnLst/>
            <a:rect r="r" b="b" t="t" l="l"/>
            <a:pathLst>
              <a:path h="4724400" w="8381998">
                <a:moveTo>
                  <a:pt x="0" y="0"/>
                </a:moveTo>
                <a:lnTo>
                  <a:pt x="8381998" y="0"/>
                </a:lnTo>
                <a:lnTo>
                  <a:pt x="8381998" y="4724400"/>
                </a:lnTo>
                <a:lnTo>
                  <a:pt x="0" y="472440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Motivation</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Why is the MOSP Problem Important?</a:t>
              </a:r>
            </a:p>
          </p:txBody>
        </p:sp>
      </p:grpSp>
      <p:sp>
        <p:nvSpPr>
          <p:cNvPr name="Freeform 10" id="10" descr="image.png"/>
          <p:cNvSpPr/>
          <p:nvPr/>
        </p:nvSpPr>
        <p:spPr>
          <a:xfrm flipH="false" flipV="false" rot="0">
            <a:off x="28447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5384600" cy="2077771"/>
            <a:chOff x="0" y="0"/>
            <a:chExt cx="7179467" cy="2770361"/>
          </a:xfrm>
        </p:grpSpPr>
        <p:sp>
          <p:nvSpPr>
            <p:cNvPr name="Freeform 12" id="12"/>
            <p:cNvSpPr/>
            <p:nvPr/>
          </p:nvSpPr>
          <p:spPr>
            <a:xfrm flipH="false" flipV="false" rot="0">
              <a:off x="0" y="0"/>
              <a:ext cx="7179466" cy="2770361"/>
            </a:xfrm>
            <a:custGeom>
              <a:avLst/>
              <a:gdLst/>
              <a:ahLst/>
              <a:cxnLst/>
              <a:rect r="r" b="b" t="t" l="l"/>
              <a:pathLst>
                <a:path h="2770361" w="7179466">
                  <a:moveTo>
                    <a:pt x="0" y="0"/>
                  </a:moveTo>
                  <a:lnTo>
                    <a:pt x="7179466" y="0"/>
                  </a:lnTo>
                  <a:lnTo>
                    <a:pt x="7179466" y="2770361"/>
                  </a:lnTo>
                  <a:lnTo>
                    <a:pt x="0" y="2770361"/>
                  </a:lnTo>
                  <a:close/>
                </a:path>
              </a:pathLst>
            </a:custGeom>
            <a:solidFill>
              <a:srgbClr val="000000">
                <a:alpha val="0"/>
              </a:srgbClr>
            </a:solidFill>
          </p:spPr>
        </p:sp>
        <p:sp>
          <p:nvSpPr>
            <p:cNvPr name="TextBox 13" id="13"/>
            <p:cNvSpPr txBox="true"/>
            <p:nvPr/>
          </p:nvSpPr>
          <p:spPr>
            <a:xfrm>
              <a:off x="0" y="0"/>
              <a:ext cx="7179467" cy="27703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Real-world Applications</a:t>
              </a:r>
            </a:p>
            <a:p>
              <a:pPr algn="ctr">
                <a:lnSpc>
                  <a:spcPts val="3120"/>
                </a:lnSpc>
              </a:pPr>
              <a:r>
                <a:rPr lang="en-US" sz="2600">
                  <a:solidFill>
                    <a:srgbClr val="F5E8DA"/>
                  </a:solidFill>
                  <a:latin typeface="Montserrat"/>
                  <a:ea typeface="Montserrat"/>
                  <a:cs typeface="Montserrat"/>
                  <a:sym typeface="Montserrat"/>
                </a:rPr>
                <a:t>Used in route optimization (road networks), data routing (WSNs), and energy-time trade-offs (drone delivery systems).</a:t>
              </a:r>
            </a:p>
          </p:txBody>
        </p:sp>
      </p:grpSp>
      <p:sp>
        <p:nvSpPr>
          <p:cNvPr name="Freeform 14" id="14" descr="image.png"/>
          <p:cNvSpPr/>
          <p:nvPr/>
        </p:nvSpPr>
        <p:spPr>
          <a:xfrm flipH="false" flipV="false" rot="0">
            <a:off x="8838902"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6451400" y="3931740"/>
            <a:ext cx="5384898" cy="1687246"/>
            <a:chOff x="0" y="0"/>
            <a:chExt cx="7179864" cy="2249661"/>
          </a:xfrm>
        </p:grpSpPr>
        <p:sp>
          <p:nvSpPr>
            <p:cNvPr name="Freeform 16" id="16"/>
            <p:cNvSpPr/>
            <p:nvPr/>
          </p:nvSpPr>
          <p:spPr>
            <a:xfrm flipH="false" flipV="false" rot="0">
              <a:off x="0" y="0"/>
              <a:ext cx="7179864" cy="2249661"/>
            </a:xfrm>
            <a:custGeom>
              <a:avLst/>
              <a:gdLst/>
              <a:ahLst/>
              <a:cxnLst/>
              <a:rect r="r" b="b" t="t" l="l"/>
              <a:pathLst>
                <a:path h="2249661" w="7179864">
                  <a:moveTo>
                    <a:pt x="0" y="0"/>
                  </a:moveTo>
                  <a:lnTo>
                    <a:pt x="7179864" y="0"/>
                  </a:lnTo>
                  <a:lnTo>
                    <a:pt x="7179864" y="2249661"/>
                  </a:lnTo>
                  <a:lnTo>
                    <a:pt x="0" y="2249661"/>
                  </a:lnTo>
                  <a:close/>
                </a:path>
              </a:pathLst>
            </a:custGeom>
            <a:solidFill>
              <a:srgbClr val="000000">
                <a:alpha val="0"/>
              </a:srgbClr>
            </a:solidFill>
          </p:spPr>
        </p:sp>
        <p:sp>
          <p:nvSpPr>
            <p:cNvPr name="TextBox 17" id="17"/>
            <p:cNvSpPr txBox="true"/>
            <p:nvPr/>
          </p:nvSpPr>
          <p:spPr>
            <a:xfrm>
              <a:off x="0" y="0"/>
              <a:ext cx="7179864"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Dynamic Networks</a:t>
              </a:r>
            </a:p>
            <a:p>
              <a:pPr algn="ctr">
                <a:lnSpc>
                  <a:spcPts val="3120"/>
                </a:lnSpc>
              </a:pPr>
              <a:r>
                <a:rPr lang="en-US" sz="2600">
                  <a:solidFill>
                    <a:srgbClr val="F5E8DA"/>
                  </a:solidFill>
                  <a:latin typeface="Montserrat"/>
                  <a:ea typeface="Montserrat"/>
                  <a:cs typeface="Montserrat"/>
                  <a:sym typeface="Montserrat"/>
                </a:rPr>
                <a:t>Frequent topological changes like edge insertions pose computational challenges.</a:t>
              </a:r>
            </a:p>
          </p:txBody>
        </p:sp>
      </p:grpSp>
      <p:sp>
        <p:nvSpPr>
          <p:cNvPr name="Freeform 18" id="18" descr="image.png"/>
          <p:cNvSpPr/>
          <p:nvPr/>
        </p:nvSpPr>
        <p:spPr>
          <a:xfrm flipH="false" flipV="false" rot="0">
            <a:off x="1483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12445900" y="3931740"/>
            <a:ext cx="5384600" cy="1687246"/>
            <a:chOff x="0" y="0"/>
            <a:chExt cx="7179467" cy="2249661"/>
          </a:xfrm>
        </p:grpSpPr>
        <p:sp>
          <p:nvSpPr>
            <p:cNvPr name="Freeform 20" id="20"/>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21" id="21"/>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Conflicting Objectives</a:t>
              </a:r>
            </a:p>
            <a:p>
              <a:pPr algn="ctr">
                <a:lnSpc>
                  <a:spcPts val="3120"/>
                </a:lnSpc>
              </a:pPr>
              <a:r>
                <a:rPr lang="en-US" sz="2600">
                  <a:solidFill>
                    <a:srgbClr val="F5E8DA"/>
                  </a:solidFill>
                  <a:latin typeface="Montserrat"/>
                  <a:ea typeface="Montserrat"/>
                  <a:cs typeface="Montserrat"/>
                  <a:sym typeface="Montserrat"/>
                </a:rPr>
                <a:t>Need to balance multiple goals such as minimizing travel time and energy consumption.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398" y="315775"/>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K</a:t>
              </a:r>
              <a:r>
                <a:rPr lang="en-US" sz="4400">
                  <a:solidFill>
                    <a:srgbClr val="F5E8DA"/>
                  </a:solidFill>
                  <a:latin typeface="Montserrat"/>
                  <a:ea typeface="Montserrat"/>
                  <a:cs typeface="Montserrat"/>
                  <a:sym typeface="Montserrat"/>
                </a:rPr>
                <a:t>ey Contributions of the Paper</a:t>
              </a:r>
            </a:p>
          </p:txBody>
        </p:sp>
      </p:grpSp>
      <p:grpSp>
        <p:nvGrpSpPr>
          <p:cNvPr name="Group 7" id="7"/>
          <p:cNvGrpSpPr/>
          <p:nvPr/>
        </p:nvGrpSpPr>
        <p:grpSpPr>
          <a:xfrm rot="0">
            <a:off x="514295" y="1816695"/>
            <a:ext cx="17041198" cy="1125576"/>
            <a:chOff x="0" y="0"/>
            <a:chExt cx="22721597" cy="1500768"/>
          </a:xfrm>
        </p:grpSpPr>
        <p:sp>
          <p:nvSpPr>
            <p:cNvPr name="Freeform 8" id="8"/>
            <p:cNvSpPr/>
            <p:nvPr/>
          </p:nvSpPr>
          <p:spPr>
            <a:xfrm flipH="false" flipV="false" rot="0">
              <a:off x="0" y="0"/>
              <a:ext cx="22721598" cy="1500768"/>
            </a:xfrm>
            <a:custGeom>
              <a:avLst/>
              <a:gdLst/>
              <a:ahLst/>
              <a:cxnLst/>
              <a:rect r="r" b="b" t="t" l="l"/>
              <a:pathLst>
                <a:path h="1500768" w="22721598">
                  <a:moveTo>
                    <a:pt x="0" y="0"/>
                  </a:moveTo>
                  <a:lnTo>
                    <a:pt x="22721598" y="0"/>
                  </a:lnTo>
                  <a:lnTo>
                    <a:pt x="22721598" y="1500768"/>
                  </a:lnTo>
                  <a:lnTo>
                    <a:pt x="0" y="1500768"/>
                  </a:lnTo>
                  <a:close/>
                </a:path>
              </a:pathLst>
            </a:custGeom>
            <a:solidFill>
              <a:srgbClr val="000000">
                <a:alpha val="0"/>
              </a:srgbClr>
            </a:solidFill>
          </p:spPr>
        </p:sp>
        <p:sp>
          <p:nvSpPr>
            <p:cNvPr name="TextBox 9" id="9"/>
            <p:cNvSpPr txBox="true"/>
            <p:nvPr/>
          </p:nvSpPr>
          <p:spPr>
            <a:xfrm>
              <a:off x="0" y="0"/>
              <a:ext cx="22721597" cy="1500768"/>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Advancing Dynamic MOSP with Parallelism</a:t>
              </a:r>
            </a:p>
            <a:p>
              <a:pPr algn="l">
                <a:lnSpc>
                  <a:spcPts val="3840"/>
                </a:lnSpc>
              </a:pPr>
            </a:p>
          </p:txBody>
        </p:sp>
      </p:grpSp>
      <p:grpSp>
        <p:nvGrpSpPr>
          <p:cNvPr name="Group 10" id="10"/>
          <p:cNvGrpSpPr/>
          <p:nvPr/>
        </p:nvGrpSpPr>
        <p:grpSpPr>
          <a:xfrm rot="0">
            <a:off x="0" y="3018470"/>
            <a:ext cx="8381998" cy="6382613"/>
            <a:chOff x="0" y="0"/>
            <a:chExt cx="11175997" cy="8510151"/>
          </a:xfrm>
        </p:grpSpPr>
        <p:sp>
          <p:nvSpPr>
            <p:cNvPr name="Freeform 11" id="11"/>
            <p:cNvSpPr/>
            <p:nvPr/>
          </p:nvSpPr>
          <p:spPr>
            <a:xfrm flipH="false" flipV="false" rot="0">
              <a:off x="0" y="0"/>
              <a:ext cx="11175998" cy="8510151"/>
            </a:xfrm>
            <a:custGeom>
              <a:avLst/>
              <a:gdLst/>
              <a:ahLst/>
              <a:cxnLst/>
              <a:rect r="r" b="b" t="t" l="l"/>
              <a:pathLst>
                <a:path h="8510151" w="11175998">
                  <a:moveTo>
                    <a:pt x="0" y="0"/>
                  </a:moveTo>
                  <a:lnTo>
                    <a:pt x="11175998" y="0"/>
                  </a:lnTo>
                  <a:lnTo>
                    <a:pt x="11175998" y="8510151"/>
                  </a:lnTo>
                  <a:lnTo>
                    <a:pt x="0" y="8510151"/>
                  </a:lnTo>
                  <a:close/>
                </a:path>
              </a:pathLst>
            </a:custGeom>
            <a:solidFill>
              <a:srgbClr val="000000">
                <a:alpha val="0"/>
              </a:srgbClr>
            </a:solidFill>
          </p:spPr>
        </p:sp>
        <p:sp>
          <p:nvSpPr>
            <p:cNvPr name="TextBox 12" id="12"/>
            <p:cNvSpPr txBox="true"/>
            <p:nvPr/>
          </p:nvSpPr>
          <p:spPr>
            <a:xfrm>
              <a:off x="0" y="0"/>
              <a:ext cx="11175997" cy="851015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SOSP Update:</a:t>
              </a:r>
              <a:r>
                <a:rPr lang="en-US" sz="2600">
                  <a:solidFill>
                    <a:srgbClr val="F5E8DA"/>
                  </a:solidFill>
                  <a:latin typeface="Montserrat"/>
                  <a:ea typeface="Montserrat"/>
                  <a:cs typeface="Montserrat"/>
                  <a:sym typeface="Montserrat"/>
                </a:rPr>
                <a:t> Introduces a parallel algorithm to efficiently update shortest paths in dynamic graphs.</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MOSP Heuristic:</a:t>
              </a:r>
              <a:r>
                <a:rPr lang="en-US" sz="2600">
                  <a:solidFill>
                    <a:srgbClr val="F5E8DA"/>
                  </a:solidFill>
                  <a:latin typeface="Montserrat"/>
                  <a:ea typeface="Montserrat"/>
                  <a:cs typeface="Montserrat"/>
                  <a:sym typeface="Montserrat"/>
                </a:rPr>
                <a:t> Leverages SOSP updates to construct a composite graph for efficient MOSP estimation.</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Shared-memory Parallelism:</a:t>
              </a:r>
              <a:r>
                <a:rPr lang="en-US" sz="2600">
                  <a:solidFill>
                    <a:srgbClr val="F5E8DA"/>
                  </a:solidFill>
                  <a:latin typeface="Montserrat"/>
                  <a:ea typeface="Montserrat"/>
                  <a:cs typeface="Montserrat"/>
                  <a:sym typeface="Montserrat"/>
                </a:rPr>
                <a:t> Implements OpenMP-based parallelism for high efficiency in shared-memory systems.</a:t>
              </a:r>
            </a:p>
            <a:p>
              <a:pPr algn="l">
                <a:lnSpc>
                  <a:spcPts val="3120"/>
                </a:lnSpc>
              </a:pPr>
            </a:p>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Scalability:</a:t>
              </a:r>
              <a:r>
                <a:rPr lang="en-US" sz="2600">
                  <a:solidFill>
                    <a:srgbClr val="F5E8DA"/>
                  </a:solidFill>
                  <a:latin typeface="Montserrat"/>
                  <a:ea typeface="Montserrat"/>
                  <a:cs typeface="Montserrat"/>
                  <a:sym typeface="Montserrat"/>
                </a:rPr>
                <a:t> Demonstrates performance on large-scale, real-world networks.</a:t>
              </a:r>
            </a:p>
            <a:p>
              <a:pPr algn="l">
                <a:lnSpc>
                  <a:spcPts val="3120"/>
                </a:lnSpc>
              </a:pPr>
            </a:p>
          </p:txBody>
        </p:sp>
      </p:grpSp>
      <p:sp>
        <p:nvSpPr>
          <p:cNvPr name="Freeform 13" id="13"/>
          <p:cNvSpPr/>
          <p:nvPr/>
        </p:nvSpPr>
        <p:spPr>
          <a:xfrm flipH="false" flipV="false" rot="0">
            <a:off x="10566819" y="1816695"/>
            <a:ext cx="6692481" cy="6692481"/>
          </a:xfrm>
          <a:custGeom>
            <a:avLst/>
            <a:gdLst/>
            <a:ahLst/>
            <a:cxnLst/>
            <a:rect r="r" b="b" t="t" l="l"/>
            <a:pathLst>
              <a:path h="6692481" w="6692481">
                <a:moveTo>
                  <a:pt x="0" y="0"/>
                </a:moveTo>
                <a:lnTo>
                  <a:pt x="6692481" y="0"/>
                </a:lnTo>
                <a:lnTo>
                  <a:pt x="6692481" y="6692480"/>
                </a:lnTo>
                <a:lnTo>
                  <a:pt x="0" y="6692480"/>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152226"/>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Algorithm 1 – SOSP_Update</a:t>
              </a:r>
            </a:p>
          </p:txBody>
        </p:sp>
      </p:grpSp>
      <p:grpSp>
        <p:nvGrpSpPr>
          <p:cNvPr name="Group 7" id="7"/>
          <p:cNvGrpSpPr/>
          <p:nvPr/>
        </p:nvGrpSpPr>
        <p:grpSpPr>
          <a:xfrm rot="0">
            <a:off x="623400" y="1425850"/>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Understanding the Core Methods</a:t>
              </a:r>
            </a:p>
          </p:txBody>
        </p:sp>
      </p:grpSp>
      <p:grpSp>
        <p:nvGrpSpPr>
          <p:cNvPr name="Group 10" id="10"/>
          <p:cNvGrpSpPr/>
          <p:nvPr/>
        </p:nvGrpSpPr>
        <p:grpSpPr>
          <a:xfrm rot="0">
            <a:off x="93519" y="2023451"/>
            <a:ext cx="8381998" cy="8067949"/>
            <a:chOff x="0" y="0"/>
            <a:chExt cx="11175997" cy="10757266"/>
          </a:xfrm>
        </p:grpSpPr>
        <p:sp>
          <p:nvSpPr>
            <p:cNvPr name="Freeform 11" id="11"/>
            <p:cNvSpPr/>
            <p:nvPr/>
          </p:nvSpPr>
          <p:spPr>
            <a:xfrm flipH="false" flipV="false" rot="0">
              <a:off x="0" y="0"/>
              <a:ext cx="11175998" cy="10757265"/>
            </a:xfrm>
            <a:custGeom>
              <a:avLst/>
              <a:gdLst/>
              <a:ahLst/>
              <a:cxnLst/>
              <a:rect r="r" b="b" t="t" l="l"/>
              <a:pathLst>
                <a:path h="10757265" w="11175998">
                  <a:moveTo>
                    <a:pt x="0" y="0"/>
                  </a:moveTo>
                  <a:lnTo>
                    <a:pt x="11175998" y="0"/>
                  </a:lnTo>
                  <a:lnTo>
                    <a:pt x="11175998" y="10757265"/>
                  </a:lnTo>
                  <a:lnTo>
                    <a:pt x="0" y="10757265"/>
                  </a:lnTo>
                  <a:close/>
                </a:path>
              </a:pathLst>
            </a:custGeom>
            <a:solidFill>
              <a:srgbClr val="000000">
                <a:alpha val="0"/>
              </a:srgbClr>
            </a:solidFill>
          </p:spPr>
        </p:sp>
        <p:sp>
          <p:nvSpPr>
            <p:cNvPr name="TextBox 12" id="12"/>
            <p:cNvSpPr txBox="true"/>
            <p:nvPr/>
          </p:nvSpPr>
          <p:spPr>
            <a:xfrm>
              <a:off x="0" y="0"/>
              <a:ext cx="11175997" cy="10757266"/>
            </a:xfrm>
            <a:prstGeom prst="rect">
              <a:avLst/>
            </a:prstGeom>
          </p:spPr>
          <p:txBody>
            <a:bodyPr anchor="t" rtlCol="false" tIns="0" lIns="0" bIns="0" rIns="0"/>
            <a:lstStyle/>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Group inserted edges by destination vertex to avoid race conditions in parallel updates.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In parallel, each thread processes one group: it checks if any new edge gives a shorter path to the destination and updates it if needed.</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Mark affected vertices, i.e., those whose distances changed due to inserted edges.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Iteratively propagate changes: affected vertices may influence neighbours — these are relaxed in parallel until no more changes occur.</a:t>
              </a:r>
            </a:p>
            <a:p>
              <a:pPr algn="l">
                <a:lnSpc>
                  <a:spcPts val="3120"/>
                </a:lnSpc>
              </a:pPr>
            </a:p>
            <a:p>
              <a:pPr algn="l" marL="561340" indent="-280670" lvl="1">
                <a:lnSpc>
                  <a:spcPts val="3120"/>
                </a:lnSpc>
                <a:buFont typeface="Arial"/>
                <a:buChar char="•"/>
              </a:pPr>
              <a:r>
                <a:rPr lang="en-US" sz="2600">
                  <a:solidFill>
                    <a:srgbClr val="F5E8DA"/>
                  </a:solidFill>
                  <a:latin typeface="Montserrat"/>
                  <a:ea typeface="Montserrat"/>
                  <a:cs typeface="Montserrat"/>
                  <a:sym typeface="Montserrat"/>
                </a:rPr>
                <a:t>The result is an updated SOSP tree reflecting the new shortest paths after edge insertions.</a:t>
              </a:r>
            </a:p>
          </p:txBody>
        </p:sp>
      </p:grpSp>
      <p:sp>
        <p:nvSpPr>
          <p:cNvPr name="Freeform 13" id="13" descr="image.png"/>
          <p:cNvSpPr/>
          <p:nvPr/>
        </p:nvSpPr>
        <p:spPr>
          <a:xfrm flipH="false" flipV="false" rot="0">
            <a:off x="9562969" y="2142043"/>
            <a:ext cx="8381998" cy="4724400"/>
          </a:xfrm>
          <a:custGeom>
            <a:avLst/>
            <a:gdLst/>
            <a:ahLst/>
            <a:cxnLst/>
            <a:rect r="r" b="b" t="t" l="l"/>
            <a:pathLst>
              <a:path h="4724400" w="8381998">
                <a:moveTo>
                  <a:pt x="0" y="0"/>
                </a:moveTo>
                <a:lnTo>
                  <a:pt x="8381998" y="0"/>
                </a:lnTo>
                <a:lnTo>
                  <a:pt x="8381998" y="4724400"/>
                </a:lnTo>
                <a:lnTo>
                  <a:pt x="0" y="4724400"/>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362375"/>
            <a:ext cx="17041200" cy="1545285"/>
            <a:chOff x="0" y="0"/>
            <a:chExt cx="22721600" cy="2060380"/>
          </a:xfrm>
        </p:grpSpPr>
        <p:sp>
          <p:nvSpPr>
            <p:cNvPr name="Freeform 5" id="5"/>
            <p:cNvSpPr/>
            <p:nvPr/>
          </p:nvSpPr>
          <p:spPr>
            <a:xfrm flipH="false" flipV="false" rot="0">
              <a:off x="0" y="0"/>
              <a:ext cx="22721601" cy="2060380"/>
            </a:xfrm>
            <a:custGeom>
              <a:avLst/>
              <a:gdLst/>
              <a:ahLst/>
              <a:cxnLst/>
              <a:rect r="r" b="b" t="t" l="l"/>
              <a:pathLst>
                <a:path h="2060380" w="22721601">
                  <a:moveTo>
                    <a:pt x="0" y="0"/>
                  </a:moveTo>
                  <a:lnTo>
                    <a:pt x="22721601" y="0"/>
                  </a:lnTo>
                  <a:lnTo>
                    <a:pt x="22721601" y="2060380"/>
                  </a:lnTo>
                  <a:lnTo>
                    <a:pt x="0" y="2060380"/>
                  </a:lnTo>
                  <a:close/>
                </a:path>
              </a:pathLst>
            </a:custGeom>
            <a:solidFill>
              <a:srgbClr val="000000">
                <a:alpha val="0"/>
              </a:srgbClr>
            </a:solidFill>
          </p:spPr>
        </p:sp>
        <p:sp>
          <p:nvSpPr>
            <p:cNvPr name="TextBox 6" id="6"/>
            <p:cNvSpPr txBox="true"/>
            <p:nvPr/>
          </p:nvSpPr>
          <p:spPr>
            <a:xfrm>
              <a:off x="0" y="9525"/>
              <a:ext cx="22721600" cy="2050855"/>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Algorithm 2 – MOSP_Update (Heuristic)</a:t>
              </a:r>
            </a:p>
            <a:p>
              <a:pPr algn="l">
                <a:lnSpc>
                  <a:spcPts val="5280"/>
                </a:lnSpc>
              </a:pPr>
            </a:p>
          </p:txBody>
        </p:sp>
      </p:grpSp>
      <p:grpSp>
        <p:nvGrpSpPr>
          <p:cNvPr name="Group 7" id="7"/>
          <p:cNvGrpSpPr/>
          <p:nvPr/>
        </p:nvGrpSpPr>
        <p:grpSpPr>
          <a:xfrm rot="0">
            <a:off x="623400" y="1323431"/>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Understanding the Core Methods</a:t>
              </a:r>
            </a:p>
          </p:txBody>
        </p:sp>
      </p:grpSp>
      <p:grpSp>
        <p:nvGrpSpPr>
          <p:cNvPr name="Group 10" id="10"/>
          <p:cNvGrpSpPr/>
          <p:nvPr/>
        </p:nvGrpSpPr>
        <p:grpSpPr>
          <a:xfrm rot="0">
            <a:off x="0" y="2386220"/>
            <a:ext cx="8381998" cy="8067949"/>
            <a:chOff x="0" y="0"/>
            <a:chExt cx="11175997" cy="10757266"/>
          </a:xfrm>
        </p:grpSpPr>
        <p:sp>
          <p:nvSpPr>
            <p:cNvPr name="Freeform 11" id="11"/>
            <p:cNvSpPr/>
            <p:nvPr/>
          </p:nvSpPr>
          <p:spPr>
            <a:xfrm flipH="false" flipV="false" rot="0">
              <a:off x="0" y="0"/>
              <a:ext cx="11175998" cy="10757265"/>
            </a:xfrm>
            <a:custGeom>
              <a:avLst/>
              <a:gdLst/>
              <a:ahLst/>
              <a:cxnLst/>
              <a:rect r="r" b="b" t="t" l="l"/>
              <a:pathLst>
                <a:path h="10757265" w="11175998">
                  <a:moveTo>
                    <a:pt x="0" y="0"/>
                  </a:moveTo>
                  <a:lnTo>
                    <a:pt x="11175998" y="0"/>
                  </a:lnTo>
                  <a:lnTo>
                    <a:pt x="11175998" y="10757265"/>
                  </a:lnTo>
                  <a:lnTo>
                    <a:pt x="0" y="10757265"/>
                  </a:lnTo>
                  <a:close/>
                </a:path>
              </a:pathLst>
            </a:custGeom>
            <a:solidFill>
              <a:srgbClr val="000000">
                <a:alpha val="0"/>
              </a:srgbClr>
            </a:solidFill>
          </p:spPr>
        </p:sp>
        <p:sp>
          <p:nvSpPr>
            <p:cNvPr name="TextBox 12" id="12"/>
            <p:cNvSpPr txBox="true"/>
            <p:nvPr/>
          </p:nvSpPr>
          <p:spPr>
            <a:xfrm>
              <a:off x="0" y="0"/>
              <a:ext cx="11175997" cy="10757266"/>
            </a:xfrm>
            <a:prstGeom prst="rect">
              <a:avLst/>
            </a:prstGeom>
          </p:spPr>
          <p:txBody>
            <a:bodyPr anchor="t" rtlCol="false" tIns="0" lIns="0" bIns="0" rIns="0"/>
            <a:lstStyle/>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Run Algorithm 1 for each objective to update the individual SOSP trees (e.g., time, fuel).</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Build</a:t>
              </a:r>
              <a:r>
                <a:rPr lang="en-US" sz="2600">
                  <a:solidFill>
                    <a:srgbClr val="F5E8DA"/>
                  </a:solidFill>
                  <a:latin typeface="Montserrat"/>
                  <a:ea typeface="Montserrat"/>
                  <a:cs typeface="Montserrat"/>
                  <a:sym typeface="Montserrat"/>
                </a:rPr>
                <a:t> a combined ensemble graph by taking all edges from SOSP trees; edges common to multiple trees are prioritized via lower weights.</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Assign weights inversely to frequency: edge in more SOSP trees → lower weight → higher chance of being selected.</a:t>
              </a:r>
            </a:p>
            <a:p>
              <a:pPr algn="l">
                <a:lnSpc>
                  <a:spcPts val="3120"/>
                </a:lnSpc>
              </a:pPr>
            </a:p>
            <a:p>
              <a:pPr algn="l" marL="561341" indent="-280670" lvl="1">
                <a:lnSpc>
                  <a:spcPts val="3120"/>
                </a:lnSpc>
                <a:buFont typeface="Arial"/>
                <a:buChar char="•"/>
              </a:pPr>
              <a:r>
                <a:rPr lang="en-US" sz="2600">
                  <a:solidFill>
                    <a:srgbClr val="F5E8DA"/>
                  </a:solidFill>
                  <a:latin typeface="Montserrat"/>
                  <a:ea typeface="Montserrat"/>
                  <a:cs typeface="Montserrat"/>
                  <a:sym typeface="Montserrat"/>
                </a:rPr>
                <a:t>Run </a:t>
              </a:r>
              <a:r>
                <a:rPr lang="en-US" sz="2600">
                  <a:solidFill>
                    <a:srgbClr val="F5E8DA"/>
                  </a:solidFill>
                  <a:latin typeface="Montserrat"/>
                  <a:ea typeface="Montserrat"/>
                  <a:cs typeface="Montserrat"/>
                  <a:sym typeface="Montserrat"/>
                </a:rPr>
                <a:t>a single SOSP algorithm (e.g., Bellman-Ford) on this combined graph to find one balanced path.</a:t>
              </a:r>
            </a:p>
            <a:p>
              <a:pPr algn="l">
                <a:lnSpc>
                  <a:spcPts val="3120"/>
                </a:lnSpc>
              </a:pPr>
            </a:p>
            <a:p>
              <a:pPr algn="l" marL="561340" indent="-280670" lvl="1">
                <a:lnSpc>
                  <a:spcPts val="3120"/>
                </a:lnSpc>
                <a:buFont typeface="Arial"/>
                <a:buChar char="•"/>
              </a:pPr>
              <a:r>
                <a:rPr lang="en-US" sz="2600">
                  <a:solidFill>
                    <a:srgbClr val="F5E8DA"/>
                  </a:solidFill>
                  <a:latin typeface="Montserrat"/>
                  <a:ea typeface="Montserrat"/>
                  <a:cs typeface="Montserrat"/>
                  <a:sym typeface="Montserrat"/>
                </a:rPr>
                <a:t>Reassign original weights to the resulting path to retrieve a valid MOSP solution balancing the objectives.</a:t>
              </a:r>
            </a:p>
          </p:txBody>
        </p:sp>
      </p:grpSp>
      <p:sp>
        <p:nvSpPr>
          <p:cNvPr name="Freeform 13" id="13"/>
          <p:cNvSpPr/>
          <p:nvPr/>
        </p:nvSpPr>
        <p:spPr>
          <a:xfrm flipH="false" flipV="false" rot="0">
            <a:off x="10065911" y="2386220"/>
            <a:ext cx="6985261" cy="5995795"/>
          </a:xfrm>
          <a:custGeom>
            <a:avLst/>
            <a:gdLst/>
            <a:ahLst/>
            <a:cxnLst/>
            <a:rect r="r" b="b" t="t" l="l"/>
            <a:pathLst>
              <a:path h="5995795" w="6985261">
                <a:moveTo>
                  <a:pt x="0" y="0"/>
                </a:moveTo>
                <a:lnTo>
                  <a:pt x="6985261" y="0"/>
                </a:lnTo>
                <a:lnTo>
                  <a:pt x="6985261" y="5995795"/>
                </a:lnTo>
                <a:lnTo>
                  <a:pt x="0" y="5995795"/>
                </a:lnTo>
                <a:lnTo>
                  <a:pt x="0" y="0"/>
                </a:lnTo>
                <a:close/>
              </a:path>
            </a:pathLst>
          </a:custGeom>
          <a:blipFill>
            <a:blip r:embed="rId3"/>
            <a:stretch>
              <a:fillRect l="0" t="-8251" r="0" b="-8251"/>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Parallelization Strategy</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Using MPI, OpenMP/OpenCL, and METIS</a:t>
              </a:r>
            </a:p>
          </p:txBody>
        </p:sp>
      </p:grpSp>
      <p:sp>
        <p:nvSpPr>
          <p:cNvPr name="Freeform 10" id="10" descr="image.png"/>
          <p:cNvSpPr/>
          <p:nvPr/>
        </p:nvSpPr>
        <p:spPr>
          <a:xfrm flipH="false" flipV="false" rot="0">
            <a:off x="434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3931740"/>
            <a:ext cx="8381998" cy="1296721"/>
            <a:chOff x="0" y="0"/>
            <a:chExt cx="11175997" cy="1728961"/>
          </a:xfrm>
        </p:grpSpPr>
        <p:sp>
          <p:nvSpPr>
            <p:cNvPr name="Freeform 12" id="12"/>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13" id="13"/>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MPI for Inter-node Communication</a:t>
              </a:r>
            </a:p>
            <a:p>
              <a:pPr algn="ctr">
                <a:lnSpc>
                  <a:spcPts val="3120"/>
                </a:lnSpc>
              </a:pPr>
              <a:r>
                <a:rPr lang="en-US" sz="2600">
                  <a:solidFill>
                    <a:srgbClr val="F5E8DA"/>
                  </a:solidFill>
                  <a:latin typeface="Montserrat"/>
                  <a:ea typeface="Montserrat"/>
                  <a:cs typeface="Montserrat"/>
                  <a:sym typeface="Montserrat"/>
                </a:rPr>
                <a:t>Distributes graph partitions across multiple machines; minimizes communication overhead.</a:t>
              </a:r>
            </a:p>
          </p:txBody>
        </p:sp>
      </p:grpSp>
      <p:sp>
        <p:nvSpPr>
          <p:cNvPr name="Freeform 14" id="14" descr="image.png"/>
          <p:cNvSpPr/>
          <p:nvPr/>
        </p:nvSpPr>
        <p:spPr>
          <a:xfrm flipH="false" flipV="false" rot="0">
            <a:off x="133350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9448800" y="3931740"/>
            <a:ext cx="8381998" cy="1296721"/>
            <a:chOff x="0" y="0"/>
            <a:chExt cx="11175997" cy="1728961"/>
          </a:xfrm>
        </p:grpSpPr>
        <p:sp>
          <p:nvSpPr>
            <p:cNvPr name="Freeform 16" id="16"/>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17" id="17"/>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OpenMP for Intra-node Parallelism</a:t>
              </a:r>
            </a:p>
            <a:p>
              <a:pPr algn="ctr">
                <a:lnSpc>
                  <a:spcPts val="3120"/>
                </a:lnSpc>
              </a:pPr>
              <a:r>
                <a:rPr lang="en-US" sz="2600">
                  <a:solidFill>
                    <a:srgbClr val="F5E8DA"/>
                  </a:solidFill>
                  <a:latin typeface="Montserrat"/>
                  <a:ea typeface="Montserrat"/>
                  <a:cs typeface="Montserrat"/>
                  <a:sym typeface="Montserrat"/>
                </a:rPr>
                <a:t>Parallelizes edge relaxation and label propagation on each node for efficient computation.</a:t>
              </a:r>
            </a:p>
          </p:txBody>
        </p:sp>
      </p:grpSp>
      <p:sp>
        <p:nvSpPr>
          <p:cNvPr name="Freeform 18" id="18" descr="image.png"/>
          <p:cNvSpPr/>
          <p:nvPr/>
        </p:nvSpPr>
        <p:spPr>
          <a:xfrm flipH="false" flipV="false" rot="0">
            <a:off x="4343400" y="5775424"/>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457200" y="6689824"/>
            <a:ext cx="8381998" cy="1687246"/>
            <a:chOff x="0" y="0"/>
            <a:chExt cx="11175997" cy="2249661"/>
          </a:xfrm>
        </p:grpSpPr>
        <p:sp>
          <p:nvSpPr>
            <p:cNvPr name="Freeform 20" id="20"/>
            <p:cNvSpPr/>
            <p:nvPr/>
          </p:nvSpPr>
          <p:spPr>
            <a:xfrm flipH="false" flipV="false" rot="0">
              <a:off x="0" y="0"/>
              <a:ext cx="11175998" cy="2249661"/>
            </a:xfrm>
            <a:custGeom>
              <a:avLst/>
              <a:gdLst/>
              <a:ahLst/>
              <a:cxnLst/>
              <a:rect r="r" b="b" t="t" l="l"/>
              <a:pathLst>
                <a:path h="2249661" w="11175998">
                  <a:moveTo>
                    <a:pt x="0" y="0"/>
                  </a:moveTo>
                  <a:lnTo>
                    <a:pt x="11175998" y="0"/>
                  </a:lnTo>
                  <a:lnTo>
                    <a:pt x="11175998" y="2249661"/>
                  </a:lnTo>
                  <a:lnTo>
                    <a:pt x="0" y="2249661"/>
                  </a:lnTo>
                  <a:close/>
                </a:path>
              </a:pathLst>
            </a:custGeom>
            <a:solidFill>
              <a:srgbClr val="000000">
                <a:alpha val="0"/>
              </a:srgbClr>
            </a:solidFill>
          </p:spPr>
        </p:sp>
        <p:sp>
          <p:nvSpPr>
            <p:cNvPr name="TextBox 21" id="21"/>
            <p:cNvSpPr txBox="true"/>
            <p:nvPr/>
          </p:nvSpPr>
          <p:spPr>
            <a:xfrm>
              <a:off x="0" y="0"/>
              <a:ext cx="1117599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Graph Partitioning with METIS</a:t>
              </a:r>
            </a:p>
            <a:p>
              <a:pPr algn="ctr">
                <a:lnSpc>
                  <a:spcPts val="3120"/>
                </a:lnSpc>
              </a:pPr>
              <a:r>
                <a:rPr lang="en-US" sz="2600">
                  <a:solidFill>
                    <a:srgbClr val="F5E8DA"/>
                  </a:solidFill>
                  <a:latin typeface="Montserrat"/>
                  <a:ea typeface="Montserrat"/>
                  <a:cs typeface="Montserrat"/>
                  <a:sym typeface="Montserrat"/>
                </a:rPr>
                <a:t>Partitions graph into p parts balancing computational load and minimizing cross-partition links.</a:t>
              </a:r>
            </a:p>
          </p:txBody>
        </p:sp>
      </p:grpSp>
      <p:sp>
        <p:nvSpPr>
          <p:cNvPr name="Freeform 22" id="22" descr="image.png"/>
          <p:cNvSpPr/>
          <p:nvPr/>
        </p:nvSpPr>
        <p:spPr>
          <a:xfrm flipH="false" flipV="false" rot="0">
            <a:off x="13335000" y="5775424"/>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6"/>
            <a:stretch>
              <a:fillRect l="0" t="0" r="0" b="0"/>
            </a:stretch>
          </a:blipFill>
        </p:spPr>
      </p:sp>
      <p:grpSp>
        <p:nvGrpSpPr>
          <p:cNvPr name="Group 23" id="23"/>
          <p:cNvGrpSpPr/>
          <p:nvPr/>
        </p:nvGrpSpPr>
        <p:grpSpPr>
          <a:xfrm rot="0">
            <a:off x="9448800" y="6689824"/>
            <a:ext cx="8381998" cy="1296721"/>
            <a:chOff x="0" y="0"/>
            <a:chExt cx="11175997" cy="1728961"/>
          </a:xfrm>
        </p:grpSpPr>
        <p:sp>
          <p:nvSpPr>
            <p:cNvPr name="Freeform 24" id="24"/>
            <p:cNvSpPr/>
            <p:nvPr/>
          </p:nvSpPr>
          <p:spPr>
            <a:xfrm flipH="false" flipV="false" rot="0">
              <a:off x="0" y="0"/>
              <a:ext cx="11175998" cy="1728961"/>
            </a:xfrm>
            <a:custGeom>
              <a:avLst/>
              <a:gdLst/>
              <a:ahLst/>
              <a:cxnLst/>
              <a:rect r="r" b="b" t="t" l="l"/>
              <a:pathLst>
                <a:path h="1728961" w="11175998">
                  <a:moveTo>
                    <a:pt x="0" y="0"/>
                  </a:moveTo>
                  <a:lnTo>
                    <a:pt x="11175998" y="0"/>
                  </a:lnTo>
                  <a:lnTo>
                    <a:pt x="11175998" y="1728961"/>
                  </a:lnTo>
                  <a:lnTo>
                    <a:pt x="0" y="1728961"/>
                  </a:lnTo>
                  <a:close/>
                </a:path>
              </a:pathLst>
            </a:custGeom>
            <a:solidFill>
              <a:srgbClr val="000000">
                <a:alpha val="0"/>
              </a:srgbClr>
            </a:solidFill>
          </p:spPr>
        </p:sp>
        <p:sp>
          <p:nvSpPr>
            <p:cNvPr name="TextBox 25" id="25"/>
            <p:cNvSpPr txBox="true"/>
            <p:nvPr/>
          </p:nvSpPr>
          <p:spPr>
            <a:xfrm>
              <a:off x="0" y="0"/>
              <a:ext cx="11175997" cy="17289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Execution Flow</a:t>
              </a:r>
            </a:p>
            <a:p>
              <a:pPr algn="ctr">
                <a:lnSpc>
                  <a:spcPts val="3120"/>
                </a:lnSpc>
              </a:pPr>
              <a:r>
                <a:rPr lang="en-US" sz="2600">
                  <a:solidFill>
                    <a:srgbClr val="F5E8DA"/>
                  </a:solidFill>
                  <a:latin typeface="Montserrat"/>
                  <a:ea typeface="Montserrat"/>
                  <a:cs typeface="Montserrat"/>
                  <a:sym typeface="Montserrat"/>
                </a:rPr>
                <a:t>Partition graph → run parallel SOSP updates → merge results for MOSP.</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E8CA5"/>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Example Application</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Drone-Based Delivery Systems</a:t>
              </a:r>
            </a:p>
          </p:txBody>
        </p:sp>
      </p:grpSp>
      <p:sp>
        <p:nvSpPr>
          <p:cNvPr name="Freeform 10" id="10" descr="tmpz3mj3gkm.png"/>
          <p:cNvSpPr/>
          <p:nvPr/>
        </p:nvSpPr>
        <p:spPr>
          <a:xfrm flipH="false" flipV="false" rot="0">
            <a:off x="28447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3"/>
            <a:stretch>
              <a:fillRect l="0" t="0" r="0" b="0"/>
            </a:stretch>
          </a:blipFill>
        </p:spPr>
      </p:sp>
      <p:grpSp>
        <p:nvGrpSpPr>
          <p:cNvPr name="Group 11" id="11"/>
          <p:cNvGrpSpPr/>
          <p:nvPr/>
        </p:nvGrpSpPr>
        <p:grpSpPr>
          <a:xfrm rot="0">
            <a:off x="457200" y="4322265"/>
            <a:ext cx="5384600" cy="1687246"/>
            <a:chOff x="0" y="0"/>
            <a:chExt cx="7179467" cy="2249661"/>
          </a:xfrm>
        </p:grpSpPr>
        <p:sp>
          <p:nvSpPr>
            <p:cNvPr name="Freeform 12" id="12"/>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13" id="13"/>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Objective</a:t>
              </a:r>
            </a:p>
            <a:p>
              <a:pPr algn="ctr">
                <a:lnSpc>
                  <a:spcPts val="3120"/>
                </a:lnSpc>
              </a:pPr>
              <a:r>
                <a:rPr lang="en-US" sz="2600">
                  <a:solidFill>
                    <a:srgbClr val="F5E8DA"/>
                  </a:solidFill>
                  <a:latin typeface="Montserrat"/>
                  <a:ea typeface="Montserrat"/>
                  <a:cs typeface="Montserrat"/>
                  <a:sym typeface="Montserrat"/>
                </a:rPr>
                <a:t>Minimize delivery time while managing energy consumption in real-time.</a:t>
              </a:r>
            </a:p>
          </p:txBody>
        </p:sp>
      </p:grpSp>
      <p:sp>
        <p:nvSpPr>
          <p:cNvPr name="Freeform 14" id="14" descr="tmp6y1kfuum.png"/>
          <p:cNvSpPr/>
          <p:nvPr/>
        </p:nvSpPr>
        <p:spPr>
          <a:xfrm flipH="false" flipV="false" rot="0">
            <a:off x="8838902"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4"/>
            <a:stretch>
              <a:fillRect l="0" t="0" r="0" b="0"/>
            </a:stretch>
          </a:blipFill>
        </p:spPr>
      </p:sp>
      <p:grpSp>
        <p:nvGrpSpPr>
          <p:cNvPr name="Group 15" id="15"/>
          <p:cNvGrpSpPr/>
          <p:nvPr/>
        </p:nvGrpSpPr>
        <p:grpSpPr>
          <a:xfrm rot="0">
            <a:off x="6451401" y="4322265"/>
            <a:ext cx="5384898" cy="2077771"/>
            <a:chOff x="0" y="0"/>
            <a:chExt cx="7179864" cy="2770361"/>
          </a:xfrm>
        </p:grpSpPr>
        <p:sp>
          <p:nvSpPr>
            <p:cNvPr name="Freeform 16" id="16"/>
            <p:cNvSpPr/>
            <p:nvPr/>
          </p:nvSpPr>
          <p:spPr>
            <a:xfrm flipH="false" flipV="false" rot="0">
              <a:off x="0" y="0"/>
              <a:ext cx="7179864" cy="2770361"/>
            </a:xfrm>
            <a:custGeom>
              <a:avLst/>
              <a:gdLst/>
              <a:ahLst/>
              <a:cxnLst/>
              <a:rect r="r" b="b" t="t" l="l"/>
              <a:pathLst>
                <a:path h="2770361" w="7179864">
                  <a:moveTo>
                    <a:pt x="0" y="0"/>
                  </a:moveTo>
                  <a:lnTo>
                    <a:pt x="7179864" y="0"/>
                  </a:lnTo>
                  <a:lnTo>
                    <a:pt x="7179864" y="2770361"/>
                  </a:lnTo>
                  <a:lnTo>
                    <a:pt x="0" y="2770361"/>
                  </a:lnTo>
                  <a:close/>
                </a:path>
              </a:pathLst>
            </a:custGeom>
            <a:solidFill>
              <a:srgbClr val="000000">
                <a:alpha val="0"/>
              </a:srgbClr>
            </a:solidFill>
          </p:spPr>
        </p:sp>
        <p:sp>
          <p:nvSpPr>
            <p:cNvPr name="TextBox 17" id="17"/>
            <p:cNvSpPr txBox="true"/>
            <p:nvPr/>
          </p:nvSpPr>
          <p:spPr>
            <a:xfrm>
              <a:off x="0" y="0"/>
              <a:ext cx="7179864" cy="27703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Scenario</a:t>
              </a:r>
            </a:p>
            <a:p>
              <a:pPr algn="ctr">
                <a:lnSpc>
                  <a:spcPts val="3120"/>
                </a:lnSpc>
              </a:pPr>
              <a:r>
                <a:rPr lang="en-US" sz="2600">
                  <a:solidFill>
                    <a:srgbClr val="F5E8DA"/>
                  </a:solidFill>
                  <a:latin typeface="Montserrat"/>
                  <a:ea typeface="Montserrat"/>
                  <a:cs typeface="Montserrat"/>
                  <a:sym typeface="Montserrat"/>
                </a:rPr>
                <a:t>Drones dynamically reroute based on changing conditions such as weather or urban congestion.</a:t>
              </a:r>
            </a:p>
          </p:txBody>
        </p:sp>
      </p:grpSp>
      <p:sp>
        <p:nvSpPr>
          <p:cNvPr name="Freeform 18" id="18" descr="image.png"/>
          <p:cNvSpPr/>
          <p:nvPr/>
        </p:nvSpPr>
        <p:spPr>
          <a:xfrm flipH="false" flipV="false" rot="0">
            <a:off x="14833400" y="3017340"/>
            <a:ext cx="609600" cy="609600"/>
          </a:xfrm>
          <a:custGeom>
            <a:avLst/>
            <a:gdLst/>
            <a:ahLst/>
            <a:cxnLst/>
            <a:rect r="r" b="b" t="t" l="l"/>
            <a:pathLst>
              <a:path h="609600" w="609600">
                <a:moveTo>
                  <a:pt x="0" y="0"/>
                </a:moveTo>
                <a:lnTo>
                  <a:pt x="609600" y="0"/>
                </a:lnTo>
                <a:lnTo>
                  <a:pt x="609600" y="609600"/>
                </a:lnTo>
                <a:lnTo>
                  <a:pt x="0" y="609600"/>
                </a:lnTo>
                <a:lnTo>
                  <a:pt x="0" y="0"/>
                </a:lnTo>
                <a:close/>
              </a:path>
            </a:pathLst>
          </a:custGeom>
          <a:blipFill>
            <a:blip r:embed="rId5"/>
            <a:stretch>
              <a:fillRect l="0" t="0" r="0" b="0"/>
            </a:stretch>
          </a:blipFill>
        </p:spPr>
      </p:sp>
      <p:grpSp>
        <p:nvGrpSpPr>
          <p:cNvPr name="Group 19" id="19"/>
          <p:cNvGrpSpPr/>
          <p:nvPr/>
        </p:nvGrpSpPr>
        <p:grpSpPr>
          <a:xfrm rot="0">
            <a:off x="12445899" y="4517528"/>
            <a:ext cx="5384600" cy="1687246"/>
            <a:chOff x="0" y="0"/>
            <a:chExt cx="7179467" cy="2249661"/>
          </a:xfrm>
        </p:grpSpPr>
        <p:sp>
          <p:nvSpPr>
            <p:cNvPr name="Freeform 20" id="20"/>
            <p:cNvSpPr/>
            <p:nvPr/>
          </p:nvSpPr>
          <p:spPr>
            <a:xfrm flipH="false" flipV="false" rot="0">
              <a:off x="0" y="0"/>
              <a:ext cx="7179466" cy="2249661"/>
            </a:xfrm>
            <a:custGeom>
              <a:avLst/>
              <a:gdLst/>
              <a:ahLst/>
              <a:cxnLst/>
              <a:rect r="r" b="b" t="t" l="l"/>
              <a:pathLst>
                <a:path h="2249661" w="7179466">
                  <a:moveTo>
                    <a:pt x="0" y="0"/>
                  </a:moveTo>
                  <a:lnTo>
                    <a:pt x="7179466" y="0"/>
                  </a:lnTo>
                  <a:lnTo>
                    <a:pt x="7179466" y="2249661"/>
                  </a:lnTo>
                  <a:lnTo>
                    <a:pt x="0" y="2249661"/>
                  </a:lnTo>
                  <a:close/>
                </a:path>
              </a:pathLst>
            </a:custGeom>
            <a:solidFill>
              <a:srgbClr val="000000">
                <a:alpha val="0"/>
              </a:srgbClr>
            </a:solidFill>
          </p:spPr>
        </p:sp>
        <p:sp>
          <p:nvSpPr>
            <p:cNvPr name="TextBox 21" id="21"/>
            <p:cNvSpPr txBox="true"/>
            <p:nvPr/>
          </p:nvSpPr>
          <p:spPr>
            <a:xfrm>
              <a:off x="0" y="0"/>
              <a:ext cx="7179467" cy="2249661"/>
            </a:xfrm>
            <a:prstGeom prst="rect">
              <a:avLst/>
            </a:prstGeom>
          </p:spPr>
          <p:txBody>
            <a:bodyPr anchor="t" rtlCol="false" tIns="0" lIns="0" bIns="0" rIns="0"/>
            <a:lstStyle/>
            <a:p>
              <a:pPr algn="ctr">
                <a:lnSpc>
                  <a:spcPts val="3120"/>
                </a:lnSpc>
              </a:pPr>
              <a:r>
                <a:rPr lang="en-US" sz="2600" b="true">
                  <a:solidFill>
                    <a:srgbClr val="F5E8DA"/>
                  </a:solidFill>
                  <a:latin typeface="Montserrat Bold"/>
                  <a:ea typeface="Montserrat Bold"/>
                  <a:cs typeface="Montserrat Bold"/>
                  <a:sym typeface="Montserrat Bold"/>
                </a:rPr>
                <a:t>Dynamic Network</a:t>
              </a:r>
            </a:p>
            <a:p>
              <a:pPr algn="ctr">
                <a:lnSpc>
                  <a:spcPts val="3120"/>
                </a:lnSpc>
              </a:pPr>
              <a:r>
                <a:rPr lang="en-US" sz="2600">
                  <a:solidFill>
                    <a:srgbClr val="F5E8DA"/>
                  </a:solidFill>
                  <a:latin typeface="Montserrat"/>
                  <a:ea typeface="Montserrat"/>
                  <a:cs typeface="Montserrat"/>
                  <a:sym typeface="Montserrat"/>
                </a:rPr>
                <a:t>Graph structure changes continuously; real-time MOSP updates are essential.</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F5E8DA"/>
            </a:solidFill>
          </p:spPr>
        </p:sp>
      </p:grpSp>
      <p:grpSp>
        <p:nvGrpSpPr>
          <p:cNvPr name="Group 4" id="4"/>
          <p:cNvGrpSpPr/>
          <p:nvPr/>
        </p:nvGrpSpPr>
        <p:grpSpPr>
          <a:xfrm rot="0">
            <a:off x="623400" y="0"/>
            <a:ext cx="17041200" cy="1425850"/>
            <a:chOff x="0" y="0"/>
            <a:chExt cx="22721600" cy="1901133"/>
          </a:xfrm>
        </p:grpSpPr>
        <p:sp>
          <p:nvSpPr>
            <p:cNvPr name="Freeform 5" id="5"/>
            <p:cNvSpPr/>
            <p:nvPr/>
          </p:nvSpPr>
          <p:spPr>
            <a:xfrm flipH="false" flipV="false" rot="0">
              <a:off x="0" y="0"/>
              <a:ext cx="22721601" cy="1901133"/>
            </a:xfrm>
            <a:custGeom>
              <a:avLst/>
              <a:gdLst/>
              <a:ahLst/>
              <a:cxnLst/>
              <a:rect r="r" b="b" t="t" l="l"/>
              <a:pathLst>
                <a:path h="1901133" w="22721601">
                  <a:moveTo>
                    <a:pt x="0" y="0"/>
                  </a:moveTo>
                  <a:lnTo>
                    <a:pt x="22721601" y="0"/>
                  </a:lnTo>
                  <a:lnTo>
                    <a:pt x="22721601" y="1901133"/>
                  </a:lnTo>
                  <a:lnTo>
                    <a:pt x="0" y="1901133"/>
                  </a:lnTo>
                  <a:close/>
                </a:path>
              </a:pathLst>
            </a:custGeom>
            <a:solidFill>
              <a:srgbClr val="000000">
                <a:alpha val="0"/>
              </a:srgbClr>
            </a:solidFill>
          </p:spPr>
        </p:sp>
        <p:sp>
          <p:nvSpPr>
            <p:cNvPr name="TextBox 6" id="6"/>
            <p:cNvSpPr txBox="true"/>
            <p:nvPr/>
          </p:nvSpPr>
          <p:spPr>
            <a:xfrm>
              <a:off x="0" y="9525"/>
              <a:ext cx="22721600" cy="1891608"/>
            </a:xfrm>
            <a:prstGeom prst="rect">
              <a:avLst/>
            </a:prstGeom>
          </p:spPr>
          <p:txBody>
            <a:bodyPr anchor="ctr" rtlCol="false" tIns="0" lIns="0" bIns="0" rIns="0"/>
            <a:lstStyle/>
            <a:p>
              <a:pPr algn="l">
                <a:lnSpc>
                  <a:spcPts val="5280"/>
                </a:lnSpc>
              </a:pPr>
              <a:r>
                <a:rPr lang="en-US" sz="4400">
                  <a:solidFill>
                    <a:srgbClr val="F5E8DA"/>
                  </a:solidFill>
                  <a:latin typeface="Montserrat"/>
                  <a:ea typeface="Montserrat"/>
                  <a:cs typeface="Montserrat"/>
                  <a:sym typeface="Montserrat"/>
                </a:rPr>
                <a:t>What You Will Implement</a:t>
              </a:r>
            </a:p>
          </p:txBody>
        </p:sp>
      </p:grpSp>
      <p:grpSp>
        <p:nvGrpSpPr>
          <p:cNvPr name="Group 7" id="7"/>
          <p:cNvGrpSpPr/>
          <p:nvPr/>
        </p:nvGrpSpPr>
        <p:grpSpPr>
          <a:xfrm rot="0">
            <a:off x="623398" y="1425852"/>
            <a:ext cx="17041198" cy="963620"/>
            <a:chOff x="0" y="0"/>
            <a:chExt cx="22721597" cy="1284827"/>
          </a:xfrm>
        </p:grpSpPr>
        <p:sp>
          <p:nvSpPr>
            <p:cNvPr name="Freeform 8" id="8"/>
            <p:cNvSpPr/>
            <p:nvPr/>
          </p:nvSpPr>
          <p:spPr>
            <a:xfrm flipH="false" flipV="false" rot="0">
              <a:off x="0" y="0"/>
              <a:ext cx="22721598" cy="1284827"/>
            </a:xfrm>
            <a:custGeom>
              <a:avLst/>
              <a:gdLst/>
              <a:ahLst/>
              <a:cxnLst/>
              <a:rect r="r" b="b" t="t" l="l"/>
              <a:pathLst>
                <a:path h="1284827" w="22721598">
                  <a:moveTo>
                    <a:pt x="0" y="0"/>
                  </a:moveTo>
                  <a:lnTo>
                    <a:pt x="22721598" y="0"/>
                  </a:lnTo>
                  <a:lnTo>
                    <a:pt x="22721598" y="1284827"/>
                  </a:lnTo>
                  <a:lnTo>
                    <a:pt x="0" y="1284827"/>
                  </a:lnTo>
                  <a:close/>
                </a:path>
              </a:pathLst>
            </a:custGeom>
            <a:solidFill>
              <a:srgbClr val="000000">
                <a:alpha val="0"/>
              </a:srgbClr>
            </a:solidFill>
          </p:spPr>
        </p:sp>
        <p:sp>
          <p:nvSpPr>
            <p:cNvPr name="TextBox 9" id="9"/>
            <p:cNvSpPr txBox="true"/>
            <p:nvPr/>
          </p:nvSpPr>
          <p:spPr>
            <a:xfrm>
              <a:off x="0" y="0"/>
              <a:ext cx="22721597" cy="1284827"/>
            </a:xfrm>
            <a:prstGeom prst="rect">
              <a:avLst/>
            </a:prstGeom>
          </p:spPr>
          <p:txBody>
            <a:bodyPr anchor="t" rtlCol="false" tIns="0" lIns="0" bIns="0" rIns="0"/>
            <a:lstStyle/>
            <a:p>
              <a:pPr algn="l">
                <a:lnSpc>
                  <a:spcPts val="3840"/>
                </a:lnSpc>
              </a:pPr>
              <a:r>
                <a:rPr lang="en-US" sz="3200">
                  <a:solidFill>
                    <a:srgbClr val="F5E8DA"/>
                  </a:solidFill>
                  <a:latin typeface="Montserrat"/>
                  <a:ea typeface="Montserrat"/>
                  <a:cs typeface="Montserrat"/>
                  <a:sym typeface="Montserrat"/>
                </a:rPr>
                <a:t>Implementation Plan for Parallel MOSP</a:t>
              </a:r>
            </a:p>
          </p:txBody>
        </p:sp>
      </p:grpSp>
      <p:grpSp>
        <p:nvGrpSpPr>
          <p:cNvPr name="Group 10" id="10"/>
          <p:cNvGrpSpPr/>
          <p:nvPr/>
        </p:nvGrpSpPr>
        <p:grpSpPr>
          <a:xfrm rot="0">
            <a:off x="0" y="2962377"/>
            <a:ext cx="8381998" cy="5592496"/>
            <a:chOff x="0" y="0"/>
            <a:chExt cx="11175997" cy="7456661"/>
          </a:xfrm>
        </p:grpSpPr>
        <p:sp>
          <p:nvSpPr>
            <p:cNvPr name="Freeform 11" id="11"/>
            <p:cNvSpPr/>
            <p:nvPr/>
          </p:nvSpPr>
          <p:spPr>
            <a:xfrm flipH="false" flipV="false" rot="0">
              <a:off x="0" y="0"/>
              <a:ext cx="11175998" cy="7456661"/>
            </a:xfrm>
            <a:custGeom>
              <a:avLst/>
              <a:gdLst/>
              <a:ahLst/>
              <a:cxnLst/>
              <a:rect r="r" b="b" t="t" l="l"/>
              <a:pathLst>
                <a:path h="7456661" w="11175998">
                  <a:moveTo>
                    <a:pt x="0" y="0"/>
                  </a:moveTo>
                  <a:lnTo>
                    <a:pt x="11175998" y="0"/>
                  </a:lnTo>
                  <a:lnTo>
                    <a:pt x="11175998" y="7456661"/>
                  </a:lnTo>
                  <a:lnTo>
                    <a:pt x="0" y="7456661"/>
                  </a:lnTo>
                  <a:close/>
                </a:path>
              </a:pathLst>
            </a:custGeom>
            <a:solidFill>
              <a:srgbClr val="000000">
                <a:alpha val="0"/>
              </a:srgbClr>
            </a:solidFill>
          </p:spPr>
        </p:sp>
        <p:sp>
          <p:nvSpPr>
            <p:cNvPr name="TextBox 12" id="12"/>
            <p:cNvSpPr txBox="true"/>
            <p:nvPr/>
          </p:nvSpPr>
          <p:spPr>
            <a:xfrm>
              <a:off x="0" y="0"/>
              <a:ext cx="11175997" cy="7456661"/>
            </a:xfrm>
            <a:prstGeom prst="rect">
              <a:avLst/>
            </a:prstGeom>
          </p:spPr>
          <p:txBody>
            <a:bodyPr anchor="t" rtlCol="false" tIns="0" lIns="0" bIns="0" rIns="0"/>
            <a:lstStyle/>
            <a:p>
              <a:pPr algn="l" marL="901447" indent="-450723" lvl="1">
                <a:lnSpc>
                  <a:spcPts val="3120"/>
                </a:lnSpc>
                <a:buFont typeface="Arial"/>
                <a:buChar char="•"/>
              </a:pPr>
              <a:r>
                <a:rPr lang="en-US" b="true" sz="2600">
                  <a:solidFill>
                    <a:srgbClr val="F5E8DA"/>
                  </a:solidFill>
                  <a:latin typeface="Montserrat Bold"/>
                  <a:ea typeface="Montserrat Bold"/>
                  <a:cs typeface="Montserrat Bold"/>
                  <a:sym typeface="Montserrat Bold"/>
                </a:rPr>
                <a:t>MPI:</a:t>
              </a:r>
              <a:r>
                <a:rPr lang="en-US" sz="2600">
                  <a:solidFill>
                    <a:srgbClr val="F5E8DA"/>
                  </a:solidFill>
                  <a:latin typeface="Montserrat"/>
                  <a:ea typeface="Montserrat"/>
                  <a:cs typeface="Montserrat"/>
                  <a:sym typeface="Montserrat"/>
                </a:rPr>
                <a:t> Handles graph partitioning and update distribution across machines.</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OpenMP/OpenCL:</a:t>
              </a:r>
              <a:r>
                <a:rPr lang="en-US" sz="2600">
                  <a:solidFill>
                    <a:srgbClr val="F5E8DA"/>
                  </a:solidFill>
                  <a:latin typeface="Montserrat"/>
                  <a:ea typeface="Montserrat"/>
                  <a:cs typeface="Montserrat"/>
                  <a:sym typeface="Montserrat"/>
                </a:rPr>
                <a:t> Performs vertex and edge computations in parallel within each partition.</a:t>
              </a:r>
            </a:p>
            <a:p>
              <a:pPr algn="l">
                <a:lnSpc>
                  <a:spcPts val="3120"/>
                </a:lnSpc>
              </a:pPr>
            </a:p>
            <a:p>
              <a:pPr algn="l" marL="901447" indent="-300482" lvl="2">
                <a:lnSpc>
                  <a:spcPts val="3120"/>
                </a:lnSpc>
                <a:buFont typeface="Arial"/>
                <a:buChar char="⚬"/>
              </a:pPr>
              <a:r>
                <a:rPr lang="en-US" b="true" sz="2600">
                  <a:solidFill>
                    <a:srgbClr val="F5E8DA"/>
                  </a:solidFill>
                  <a:latin typeface="Montserrat Bold"/>
                  <a:ea typeface="Montserrat Bold"/>
                  <a:cs typeface="Montserrat Bold"/>
                  <a:sym typeface="Montserrat Bold"/>
                </a:rPr>
                <a:t>METIS:</a:t>
              </a:r>
              <a:r>
                <a:rPr lang="en-US" sz="2600">
                  <a:solidFill>
                    <a:srgbClr val="F5E8DA"/>
                  </a:solidFill>
                  <a:latin typeface="Montserrat"/>
                  <a:ea typeface="Montserrat"/>
                  <a:cs typeface="Montserrat"/>
                  <a:sym typeface="Montserrat"/>
                </a:rPr>
                <a:t> Efficiently partitions graphs into balanced, low-intercommunication subgraphs.</a:t>
              </a:r>
            </a:p>
            <a:p>
              <a:pPr algn="l">
                <a:lnSpc>
                  <a:spcPts val="3120"/>
                </a:lnSpc>
              </a:pPr>
            </a:p>
            <a:p>
              <a:pPr algn="l" marL="901700" indent="-300567" lvl="2">
                <a:lnSpc>
                  <a:spcPts val="3120"/>
                </a:lnSpc>
                <a:buFont typeface="Arial"/>
                <a:buChar char="⚬"/>
              </a:pPr>
              <a:r>
                <a:rPr lang="en-US" b="true" sz="2600">
                  <a:solidFill>
                    <a:srgbClr val="F5E8DA"/>
                  </a:solidFill>
                  <a:latin typeface="Montserrat Bold"/>
                  <a:ea typeface="Montserrat Bold"/>
                  <a:cs typeface="Montserrat Bold"/>
                  <a:sym typeface="Montserrat Bold"/>
                </a:rPr>
                <a:t>Dataset and Testing:</a:t>
              </a:r>
              <a:r>
                <a:rPr lang="en-US" sz="2600">
                  <a:solidFill>
                    <a:srgbClr val="F5E8DA"/>
                  </a:solidFill>
                  <a:latin typeface="Montserrat"/>
                  <a:ea typeface="Montserrat"/>
                  <a:cs typeface="Montserrat"/>
                  <a:sym typeface="Montserrat"/>
                </a:rPr>
                <a:t> Utilize public graph datasets to benchmark performance and scalability.</a:t>
              </a:r>
            </a:p>
          </p:txBody>
        </p:sp>
      </p:grpSp>
      <p:sp>
        <p:nvSpPr>
          <p:cNvPr name="Freeform 13" id="13"/>
          <p:cNvSpPr/>
          <p:nvPr/>
        </p:nvSpPr>
        <p:spPr>
          <a:xfrm flipH="false" flipV="false" rot="0">
            <a:off x="9460370" y="3077300"/>
            <a:ext cx="7504408" cy="4999812"/>
          </a:xfrm>
          <a:custGeom>
            <a:avLst/>
            <a:gdLst/>
            <a:ahLst/>
            <a:cxnLst/>
            <a:rect r="r" b="b" t="t" l="l"/>
            <a:pathLst>
              <a:path h="4999812" w="7504408">
                <a:moveTo>
                  <a:pt x="0" y="0"/>
                </a:moveTo>
                <a:lnTo>
                  <a:pt x="7504409" y="0"/>
                </a:lnTo>
                <a:lnTo>
                  <a:pt x="7504409" y="4999812"/>
                </a:lnTo>
                <a:lnTo>
                  <a:pt x="0" y="4999812"/>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DAGlLIxWtW0</dc:identifier>
  <dcterms:modified xsi:type="dcterms:W3CDTF">2011-08-01T06:04:30Z</dcterms:modified>
  <cp:revision>1</cp:revision>
  <dc:title>PDC_Project.pptx</dc:title>
</cp:coreProperties>
</file>