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8" r:id="rId8"/>
    <p:sldId id="299" r:id="rId9"/>
    <p:sldId id="300" r:id="rId10"/>
    <p:sldId id="303" r:id="rId11"/>
    <p:sldId id="301" r:id="rId12"/>
    <p:sldId id="30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08-Aug-23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08-Aug-23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08-Aug-23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08-Aug-23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08-Aug-23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08-Aug-23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08-Aug-23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08-Aug-23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08-Aug-23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08-Aug-23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08-Aug-23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08-Aug-23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Software Testing Basics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Usman Jilani</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029C-4A07-637D-6E0E-C294126F4DEA}"/>
              </a:ext>
            </a:extLst>
          </p:cNvPr>
          <p:cNvSpPr>
            <a:spLocks noGrp="1"/>
          </p:cNvSpPr>
          <p:nvPr>
            <p:ph type="title"/>
          </p:nvPr>
        </p:nvSpPr>
        <p:spPr/>
        <p:txBody>
          <a:bodyPr>
            <a:normAutofit/>
          </a:bodyPr>
          <a:lstStyle/>
          <a:p>
            <a:r>
              <a:rPr lang="en-US" sz="3200" b="1" u="sng" dirty="0"/>
              <a:t>Introduction of Software Testing and its Importance:</a:t>
            </a:r>
          </a:p>
        </p:txBody>
      </p:sp>
      <p:sp>
        <p:nvSpPr>
          <p:cNvPr id="3" name="Content Placeholder 2">
            <a:extLst>
              <a:ext uri="{FF2B5EF4-FFF2-40B4-BE49-F238E27FC236}">
                <a16:creationId xmlns:a16="http://schemas.microsoft.com/office/drawing/2014/main" id="{7372FBC7-06B3-3325-7FA3-6934F0D79AB4}"/>
              </a:ext>
            </a:extLst>
          </p:cNvPr>
          <p:cNvSpPr>
            <a:spLocks noGrp="1"/>
          </p:cNvSpPr>
          <p:nvPr>
            <p:ph idx="1"/>
          </p:nvPr>
        </p:nvSpPr>
        <p:spPr>
          <a:xfrm>
            <a:off x="1066800" y="1828800"/>
            <a:ext cx="7467600" cy="3849624"/>
          </a:xfrm>
        </p:spPr>
        <p:txBody>
          <a:bodyPr>
            <a:normAutofit/>
          </a:bodyPr>
          <a:lstStyle/>
          <a:p>
            <a:r>
              <a:rPr lang="en-US" sz="1800" b="1" i="0" dirty="0">
                <a:solidFill>
                  <a:srgbClr val="222222"/>
                </a:solidFill>
                <a:effectLst/>
                <a:latin typeface="Arial" panose="020B0604020202020204" pitchFamily="34" charset="0"/>
                <a:cs typeface="Arial" panose="020B0604020202020204" pitchFamily="34" charset="0"/>
              </a:rPr>
              <a:t>Software Testing</a:t>
            </a:r>
            <a:r>
              <a:rPr lang="en-US" sz="1800" b="0" i="0" dirty="0">
                <a:solidFill>
                  <a:srgbClr val="222222"/>
                </a:solidFill>
                <a:effectLst/>
                <a:latin typeface="Arial" panose="020B0604020202020204" pitchFamily="34" charset="0"/>
                <a:cs typeface="Arial" panose="020B0604020202020204" pitchFamily="34" charset="0"/>
              </a:rPr>
              <a:t> is a method to check whether the actual software product matches expected requirements and to ensure that software product is Defect free.</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Software testing plays a vital role in delivering bug-free and high-quality software products. It helps in identifying and fixing defects early in the development cycle, reducing costs and risks. Additionally, thorough testing enhances customer satisfaction and improves the reputation of the software.</a:t>
            </a:r>
          </a:p>
        </p:txBody>
      </p:sp>
    </p:spTree>
    <p:extLst>
      <p:ext uri="{BB962C8B-B14F-4D97-AF65-F5344CB8AC3E}">
        <p14:creationId xmlns:p14="http://schemas.microsoft.com/office/powerpoint/2010/main" val="2094546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98D78-1511-82E5-1F39-C09297EAF22C}"/>
              </a:ext>
            </a:extLst>
          </p:cNvPr>
          <p:cNvSpPr>
            <a:spLocks noGrp="1"/>
          </p:cNvSpPr>
          <p:nvPr>
            <p:ph type="title"/>
          </p:nvPr>
        </p:nvSpPr>
        <p:spPr/>
        <p:txBody>
          <a:bodyPr/>
          <a:lstStyle/>
          <a:p>
            <a:r>
              <a:rPr lang="en-US" b="1" u="sng" dirty="0"/>
              <a:t>Levels of Testing:</a:t>
            </a:r>
          </a:p>
        </p:txBody>
      </p:sp>
      <p:sp>
        <p:nvSpPr>
          <p:cNvPr id="3" name="Content Placeholder 2">
            <a:extLst>
              <a:ext uri="{FF2B5EF4-FFF2-40B4-BE49-F238E27FC236}">
                <a16:creationId xmlns:a16="http://schemas.microsoft.com/office/drawing/2014/main" id="{7504BC4E-15A2-06B3-E864-110E6EC5A8C5}"/>
              </a:ext>
            </a:extLst>
          </p:cNvPr>
          <p:cNvSpPr>
            <a:spLocks noGrp="1"/>
          </p:cNvSpPr>
          <p:nvPr>
            <p:ph idx="1"/>
          </p:nvPr>
        </p:nvSpPr>
        <p:spPr>
          <a:xfrm>
            <a:off x="1066800" y="2103120"/>
            <a:ext cx="7640320" cy="3849624"/>
          </a:xfrm>
        </p:spPr>
        <p:txBody>
          <a:bodyPr>
            <a:normAutofit/>
          </a:bodyPr>
          <a:lstStyle/>
          <a:p>
            <a:pPr marL="0" indent="0">
              <a:buNone/>
            </a:pPr>
            <a:r>
              <a:rPr lang="en-US" sz="2000" dirty="0">
                <a:latin typeface="Arial" panose="020B0604020202020204" pitchFamily="34" charset="0"/>
                <a:cs typeface="Arial" panose="020B0604020202020204" pitchFamily="34" charset="0"/>
              </a:rPr>
              <a:t>Software testing consists of multiple levels, including unit testing, integration testing, system testing, and acceptance testing. Each level focuses on different aspects of the software. Unit testing verifies individual components, while integration testing checks the interaction between modules. System testing evaluates the entire system, and acceptance testing ensures compliance with user requirements.</a:t>
            </a:r>
          </a:p>
        </p:txBody>
      </p:sp>
      <p:pic>
        <p:nvPicPr>
          <p:cNvPr id="5" name="Picture 4">
            <a:extLst>
              <a:ext uri="{FF2B5EF4-FFF2-40B4-BE49-F238E27FC236}">
                <a16:creationId xmlns:a16="http://schemas.microsoft.com/office/drawing/2014/main" id="{FB6BBA26-C103-390C-A330-F752A313F6A3}"/>
              </a:ext>
            </a:extLst>
          </p:cNvPr>
          <p:cNvPicPr>
            <a:picLocks noChangeAspect="1"/>
          </p:cNvPicPr>
          <p:nvPr/>
        </p:nvPicPr>
        <p:blipFill>
          <a:blip r:embed="rId2"/>
          <a:stretch>
            <a:fillRect/>
          </a:stretch>
        </p:blipFill>
        <p:spPr>
          <a:xfrm>
            <a:off x="9001759" y="2184400"/>
            <a:ext cx="2560321" cy="3179064"/>
          </a:xfrm>
          <a:prstGeom prst="rect">
            <a:avLst/>
          </a:prstGeom>
        </p:spPr>
      </p:pic>
    </p:spTree>
    <p:extLst>
      <p:ext uri="{BB962C8B-B14F-4D97-AF65-F5344CB8AC3E}">
        <p14:creationId xmlns:p14="http://schemas.microsoft.com/office/powerpoint/2010/main" val="385175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17A81-D5ED-0CFB-35F7-8429290E9A4D}"/>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D023A546-3DE8-9435-1BDE-6439FC5A4C4E}"/>
              </a:ext>
            </a:extLst>
          </p:cNvPr>
          <p:cNvSpPr>
            <a:spLocks noGrp="1"/>
          </p:cNvSpPr>
          <p:nvPr>
            <p:ph idx="1"/>
          </p:nvPr>
        </p:nvSpPr>
        <p:spPr>
          <a:xfrm>
            <a:off x="985520" y="1859280"/>
            <a:ext cx="6929120" cy="3849624"/>
          </a:xfrm>
        </p:spPr>
        <p:txBody>
          <a:bodyPr>
            <a:normAutofit/>
          </a:bodyPr>
          <a:lstStyle/>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Unit testing is the first level of software testing. It involves testing individual modules or components to ensure their functionality and accuracy. By isolating each unit, defects can be easily identified and fixed. Unit tests are typically written by developers and executed using automated testing frameworks. </a:t>
            </a:r>
          </a:p>
        </p:txBody>
      </p:sp>
    </p:spTree>
    <p:extLst>
      <p:ext uri="{BB962C8B-B14F-4D97-AF65-F5344CB8AC3E}">
        <p14:creationId xmlns:p14="http://schemas.microsoft.com/office/powerpoint/2010/main" val="48275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9487-0F29-B0C7-6899-C7C54C064826}"/>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E2C6E70F-5FE5-E34F-ADF5-2464E14671D5}"/>
              </a:ext>
            </a:extLst>
          </p:cNvPr>
          <p:cNvSpPr>
            <a:spLocks noGrp="1"/>
          </p:cNvSpPr>
          <p:nvPr>
            <p:ph idx="1"/>
          </p:nvPr>
        </p:nvSpPr>
        <p:spPr>
          <a:xfrm>
            <a:off x="1066800" y="2103120"/>
            <a:ext cx="7122160" cy="3849624"/>
          </a:xfrm>
        </p:spPr>
        <p:txBody>
          <a:bodyPr>
            <a:normAutofit/>
          </a:bodyPr>
          <a:lstStyle/>
          <a:p>
            <a:r>
              <a:rPr lang="en-US" sz="2000" dirty="0">
                <a:latin typeface="Arial" panose="020B0604020202020204" pitchFamily="34" charset="0"/>
                <a:cs typeface="Arial" panose="020B0604020202020204" pitchFamily="34" charset="0"/>
              </a:rPr>
              <a:t>Integration testing focuses on verifying the interaction between different modules or components of a software system. It ensures that the integrated units function correctly together. By identifying interface issues and dependencies, integration testing helps prevent defects in the overall system.</a:t>
            </a:r>
          </a:p>
          <a:p>
            <a:r>
              <a:rPr lang="en-US" sz="2000" dirty="0">
                <a:latin typeface="Arial" panose="020B0604020202020204" pitchFamily="34" charset="0"/>
                <a:cs typeface="Arial" panose="020B0604020202020204" pitchFamily="34" charset="0"/>
              </a:rPr>
              <a:t>Integration testing are pf two types</a:t>
            </a:r>
          </a:p>
          <a:p>
            <a:pPr lvl="1"/>
            <a:r>
              <a:rPr lang="en-US" sz="1800" dirty="0">
                <a:latin typeface="Arial" panose="020B0604020202020204" pitchFamily="34" charset="0"/>
                <a:cs typeface="Arial" panose="020B0604020202020204" pitchFamily="34" charset="0"/>
              </a:rPr>
              <a:t>Incremental integration testing</a:t>
            </a:r>
          </a:p>
          <a:p>
            <a:pPr lvl="1"/>
            <a:r>
              <a:rPr lang="en-US" sz="1800" dirty="0">
                <a:latin typeface="Arial" panose="020B0604020202020204" pitchFamily="34" charset="0"/>
                <a:cs typeface="Arial" panose="020B0604020202020204" pitchFamily="34" charset="0"/>
              </a:rPr>
              <a:t>Non incremental integration testing</a:t>
            </a:r>
          </a:p>
        </p:txBody>
      </p:sp>
    </p:spTree>
    <p:extLst>
      <p:ext uri="{BB962C8B-B14F-4D97-AF65-F5344CB8AC3E}">
        <p14:creationId xmlns:p14="http://schemas.microsoft.com/office/powerpoint/2010/main" val="742696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06E4F-245C-F536-DCBF-DCA7840ACB24}"/>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298D45B3-BC95-7257-5176-A48988E8009A}"/>
              </a:ext>
            </a:extLst>
          </p:cNvPr>
          <p:cNvSpPr>
            <a:spLocks noGrp="1"/>
          </p:cNvSpPr>
          <p:nvPr>
            <p:ph idx="1"/>
          </p:nvPr>
        </p:nvSpPr>
        <p:spPr>
          <a:xfrm>
            <a:off x="995680" y="1849120"/>
            <a:ext cx="10058400" cy="1483360"/>
          </a:xfrm>
        </p:spPr>
        <p:txBody>
          <a:bodyPr/>
          <a:lstStyle/>
          <a:p>
            <a:pPr marL="0" indent="0">
              <a:buNone/>
            </a:pPr>
            <a:r>
              <a:rPr lang="en-US" dirty="0">
                <a:latin typeface="Arial" panose="020B0604020202020204" pitchFamily="34" charset="0"/>
                <a:cs typeface="Arial" panose="020B0604020202020204" pitchFamily="34" charset="0"/>
              </a:rPr>
              <a:t>o System testing of software or hardware is testing conducted on a complete, integrated system to evaluate the system's compliance with its specified requirements.</a:t>
            </a:r>
          </a:p>
          <a:p>
            <a:pPr marL="0" indent="0">
              <a:buNone/>
            </a:pPr>
            <a:r>
              <a:rPr lang="en-US" dirty="0">
                <a:latin typeface="Arial" panose="020B0604020202020204" pitchFamily="34" charset="0"/>
                <a:cs typeface="Arial" panose="020B0604020202020204" pitchFamily="34" charset="0"/>
              </a:rPr>
              <a:t>o System testing is carried out by specialists testers or independent testers.</a:t>
            </a:r>
          </a:p>
          <a:p>
            <a:pPr marL="0" indent="0">
              <a:buNone/>
            </a:pPr>
            <a:r>
              <a:rPr lang="en-US" dirty="0">
                <a:latin typeface="Arial" panose="020B0604020202020204" pitchFamily="34" charset="0"/>
                <a:cs typeface="Arial" panose="020B0604020202020204" pitchFamily="34" charset="0"/>
              </a:rPr>
              <a:t>o System testing should investigate both functional and non-functional requirements of the testing.</a:t>
            </a:r>
          </a:p>
        </p:txBody>
      </p:sp>
      <p:sp>
        <p:nvSpPr>
          <p:cNvPr id="4" name="TextBox 3">
            <a:extLst>
              <a:ext uri="{FF2B5EF4-FFF2-40B4-BE49-F238E27FC236}">
                <a16:creationId xmlns:a16="http://schemas.microsoft.com/office/drawing/2014/main" id="{A4BEB72E-01A7-40CF-51D7-484679DC6F11}"/>
              </a:ext>
            </a:extLst>
          </p:cNvPr>
          <p:cNvSpPr txBox="1"/>
          <p:nvPr/>
        </p:nvSpPr>
        <p:spPr>
          <a:xfrm>
            <a:off x="995680" y="3347720"/>
            <a:ext cx="9093200" cy="1077218"/>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ypes of System testing</a:t>
            </a:r>
          </a:p>
          <a:p>
            <a:endParaRPr lang="en-US"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o Black box testing o White box testing</a:t>
            </a:r>
          </a:p>
          <a:p>
            <a:pPr lvl="1"/>
            <a:r>
              <a:rPr lang="en-US" sz="1400" dirty="0">
                <a:latin typeface="Arial" panose="020B0604020202020204" pitchFamily="34" charset="0"/>
                <a:cs typeface="Arial" panose="020B0604020202020204" pitchFamily="34" charset="0"/>
              </a:rPr>
              <a:t>o Gray box testing</a:t>
            </a:r>
          </a:p>
        </p:txBody>
      </p:sp>
    </p:spTree>
    <p:extLst>
      <p:ext uri="{BB962C8B-B14F-4D97-AF65-F5344CB8AC3E}">
        <p14:creationId xmlns:p14="http://schemas.microsoft.com/office/powerpoint/2010/main" val="1556819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EDCA49-F540-9496-1874-913D21D245F8}"/>
              </a:ext>
            </a:extLst>
          </p:cNvPr>
          <p:cNvSpPr>
            <a:spLocks noGrp="1"/>
          </p:cNvSpPr>
          <p:nvPr>
            <p:ph idx="1"/>
          </p:nvPr>
        </p:nvSpPr>
        <p:spPr>
          <a:xfrm>
            <a:off x="1066800" y="497840"/>
            <a:ext cx="10058400" cy="5454904"/>
          </a:xfrm>
        </p:spPr>
        <p:txBody>
          <a:bodyPr>
            <a:normAutofit/>
          </a:bodyPr>
          <a:lstStyle/>
          <a:p>
            <a:r>
              <a:rPr lang="en-US" sz="1800" b="1" dirty="0">
                <a:latin typeface="Arial" panose="020B0604020202020204" pitchFamily="34" charset="0"/>
                <a:cs typeface="Arial" panose="020B0604020202020204" pitchFamily="34" charset="0"/>
              </a:rPr>
              <a:t>Black box testing</a:t>
            </a:r>
            <a:endParaRPr lang="en-US" sz="1600" b="1" dirty="0">
              <a:latin typeface="Arial" panose="020B0604020202020204" pitchFamily="34" charset="0"/>
              <a:cs typeface="Arial" panose="020B0604020202020204" pitchFamily="34" charset="0"/>
            </a:endParaRPr>
          </a:p>
          <a:p>
            <a:pPr marL="274320" lvl="1" indent="0">
              <a:buNone/>
            </a:pPr>
            <a:r>
              <a:rPr lang="en-US" sz="1600" dirty="0">
                <a:latin typeface="Arial" panose="020B0604020202020204" pitchFamily="34" charset="0"/>
                <a:cs typeface="Arial" panose="020B0604020202020204" pitchFamily="34" charset="0"/>
              </a:rPr>
              <a:t> A method of software testing that verifies the functionality of an application without having specific knowledge of the application's code/internal structure.</a:t>
            </a:r>
          </a:p>
          <a:p>
            <a:pPr marL="274320" lvl="1" indent="0">
              <a:buNone/>
            </a:pPr>
            <a:r>
              <a:rPr lang="en-US" sz="1600" dirty="0">
                <a:latin typeface="Arial" panose="020B0604020202020204" pitchFamily="34" charset="0"/>
                <a:cs typeface="Arial" panose="020B0604020202020204" pitchFamily="34" charset="0"/>
              </a:rPr>
              <a:t> It is also known as functional testing. o Tests are based on requirements and functionality.</a:t>
            </a:r>
          </a:p>
          <a:p>
            <a:pPr marL="274320" lvl="1" indent="0">
              <a:buNone/>
            </a:pPr>
            <a:endParaRPr lang="en-US" sz="1600" dirty="0">
              <a:latin typeface="Arial" panose="020B0604020202020204" pitchFamily="34" charset="0"/>
              <a:cs typeface="Arial" panose="020B0604020202020204" pitchFamily="34" charset="0"/>
            </a:endParaRPr>
          </a:p>
          <a:p>
            <a:pPr marL="274320" lvl="1" indent="0">
              <a:buNone/>
            </a:pPr>
            <a:r>
              <a:rPr lang="en-US" sz="1800" b="1" dirty="0">
                <a:latin typeface="Arial" panose="020B0604020202020204" pitchFamily="34" charset="0"/>
                <a:cs typeface="Arial" panose="020B0604020202020204" pitchFamily="34" charset="0"/>
              </a:rPr>
              <a:t>White box testing</a:t>
            </a:r>
            <a:endParaRPr lang="en-US" sz="1600" b="1" dirty="0">
              <a:latin typeface="Arial" panose="020B0604020202020204" pitchFamily="34" charset="0"/>
              <a:cs typeface="Arial" panose="020B0604020202020204" pitchFamily="34" charset="0"/>
            </a:endParaRPr>
          </a:p>
          <a:p>
            <a:pPr marL="274320" lvl="1" indent="0">
              <a:buNone/>
            </a:pPr>
            <a:r>
              <a:rPr lang="en-US" sz="1600" dirty="0">
                <a:latin typeface="Arial" panose="020B0604020202020204" pitchFamily="34" charset="0"/>
                <a:cs typeface="Arial" panose="020B0604020202020204" pitchFamily="34" charset="0"/>
              </a:rPr>
              <a:t>It is a method of testing software that tests internal structures or workings of an application, as opposed to its functionality</a:t>
            </a:r>
          </a:p>
          <a:p>
            <a:pPr marL="274320" lvl="1" indent="0">
              <a:buNone/>
            </a:pPr>
            <a:r>
              <a:rPr lang="en-US" sz="1600" dirty="0">
                <a:latin typeface="Arial" panose="020B0604020202020204" pitchFamily="34" charset="0"/>
                <a:cs typeface="Arial" panose="020B0604020202020204" pitchFamily="34" charset="0"/>
              </a:rPr>
              <a:t>It is also known as clear box testing, glass box testing, transparent box testing, and structural testing</a:t>
            </a:r>
          </a:p>
          <a:p>
            <a:pPr marL="274320" lvl="1" indent="0">
              <a:buNone/>
            </a:pPr>
            <a:endParaRPr lang="en-US" sz="1600" dirty="0">
              <a:latin typeface="Arial" panose="020B0604020202020204" pitchFamily="34" charset="0"/>
              <a:cs typeface="Arial" panose="020B0604020202020204" pitchFamily="34" charset="0"/>
            </a:endParaRPr>
          </a:p>
          <a:p>
            <a:pPr marL="274320" lvl="1" indent="0">
              <a:buNone/>
            </a:pPr>
            <a:r>
              <a:rPr lang="en-US" sz="1800" b="1" dirty="0">
                <a:latin typeface="Arial" panose="020B0604020202020204" pitchFamily="34" charset="0"/>
                <a:cs typeface="Arial" panose="020B0604020202020204" pitchFamily="34" charset="0"/>
              </a:rPr>
              <a:t>Gray testing.</a:t>
            </a:r>
            <a:endParaRPr lang="en-US" sz="1600" b="1" dirty="0">
              <a:latin typeface="Arial" panose="020B0604020202020204" pitchFamily="34" charset="0"/>
              <a:cs typeface="Arial" panose="020B0604020202020204" pitchFamily="34" charset="0"/>
            </a:endParaRPr>
          </a:p>
          <a:p>
            <a:pPr marL="274320" lvl="1" indent="0">
              <a:buNone/>
            </a:pPr>
            <a:r>
              <a:rPr lang="en-US" sz="1600" dirty="0">
                <a:latin typeface="Arial" panose="020B0604020202020204" pitchFamily="34" charset="0"/>
                <a:cs typeface="Arial" panose="020B0604020202020204" pitchFamily="34" charset="0"/>
              </a:rPr>
              <a:t>It is a combination of white-box testing and black-box testing.</a:t>
            </a:r>
          </a:p>
          <a:p>
            <a:pPr marL="274320" lvl="1" indent="0">
              <a:buNone/>
            </a:pPr>
            <a:r>
              <a:rPr lang="en-US" sz="1600" dirty="0">
                <a:latin typeface="Arial" panose="020B0604020202020204" pitchFamily="34" charset="0"/>
                <a:cs typeface="Arial" panose="020B0604020202020204" pitchFamily="34" charset="0"/>
              </a:rPr>
              <a:t>The aim of this testing is to search for the defects if any due to improper structure or improper usage of applications.</a:t>
            </a:r>
          </a:p>
          <a:p>
            <a:pPr marL="274320" lvl="1" indent="0">
              <a:buNone/>
            </a:pPr>
            <a:r>
              <a:rPr lang="en-US" sz="1600" dirty="0">
                <a:latin typeface="Arial" panose="020B0604020202020204" pitchFamily="34" charset="0"/>
                <a:cs typeface="Arial" panose="020B0604020202020204" pitchFamily="34" charset="0"/>
              </a:rPr>
              <a:t>For a complete software examination, both white box and black box tests are required.</a:t>
            </a:r>
          </a:p>
        </p:txBody>
      </p:sp>
    </p:spTree>
    <p:extLst>
      <p:ext uri="{BB962C8B-B14F-4D97-AF65-F5344CB8AC3E}">
        <p14:creationId xmlns:p14="http://schemas.microsoft.com/office/powerpoint/2010/main" val="328837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905A-A06E-57D9-30EE-E0F1BB77F926}"/>
              </a:ext>
            </a:extLst>
          </p:cNvPr>
          <p:cNvSpPr>
            <a:spLocks noGrp="1"/>
          </p:cNvSpPr>
          <p:nvPr>
            <p:ph type="title"/>
          </p:nvPr>
        </p:nvSpPr>
        <p:spPr/>
        <p:txBody>
          <a:bodyPr/>
          <a:lstStyle/>
          <a:p>
            <a:r>
              <a:rPr lang="en-US" dirty="0"/>
              <a:t>Acceptance Testing:</a:t>
            </a:r>
          </a:p>
        </p:txBody>
      </p:sp>
      <p:sp>
        <p:nvSpPr>
          <p:cNvPr id="3" name="Content Placeholder 2">
            <a:extLst>
              <a:ext uri="{FF2B5EF4-FFF2-40B4-BE49-F238E27FC236}">
                <a16:creationId xmlns:a16="http://schemas.microsoft.com/office/drawing/2014/main" id="{94DFD59F-DA19-5B9C-9B7B-7D7D5AFA74C1}"/>
              </a:ext>
            </a:extLst>
          </p:cNvPr>
          <p:cNvSpPr>
            <a:spLocks noGrp="1"/>
          </p:cNvSpPr>
          <p:nvPr>
            <p:ph idx="1"/>
          </p:nvPr>
        </p:nvSpPr>
        <p:spPr>
          <a:xfrm>
            <a:off x="1066800" y="1879600"/>
            <a:ext cx="8351520" cy="3849624"/>
          </a:xfrm>
        </p:spPr>
        <p:txBody>
          <a:bodyPr>
            <a:normAutofit/>
          </a:bodyPr>
          <a:lstStyle/>
          <a:p>
            <a:pPr algn="l"/>
            <a:r>
              <a:rPr lang="en-US" sz="2000" i="0" dirty="0">
                <a:solidFill>
                  <a:srgbClr val="000000"/>
                </a:solidFill>
                <a:effectLst/>
                <a:latin typeface="Arial" panose="020B0604020202020204" pitchFamily="34" charset="0"/>
                <a:cs typeface="Arial" panose="020B0604020202020204" pitchFamily="34" charset="0"/>
              </a:rPr>
              <a:t>In the acceptance testing phase, we test a system for its acceptability from the user’s perspective. The main goal of acceptance testing is to evaluate the system’s compliance with the business requirements. Based on this, we can assess whether the system is acceptable for delivery/release.</a:t>
            </a:r>
          </a:p>
          <a:p>
            <a:pPr algn="l"/>
            <a:r>
              <a:rPr lang="en-US" sz="2000" i="0" dirty="0">
                <a:solidFill>
                  <a:srgbClr val="000000"/>
                </a:solidFill>
                <a:effectLst/>
                <a:latin typeface="Arial" panose="020B0604020202020204" pitchFamily="34" charset="0"/>
                <a:cs typeface="Arial" panose="020B0604020202020204" pitchFamily="34" charset="0"/>
              </a:rPr>
              <a:t>The users or clients carry out acceptance testing in a UAT environment. They validate the new features and once you get a GO, you can release the product. It is a form of black-box testing because the users who test the application do not know about the internal implementation of the code.</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8161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21AD-5754-3498-7F36-DDCDC919097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8A5B5DF-A4AE-D6E4-B717-04B0809F69DC}"/>
              </a:ext>
            </a:extLst>
          </p:cNvPr>
          <p:cNvSpPr>
            <a:spLocks noGrp="1"/>
          </p:cNvSpPr>
          <p:nvPr>
            <p:ph idx="1"/>
          </p:nvPr>
        </p:nvSpPr>
        <p:spPr>
          <a:xfrm>
            <a:off x="1066800" y="2103120"/>
            <a:ext cx="8158480" cy="3849624"/>
          </a:xfrm>
        </p:spPr>
        <p:txBody>
          <a:bodyPr>
            <a:normAutofit/>
          </a:bodyPr>
          <a:lstStyle/>
          <a:p>
            <a:r>
              <a:rPr lang="en-US" sz="2000" dirty="0">
                <a:latin typeface="Arial" panose="020B0604020202020204" pitchFamily="34" charset="0"/>
                <a:cs typeface="Arial" panose="020B0604020202020204" pitchFamily="34" charset="0"/>
              </a:rPr>
              <a:t>Software testing is an essential part of the software development lifecycle. It ensures the delivery of reliable, high- quality software products. Through various levels of testing. defects and errors are identified early, reducing costs and risks. By prioritizing testing, organizations can enhance customer satisfaction and build a strong reputation.</a:t>
            </a:r>
          </a:p>
        </p:txBody>
      </p:sp>
    </p:spTree>
    <p:extLst>
      <p:ext uri="{BB962C8B-B14F-4D97-AF65-F5344CB8AC3E}">
        <p14:creationId xmlns:p14="http://schemas.microsoft.com/office/powerpoint/2010/main" val="2153112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{57E9C910-A80A-4E6F-8EA9-3EF67F9F1A7A}tf56219246_win32</Template>
  <TotalTime>78</TotalTime>
  <Words>651</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Avenir Next LT Pro Light</vt:lpstr>
      <vt:lpstr>Garamond</vt:lpstr>
      <vt:lpstr>SavonVTI</vt:lpstr>
      <vt:lpstr>Software Testing Basics</vt:lpstr>
      <vt:lpstr>Introduction of Software Testing and its Importance:</vt:lpstr>
      <vt:lpstr>Levels of Testing:</vt:lpstr>
      <vt:lpstr>Unit Testing</vt:lpstr>
      <vt:lpstr>Integration Testing:</vt:lpstr>
      <vt:lpstr>System Testing:</vt:lpstr>
      <vt:lpstr>PowerPoint Presentation</vt:lpstr>
      <vt:lpstr>Acceptance Testing: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Basics</dc:title>
  <dc:creator>Usman Jilani</dc:creator>
  <cp:lastModifiedBy>Usman Jilani</cp:lastModifiedBy>
  <cp:revision>1</cp:revision>
  <dcterms:created xsi:type="dcterms:W3CDTF">2023-08-07T19:09:24Z</dcterms:created>
  <dcterms:modified xsi:type="dcterms:W3CDTF">2023-08-07T20:27:43Z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