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700" r:id="rId3"/>
    <p:sldMasterId id="2147483712" r:id="rId4"/>
  </p:sldMasterIdLst>
  <p:notesMasterIdLst>
    <p:notesMasterId r:id="rId22"/>
  </p:notesMasterIdLst>
  <p:sldIdLst>
    <p:sldId id="262" r:id="rId5"/>
    <p:sldId id="282" r:id="rId6"/>
    <p:sldId id="265" r:id="rId7"/>
    <p:sldId id="281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7" autoAdjust="0"/>
    <p:restoredTop sz="86375" autoAdjust="0"/>
  </p:normalViewPr>
  <p:slideViewPr>
    <p:cSldViewPr>
      <p:cViewPr varScale="1">
        <p:scale>
          <a:sx n="68" d="100"/>
          <a:sy n="68" d="100"/>
        </p:scale>
        <p:origin x="-108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12A1FDA-9D5E-4A4E-99CC-54DA2C88AB4A}" type="datetimeFigureOut">
              <a:rPr lang="en-US"/>
              <a:pPr>
                <a:defRPr/>
              </a:pPr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43C0AC-A9E2-408B-A737-CF04129F2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C62C15-3D80-41EB-8F2C-A7297B0E0398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F385DA-66FF-4275-9E9B-3259E6F76179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EB0EE0-9DE7-4D44-887C-4B209D298C72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49DA637-B7B3-49CA-9E0F-82A6281A8FFB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86FCBF7-66C0-47CD-8B7D-BBD80B82F32D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BB6BBEE-8273-4DAB-9E7B-078996362374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3C0AC-A9E2-408B-A737-CF04129F23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44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E6971C9-DB2C-42DE-A82B-8C2A8F987294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2B9A661-DC56-4F7C-94B6-2F9ED081C964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0AE2AF9-FCC3-472E-96AC-AD1AF3F849AB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20BD69-39F3-4249-8F3A-326EF9E2042B}" type="slidenum">
              <a:rPr lang="en-US"/>
              <a:pPr/>
              <a:t>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6CC8B4C-A94F-4164-983E-A83925C99D7F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E191C25-D39B-458A-B99F-27820E13C019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C10886B-1E71-41FA-9498-9B9ECDA28D7A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252F59D-648B-4FE1-92A0-CA4E0036D910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281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21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6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579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43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80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406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79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3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3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35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00200" y="23622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848600" cy="917575"/>
          </a:xfrm>
        </p:spPr>
        <p:txBody>
          <a:bodyPr/>
          <a:lstStyle>
            <a:lvl1pPr>
              <a:defRPr>
                <a:solidFill>
                  <a:srgbClr val="E6E6C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590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E6E6C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14452175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07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3528-BC8E-4C91-AB8F-6F04DB06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28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11656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19323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70554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040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Human Resource Management, 10/e, DeCenzo/Robbins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12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1813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83453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06756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3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3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0923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AE99F-82E2-4E10-B0D6-662865EF4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62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8A57B-0C65-4A44-8757-19C387F7D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44B-44E0-4CD4-96A3-1CE3639B5B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8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Human Resource Management, 10/e, DeCenzo/Robbins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4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titl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600200" y="23622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848600" cy="917575"/>
          </a:xfrm>
        </p:spPr>
        <p:txBody>
          <a:bodyPr/>
          <a:lstStyle>
            <a:lvl1pPr>
              <a:defRPr>
                <a:solidFill>
                  <a:srgbClr val="E6E6C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590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E6E6C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528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67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0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35F8E2-F91A-41C6-A29D-EF05B02E3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4" r:id="rId3"/>
    <p:sldLayoutId id="2147483695" r:id="rId4"/>
    <p:sldLayoutId id="214748369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4D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534150"/>
            <a:ext cx="6781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Fundamentals of Human Resource Management, 10/e, DeCenzo/Robbins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5" descr="coverba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1534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overba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overedg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27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600200" y="23622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7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4D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534150"/>
            <a:ext cx="6781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r>
              <a:rPr lang="en-US" smtClean="0"/>
              <a:t>Fundamentals of Human Resource Management, 10/e, DeCenzo/Robbins</a:t>
            </a:r>
          </a:p>
          <a:p>
            <a:endParaRPr lang="en-US"/>
          </a:p>
        </p:txBody>
      </p:sp>
      <p:pic>
        <p:nvPicPr>
          <p:cNvPr id="1029" name="Picture 5" descr="cover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1534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over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overed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27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600200" y="23622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B2262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i.gov/pmb/eeo/index.cf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itage.org/index/Ranking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The Dynamic Environment of HRM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609600" y="1585913"/>
            <a:ext cx="7543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2400" dirty="0">
              <a:solidFill>
                <a:schemeClr val="hlink"/>
              </a:solidFill>
              <a:cs typeface="Times New Roman" pitchFamily="18" charset="0"/>
            </a:endParaRPr>
          </a:p>
          <a:p>
            <a:pPr eaLnBrk="1" hangingPunct="1"/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457200" y="4191000"/>
            <a:ext cx="8229600" cy="2057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>
                <a:solidFill>
                  <a:srgbClr val="E6E6C2"/>
                </a:solidFill>
              </a:rPr>
              <a:t>The Civil Rights Acts of 1964 and 1991</a:t>
            </a:r>
          </a:p>
          <a:p>
            <a:pPr algn="ctr" eaLnBrk="1" hangingPunct="1"/>
            <a:r>
              <a:rPr lang="en-US" sz="2400" dirty="0">
                <a:solidFill>
                  <a:srgbClr val="E6E6C2"/>
                </a:solidFill>
              </a:rPr>
              <a:t>Equal Pay Act of 1963</a:t>
            </a:r>
          </a:p>
          <a:p>
            <a:pPr algn="ctr" eaLnBrk="1" hangingPunct="1"/>
            <a:r>
              <a:rPr lang="en-US" sz="2400" dirty="0">
                <a:solidFill>
                  <a:srgbClr val="E6E6C2"/>
                </a:solidFill>
              </a:rPr>
              <a:t>Americans with Disabilities Act of 1990</a:t>
            </a:r>
          </a:p>
          <a:p>
            <a:pPr algn="ctr" eaLnBrk="1" hangingPunct="1"/>
            <a:r>
              <a:rPr lang="en-US" sz="2400" dirty="0">
                <a:solidFill>
                  <a:srgbClr val="E6E6C2"/>
                </a:solidFill>
              </a:rPr>
              <a:t>The Age Discrimination in Employment Act</a:t>
            </a:r>
          </a:p>
          <a:p>
            <a:pPr algn="ctr" eaLnBrk="1" hangingPunct="1"/>
            <a:r>
              <a:rPr lang="en-US" sz="2400" dirty="0">
                <a:solidFill>
                  <a:srgbClr val="E6E6C2"/>
                </a:solidFill>
              </a:rPr>
              <a:t>The Rehabilitation Act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Workforce Diversity</a:t>
            </a:r>
            <a:endParaRPr lang="en-US" b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2"/>
                </a:solidFill>
                <a:cs typeface="Times New Roman" pitchFamily="18" charset="0"/>
              </a:rPr>
              <a:t>HRM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has moved from the melting pot assumption to celebrating workforce diversity.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The U.S. Dept. of the Interior’s website overviews major U.S. civil rights legislation.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  <a:hlinkClick r:id="rId4"/>
              </a:rPr>
              <a:t>Click here</a:t>
            </a:r>
            <a:endParaRPr lang="en-US" sz="2400" dirty="0" smtClean="0">
              <a:solidFill>
                <a:schemeClr val="hlink"/>
              </a:solidFill>
              <a:cs typeface="Times New Roman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88399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981200" y="4495800"/>
            <a:ext cx="4876800" cy="18288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#1 reason </a:t>
            </a:r>
          </a:p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for leaving a company: </a:t>
            </a:r>
          </a:p>
          <a:p>
            <a:pPr algn="ctr" eaLnBrk="1" hangingPunct="1"/>
            <a:r>
              <a:rPr lang="en-US" sz="2000" i="1" dirty="0">
                <a:solidFill>
                  <a:srgbClr val="E6E6C2"/>
                </a:solidFill>
              </a:rPr>
              <a:t>lack of work schedule flexibility</a:t>
            </a:r>
          </a:p>
          <a:p>
            <a:pPr algn="ctr" eaLnBrk="1" hangingPunct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Workforce Diversity</a:t>
            </a:r>
            <a:endParaRPr lang="en-US" b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Today’s workers want a healthy work/life balance.</a:t>
            </a:r>
          </a:p>
          <a:p>
            <a:pPr eaLnBrk="1" hangingPunct="1">
              <a:buClr>
                <a:schemeClr val="tx2"/>
              </a:buClr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They</a:t>
            </a:r>
            <a:r>
              <a:rPr lang="en-US" sz="2800" dirty="0" smtClean="0">
                <a:cs typeface="Times New Roman" pitchFamily="18" charset="0"/>
              </a:rPr>
              <a:t> can work any time, from almost anywhere</a:t>
            </a:r>
          </a:p>
          <a:p>
            <a:pPr eaLnBrk="1" hangingPunct="1">
              <a:buClr>
                <a:schemeClr val="tx2"/>
              </a:buClr>
            </a:pPr>
            <a:r>
              <a:rPr lang="en-US" sz="2800" dirty="0" smtClean="0">
                <a:cs typeface="Times New Roman" pitchFamily="18" charset="0"/>
              </a:rPr>
              <a:t>Work more than 40 hours per week</a:t>
            </a:r>
          </a:p>
          <a:p>
            <a:pPr eaLnBrk="1" hangingPunct="1">
              <a:buClr>
                <a:schemeClr val="tx2"/>
              </a:buClr>
            </a:pPr>
            <a:r>
              <a:rPr lang="en-US" sz="2800" dirty="0" smtClean="0">
                <a:cs typeface="Times New Roman" pitchFamily="18" charset="0"/>
              </a:rPr>
              <a:t>Part of a dual-income household</a:t>
            </a:r>
            <a:r>
              <a:rPr lang="en-US" sz="2800" dirty="0" smtClean="0">
                <a:solidFill>
                  <a:schemeClr val="hlink"/>
                </a:solidFill>
                <a:cs typeface="Times New Roman" pitchFamily="18" charset="0"/>
              </a:rPr>
              <a:t> </a:t>
            </a:r>
            <a:endParaRPr lang="en-US" sz="2000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7802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The Labor Supply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HR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managers monitor the labor supply.</a:t>
            </a:r>
          </a:p>
          <a:p>
            <a:pPr algn="ctr" eaLnBrk="1" hangingPunct="1"/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Trend is to </a:t>
            </a:r>
            <a:r>
              <a:rPr lang="en-US" i="1" dirty="0" err="1" smtClean="0">
                <a:solidFill>
                  <a:schemeClr val="tx2"/>
                </a:solidFill>
                <a:cs typeface="Times New Roman" pitchFamily="18" charset="0"/>
              </a:rPr>
              <a:t>rightsize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: fit company goals to workforce numbers.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For agility, companies build a contingent workforce of:</a:t>
            </a:r>
            <a:endParaRPr lang="en-US" sz="105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857250" lvl="1" indent="-457200" eaLnBrk="1" hangingPunct="1">
              <a:buClr>
                <a:schemeClr val="accent3">
                  <a:lumMod val="50000"/>
                </a:schemeClr>
              </a:buClr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Part-time workers </a:t>
            </a:r>
          </a:p>
          <a:p>
            <a:pPr marL="857250" lvl="1" indent="-457200" eaLnBrk="1" hangingPunct="1">
              <a:buClr>
                <a:schemeClr val="accent3">
                  <a:lumMod val="50000"/>
                </a:schemeClr>
              </a:buClr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Temporary workers </a:t>
            </a:r>
          </a:p>
          <a:p>
            <a:pPr marL="857250" lvl="1" indent="-457200" eaLnBrk="1" hangingPunct="1">
              <a:buClr>
                <a:schemeClr val="accent3">
                  <a:lumMod val="50000"/>
                </a:schemeClr>
              </a:buClr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Contract workers</a:t>
            </a:r>
            <a:r>
              <a:rPr lang="en-US" dirty="0" smtClean="0">
                <a:solidFill>
                  <a:schemeClr val="hlink"/>
                </a:solidFill>
                <a:cs typeface="Times New Roman" pitchFamily="18" charset="0"/>
              </a:rPr>
              <a:t> </a:t>
            </a:r>
          </a:p>
          <a:p>
            <a:pPr eaLnBrk="1" hangingPunct="1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510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chemeClr val="tx2"/>
                </a:solidFill>
                <a:cs typeface="Times New Roman" pitchFamily="18" charset="0"/>
              </a:rPr>
              <a:t>HR</a:t>
            </a:r>
            <a:r>
              <a:rPr lang="en-US" sz="2000" i="1" dirty="0">
                <a:solidFill>
                  <a:schemeClr val="tx2"/>
                </a:solidFill>
                <a:cs typeface="Times New Roman" pitchFamily="18" charset="0"/>
              </a:rPr>
              <a:t> managers help workers adapt to continuous improvement changes through retraining, providing answers, and monitoring expectations.</a:t>
            </a:r>
          </a:p>
        </p:txBody>
      </p:sp>
      <p:sp>
        <p:nvSpPr>
          <p:cNvPr id="14341" name="Line 32"/>
          <p:cNvSpPr>
            <a:spLocks noChangeShapeType="1"/>
          </p:cNvSpPr>
          <p:nvPr/>
        </p:nvSpPr>
        <p:spPr bwMode="auto">
          <a:xfrm flipH="1">
            <a:off x="6096000" y="3886200"/>
            <a:ext cx="228600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33"/>
          <p:cNvSpPr>
            <a:spLocks noChangeShapeType="1"/>
          </p:cNvSpPr>
          <p:nvPr/>
        </p:nvSpPr>
        <p:spPr bwMode="auto">
          <a:xfrm flipH="1">
            <a:off x="4114800" y="50180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34"/>
          <p:cNvSpPr>
            <a:spLocks noChangeShapeType="1"/>
          </p:cNvSpPr>
          <p:nvPr/>
        </p:nvSpPr>
        <p:spPr bwMode="auto">
          <a:xfrm flipH="1" flipV="1">
            <a:off x="2590800" y="35052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36"/>
          <p:cNvSpPr txBox="1">
            <a:spLocks noChangeArrowheads="1"/>
          </p:cNvSpPr>
          <p:nvPr/>
        </p:nvSpPr>
        <p:spPr bwMode="auto">
          <a:xfrm>
            <a:off x="3429000" y="3124200"/>
            <a:ext cx="2209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 dirty="0"/>
              <a:t>continuous improvement components</a:t>
            </a:r>
          </a:p>
        </p:txBody>
      </p:sp>
      <p:sp>
        <p:nvSpPr>
          <p:cNvPr id="14345" name="Line 38"/>
          <p:cNvSpPr>
            <a:spLocks noChangeShapeType="1"/>
          </p:cNvSpPr>
          <p:nvPr/>
        </p:nvSpPr>
        <p:spPr bwMode="auto">
          <a:xfrm flipV="1">
            <a:off x="3200400" y="2378075"/>
            <a:ext cx="60960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>
            <a:off x="5181600" y="2286000"/>
            <a:ext cx="76200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Oval 50"/>
          <p:cNvSpPr>
            <a:spLocks noChangeArrowheads="1"/>
          </p:cNvSpPr>
          <p:nvPr/>
        </p:nvSpPr>
        <p:spPr bwMode="auto">
          <a:xfrm>
            <a:off x="1905000" y="2667000"/>
            <a:ext cx="1600200" cy="12414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E6E6C2"/>
                </a:solidFill>
              </a:rPr>
              <a:t>empowerment </a:t>
            </a:r>
          </a:p>
          <a:p>
            <a:pPr algn="ctr"/>
            <a:r>
              <a:rPr lang="en-US" sz="1600" b="1">
                <a:solidFill>
                  <a:srgbClr val="E6E6C2"/>
                </a:solidFill>
              </a:rPr>
              <a:t>of employees</a:t>
            </a:r>
          </a:p>
        </p:txBody>
      </p:sp>
      <p:sp>
        <p:nvSpPr>
          <p:cNvPr id="14348" name="Oval 51"/>
          <p:cNvSpPr>
            <a:spLocks noChangeArrowheads="1"/>
          </p:cNvSpPr>
          <p:nvPr/>
        </p:nvSpPr>
        <p:spPr bwMode="auto">
          <a:xfrm>
            <a:off x="2514600" y="4419600"/>
            <a:ext cx="1600200" cy="12414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E6E6C2"/>
                </a:solidFill>
              </a:rPr>
              <a:t>accurate </a:t>
            </a:r>
          </a:p>
          <a:p>
            <a:pPr algn="ctr"/>
            <a:r>
              <a:rPr lang="en-US" sz="1600" b="1" dirty="0">
                <a:solidFill>
                  <a:srgbClr val="E6E6C2"/>
                </a:solidFill>
              </a:rPr>
              <a:t>measurement</a:t>
            </a:r>
          </a:p>
        </p:txBody>
      </p:sp>
      <p:sp>
        <p:nvSpPr>
          <p:cNvPr id="14349" name="Oval 52"/>
          <p:cNvSpPr>
            <a:spLocks noChangeArrowheads="1"/>
          </p:cNvSpPr>
          <p:nvPr/>
        </p:nvSpPr>
        <p:spPr bwMode="auto">
          <a:xfrm>
            <a:off x="4876800" y="4419600"/>
            <a:ext cx="1600200" cy="12414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E6E6C2"/>
                </a:solidFill>
              </a:rPr>
              <a:t>concern for </a:t>
            </a:r>
          </a:p>
          <a:p>
            <a:pPr algn="ctr"/>
            <a:r>
              <a:rPr lang="en-US" sz="1600" b="1">
                <a:solidFill>
                  <a:srgbClr val="E6E6C2"/>
                </a:solidFill>
              </a:rPr>
              <a:t>total quality</a:t>
            </a:r>
          </a:p>
        </p:txBody>
      </p:sp>
      <p:sp>
        <p:nvSpPr>
          <p:cNvPr id="14350" name="Oval 53"/>
          <p:cNvSpPr>
            <a:spLocks noChangeArrowheads="1"/>
          </p:cNvSpPr>
          <p:nvPr/>
        </p:nvSpPr>
        <p:spPr bwMode="auto">
          <a:xfrm>
            <a:off x="3733800" y="1524000"/>
            <a:ext cx="1600200" cy="12414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1" dirty="0">
                <a:solidFill>
                  <a:srgbClr val="E6E6C2"/>
                </a:solidFill>
              </a:rPr>
              <a:t>focus</a:t>
            </a:r>
          </a:p>
          <a:p>
            <a:pPr algn="ctr" eaLnBrk="1" hangingPunct="1"/>
            <a:r>
              <a:rPr lang="en-US" sz="1600" b="1" dirty="0">
                <a:solidFill>
                  <a:srgbClr val="E6E6C2"/>
                </a:solidFill>
              </a:rPr>
              <a:t>on</a:t>
            </a:r>
          </a:p>
          <a:p>
            <a:pPr algn="ctr" eaLnBrk="1" hangingPunct="1"/>
            <a:r>
              <a:rPr lang="en-US" sz="1600" b="1" dirty="0">
                <a:solidFill>
                  <a:srgbClr val="E6E6C2"/>
                </a:solidFill>
              </a:rPr>
              <a:t>customer</a:t>
            </a:r>
          </a:p>
          <a:p>
            <a:pPr algn="ctr" eaLnBrk="1" hangingPunct="1"/>
            <a:endParaRPr lang="en-US" sz="800" b="1" dirty="0">
              <a:solidFill>
                <a:srgbClr val="E6E6C2"/>
              </a:solidFill>
            </a:endParaRPr>
          </a:p>
        </p:txBody>
      </p:sp>
      <p:sp>
        <p:nvSpPr>
          <p:cNvPr id="14351" name="Oval 54"/>
          <p:cNvSpPr>
            <a:spLocks noChangeArrowheads="1"/>
          </p:cNvSpPr>
          <p:nvPr/>
        </p:nvSpPr>
        <p:spPr bwMode="auto">
          <a:xfrm>
            <a:off x="5562600" y="2667000"/>
            <a:ext cx="1676400" cy="12414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1" dirty="0">
                <a:solidFill>
                  <a:srgbClr val="E6E6C2"/>
                </a:solidFill>
              </a:rPr>
              <a:t>concern for</a:t>
            </a:r>
          </a:p>
          <a:p>
            <a:pPr algn="ctr" eaLnBrk="1" hangingPunct="1"/>
            <a:r>
              <a:rPr lang="en-US" sz="1600" b="1" dirty="0">
                <a:solidFill>
                  <a:srgbClr val="E6E6C2"/>
                </a:solidFill>
              </a:rPr>
              <a:t>continuous</a:t>
            </a:r>
          </a:p>
          <a:p>
            <a:pPr algn="ctr" eaLnBrk="1" hangingPunct="1"/>
            <a:r>
              <a:rPr lang="en-US" sz="1600" b="1" dirty="0">
                <a:solidFill>
                  <a:srgbClr val="E6E6C2"/>
                </a:solidFill>
              </a:rPr>
              <a:t>improvement</a:t>
            </a:r>
          </a:p>
          <a:p>
            <a:pPr algn="ctr" eaLnBrk="1" hangingPunct="1"/>
            <a:endParaRPr lang="en-US" sz="800" b="1" dirty="0">
              <a:solidFill>
                <a:srgbClr val="E6E6C2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Continuous Improvement Programs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1816677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5367" name="Rectangle 27"/>
          <p:cNvSpPr>
            <a:spLocks noChangeArrowheads="1"/>
          </p:cNvSpPr>
          <p:nvPr/>
        </p:nvSpPr>
        <p:spPr bwMode="auto">
          <a:xfrm>
            <a:off x="1600200" y="3276600"/>
            <a:ext cx="5638800" cy="1882775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Employee Involvement Concepts</a:t>
            </a:r>
          </a:p>
          <a:p>
            <a:pPr algn="ctr" eaLnBrk="1" hangingPunct="1"/>
            <a:endParaRPr lang="en-US" sz="2000" dirty="0">
              <a:solidFill>
                <a:srgbClr val="E6E6C2"/>
              </a:solidFill>
            </a:endParaRPr>
          </a:p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delegation  •  participative management </a:t>
            </a:r>
          </a:p>
          <a:p>
            <a:pPr algn="ctr" eaLnBrk="1" hangingPunct="1"/>
            <a:r>
              <a:rPr lang="en-US" sz="2000" dirty="0">
                <a:solidFill>
                  <a:srgbClr val="E6E6C2"/>
                </a:solidFill>
              </a:rPr>
              <a:t>work teams  •  goal setting  •  employer training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Employee</a:t>
            </a:r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tx2"/>
                </a:solidFill>
              </a:rPr>
              <a:t>Involvement</a:t>
            </a:r>
            <a:endParaRPr lang="en-US" b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It’s all about employee </a:t>
            </a:r>
            <a:r>
              <a:rPr lang="en-US" i="1" dirty="0" smtClean="0">
                <a:solidFill>
                  <a:schemeClr val="tx2"/>
                </a:solidFill>
                <a:cs typeface="Times New Roman" pitchFamily="18" charset="0"/>
              </a:rPr>
              <a:t>empowerment through involvement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which increases worker productivity and loyalty.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233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Other</a:t>
            </a:r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tx2"/>
                </a:solidFill>
              </a:rPr>
              <a:t>HRM</a:t>
            </a:r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tx2"/>
                </a:solidFill>
              </a:rPr>
              <a:t>Challenges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Challenges for 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HRM:</a:t>
            </a:r>
          </a:p>
          <a:p>
            <a:pPr marL="857250" lvl="1" indent="-457200" eaLnBrk="1" hangingPunct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The recession has brought layoffs and low morale.</a:t>
            </a:r>
          </a:p>
          <a:p>
            <a:pPr marL="857250" lvl="1" indent="-457200" eaLnBrk="1" hangingPunct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Increased offshoring means jobs can move overseas, even </a:t>
            </a:r>
            <a:r>
              <a:rPr lang="en-US" dirty="0" smtClean="0">
                <a:cs typeface="Times New Roman" pitchFamily="18" charset="0"/>
              </a:rPr>
              <a:t>HR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857250" lvl="1" indent="-457200" eaLnBrk="1" hangingPunct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Current trend of mergers and acquisitions increase HR’s role.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1828800" y="4724400"/>
            <a:ext cx="54102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200" b="1" dirty="0">
                <a:solidFill>
                  <a:schemeClr val="tx2"/>
                </a:solidFill>
              </a:rPr>
              <a:t>Sarbanes-Oxley Act of 2002</a:t>
            </a:r>
          </a:p>
          <a:p>
            <a:pPr algn="ctr" eaLnBrk="1" hangingPunct="1"/>
            <a:r>
              <a:rPr lang="en-US" sz="2200" dirty="0">
                <a:solidFill>
                  <a:schemeClr val="tx2"/>
                </a:solidFill>
              </a:rPr>
              <a:t>Requires proper financial recordkeeping </a:t>
            </a:r>
          </a:p>
          <a:p>
            <a:pPr algn="ctr" eaLnBrk="1" hangingPunct="1"/>
            <a:r>
              <a:rPr lang="en-US" sz="2200" dirty="0">
                <a:solidFill>
                  <a:schemeClr val="tx2"/>
                </a:solidFill>
              </a:rPr>
              <a:t>for public companies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0" dirty="0" smtClean="0">
                <a:solidFill>
                  <a:schemeClr val="tx2"/>
                </a:solidFill>
              </a:rPr>
              <a:t>A Look at Ethics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>
                <a:solidFill>
                  <a:schemeClr val="tx2"/>
                </a:solidFill>
                <a:cs typeface="Times New Roman" pitchFamily="18" charset="0"/>
              </a:rPr>
              <a:t>Code of ethics: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 formal statement of an organization’s primary values and the ethical rules it expects members to follow.</a:t>
            </a: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HR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managers must take part in enforcing ethics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862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 dirty="0" smtClean="0">
                <a:solidFill>
                  <a:schemeClr val="tx2"/>
                </a:solidFill>
                <a:cs typeface="Times New Roman" pitchFamily="18" charset="0"/>
              </a:rPr>
              <a:t>True or False?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1. HRM should assume all countries have the same cultures. 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False!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2. Technology and information technology have little impact on HRM.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False!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3. Today’s workforce is composed of diverse groups.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True!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4. Rightsizing is a strategy companies use to balance their labor supply.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True!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5. Continuous improvement programs eliminate change in an organization.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False!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6. Employee empowerment increases worker involvement and productivity.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True!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7. HRM is affected by the economy. 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True!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/>
              <a:t>8. HRM can play a vital role in enforcing ethical codes of conduct.</a:t>
            </a:r>
          </a:p>
          <a:p>
            <a:pPr marL="347663" indent="1588" eaLnBrk="1" hangingPunct="1">
              <a:buClr>
                <a:schemeClr val="accent3">
                  <a:lumMod val="50000"/>
                </a:schemeClr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True!</a:t>
            </a:r>
            <a:endParaRPr lang="en-US" sz="1600" b="1" dirty="0" smtClean="0">
              <a:cs typeface="Times New Roman" pitchFamily="18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38200" y="5867400"/>
            <a:ext cx="7315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Strong employees = competitive advantage.</a:t>
            </a:r>
          </a:p>
        </p:txBody>
      </p:sp>
      <p:sp>
        <p:nvSpPr>
          <p:cNvPr id="4101" name="Text Box 34"/>
          <p:cNvSpPr txBox="1">
            <a:spLocks noChangeArrowheads="1"/>
          </p:cNvSpPr>
          <p:nvPr/>
        </p:nvSpPr>
        <p:spPr bwMode="auto">
          <a:xfrm>
            <a:off x="1133475" y="1417636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HRM is a subset of management. It has five main goals:</a:t>
            </a:r>
          </a:p>
        </p:txBody>
      </p:sp>
      <p:sp>
        <p:nvSpPr>
          <p:cNvPr id="4102" name="Line 175"/>
          <p:cNvSpPr>
            <a:spLocks noChangeShapeType="1"/>
          </p:cNvSpPr>
          <p:nvPr/>
        </p:nvSpPr>
        <p:spPr bwMode="auto">
          <a:xfrm>
            <a:off x="5181600" y="2590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Line 176"/>
          <p:cNvSpPr>
            <a:spLocks noChangeShapeType="1"/>
          </p:cNvSpPr>
          <p:nvPr/>
        </p:nvSpPr>
        <p:spPr bwMode="auto">
          <a:xfrm flipH="1">
            <a:off x="5638800" y="4114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4104" name="Line 177"/>
          <p:cNvSpPr>
            <a:spLocks noChangeShapeType="1"/>
          </p:cNvSpPr>
          <p:nvPr/>
        </p:nvSpPr>
        <p:spPr bwMode="auto">
          <a:xfrm flipH="1">
            <a:off x="41148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4105" name="Line 178"/>
          <p:cNvSpPr>
            <a:spLocks noChangeShapeType="1"/>
          </p:cNvSpPr>
          <p:nvPr/>
        </p:nvSpPr>
        <p:spPr bwMode="auto">
          <a:xfrm flipH="1" flipV="1">
            <a:off x="2971800" y="4191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4106" name="Line 179"/>
          <p:cNvSpPr>
            <a:spLocks noChangeShapeType="1"/>
          </p:cNvSpPr>
          <p:nvPr/>
        </p:nvSpPr>
        <p:spPr bwMode="auto">
          <a:xfrm flipV="1">
            <a:off x="3200400" y="2667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4107" name="Rectangle 209"/>
          <p:cNvSpPr>
            <a:spLocks noChangeArrowheads="1"/>
          </p:cNvSpPr>
          <p:nvPr/>
        </p:nvSpPr>
        <p:spPr bwMode="auto">
          <a:xfrm>
            <a:off x="4038600" y="3352800"/>
            <a:ext cx="981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Goals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of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HRM</a:t>
            </a:r>
          </a:p>
        </p:txBody>
      </p:sp>
      <p:sp>
        <p:nvSpPr>
          <p:cNvPr id="4108" name="Oval 210"/>
          <p:cNvSpPr>
            <a:spLocks noChangeArrowheads="1"/>
          </p:cNvSpPr>
          <p:nvPr/>
        </p:nvSpPr>
        <p:spPr bwMode="auto">
          <a:xfrm>
            <a:off x="5410200" y="2895600"/>
            <a:ext cx="16002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E6E6C2"/>
                </a:solidFill>
              </a:rPr>
              <a:t>hire</a:t>
            </a:r>
          </a:p>
          <a:p>
            <a:pPr algn="ctr"/>
            <a:r>
              <a:rPr lang="en-US" sz="2000" b="1" dirty="0">
                <a:solidFill>
                  <a:srgbClr val="E6E6C2"/>
                </a:solidFill>
              </a:rPr>
              <a:t>employees</a:t>
            </a:r>
          </a:p>
        </p:txBody>
      </p:sp>
      <p:sp>
        <p:nvSpPr>
          <p:cNvPr id="4109" name="Oval 211"/>
          <p:cNvSpPr>
            <a:spLocks noChangeArrowheads="1"/>
          </p:cNvSpPr>
          <p:nvPr/>
        </p:nvSpPr>
        <p:spPr bwMode="auto">
          <a:xfrm>
            <a:off x="3581400" y="1828800"/>
            <a:ext cx="16002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E6E6C2"/>
                </a:solidFill>
              </a:rPr>
              <a:t>attract</a:t>
            </a:r>
          </a:p>
          <a:p>
            <a:pPr algn="ctr"/>
            <a:r>
              <a:rPr lang="en-US" b="1" dirty="0">
                <a:solidFill>
                  <a:srgbClr val="E6E6C2"/>
                </a:solidFill>
              </a:rPr>
              <a:t>employees</a:t>
            </a:r>
          </a:p>
        </p:txBody>
      </p:sp>
      <p:sp>
        <p:nvSpPr>
          <p:cNvPr id="4110" name="Oval 212"/>
          <p:cNvSpPr>
            <a:spLocks noChangeArrowheads="1"/>
          </p:cNvSpPr>
          <p:nvPr/>
        </p:nvSpPr>
        <p:spPr bwMode="auto">
          <a:xfrm>
            <a:off x="1981200" y="2971800"/>
            <a:ext cx="16002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E6E6C2"/>
                </a:solidFill>
              </a:rPr>
              <a:t>retain</a:t>
            </a:r>
          </a:p>
          <a:p>
            <a:pPr algn="ctr"/>
            <a:r>
              <a:rPr lang="en-US" sz="2000" b="1" dirty="0">
                <a:solidFill>
                  <a:srgbClr val="E6E6C2"/>
                </a:solidFill>
              </a:rPr>
              <a:t>employees</a:t>
            </a:r>
            <a:endParaRPr lang="en-US" sz="2400" b="1" dirty="0">
              <a:solidFill>
                <a:srgbClr val="E6E6C2"/>
              </a:solidFill>
            </a:endParaRPr>
          </a:p>
        </p:txBody>
      </p:sp>
      <p:sp>
        <p:nvSpPr>
          <p:cNvPr id="4111" name="Oval 213"/>
          <p:cNvSpPr>
            <a:spLocks noChangeArrowheads="1"/>
          </p:cNvSpPr>
          <p:nvPr/>
        </p:nvSpPr>
        <p:spPr bwMode="auto">
          <a:xfrm>
            <a:off x="2590800" y="4572000"/>
            <a:ext cx="16002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E6E6C2"/>
                </a:solidFill>
              </a:rPr>
              <a:t>motivate</a:t>
            </a:r>
          </a:p>
          <a:p>
            <a:pPr algn="ctr"/>
            <a:r>
              <a:rPr lang="en-US" sz="2000" b="1" dirty="0">
                <a:solidFill>
                  <a:srgbClr val="E6E6C2"/>
                </a:solidFill>
              </a:rPr>
              <a:t>employees</a:t>
            </a:r>
            <a:endParaRPr lang="en-US" sz="2400" b="1" dirty="0">
              <a:solidFill>
                <a:srgbClr val="E6E6C2"/>
              </a:solidFill>
            </a:endParaRPr>
          </a:p>
        </p:txBody>
      </p:sp>
      <p:sp>
        <p:nvSpPr>
          <p:cNvPr id="4112" name="Oval 214"/>
          <p:cNvSpPr>
            <a:spLocks noChangeArrowheads="1"/>
          </p:cNvSpPr>
          <p:nvPr/>
        </p:nvSpPr>
        <p:spPr bwMode="auto">
          <a:xfrm>
            <a:off x="4876800" y="4572000"/>
            <a:ext cx="16002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E6E6C2"/>
                </a:solidFill>
              </a:rPr>
              <a:t>train</a:t>
            </a:r>
          </a:p>
          <a:p>
            <a:pPr algn="ctr"/>
            <a:r>
              <a:rPr lang="en-US" sz="2000" b="1" dirty="0">
                <a:solidFill>
                  <a:srgbClr val="E6E6C2"/>
                </a:solidFill>
              </a:rPr>
              <a:t>employees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Introduction</a:t>
            </a:r>
            <a:endParaRPr lang="en-US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14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609600" y="58674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85800" y="54102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200" i="1" dirty="0">
                <a:solidFill>
                  <a:schemeClr val="tx2"/>
                </a:solidFill>
              </a:rPr>
              <a:t>HRM helps employees understand other countries’ </a:t>
            </a:r>
          </a:p>
          <a:p>
            <a:pPr algn="ctr" eaLnBrk="1" hangingPunct="1"/>
            <a:r>
              <a:rPr lang="en-US" sz="2200" i="1" dirty="0">
                <a:solidFill>
                  <a:schemeClr val="tx2"/>
                </a:solidFill>
              </a:rPr>
              <a:t>political and economic conditions.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HRM</a:t>
            </a:r>
            <a:r>
              <a:rPr lang="en-US" b="1" dirty="0" smtClean="0"/>
              <a:t> </a:t>
            </a:r>
            <a:r>
              <a:rPr lang="en-US" dirty="0" smtClean="0"/>
              <a:t>operates in a global business environment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Countries have different </a:t>
            </a:r>
          </a:p>
          <a:p>
            <a:pPr lvl="1" eaLnBrk="1" hangingPunct="1"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values </a:t>
            </a:r>
          </a:p>
          <a:p>
            <a:pPr lvl="1" eaLnBrk="1" hangingPunct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morals </a:t>
            </a:r>
          </a:p>
          <a:p>
            <a:pPr lvl="1" eaLnBrk="1" hangingPunct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customs</a:t>
            </a:r>
          </a:p>
          <a:p>
            <a:pPr lvl="1" eaLnBrk="1" hangingPunct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political, economic, and legal systems</a:t>
            </a:r>
            <a:r>
              <a:rPr lang="en-US" b="1" dirty="0" smtClean="0">
                <a:solidFill>
                  <a:schemeClr val="hlink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Understanding Cultural Environments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1763093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23865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09736" y="685800"/>
            <a:ext cx="7129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Exhibit</a:t>
            </a:r>
            <a:r>
              <a:rPr lang="en-US" sz="2800" b="1" dirty="0" smtClean="0">
                <a:solidFill>
                  <a:srgbClr val="B22626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1-1: Cultural</a:t>
            </a:r>
            <a:r>
              <a:rPr lang="en-US" sz="2800" b="1" dirty="0" smtClean="0">
                <a:solidFill>
                  <a:srgbClr val="B22626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Values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139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4648200" y="2761889"/>
            <a:ext cx="39624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u="sng" dirty="0"/>
              <a:t>TOP 10 LEAST-FREE COUNTRIES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North </a:t>
            </a:r>
            <a:r>
              <a:rPr lang="en-US" dirty="0"/>
              <a:t>Korea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Zimbabwe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Cuba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Libya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Eritrea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Venezuela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Burma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Dem</a:t>
            </a:r>
            <a:r>
              <a:rPr lang="en-US" dirty="0"/>
              <a:t>. Rep. of </a:t>
            </a:r>
            <a:r>
              <a:rPr lang="en-US" dirty="0" smtClean="0"/>
              <a:t>Congo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Iran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Equatorial Guinea</a:t>
            </a:r>
            <a:endParaRPr lang="en-US" b="1" dirty="0"/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685800" y="1450614"/>
            <a:ext cx="723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The Heritage Foundation’s </a:t>
            </a:r>
            <a:r>
              <a:rPr lang="en-US" sz="2000" i="1" dirty="0"/>
              <a:t>Index of Economic Freedom</a:t>
            </a:r>
            <a:r>
              <a:rPr lang="en-US" sz="2000" dirty="0"/>
              <a:t> rates </a:t>
            </a:r>
            <a:r>
              <a:rPr lang="en-US" sz="2000" dirty="0" smtClean="0"/>
              <a:t>179 countries </a:t>
            </a:r>
            <a:r>
              <a:rPr lang="en-US" sz="2000" dirty="0"/>
              <a:t>on openness to trade, business, investment, and property rights. The U.S. was </a:t>
            </a:r>
            <a:r>
              <a:rPr lang="en-US" sz="2000" dirty="0" smtClean="0"/>
              <a:t>#10 </a:t>
            </a:r>
            <a:r>
              <a:rPr lang="en-US" sz="2000" dirty="0"/>
              <a:t>in </a:t>
            </a:r>
            <a:r>
              <a:rPr lang="en-US" sz="2000" dirty="0" smtClean="0"/>
              <a:t>2012. </a:t>
            </a:r>
            <a:r>
              <a:rPr lang="en-US" sz="2000" dirty="0"/>
              <a:t>North Korea is the most repressed.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838200" y="59436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u="sng" dirty="0" smtClean="0"/>
              <a:t>2012</a:t>
            </a:r>
            <a:r>
              <a:rPr lang="en-US" dirty="0" smtClean="0"/>
              <a:t> </a:t>
            </a:r>
            <a:r>
              <a:rPr lang="en-US" dirty="0"/>
              <a:t>Country Rankings, see</a:t>
            </a:r>
            <a:r>
              <a:rPr lang="en-US" b="1" dirty="0"/>
              <a:t> </a:t>
            </a:r>
            <a:r>
              <a:rPr lang="en-US" b="1" dirty="0">
                <a:hlinkClick r:id="rId3"/>
              </a:rPr>
              <a:t>www.heritage.org/index/Ranking.aspx</a:t>
            </a:r>
            <a:endParaRPr lang="en-US" b="1" dirty="0"/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609600" y="2761889"/>
            <a:ext cx="38779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u="sng" dirty="0" smtClean="0"/>
              <a:t>TOP </a:t>
            </a:r>
            <a:r>
              <a:rPr lang="en-US" b="1" u="sng" dirty="0"/>
              <a:t>10 FREE COUNTRIES</a:t>
            </a:r>
            <a:r>
              <a:rPr lang="en-US" b="1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Hong </a:t>
            </a:r>
            <a:r>
              <a:rPr lang="en-US" dirty="0"/>
              <a:t>Kong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Singapore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Australia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Zealand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Switzerland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Canada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Chile</a:t>
            </a:r>
            <a:r>
              <a:rPr lang="en-US" dirty="0"/>
              <a:t>	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Mauritius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Ireland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United </a:t>
            </a:r>
            <a:r>
              <a:rPr lang="en-US" dirty="0"/>
              <a:t>States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>
                <a:solidFill>
                  <a:schemeClr val="tx2"/>
                </a:solidFill>
              </a:rPr>
              <a:t>Understanding Cultural Environments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xmlns="" val="1830737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7174" name="Group 27"/>
          <p:cNvGrpSpPr>
            <a:grpSpLocks/>
          </p:cNvGrpSpPr>
          <p:nvPr/>
        </p:nvGrpSpPr>
        <p:grpSpPr bwMode="auto">
          <a:xfrm>
            <a:off x="457200" y="3048000"/>
            <a:ext cx="8382000" cy="2600325"/>
            <a:chOff x="240" y="1776"/>
            <a:chExt cx="5280" cy="1638"/>
          </a:xfrm>
        </p:grpSpPr>
        <p:sp>
          <p:nvSpPr>
            <p:cNvPr id="7175" name="Rectangle 9"/>
            <p:cNvSpPr>
              <a:spLocks noChangeArrowheads="1"/>
            </p:cNvSpPr>
            <p:nvPr/>
          </p:nvSpPr>
          <p:spPr bwMode="auto">
            <a:xfrm>
              <a:off x="240" y="1776"/>
              <a:ext cx="1776" cy="1008"/>
            </a:xfrm>
            <a:prstGeom prst="rect">
              <a:avLst/>
            </a:prstGeom>
            <a:solidFill>
              <a:srgbClr val="A85A5A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1.0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(1492-1800)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transportation</a:t>
              </a:r>
            </a:p>
          </p:txBody>
        </p:sp>
        <p:sp>
          <p:nvSpPr>
            <p:cNvPr id="7176" name="Rectangle 12"/>
            <p:cNvSpPr>
              <a:spLocks noChangeArrowheads="1"/>
            </p:cNvSpPr>
            <p:nvPr/>
          </p:nvSpPr>
          <p:spPr bwMode="auto">
            <a:xfrm>
              <a:off x="2016" y="1776"/>
              <a:ext cx="1776" cy="1008"/>
            </a:xfrm>
            <a:prstGeom prst="rect">
              <a:avLst/>
            </a:prstGeom>
            <a:solidFill>
              <a:srgbClr val="A85A5A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2.0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(1800 -2000)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communication</a:t>
              </a:r>
            </a:p>
          </p:txBody>
        </p:sp>
        <p:sp>
          <p:nvSpPr>
            <p:cNvPr id="7177" name="Rectangle 13"/>
            <p:cNvSpPr>
              <a:spLocks noChangeArrowheads="1"/>
            </p:cNvSpPr>
            <p:nvPr/>
          </p:nvSpPr>
          <p:spPr bwMode="auto">
            <a:xfrm>
              <a:off x="3792" y="1776"/>
              <a:ext cx="1728" cy="1008"/>
            </a:xfrm>
            <a:prstGeom prst="rect">
              <a:avLst/>
            </a:prstGeom>
            <a:solidFill>
              <a:srgbClr val="A85A5A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3.0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(2000 -????)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technology</a:t>
              </a:r>
            </a:p>
          </p:txBody>
        </p:sp>
        <p:sp>
          <p:nvSpPr>
            <p:cNvPr id="7178" name="Text Box 15"/>
            <p:cNvSpPr txBox="1">
              <a:spLocks noChangeArrowheads="1"/>
            </p:cNvSpPr>
            <p:nvPr/>
          </p:nvSpPr>
          <p:spPr bwMode="auto">
            <a:xfrm>
              <a:off x="528" y="3120"/>
              <a:ext cx="4656" cy="294"/>
            </a:xfrm>
            <a:prstGeom prst="rect">
              <a:avLst/>
            </a:prstGeom>
            <a:noFill/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/>
                <a:t>3.0 fueled by instant communication and the Internet.</a:t>
              </a:r>
            </a:p>
          </p:txBody>
        </p:sp>
        <p:sp>
          <p:nvSpPr>
            <p:cNvPr id="7179" name="Rectangle 17"/>
            <p:cNvSpPr>
              <a:spLocks noChangeArrowheads="1"/>
            </p:cNvSpPr>
            <p:nvPr/>
          </p:nvSpPr>
          <p:spPr bwMode="auto">
            <a:xfrm>
              <a:off x="2016" y="1776"/>
              <a:ext cx="1776" cy="1008"/>
            </a:xfrm>
            <a:prstGeom prst="rect">
              <a:avLst/>
            </a:prstGeom>
            <a:solidFill>
              <a:srgbClr val="A85A5A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2.0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(1800 -2000)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communication</a:t>
              </a:r>
            </a:p>
          </p:txBody>
        </p:sp>
        <p:sp>
          <p:nvSpPr>
            <p:cNvPr id="7180" name="Rectangle 18"/>
            <p:cNvSpPr>
              <a:spLocks noChangeArrowheads="1"/>
            </p:cNvSpPr>
            <p:nvPr/>
          </p:nvSpPr>
          <p:spPr bwMode="auto">
            <a:xfrm>
              <a:off x="3792" y="1776"/>
              <a:ext cx="1728" cy="1008"/>
            </a:xfrm>
            <a:prstGeom prst="rect">
              <a:avLst/>
            </a:prstGeom>
            <a:solidFill>
              <a:srgbClr val="A85A5A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3.0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(2000 -????)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technology</a:t>
              </a:r>
            </a:p>
          </p:txBody>
        </p:sp>
        <p:sp>
          <p:nvSpPr>
            <p:cNvPr id="7181" name="Rectangle 19"/>
            <p:cNvSpPr>
              <a:spLocks noChangeArrowheads="1"/>
            </p:cNvSpPr>
            <p:nvPr/>
          </p:nvSpPr>
          <p:spPr bwMode="auto">
            <a:xfrm>
              <a:off x="240" y="1776"/>
              <a:ext cx="1776" cy="1008"/>
            </a:xfrm>
            <a:prstGeom prst="rect">
              <a:avLst/>
            </a:prstGeom>
            <a:solidFill>
              <a:srgbClr val="B22626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1.0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(1492-1800)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transportation</a:t>
              </a:r>
            </a:p>
          </p:txBody>
        </p:sp>
        <p:sp>
          <p:nvSpPr>
            <p:cNvPr id="7182" name="Rectangle 20"/>
            <p:cNvSpPr>
              <a:spLocks noChangeArrowheads="1"/>
            </p:cNvSpPr>
            <p:nvPr/>
          </p:nvSpPr>
          <p:spPr bwMode="auto">
            <a:xfrm>
              <a:off x="2016" y="1776"/>
              <a:ext cx="1776" cy="1008"/>
            </a:xfrm>
            <a:prstGeom prst="rect">
              <a:avLst/>
            </a:prstGeom>
            <a:solidFill>
              <a:srgbClr val="B22626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2.0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(1800 -2000)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communication</a:t>
              </a:r>
            </a:p>
          </p:txBody>
        </p:sp>
        <p:sp>
          <p:nvSpPr>
            <p:cNvPr id="7183" name="Rectangle 21"/>
            <p:cNvSpPr>
              <a:spLocks noChangeArrowheads="1"/>
            </p:cNvSpPr>
            <p:nvPr/>
          </p:nvSpPr>
          <p:spPr bwMode="auto">
            <a:xfrm>
              <a:off x="3792" y="1776"/>
              <a:ext cx="1728" cy="1008"/>
            </a:xfrm>
            <a:prstGeom prst="rect">
              <a:avLst/>
            </a:prstGeom>
            <a:solidFill>
              <a:srgbClr val="B22626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3.0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(2000 -????)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technology</a:t>
              </a:r>
            </a:p>
          </p:txBody>
        </p:sp>
        <p:sp>
          <p:nvSpPr>
            <p:cNvPr id="7184" name="Rectangle 22"/>
            <p:cNvSpPr>
              <a:spLocks noChangeArrowheads="1"/>
            </p:cNvSpPr>
            <p:nvPr/>
          </p:nvSpPr>
          <p:spPr bwMode="auto">
            <a:xfrm>
              <a:off x="240" y="1776"/>
              <a:ext cx="1776" cy="1008"/>
            </a:xfrm>
            <a:prstGeom prst="rect">
              <a:avLst/>
            </a:prstGeom>
            <a:solidFill>
              <a:srgbClr val="B22626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1.0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(1492-1800)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transportation</a:t>
              </a:r>
            </a:p>
          </p:txBody>
        </p:sp>
        <p:sp>
          <p:nvSpPr>
            <p:cNvPr id="7185" name="Rectangle 23"/>
            <p:cNvSpPr>
              <a:spLocks noChangeArrowheads="1"/>
            </p:cNvSpPr>
            <p:nvPr/>
          </p:nvSpPr>
          <p:spPr bwMode="auto">
            <a:xfrm>
              <a:off x="2016" y="1776"/>
              <a:ext cx="1776" cy="1008"/>
            </a:xfrm>
            <a:prstGeom prst="rect">
              <a:avLst/>
            </a:prstGeom>
            <a:solidFill>
              <a:srgbClr val="B22626"/>
            </a:solidFill>
            <a:ln w="952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</a:rPr>
                <a:t>Globalization 2.0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(1800 -2000)</a:t>
              </a:r>
            </a:p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Driven by communication</a:t>
              </a:r>
            </a:p>
          </p:txBody>
        </p:sp>
        <p:sp>
          <p:nvSpPr>
            <p:cNvPr id="7186" name="Rectangle 24"/>
            <p:cNvSpPr>
              <a:spLocks noChangeArrowheads="1"/>
            </p:cNvSpPr>
            <p:nvPr/>
          </p:nvSpPr>
          <p:spPr bwMode="auto">
            <a:xfrm>
              <a:off x="3792" y="1776"/>
              <a:ext cx="1728" cy="1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 dirty="0">
                  <a:solidFill>
                    <a:srgbClr val="E6E6C2"/>
                  </a:solidFill>
                </a:rPr>
                <a:t>Globalization 3.0</a:t>
              </a:r>
            </a:p>
            <a:p>
              <a:pPr algn="ctr" eaLnBrk="1" hangingPunct="1"/>
              <a:r>
                <a:rPr lang="en-US" dirty="0">
                  <a:solidFill>
                    <a:srgbClr val="E6E6C2"/>
                  </a:solidFill>
                </a:rPr>
                <a:t>(2000 -????)</a:t>
              </a:r>
            </a:p>
            <a:p>
              <a:pPr algn="ctr" eaLnBrk="1" hangingPunct="1"/>
              <a:r>
                <a:rPr lang="en-US" dirty="0">
                  <a:solidFill>
                    <a:srgbClr val="E6E6C2"/>
                  </a:solidFill>
                </a:rPr>
                <a:t>Driven by technology</a:t>
              </a:r>
            </a:p>
          </p:txBody>
        </p:sp>
        <p:sp>
          <p:nvSpPr>
            <p:cNvPr id="7187" name="Rectangle 25"/>
            <p:cNvSpPr>
              <a:spLocks noChangeArrowheads="1"/>
            </p:cNvSpPr>
            <p:nvPr/>
          </p:nvSpPr>
          <p:spPr bwMode="auto">
            <a:xfrm>
              <a:off x="240" y="1776"/>
              <a:ext cx="1776" cy="1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 dirty="0">
                  <a:solidFill>
                    <a:srgbClr val="E6E6C2"/>
                  </a:solidFill>
                </a:rPr>
                <a:t>Globalization 1.0</a:t>
              </a:r>
            </a:p>
            <a:p>
              <a:pPr algn="ctr" eaLnBrk="1" hangingPunct="1"/>
              <a:r>
                <a:rPr lang="en-US" dirty="0">
                  <a:solidFill>
                    <a:srgbClr val="E6E6C2"/>
                  </a:solidFill>
                </a:rPr>
                <a:t>(1492-1800)</a:t>
              </a:r>
            </a:p>
            <a:p>
              <a:pPr algn="ctr" eaLnBrk="1" hangingPunct="1"/>
              <a:r>
                <a:rPr lang="en-US" dirty="0">
                  <a:solidFill>
                    <a:srgbClr val="E6E6C2"/>
                  </a:solidFill>
                </a:rPr>
                <a:t>Driven by transportation</a:t>
              </a:r>
            </a:p>
          </p:txBody>
        </p:sp>
        <p:sp>
          <p:nvSpPr>
            <p:cNvPr id="7188" name="Rectangle 26"/>
            <p:cNvSpPr>
              <a:spLocks noChangeArrowheads="1"/>
            </p:cNvSpPr>
            <p:nvPr/>
          </p:nvSpPr>
          <p:spPr bwMode="auto">
            <a:xfrm>
              <a:off x="2016" y="1776"/>
              <a:ext cx="1776" cy="100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b="1" dirty="0">
                  <a:solidFill>
                    <a:srgbClr val="E6E6C2"/>
                  </a:solidFill>
                </a:rPr>
                <a:t>Globalization 2.0</a:t>
              </a:r>
            </a:p>
            <a:p>
              <a:pPr algn="ctr" eaLnBrk="1" hangingPunct="1"/>
              <a:r>
                <a:rPr lang="en-US" dirty="0">
                  <a:solidFill>
                    <a:srgbClr val="E6E6C2"/>
                  </a:solidFill>
                </a:rPr>
                <a:t>(1800 -2000)</a:t>
              </a:r>
            </a:p>
            <a:p>
              <a:pPr algn="ctr" eaLnBrk="1" hangingPunct="1"/>
              <a:r>
                <a:rPr lang="en-US" dirty="0">
                  <a:solidFill>
                    <a:srgbClr val="E6E6C2"/>
                  </a:solidFill>
                </a:rPr>
                <a:t>Driven by communication</a:t>
              </a: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>
                <a:solidFill>
                  <a:schemeClr val="tx2"/>
                </a:solidFill>
              </a:rPr>
              <a:t>The Changing World of Technology</a:t>
            </a:r>
            <a:endParaRPr lang="en-US" sz="3200" b="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2"/>
                </a:solidFill>
                <a:cs typeface="Times New Roman" pitchFamily="18" charset="0"/>
              </a:rPr>
              <a:t>HRM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operates in a technologically changing environment</a:t>
            </a: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Thomas Friedman: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25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"/>
          <p:cNvSpPr>
            <a:spLocks noChangeArrowheads="1"/>
          </p:cNvSpPr>
          <p:nvPr/>
        </p:nvSpPr>
        <p:spPr bwMode="auto">
          <a:xfrm>
            <a:off x="1191491" y="4267200"/>
            <a:ext cx="6553200" cy="1981200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eaLnBrk="1" hangingPunct="1">
              <a:buFontTx/>
              <a:buAutoNum type="arabicPeriod"/>
            </a:pPr>
            <a:r>
              <a:rPr lang="en-US" i="1" dirty="0">
                <a:solidFill>
                  <a:srgbClr val="E6E6C2"/>
                </a:solidFill>
              </a:rPr>
              <a:t> Learning as a Way of Being</a:t>
            </a:r>
            <a:r>
              <a:rPr lang="en-US" dirty="0">
                <a:solidFill>
                  <a:srgbClr val="E6E6C2"/>
                </a:solidFill>
              </a:rPr>
              <a:t> by Peter B. </a:t>
            </a:r>
            <a:r>
              <a:rPr lang="en-US" dirty="0" err="1">
                <a:solidFill>
                  <a:srgbClr val="E6E6C2"/>
                </a:solidFill>
              </a:rPr>
              <a:t>Vaill</a:t>
            </a:r>
            <a:endParaRPr lang="en-US" dirty="0">
              <a:solidFill>
                <a:srgbClr val="E6E6C2"/>
              </a:solidFill>
            </a:endParaRPr>
          </a:p>
          <a:p>
            <a:pPr marL="342900" indent="-342900" eaLnBrk="1" hangingPunct="1">
              <a:buFontTx/>
              <a:buAutoNum type="arabicPeriod"/>
            </a:pPr>
            <a:endParaRPr lang="en-US" sz="1200" i="1" dirty="0">
              <a:solidFill>
                <a:srgbClr val="E6E6C2"/>
              </a:solidFill>
            </a:endParaRPr>
          </a:p>
          <a:p>
            <a:pPr marL="342900" indent="-342900" eaLnBrk="1" hangingPunct="1">
              <a:buFontTx/>
              <a:buAutoNum type="arabicPeriod"/>
            </a:pPr>
            <a:r>
              <a:rPr lang="en-US" i="1" dirty="0">
                <a:solidFill>
                  <a:srgbClr val="E6E6C2"/>
                </a:solidFill>
              </a:rPr>
              <a:t>Thinking for a Living: How to Get Better Performance and Results from Knowledge Workers</a:t>
            </a:r>
            <a:r>
              <a:rPr lang="en-US" dirty="0">
                <a:solidFill>
                  <a:srgbClr val="E6E6C2"/>
                </a:solidFill>
              </a:rPr>
              <a:t> by Thomas H. Davenport</a:t>
            </a:r>
          </a:p>
          <a:p>
            <a:pPr marL="342900" indent="-342900" eaLnBrk="1" hangingPunct="1">
              <a:buFontTx/>
              <a:buAutoNum type="arabicPeriod"/>
            </a:pPr>
            <a:endParaRPr lang="en-US" sz="1200" i="1" dirty="0">
              <a:solidFill>
                <a:srgbClr val="E6E6C2"/>
              </a:solidFill>
            </a:endParaRPr>
          </a:p>
          <a:p>
            <a:pPr marL="342900" indent="-342900" eaLnBrk="1" hangingPunct="1">
              <a:buFontTx/>
              <a:buAutoNum type="arabicPeriod"/>
            </a:pPr>
            <a:r>
              <a:rPr lang="en-US" i="1" dirty="0">
                <a:solidFill>
                  <a:srgbClr val="E6E6C2"/>
                </a:solidFill>
              </a:rPr>
              <a:t>Information Anxiety 2</a:t>
            </a:r>
            <a:r>
              <a:rPr lang="en-US" dirty="0">
                <a:solidFill>
                  <a:srgbClr val="E6E6C2"/>
                </a:solidFill>
              </a:rPr>
              <a:t> by Richard S. </a:t>
            </a:r>
            <a:r>
              <a:rPr lang="en-US" dirty="0" err="1">
                <a:solidFill>
                  <a:srgbClr val="E6E6C2"/>
                </a:solidFill>
              </a:rPr>
              <a:t>Wurman</a:t>
            </a:r>
            <a:endParaRPr lang="en-US" dirty="0">
              <a:solidFill>
                <a:srgbClr val="E6E6C2"/>
              </a:solidFill>
            </a:endParaRP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sz="2800" dirty="0" smtClean="0">
                <a:cs typeface="Times New Roman" pitchFamily="18" charset="0"/>
              </a:rPr>
              <a:t>HR is increasingly using IT</a:t>
            </a:r>
            <a:endParaRPr lang="en-US" sz="2800" dirty="0" smtClean="0">
              <a:solidFill>
                <a:srgbClr val="A85A5A"/>
              </a:solidFill>
              <a:cs typeface="Times New Roman" pitchFamily="18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Knowledge workers focus on the acquisition and application of information for decision making.</a:t>
            </a:r>
          </a:p>
          <a:p>
            <a:pPr eaLnBrk="1" hangingPunct="1">
              <a:buClr>
                <a:schemeClr val="tx2"/>
              </a:buClr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Some books for aspiring knowledge workers:</a:t>
            </a:r>
            <a:endParaRPr lang="en-US" sz="2800" i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b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The Impact of Technology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3387394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The Impact of Technology</a:t>
            </a:r>
            <a:endParaRPr lang="en-US" b="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HRM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information systems help to</a:t>
            </a:r>
          </a:p>
          <a:p>
            <a:pPr marL="1200150" lvl="1" indent="-457200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 facilitate HR plans </a:t>
            </a:r>
          </a:p>
          <a:p>
            <a:pPr marL="1200150" lvl="1" indent="-457200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 make decisions faster </a:t>
            </a:r>
          </a:p>
          <a:p>
            <a:pPr marL="1200150" lvl="1" indent="-457200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 clearly define jobs  </a:t>
            </a:r>
          </a:p>
          <a:p>
            <a:pPr marL="1200150" lvl="1" indent="-457200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 evaluate performance </a:t>
            </a:r>
          </a:p>
          <a:p>
            <a:pPr marL="1200150" lvl="1" indent="-457200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 provide desirable, cost-effective benefits</a:t>
            </a:r>
            <a:endParaRPr lang="en-US" sz="3200" dirty="0" smtClean="0">
              <a:solidFill>
                <a:schemeClr val="hlink"/>
              </a:solidFill>
              <a:cs typeface="Times New Roman" pitchFamily="18" charset="0"/>
            </a:endParaRPr>
          </a:p>
          <a:p>
            <a:pPr eaLnBrk="1" hangingPunct="1"/>
            <a:endParaRPr lang="en-US" sz="2600" dirty="0" smtClean="0">
              <a:solidFill>
                <a:schemeClr val="hlink"/>
              </a:solidFill>
              <a:cs typeface="Times New Roman" pitchFamily="18" charset="0"/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8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5624"/>
            <a:ext cx="3432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The Impact of Technology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HR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managers use technology to: </a:t>
            </a:r>
          </a:p>
          <a:p>
            <a:pPr marL="457200" indent="-457200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recruit, hire, and train employees </a:t>
            </a:r>
          </a:p>
          <a:p>
            <a:pPr marL="457200" indent="-457200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motivate and monitor workers </a:t>
            </a:r>
          </a:p>
          <a:p>
            <a:pPr marL="457200" indent="-457200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research fair compensation packages </a:t>
            </a:r>
          </a:p>
          <a:p>
            <a:pPr marL="457200" indent="-457200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communicate throughout the organization </a:t>
            </a:r>
          </a:p>
          <a:p>
            <a:pPr marL="457200" indent="-457200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evaluate decentralized employees’ performance</a:t>
            </a:r>
            <a:endParaRPr lang="en-US" sz="2800" dirty="0" smtClean="0">
              <a:solidFill>
                <a:schemeClr val="hlink"/>
              </a:solidFill>
              <a:cs typeface="Times New Roman" pitchFamily="18" charset="0"/>
            </a:endParaRPr>
          </a:p>
          <a:p>
            <a:pPr eaLnBrk="1" hangingPunct="1"/>
            <a:endParaRPr lang="en-US" sz="2600" dirty="0" smtClean="0">
              <a:solidFill>
                <a:schemeClr val="hlink"/>
              </a:solidFill>
              <a:cs typeface="Times New Roman" pitchFamily="18" charset="0"/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361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RM11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1_Default Design 14">
      <a:dk1>
        <a:srgbClr val="000000"/>
      </a:dk1>
      <a:lt1>
        <a:srgbClr val="C4D1D8"/>
      </a:lt1>
      <a:dk2>
        <a:srgbClr val="B22626"/>
      </a:dk2>
      <a:lt2>
        <a:srgbClr val="808080"/>
      </a:lt2>
      <a:accent1>
        <a:srgbClr val="000000"/>
      </a:accent1>
      <a:accent2>
        <a:srgbClr val="82006C"/>
      </a:accent2>
      <a:accent3>
        <a:srgbClr val="DEE5E9"/>
      </a:accent3>
      <a:accent4>
        <a:srgbClr val="000000"/>
      </a:accent4>
      <a:accent5>
        <a:srgbClr val="AAAAAA"/>
      </a:accent5>
      <a:accent6>
        <a:srgbClr val="750061"/>
      </a:accent6>
      <a:hlink>
        <a:srgbClr val="804DFF"/>
      </a:hlink>
      <a:folHlink>
        <a:srgbClr val="8AE62E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C4D1D8"/>
        </a:lt1>
        <a:dk2>
          <a:srgbClr val="B22626"/>
        </a:dk2>
        <a:lt2>
          <a:srgbClr val="808080"/>
        </a:lt2>
        <a:accent1>
          <a:srgbClr val="B22626"/>
        </a:accent1>
        <a:accent2>
          <a:srgbClr val="82006C"/>
        </a:accent2>
        <a:accent3>
          <a:srgbClr val="DEE5E9"/>
        </a:accent3>
        <a:accent4>
          <a:srgbClr val="000000"/>
        </a:accent4>
        <a:accent5>
          <a:srgbClr val="D5ACAC"/>
        </a:accent5>
        <a:accent6>
          <a:srgbClr val="750061"/>
        </a:accent6>
        <a:hlink>
          <a:srgbClr val="804DFF"/>
        </a:hlink>
        <a:folHlink>
          <a:srgbClr val="8AE6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C4D1D8"/>
        </a:lt1>
        <a:dk2>
          <a:srgbClr val="B22626"/>
        </a:dk2>
        <a:lt2>
          <a:srgbClr val="808080"/>
        </a:lt2>
        <a:accent1>
          <a:srgbClr val="000000"/>
        </a:accent1>
        <a:accent2>
          <a:srgbClr val="82006C"/>
        </a:accent2>
        <a:accent3>
          <a:srgbClr val="DEE5E9"/>
        </a:accent3>
        <a:accent4>
          <a:srgbClr val="000000"/>
        </a:accent4>
        <a:accent5>
          <a:srgbClr val="AAAAAA"/>
        </a:accent5>
        <a:accent6>
          <a:srgbClr val="750061"/>
        </a:accent6>
        <a:hlink>
          <a:srgbClr val="804DFF"/>
        </a:hlink>
        <a:folHlink>
          <a:srgbClr val="8AE6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1_Default Design 14">
      <a:dk1>
        <a:srgbClr val="000000"/>
      </a:dk1>
      <a:lt1>
        <a:srgbClr val="C4D1D8"/>
      </a:lt1>
      <a:dk2>
        <a:srgbClr val="B22626"/>
      </a:dk2>
      <a:lt2>
        <a:srgbClr val="808080"/>
      </a:lt2>
      <a:accent1>
        <a:srgbClr val="000000"/>
      </a:accent1>
      <a:accent2>
        <a:srgbClr val="82006C"/>
      </a:accent2>
      <a:accent3>
        <a:srgbClr val="DEE5E9"/>
      </a:accent3>
      <a:accent4>
        <a:srgbClr val="000000"/>
      </a:accent4>
      <a:accent5>
        <a:srgbClr val="AAAAAA"/>
      </a:accent5>
      <a:accent6>
        <a:srgbClr val="750061"/>
      </a:accent6>
      <a:hlink>
        <a:srgbClr val="804DFF"/>
      </a:hlink>
      <a:folHlink>
        <a:srgbClr val="8AE62E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C4D1D8"/>
        </a:lt1>
        <a:dk2>
          <a:srgbClr val="B22626"/>
        </a:dk2>
        <a:lt2>
          <a:srgbClr val="808080"/>
        </a:lt2>
        <a:accent1>
          <a:srgbClr val="B22626"/>
        </a:accent1>
        <a:accent2>
          <a:srgbClr val="82006C"/>
        </a:accent2>
        <a:accent3>
          <a:srgbClr val="DEE5E9"/>
        </a:accent3>
        <a:accent4>
          <a:srgbClr val="000000"/>
        </a:accent4>
        <a:accent5>
          <a:srgbClr val="D5ACAC"/>
        </a:accent5>
        <a:accent6>
          <a:srgbClr val="750061"/>
        </a:accent6>
        <a:hlink>
          <a:srgbClr val="804DFF"/>
        </a:hlink>
        <a:folHlink>
          <a:srgbClr val="8AE6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C4D1D8"/>
        </a:lt1>
        <a:dk2>
          <a:srgbClr val="B22626"/>
        </a:dk2>
        <a:lt2>
          <a:srgbClr val="808080"/>
        </a:lt2>
        <a:accent1>
          <a:srgbClr val="000000"/>
        </a:accent1>
        <a:accent2>
          <a:srgbClr val="82006C"/>
        </a:accent2>
        <a:accent3>
          <a:srgbClr val="DEE5E9"/>
        </a:accent3>
        <a:accent4>
          <a:srgbClr val="000000"/>
        </a:accent4>
        <a:accent5>
          <a:srgbClr val="AAAAAA"/>
        </a:accent5>
        <a:accent6>
          <a:srgbClr val="750061"/>
        </a:accent6>
        <a:hlink>
          <a:srgbClr val="804DFF"/>
        </a:hlink>
        <a:folHlink>
          <a:srgbClr val="8AE6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FHRM11e Template</Template>
  <TotalTime>138</TotalTime>
  <Words>863</Words>
  <Application>Microsoft Office PowerPoint</Application>
  <PresentationFormat>On-screen Show (4:3)</PresentationFormat>
  <Paragraphs>208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FHRM11e Template</vt:lpstr>
      <vt:lpstr>Content slide master</vt:lpstr>
      <vt:lpstr>1_Default Design</vt:lpstr>
      <vt:lpstr>2_Default Design</vt:lpstr>
      <vt:lpstr>Slide 1</vt:lpstr>
      <vt:lpstr>Introduction</vt:lpstr>
      <vt:lpstr>Understanding Cultural Environments</vt:lpstr>
      <vt:lpstr>Slide 4</vt:lpstr>
      <vt:lpstr>Understanding Cultural Environments</vt:lpstr>
      <vt:lpstr>The Changing World of Technology</vt:lpstr>
      <vt:lpstr>The Impact of Technology</vt:lpstr>
      <vt:lpstr>The Impact of Technology</vt:lpstr>
      <vt:lpstr>The Impact of Technology</vt:lpstr>
      <vt:lpstr>Workforce Diversity</vt:lpstr>
      <vt:lpstr>Workforce Diversity</vt:lpstr>
      <vt:lpstr>The Labor Supply</vt:lpstr>
      <vt:lpstr>Continuous Improvement Programs</vt:lpstr>
      <vt:lpstr>Employee Involvement</vt:lpstr>
      <vt:lpstr>Other HRM Challenges</vt:lpstr>
      <vt:lpstr>A Look at Ethics</vt:lpstr>
      <vt:lpstr>True or False?</vt:lpstr>
    </vt:vector>
  </TitlesOfParts>
  <Company>Frostburg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Susan</cp:lastModifiedBy>
  <cp:revision>22</cp:revision>
  <dcterms:created xsi:type="dcterms:W3CDTF">2012-10-26T13:18:33Z</dcterms:created>
  <dcterms:modified xsi:type="dcterms:W3CDTF">2013-02-17T22:36:42Z</dcterms:modified>
</cp:coreProperties>
</file>