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48" r:id="rId2"/>
  </p:sldMasterIdLst>
  <p:notesMasterIdLst>
    <p:notesMasterId r:id="rId44"/>
  </p:notesMasterIdLst>
  <p:handoutMasterIdLst>
    <p:handoutMasterId r:id="rId45"/>
  </p:handoutMasterIdLst>
  <p:sldIdLst>
    <p:sldId id="262" r:id="rId3"/>
    <p:sldId id="263" r:id="rId4"/>
    <p:sldId id="266" r:id="rId5"/>
    <p:sldId id="286" r:id="rId6"/>
    <p:sldId id="287" r:id="rId7"/>
    <p:sldId id="288" r:id="rId8"/>
    <p:sldId id="289" r:id="rId9"/>
    <p:sldId id="290" r:id="rId10"/>
    <p:sldId id="267" r:id="rId11"/>
    <p:sldId id="272" r:id="rId12"/>
    <p:sldId id="264" r:id="rId13"/>
    <p:sldId id="291" r:id="rId14"/>
    <p:sldId id="268" r:id="rId15"/>
    <p:sldId id="269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273" r:id="rId27"/>
    <p:sldId id="274" r:id="rId28"/>
    <p:sldId id="275" r:id="rId29"/>
    <p:sldId id="276" r:id="rId30"/>
    <p:sldId id="303" r:id="rId31"/>
    <p:sldId id="277" r:id="rId32"/>
    <p:sldId id="285" r:id="rId33"/>
    <p:sldId id="279" r:id="rId34"/>
    <p:sldId id="280" r:id="rId35"/>
    <p:sldId id="281" r:id="rId36"/>
    <p:sldId id="304" r:id="rId37"/>
    <p:sldId id="305" r:id="rId38"/>
    <p:sldId id="306" r:id="rId39"/>
    <p:sldId id="307" r:id="rId40"/>
    <p:sldId id="308" r:id="rId41"/>
    <p:sldId id="283" r:id="rId42"/>
    <p:sldId id="284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34" autoAdjust="0"/>
  </p:normalViewPr>
  <p:slideViewPr>
    <p:cSldViewPr>
      <p:cViewPr varScale="1">
        <p:scale>
          <a:sx n="78" d="100"/>
          <a:sy n="78" d="100"/>
        </p:scale>
        <p:origin x="-96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8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82BB47-807E-4171-85EC-D6983C56C14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905378-9CEE-4FCD-B1E8-BDE0C1493A8F}">
      <dgm:prSet/>
      <dgm:spPr/>
      <dgm:t>
        <a:bodyPr/>
        <a:lstStyle/>
        <a:p>
          <a:pPr rtl="0"/>
          <a:r>
            <a:rPr lang="en-US" dirty="0" smtClean="0"/>
            <a:t>Qualified Individuals</a:t>
          </a:r>
          <a:endParaRPr lang="en-US" dirty="0"/>
        </a:p>
      </dgm:t>
    </dgm:pt>
    <dgm:pt modelId="{F81B1182-3F86-437D-A05A-A622F8AA213C}" type="parTrans" cxnId="{E4E99F2D-3E6D-401E-BEA3-7EA289676232}">
      <dgm:prSet/>
      <dgm:spPr/>
      <dgm:t>
        <a:bodyPr/>
        <a:lstStyle/>
        <a:p>
          <a:endParaRPr lang="en-US"/>
        </a:p>
      </dgm:t>
    </dgm:pt>
    <dgm:pt modelId="{38D5CE5B-A0C1-43F4-A7E6-06895F9847E8}" type="sibTrans" cxnId="{E4E99F2D-3E6D-401E-BEA3-7EA289676232}">
      <dgm:prSet/>
      <dgm:spPr/>
      <dgm:t>
        <a:bodyPr/>
        <a:lstStyle/>
        <a:p>
          <a:endParaRPr lang="en-US"/>
        </a:p>
      </dgm:t>
    </dgm:pt>
    <dgm:pt modelId="{20707180-6FD8-4087-BFB8-53653F337E85}">
      <dgm:prSet/>
      <dgm:spPr/>
      <dgm:t>
        <a:bodyPr/>
        <a:lstStyle/>
        <a:p>
          <a:pPr rtl="0"/>
          <a:r>
            <a:rPr lang="en-US" dirty="0" smtClean="0"/>
            <a:t>Meet job related requirements such as education, certification or experience</a:t>
          </a:r>
          <a:endParaRPr lang="en-US" dirty="0"/>
        </a:p>
      </dgm:t>
    </dgm:pt>
    <dgm:pt modelId="{976E4108-3691-40EB-AB44-8F33C507DBCA}" type="parTrans" cxnId="{D26E45F4-8A55-4B49-8178-6327FDFEADA9}">
      <dgm:prSet/>
      <dgm:spPr/>
      <dgm:t>
        <a:bodyPr/>
        <a:lstStyle/>
        <a:p>
          <a:endParaRPr lang="en-US"/>
        </a:p>
      </dgm:t>
    </dgm:pt>
    <dgm:pt modelId="{78B44F3B-B54C-4586-8180-E3B588693A25}" type="sibTrans" cxnId="{D26E45F4-8A55-4B49-8178-6327FDFEADA9}">
      <dgm:prSet/>
      <dgm:spPr/>
      <dgm:t>
        <a:bodyPr/>
        <a:lstStyle/>
        <a:p>
          <a:endParaRPr lang="en-US"/>
        </a:p>
      </dgm:t>
    </dgm:pt>
    <dgm:pt modelId="{B1921F50-BF3C-4A0D-9906-E926CF179657}">
      <dgm:prSet/>
      <dgm:spPr/>
      <dgm:t>
        <a:bodyPr/>
        <a:lstStyle/>
        <a:p>
          <a:pPr rtl="0"/>
          <a:r>
            <a:rPr lang="en-US" dirty="0" smtClean="0"/>
            <a:t>Major Life Activities</a:t>
          </a:r>
          <a:endParaRPr lang="en-US" dirty="0"/>
        </a:p>
      </dgm:t>
    </dgm:pt>
    <dgm:pt modelId="{842F16BC-5DE9-4B27-B206-029DCDADA3FF}" type="parTrans" cxnId="{0E141030-DFDB-423D-9CC5-D31A0A6953AF}">
      <dgm:prSet/>
      <dgm:spPr/>
      <dgm:t>
        <a:bodyPr/>
        <a:lstStyle/>
        <a:p>
          <a:endParaRPr lang="en-US"/>
        </a:p>
      </dgm:t>
    </dgm:pt>
    <dgm:pt modelId="{54B61A34-A22C-4940-9BBF-FD31AFB18586}" type="sibTrans" cxnId="{0E141030-DFDB-423D-9CC5-D31A0A6953AF}">
      <dgm:prSet/>
      <dgm:spPr/>
      <dgm:t>
        <a:bodyPr/>
        <a:lstStyle/>
        <a:p>
          <a:endParaRPr lang="en-US"/>
        </a:p>
      </dgm:t>
    </dgm:pt>
    <dgm:pt modelId="{19AC1ED0-F73C-4F24-9E34-DA1BABF1692E}">
      <dgm:prSet/>
      <dgm:spPr/>
      <dgm:t>
        <a:bodyPr/>
        <a:lstStyle/>
        <a:p>
          <a:pPr rtl="0"/>
          <a:r>
            <a:rPr lang="en-US" dirty="0" smtClean="0"/>
            <a:t>Seeing, hearing, eating, walking, standing, breathing, concentrating, caring for oneself and many others.</a:t>
          </a:r>
          <a:endParaRPr lang="en-US" dirty="0"/>
        </a:p>
      </dgm:t>
    </dgm:pt>
    <dgm:pt modelId="{9B698065-6C9E-407B-B2CD-E14C4E2036CF}" type="parTrans" cxnId="{9A9F88D7-20FB-49E6-9ED4-C9DDC4EAEACA}">
      <dgm:prSet/>
      <dgm:spPr/>
      <dgm:t>
        <a:bodyPr/>
        <a:lstStyle/>
        <a:p>
          <a:endParaRPr lang="en-US"/>
        </a:p>
      </dgm:t>
    </dgm:pt>
    <dgm:pt modelId="{8650116C-51B6-4D59-A311-79E03EF31D10}" type="sibTrans" cxnId="{9A9F88D7-20FB-49E6-9ED4-C9DDC4EAEACA}">
      <dgm:prSet/>
      <dgm:spPr/>
      <dgm:t>
        <a:bodyPr/>
        <a:lstStyle/>
        <a:p>
          <a:endParaRPr lang="en-US"/>
        </a:p>
      </dgm:t>
    </dgm:pt>
    <dgm:pt modelId="{30064517-D170-4990-9D9C-E3A0550A12AC}">
      <dgm:prSet/>
      <dgm:spPr/>
      <dgm:t>
        <a:bodyPr/>
        <a:lstStyle/>
        <a:p>
          <a:pPr rtl="0"/>
          <a:r>
            <a:rPr lang="en-US" dirty="0" smtClean="0"/>
            <a:t>Essential Job Functions</a:t>
          </a:r>
          <a:endParaRPr lang="en-US" dirty="0"/>
        </a:p>
      </dgm:t>
    </dgm:pt>
    <dgm:pt modelId="{C702DF24-7286-4926-B858-332AABB62581}" type="parTrans" cxnId="{54ED435E-5F98-491E-B9C6-6CC812A7B485}">
      <dgm:prSet/>
      <dgm:spPr/>
      <dgm:t>
        <a:bodyPr/>
        <a:lstStyle/>
        <a:p>
          <a:endParaRPr lang="en-US"/>
        </a:p>
      </dgm:t>
    </dgm:pt>
    <dgm:pt modelId="{005B080F-1865-4FCC-B460-9A0B1ADF33AF}" type="sibTrans" cxnId="{54ED435E-5F98-491E-B9C6-6CC812A7B485}">
      <dgm:prSet/>
      <dgm:spPr/>
      <dgm:t>
        <a:bodyPr/>
        <a:lstStyle/>
        <a:p>
          <a:endParaRPr lang="en-US"/>
        </a:p>
      </dgm:t>
    </dgm:pt>
    <dgm:pt modelId="{8AAB2007-4715-4B3B-9533-A0D42F17DC02}">
      <dgm:prSet/>
      <dgm:spPr/>
      <dgm:t>
        <a:bodyPr/>
        <a:lstStyle/>
        <a:p>
          <a:pPr rtl="0"/>
          <a:r>
            <a:rPr lang="en-US" dirty="0" smtClean="0"/>
            <a:t>Activities explained in the job description that are required for success in the position</a:t>
          </a:r>
          <a:endParaRPr lang="en-US" dirty="0"/>
        </a:p>
      </dgm:t>
    </dgm:pt>
    <dgm:pt modelId="{96FAB9F6-6E70-4C34-86C6-EC8BE747372E}" type="parTrans" cxnId="{A03F2828-2303-416F-932F-EB251497EA7C}">
      <dgm:prSet/>
      <dgm:spPr/>
      <dgm:t>
        <a:bodyPr/>
        <a:lstStyle/>
        <a:p>
          <a:endParaRPr lang="en-US"/>
        </a:p>
      </dgm:t>
    </dgm:pt>
    <dgm:pt modelId="{A833C1FC-813E-4C90-A1CC-24AD1C5D787B}" type="sibTrans" cxnId="{A03F2828-2303-416F-932F-EB251497EA7C}">
      <dgm:prSet/>
      <dgm:spPr/>
      <dgm:t>
        <a:bodyPr/>
        <a:lstStyle/>
        <a:p>
          <a:endParaRPr lang="en-US"/>
        </a:p>
      </dgm:t>
    </dgm:pt>
    <dgm:pt modelId="{2DB4F2F1-DBAD-4968-90DA-39908084DCDE}">
      <dgm:prSet/>
      <dgm:spPr/>
      <dgm:t>
        <a:bodyPr/>
        <a:lstStyle/>
        <a:p>
          <a:pPr rtl="0"/>
          <a:r>
            <a:rPr lang="en-US" dirty="0" smtClean="0"/>
            <a:t>Reasonable Accommodations</a:t>
          </a:r>
          <a:endParaRPr lang="en-US" dirty="0"/>
        </a:p>
      </dgm:t>
    </dgm:pt>
    <dgm:pt modelId="{53B19621-38AC-4744-ACC2-3D0246B71256}" type="parTrans" cxnId="{8D951C92-F565-478A-A6E4-8FF207DF5696}">
      <dgm:prSet/>
      <dgm:spPr/>
      <dgm:t>
        <a:bodyPr/>
        <a:lstStyle/>
        <a:p>
          <a:endParaRPr lang="en-US"/>
        </a:p>
      </dgm:t>
    </dgm:pt>
    <dgm:pt modelId="{3F9124D9-E27B-413E-A29B-557003D04AF6}" type="sibTrans" cxnId="{8D951C92-F565-478A-A6E4-8FF207DF5696}">
      <dgm:prSet/>
      <dgm:spPr/>
      <dgm:t>
        <a:bodyPr/>
        <a:lstStyle/>
        <a:p>
          <a:endParaRPr lang="en-US"/>
        </a:p>
      </dgm:t>
    </dgm:pt>
    <dgm:pt modelId="{4C2FE087-DEC9-471F-B5D5-5F96A429FDA9}">
      <dgm:prSet/>
      <dgm:spPr/>
      <dgm:t>
        <a:bodyPr/>
        <a:lstStyle/>
        <a:p>
          <a:pPr rtl="0"/>
          <a:r>
            <a:rPr lang="en-US" dirty="0" smtClean="0"/>
            <a:t>Modifications to the work environment that allow a qualified individual to work. </a:t>
          </a:r>
          <a:endParaRPr lang="en-US" dirty="0"/>
        </a:p>
      </dgm:t>
    </dgm:pt>
    <dgm:pt modelId="{7B5338A7-F874-40F6-AE83-B25713384B50}" type="parTrans" cxnId="{48D79798-20E7-4799-BA57-26106E03D5BC}">
      <dgm:prSet/>
      <dgm:spPr/>
      <dgm:t>
        <a:bodyPr/>
        <a:lstStyle/>
        <a:p>
          <a:endParaRPr lang="en-US"/>
        </a:p>
      </dgm:t>
    </dgm:pt>
    <dgm:pt modelId="{F394EC24-08A5-4E06-9654-711A320F34A2}" type="sibTrans" cxnId="{48D79798-20E7-4799-BA57-26106E03D5BC}">
      <dgm:prSet/>
      <dgm:spPr/>
      <dgm:t>
        <a:bodyPr/>
        <a:lstStyle/>
        <a:p>
          <a:endParaRPr lang="en-US"/>
        </a:p>
      </dgm:t>
    </dgm:pt>
    <dgm:pt modelId="{A7271643-DE22-42B7-A815-92A5AFBAF2E8}">
      <dgm:prSet/>
      <dgm:spPr/>
      <dgm:t>
        <a:bodyPr/>
        <a:lstStyle/>
        <a:p>
          <a:pPr rtl="0"/>
          <a:r>
            <a:rPr lang="en-US" dirty="0" smtClean="0"/>
            <a:t>Relevant to size of organization. </a:t>
          </a:r>
          <a:endParaRPr lang="en-US" dirty="0"/>
        </a:p>
      </dgm:t>
    </dgm:pt>
    <dgm:pt modelId="{48D1D3F5-C6A7-43BE-9C57-BAF9B7818895}" type="parTrans" cxnId="{5B9003B1-5E15-4887-9B13-39892BEF416F}">
      <dgm:prSet/>
      <dgm:spPr/>
      <dgm:t>
        <a:bodyPr/>
        <a:lstStyle/>
        <a:p>
          <a:endParaRPr lang="en-US"/>
        </a:p>
      </dgm:t>
    </dgm:pt>
    <dgm:pt modelId="{BEE58E93-07B9-49EE-917C-D6A2DDFA8B5E}" type="sibTrans" cxnId="{5B9003B1-5E15-4887-9B13-39892BEF416F}">
      <dgm:prSet/>
      <dgm:spPr/>
      <dgm:t>
        <a:bodyPr/>
        <a:lstStyle/>
        <a:p>
          <a:endParaRPr lang="en-US"/>
        </a:p>
      </dgm:t>
    </dgm:pt>
    <dgm:pt modelId="{BB4A3ABC-46D2-45BB-9BED-74B4539D4384}">
      <dgm:prSet/>
      <dgm:spPr/>
      <dgm:t>
        <a:bodyPr/>
        <a:lstStyle/>
        <a:p>
          <a:pPr rtl="0"/>
          <a:r>
            <a:rPr lang="en-US" dirty="0" smtClean="0"/>
            <a:t>May include wider doorways, ramps, adaptive software, modified work schedules and many others.</a:t>
          </a:r>
          <a:endParaRPr lang="en-US" dirty="0"/>
        </a:p>
      </dgm:t>
    </dgm:pt>
    <dgm:pt modelId="{41D4D318-2E3A-4408-8E66-62157ACF2F3E}" type="parTrans" cxnId="{52BFC484-35A2-42FF-B65D-62E9EEADE221}">
      <dgm:prSet/>
      <dgm:spPr/>
      <dgm:t>
        <a:bodyPr/>
        <a:lstStyle/>
        <a:p>
          <a:endParaRPr lang="en-US"/>
        </a:p>
      </dgm:t>
    </dgm:pt>
    <dgm:pt modelId="{2008309B-0A26-4FEC-BBBE-7AA9998D4C21}" type="sibTrans" cxnId="{52BFC484-35A2-42FF-B65D-62E9EEADE221}">
      <dgm:prSet/>
      <dgm:spPr/>
      <dgm:t>
        <a:bodyPr/>
        <a:lstStyle/>
        <a:p>
          <a:endParaRPr lang="en-US"/>
        </a:p>
      </dgm:t>
    </dgm:pt>
    <dgm:pt modelId="{10ECE84F-D41A-4A63-A8B9-B2B4A9527EE3}" type="pres">
      <dgm:prSet presAssocID="{C482BB47-807E-4171-85EC-D6983C56C1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B7DDEF-96C7-45F1-8C9E-6A5A507245A4}" type="pres">
      <dgm:prSet presAssocID="{6D905378-9CEE-4FCD-B1E8-BDE0C1493A8F}" presName="composite" presStyleCnt="0"/>
      <dgm:spPr/>
    </dgm:pt>
    <dgm:pt modelId="{CD05B52A-0A66-469B-8F7A-5000943A22E6}" type="pres">
      <dgm:prSet presAssocID="{6D905378-9CEE-4FCD-B1E8-BDE0C1493A8F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EF65C-455D-4752-871B-DC6C6F6E972E}" type="pres">
      <dgm:prSet presAssocID="{6D905378-9CEE-4FCD-B1E8-BDE0C1493A8F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91A4CA-3519-46A8-ABB0-E95F84A730DC}" type="pres">
      <dgm:prSet presAssocID="{38D5CE5B-A0C1-43F4-A7E6-06895F9847E8}" presName="space" presStyleCnt="0"/>
      <dgm:spPr/>
    </dgm:pt>
    <dgm:pt modelId="{D53CC519-80A1-4649-8540-B914BE9CF6FA}" type="pres">
      <dgm:prSet presAssocID="{B1921F50-BF3C-4A0D-9906-E926CF179657}" presName="composite" presStyleCnt="0"/>
      <dgm:spPr/>
    </dgm:pt>
    <dgm:pt modelId="{9C6B4D0E-7560-4858-B083-A5A7F40A201F}" type="pres">
      <dgm:prSet presAssocID="{B1921F50-BF3C-4A0D-9906-E926CF17965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02F55-F010-4FB6-B503-75CAEB6FB0C1}" type="pres">
      <dgm:prSet presAssocID="{B1921F50-BF3C-4A0D-9906-E926CF179657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305910-FE58-4D40-B7FF-F3BBFF331B19}" type="pres">
      <dgm:prSet presAssocID="{54B61A34-A22C-4940-9BBF-FD31AFB18586}" presName="space" presStyleCnt="0"/>
      <dgm:spPr/>
    </dgm:pt>
    <dgm:pt modelId="{97160993-E725-426C-B0E2-EA4E8DF0C9DA}" type="pres">
      <dgm:prSet presAssocID="{30064517-D170-4990-9D9C-E3A0550A12AC}" presName="composite" presStyleCnt="0"/>
      <dgm:spPr/>
    </dgm:pt>
    <dgm:pt modelId="{01A69AF4-A178-48AB-BAB9-F6515231B002}" type="pres">
      <dgm:prSet presAssocID="{30064517-D170-4990-9D9C-E3A0550A12A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6FE90-FA25-4A60-8BD9-20E1FB8D1188}" type="pres">
      <dgm:prSet presAssocID="{30064517-D170-4990-9D9C-E3A0550A12AC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16109-91D5-4CAB-AA7C-8379D7EF17E5}" type="pres">
      <dgm:prSet presAssocID="{005B080F-1865-4FCC-B460-9A0B1ADF33AF}" presName="space" presStyleCnt="0"/>
      <dgm:spPr/>
    </dgm:pt>
    <dgm:pt modelId="{8EBFA117-7C91-4C6D-A238-3F22D390427D}" type="pres">
      <dgm:prSet presAssocID="{2DB4F2F1-DBAD-4968-90DA-39908084DCDE}" presName="composite" presStyleCnt="0"/>
      <dgm:spPr/>
    </dgm:pt>
    <dgm:pt modelId="{5F911940-5A0D-4918-962E-DCCE735E5B57}" type="pres">
      <dgm:prSet presAssocID="{2DB4F2F1-DBAD-4968-90DA-39908084DCD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AFDABD-E2B3-48DA-BF78-8D7B0FFD871E}" type="pres">
      <dgm:prSet presAssocID="{2DB4F2F1-DBAD-4968-90DA-39908084DCDE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6E45F4-8A55-4B49-8178-6327FDFEADA9}" srcId="{6D905378-9CEE-4FCD-B1E8-BDE0C1493A8F}" destId="{20707180-6FD8-4087-BFB8-53653F337E85}" srcOrd="0" destOrd="0" parTransId="{976E4108-3691-40EB-AB44-8F33C507DBCA}" sibTransId="{78B44F3B-B54C-4586-8180-E3B588693A25}"/>
    <dgm:cxn modelId="{48D79798-20E7-4799-BA57-26106E03D5BC}" srcId="{2DB4F2F1-DBAD-4968-90DA-39908084DCDE}" destId="{4C2FE087-DEC9-471F-B5D5-5F96A429FDA9}" srcOrd="0" destOrd="0" parTransId="{7B5338A7-F874-40F6-AE83-B25713384B50}" sibTransId="{F394EC24-08A5-4E06-9654-711A320F34A2}"/>
    <dgm:cxn modelId="{25DCC9A3-9310-48A3-AE93-EEB1E4ABAA95}" type="presOf" srcId="{6D905378-9CEE-4FCD-B1E8-BDE0C1493A8F}" destId="{CD05B52A-0A66-469B-8F7A-5000943A22E6}" srcOrd="0" destOrd="0" presId="urn:microsoft.com/office/officeart/2005/8/layout/hList1"/>
    <dgm:cxn modelId="{7A6C7B53-0891-4E8B-A823-F9C41D1982C3}" type="presOf" srcId="{B1921F50-BF3C-4A0D-9906-E926CF179657}" destId="{9C6B4D0E-7560-4858-B083-A5A7F40A201F}" srcOrd="0" destOrd="0" presId="urn:microsoft.com/office/officeart/2005/8/layout/hList1"/>
    <dgm:cxn modelId="{140407ED-8711-4BE7-93E7-CF199314C52D}" type="presOf" srcId="{BB4A3ABC-46D2-45BB-9BED-74B4539D4384}" destId="{C7AFDABD-E2B3-48DA-BF78-8D7B0FFD871E}" srcOrd="0" destOrd="2" presId="urn:microsoft.com/office/officeart/2005/8/layout/hList1"/>
    <dgm:cxn modelId="{0BF0B349-47BF-43BA-B695-EE6566568C2E}" type="presOf" srcId="{C482BB47-807E-4171-85EC-D6983C56C149}" destId="{10ECE84F-D41A-4A63-A8B9-B2B4A9527EE3}" srcOrd="0" destOrd="0" presId="urn:microsoft.com/office/officeart/2005/8/layout/hList1"/>
    <dgm:cxn modelId="{E4E99F2D-3E6D-401E-BEA3-7EA289676232}" srcId="{C482BB47-807E-4171-85EC-D6983C56C149}" destId="{6D905378-9CEE-4FCD-B1E8-BDE0C1493A8F}" srcOrd="0" destOrd="0" parTransId="{F81B1182-3F86-437D-A05A-A622F8AA213C}" sibTransId="{38D5CE5B-A0C1-43F4-A7E6-06895F9847E8}"/>
    <dgm:cxn modelId="{C248ED02-AAFD-4ABE-9918-6EAD55EC2C76}" type="presOf" srcId="{30064517-D170-4990-9D9C-E3A0550A12AC}" destId="{01A69AF4-A178-48AB-BAB9-F6515231B002}" srcOrd="0" destOrd="0" presId="urn:microsoft.com/office/officeart/2005/8/layout/hList1"/>
    <dgm:cxn modelId="{95FEFB8B-AF28-4F80-BF8D-F99968677A89}" type="presOf" srcId="{4C2FE087-DEC9-471F-B5D5-5F96A429FDA9}" destId="{C7AFDABD-E2B3-48DA-BF78-8D7B0FFD871E}" srcOrd="0" destOrd="0" presId="urn:microsoft.com/office/officeart/2005/8/layout/hList1"/>
    <dgm:cxn modelId="{C07F0BCA-C9BC-4212-A1E8-911DC36BE6DF}" type="presOf" srcId="{19AC1ED0-F73C-4F24-9E34-DA1BABF1692E}" destId="{2E302F55-F010-4FB6-B503-75CAEB6FB0C1}" srcOrd="0" destOrd="0" presId="urn:microsoft.com/office/officeart/2005/8/layout/hList1"/>
    <dgm:cxn modelId="{9A9F88D7-20FB-49E6-9ED4-C9DDC4EAEACA}" srcId="{B1921F50-BF3C-4A0D-9906-E926CF179657}" destId="{19AC1ED0-F73C-4F24-9E34-DA1BABF1692E}" srcOrd="0" destOrd="0" parTransId="{9B698065-6C9E-407B-B2CD-E14C4E2036CF}" sibTransId="{8650116C-51B6-4D59-A311-79E03EF31D10}"/>
    <dgm:cxn modelId="{0E141030-DFDB-423D-9CC5-D31A0A6953AF}" srcId="{C482BB47-807E-4171-85EC-D6983C56C149}" destId="{B1921F50-BF3C-4A0D-9906-E926CF179657}" srcOrd="1" destOrd="0" parTransId="{842F16BC-5DE9-4B27-B206-029DCDADA3FF}" sibTransId="{54B61A34-A22C-4940-9BBF-FD31AFB18586}"/>
    <dgm:cxn modelId="{54ED435E-5F98-491E-B9C6-6CC812A7B485}" srcId="{C482BB47-807E-4171-85EC-D6983C56C149}" destId="{30064517-D170-4990-9D9C-E3A0550A12AC}" srcOrd="2" destOrd="0" parTransId="{C702DF24-7286-4926-B858-332AABB62581}" sibTransId="{005B080F-1865-4FCC-B460-9A0B1ADF33AF}"/>
    <dgm:cxn modelId="{2DF05979-6F19-4391-970E-5EC25E7C509B}" type="presOf" srcId="{8AAB2007-4715-4B3B-9533-A0D42F17DC02}" destId="{B516FE90-FA25-4A60-8BD9-20E1FB8D1188}" srcOrd="0" destOrd="0" presId="urn:microsoft.com/office/officeart/2005/8/layout/hList1"/>
    <dgm:cxn modelId="{A07D6F09-693E-4267-82EF-424EC4ABF4D1}" type="presOf" srcId="{A7271643-DE22-42B7-A815-92A5AFBAF2E8}" destId="{C7AFDABD-E2B3-48DA-BF78-8D7B0FFD871E}" srcOrd="0" destOrd="1" presId="urn:microsoft.com/office/officeart/2005/8/layout/hList1"/>
    <dgm:cxn modelId="{5B9003B1-5E15-4887-9B13-39892BEF416F}" srcId="{2DB4F2F1-DBAD-4968-90DA-39908084DCDE}" destId="{A7271643-DE22-42B7-A815-92A5AFBAF2E8}" srcOrd="1" destOrd="0" parTransId="{48D1D3F5-C6A7-43BE-9C57-BAF9B7818895}" sibTransId="{BEE58E93-07B9-49EE-917C-D6A2DDFA8B5E}"/>
    <dgm:cxn modelId="{A03F2828-2303-416F-932F-EB251497EA7C}" srcId="{30064517-D170-4990-9D9C-E3A0550A12AC}" destId="{8AAB2007-4715-4B3B-9533-A0D42F17DC02}" srcOrd="0" destOrd="0" parTransId="{96FAB9F6-6E70-4C34-86C6-EC8BE747372E}" sibTransId="{A833C1FC-813E-4C90-A1CC-24AD1C5D787B}"/>
    <dgm:cxn modelId="{8D951C92-F565-478A-A6E4-8FF207DF5696}" srcId="{C482BB47-807E-4171-85EC-D6983C56C149}" destId="{2DB4F2F1-DBAD-4968-90DA-39908084DCDE}" srcOrd="3" destOrd="0" parTransId="{53B19621-38AC-4744-ACC2-3D0246B71256}" sibTransId="{3F9124D9-E27B-413E-A29B-557003D04AF6}"/>
    <dgm:cxn modelId="{52BFC484-35A2-42FF-B65D-62E9EEADE221}" srcId="{2DB4F2F1-DBAD-4968-90DA-39908084DCDE}" destId="{BB4A3ABC-46D2-45BB-9BED-74B4539D4384}" srcOrd="2" destOrd="0" parTransId="{41D4D318-2E3A-4408-8E66-62157ACF2F3E}" sibTransId="{2008309B-0A26-4FEC-BBBE-7AA9998D4C21}"/>
    <dgm:cxn modelId="{9302A7A2-D272-4738-BC83-1A227D35D973}" type="presOf" srcId="{2DB4F2F1-DBAD-4968-90DA-39908084DCDE}" destId="{5F911940-5A0D-4918-962E-DCCE735E5B57}" srcOrd="0" destOrd="0" presId="urn:microsoft.com/office/officeart/2005/8/layout/hList1"/>
    <dgm:cxn modelId="{4248CD92-F686-4CBA-8441-0AB5DCADCAA1}" type="presOf" srcId="{20707180-6FD8-4087-BFB8-53653F337E85}" destId="{46BEF65C-455D-4752-871B-DC6C6F6E972E}" srcOrd="0" destOrd="0" presId="urn:microsoft.com/office/officeart/2005/8/layout/hList1"/>
    <dgm:cxn modelId="{7701FD55-FC56-44D5-9E32-CCBF956214A7}" type="presParOf" srcId="{10ECE84F-D41A-4A63-A8B9-B2B4A9527EE3}" destId="{D4B7DDEF-96C7-45F1-8C9E-6A5A507245A4}" srcOrd="0" destOrd="0" presId="urn:microsoft.com/office/officeart/2005/8/layout/hList1"/>
    <dgm:cxn modelId="{496E5CD9-E582-4E26-8CDB-C3E3BB666461}" type="presParOf" srcId="{D4B7DDEF-96C7-45F1-8C9E-6A5A507245A4}" destId="{CD05B52A-0A66-469B-8F7A-5000943A22E6}" srcOrd="0" destOrd="0" presId="urn:microsoft.com/office/officeart/2005/8/layout/hList1"/>
    <dgm:cxn modelId="{63445CFB-FB3D-4A16-9846-144B3DA5201C}" type="presParOf" srcId="{D4B7DDEF-96C7-45F1-8C9E-6A5A507245A4}" destId="{46BEF65C-455D-4752-871B-DC6C6F6E972E}" srcOrd="1" destOrd="0" presId="urn:microsoft.com/office/officeart/2005/8/layout/hList1"/>
    <dgm:cxn modelId="{8AE13BD8-FAC1-418B-B6EF-5C366E8C60C3}" type="presParOf" srcId="{10ECE84F-D41A-4A63-A8B9-B2B4A9527EE3}" destId="{9F91A4CA-3519-46A8-ABB0-E95F84A730DC}" srcOrd="1" destOrd="0" presId="urn:microsoft.com/office/officeart/2005/8/layout/hList1"/>
    <dgm:cxn modelId="{F1DBEB19-4ABC-41A8-AEA1-E0665828D48B}" type="presParOf" srcId="{10ECE84F-D41A-4A63-A8B9-B2B4A9527EE3}" destId="{D53CC519-80A1-4649-8540-B914BE9CF6FA}" srcOrd="2" destOrd="0" presId="urn:microsoft.com/office/officeart/2005/8/layout/hList1"/>
    <dgm:cxn modelId="{97850492-D1D5-4A7C-B33B-DE29D03C3BBC}" type="presParOf" srcId="{D53CC519-80A1-4649-8540-B914BE9CF6FA}" destId="{9C6B4D0E-7560-4858-B083-A5A7F40A201F}" srcOrd="0" destOrd="0" presId="urn:microsoft.com/office/officeart/2005/8/layout/hList1"/>
    <dgm:cxn modelId="{1F60E9FD-EE6F-45F7-9833-4BB46D2D68B9}" type="presParOf" srcId="{D53CC519-80A1-4649-8540-B914BE9CF6FA}" destId="{2E302F55-F010-4FB6-B503-75CAEB6FB0C1}" srcOrd="1" destOrd="0" presId="urn:microsoft.com/office/officeart/2005/8/layout/hList1"/>
    <dgm:cxn modelId="{FFE08EF2-382D-4E36-8905-C12577E32605}" type="presParOf" srcId="{10ECE84F-D41A-4A63-A8B9-B2B4A9527EE3}" destId="{4E305910-FE58-4D40-B7FF-F3BBFF331B19}" srcOrd="3" destOrd="0" presId="urn:microsoft.com/office/officeart/2005/8/layout/hList1"/>
    <dgm:cxn modelId="{AEC32B42-E052-48BA-A5BE-E3DB7AA73228}" type="presParOf" srcId="{10ECE84F-D41A-4A63-A8B9-B2B4A9527EE3}" destId="{97160993-E725-426C-B0E2-EA4E8DF0C9DA}" srcOrd="4" destOrd="0" presId="urn:microsoft.com/office/officeart/2005/8/layout/hList1"/>
    <dgm:cxn modelId="{B53DD2EA-4B11-48E7-BBB0-D5386526895A}" type="presParOf" srcId="{97160993-E725-426C-B0E2-EA4E8DF0C9DA}" destId="{01A69AF4-A178-48AB-BAB9-F6515231B002}" srcOrd="0" destOrd="0" presId="urn:microsoft.com/office/officeart/2005/8/layout/hList1"/>
    <dgm:cxn modelId="{B3F27AFE-FEB1-481E-97EC-817DD7FBA4B7}" type="presParOf" srcId="{97160993-E725-426C-B0E2-EA4E8DF0C9DA}" destId="{B516FE90-FA25-4A60-8BD9-20E1FB8D1188}" srcOrd="1" destOrd="0" presId="urn:microsoft.com/office/officeart/2005/8/layout/hList1"/>
    <dgm:cxn modelId="{67F6CB63-F186-483A-9FAF-97862D49A47C}" type="presParOf" srcId="{10ECE84F-D41A-4A63-A8B9-B2B4A9527EE3}" destId="{FC716109-91D5-4CAB-AA7C-8379D7EF17E5}" srcOrd="5" destOrd="0" presId="urn:microsoft.com/office/officeart/2005/8/layout/hList1"/>
    <dgm:cxn modelId="{197B511F-64DD-4B69-AF72-06E80DBE1C09}" type="presParOf" srcId="{10ECE84F-D41A-4A63-A8B9-B2B4A9527EE3}" destId="{8EBFA117-7C91-4C6D-A238-3F22D390427D}" srcOrd="6" destOrd="0" presId="urn:microsoft.com/office/officeart/2005/8/layout/hList1"/>
    <dgm:cxn modelId="{FC4A8C4F-AA5C-4E96-9C5A-CCC9CEC5CB54}" type="presParOf" srcId="{8EBFA117-7C91-4C6D-A238-3F22D390427D}" destId="{5F911940-5A0D-4918-962E-DCCE735E5B57}" srcOrd="0" destOrd="0" presId="urn:microsoft.com/office/officeart/2005/8/layout/hList1"/>
    <dgm:cxn modelId="{81A43C15-BA32-476B-A195-83A12B40FF9B}" type="presParOf" srcId="{8EBFA117-7C91-4C6D-A238-3F22D390427D}" destId="{C7AFDABD-E2B3-48DA-BF78-8D7B0FFD87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7D830-06A7-4BDE-B674-E036DE9F4D13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Fundamentals of Human Resource Management, 10/e DeCenzo/ Robbins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3F710-B369-4F17-9E1C-30F9AE2BDB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922186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5D2D2-A699-447A-8EEC-2B4E83331763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Fundamentals of Human Resource Management, 10/e DeCenzo/ Robbins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FF82F-2C25-47B1-9B4C-E5B2D66A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992017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F82F-2C25-47B1-9B4C-E5B2D66AFD4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Fundamentals of Human Resource Management, 10/e DeCenzo/ Robbins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80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Fundamentals of Human Resource Management, 10/e DeCenzo/ Robbins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CFF82F-2C25-47B1-9B4C-E5B2D66AFD4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930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b="6250"/>
          <a:stretch>
            <a:fillRect/>
          </a:stretch>
        </p:blipFill>
        <p:spPr bwMode="auto">
          <a:xfrm>
            <a:off x="0" y="0"/>
            <a:ext cx="15732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/>
          <p:nvPr/>
        </p:nvCxnSpPr>
        <p:spPr>
          <a:xfrm>
            <a:off x="2133600" y="18288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4102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286000" y="4419600"/>
            <a:ext cx="5486400" cy="12192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25000" b="56250"/>
          <a:stretch>
            <a:fillRect/>
          </a:stretch>
        </p:blipFill>
        <p:spPr bwMode="auto">
          <a:xfrm>
            <a:off x="0" y="0"/>
            <a:ext cx="15732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2133600" y="13716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86000" y="64008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3EB46-9B19-4BAF-BED5-08115D435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7375E"/>
                </a:solidFill>
                <a:latin typeface="+mn-lt"/>
              </a:defRPr>
            </a:lvl1pPr>
          </a:lstStyle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 txBox="1">
            <a:spLocks/>
          </p:cNvSpPr>
          <p:nvPr/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60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Click to edit content slide master</a:t>
            </a:r>
            <a:endParaRPr lang="en-US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769D2-CE47-47E2-A8D5-EC8E3F9916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17375E"/>
                </a:solidFill>
                <a:latin typeface="+mn-lt"/>
              </a:defRPr>
            </a:lvl1pPr>
          </a:lstStyle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2CE60-66AA-4C0E-BA90-1265AE3542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17375E"/>
                </a:solidFill>
                <a:latin typeface="+mn-lt"/>
              </a:defRPr>
            </a:lvl1pPr>
          </a:lstStyle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5CFF8-B9CE-41B7-B03B-038FBF409E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17375E"/>
                </a:solidFill>
                <a:latin typeface="+mn-lt"/>
              </a:defRPr>
            </a:lvl1pPr>
          </a:lstStyle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0" y="4267200"/>
            <a:ext cx="5943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Chapter x</a:t>
            </a:r>
          </a:p>
          <a:p>
            <a:pPr lvl="0"/>
            <a:r>
              <a:rPr lang="en-US" smtClean="0"/>
              <a:t>Chapter Title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33600" y="533400"/>
            <a:ext cx="73152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Fundamentals of</a:t>
            </a:r>
            <a:b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Human Resource Management 11e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28" name="Picture 2"/>
          <p:cNvPicPr>
            <a:picLocks noChangeAspect="1" noChangeArrowheads="1"/>
          </p:cNvPicPr>
          <p:nvPr/>
        </p:nvPicPr>
        <p:blipFill>
          <a:blip r:embed="rId3" cstate="print"/>
          <a:srcRect b="6250"/>
          <a:stretch>
            <a:fillRect/>
          </a:stretch>
        </p:blipFill>
        <p:spPr bwMode="auto">
          <a:xfrm>
            <a:off x="0" y="0"/>
            <a:ext cx="15732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2133600" y="18288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86000" y="54102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rgbClr val="4F6228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content slide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A2807D-5116-4418-BB9E-64CF37104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4" name="Picture 2"/>
          <p:cNvPicPr>
            <a:picLocks noChangeAspect="1" noChangeArrowheads="1"/>
          </p:cNvPicPr>
          <p:nvPr/>
        </p:nvPicPr>
        <p:blipFill>
          <a:blip r:embed="rId6" cstate="print"/>
          <a:srcRect t="25000" b="56250"/>
          <a:stretch>
            <a:fillRect/>
          </a:stretch>
        </p:blipFill>
        <p:spPr bwMode="auto">
          <a:xfrm>
            <a:off x="0" y="0"/>
            <a:ext cx="15732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>
          <a:xfrm>
            <a:off x="2133600" y="13716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86000" y="64008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17375E"/>
                </a:solidFill>
                <a:latin typeface="+mn-lt"/>
              </a:defRPr>
            </a:lvl1pPr>
          </a:lstStyle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78" r:id="rId3"/>
    <p:sldLayoutId id="2147483679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17375E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F6228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F6228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0253F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l.gov/ofccp/" TargetMode="External"/><Relationship Id="rId2" Type="http://schemas.openxmlformats.org/officeDocument/2006/relationships/hyperlink" Target="http://www.eeoc.gov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oc.gov/youth/" TargetMode="External"/><Relationship Id="rId2" Type="http://schemas.openxmlformats.org/officeDocument/2006/relationships/hyperlink" Target="http://www.eeoc.gov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Chapter 3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Equal Opportunity Employment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 Affecting </a:t>
            </a:r>
            <a:r>
              <a:rPr lang="en-US" dirty="0"/>
              <a:t>Discriminatory 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6" name="Text Box 12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76400"/>
            <a:ext cx="8229600" cy="3773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 smtClean="0">
                <a:latin typeface="+mn-lt"/>
              </a:rPr>
              <a:t>Executive Order 11246 </a:t>
            </a:r>
          </a:p>
          <a:p>
            <a:pPr lvl="1"/>
            <a:r>
              <a:rPr lang="en-US" sz="2400" dirty="0" smtClean="0">
                <a:latin typeface="+mn-lt"/>
              </a:rPr>
              <a:t>prohibits discrimination by federal agencies and contractors or subcontractors</a:t>
            </a:r>
          </a:p>
          <a:p>
            <a:r>
              <a:rPr lang="en-US" sz="2800" dirty="0" smtClean="0">
                <a:latin typeface="+mn-lt"/>
              </a:rPr>
              <a:t>Executive Order 11375 </a:t>
            </a:r>
          </a:p>
          <a:p>
            <a:pPr lvl="1"/>
            <a:r>
              <a:rPr lang="en-US" sz="2400" dirty="0" smtClean="0">
                <a:latin typeface="+mn-lt"/>
              </a:rPr>
              <a:t>added sex-based criteria to 11246</a:t>
            </a:r>
          </a:p>
          <a:p>
            <a:r>
              <a:rPr lang="en-US" sz="2800" dirty="0" smtClean="0">
                <a:latin typeface="+mn-lt"/>
              </a:rPr>
              <a:t>Executive Order 11478 </a:t>
            </a:r>
          </a:p>
          <a:p>
            <a:pPr lvl="1"/>
            <a:r>
              <a:rPr lang="en-US" sz="2400" dirty="0" smtClean="0">
                <a:latin typeface="+mn-lt"/>
              </a:rPr>
              <a:t>added that employment practices of the federal government must be based on merit and prohibit discrimination </a:t>
            </a:r>
          </a:p>
          <a:p>
            <a:pPr eaLnBrk="1" hangingPunct="1">
              <a:buFont typeface="Wingdings" pitchFamily="2" charset="2"/>
              <a:buChar char="Ø"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xmlns="" val="210577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200" dirty="0" smtClean="0">
                <a:solidFill>
                  <a:srgbClr val="17375E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Laws Affecting Discriminatory Practices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Text Box 8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758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517525" indent="288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+mj-lt"/>
                <a:cs typeface="Times New Roman" pitchFamily="18" charset="0"/>
              </a:rPr>
              <a:t>1967 Age Discrimination in Employment Act (ADEA) </a:t>
            </a:r>
            <a:endParaRPr lang="en-US" sz="2800" dirty="0" smtClean="0">
              <a:latin typeface="+mj-lt"/>
              <a:cs typeface="Times New Roman" pitchFamily="18" charset="0"/>
            </a:endParaRPr>
          </a:p>
          <a:p>
            <a:pPr marL="914400" lvl="1" indent="-452438" eaLnBrk="1" hangingPunct="1">
              <a:buFont typeface="Wingdings" pitchFamily="2" charset="2"/>
              <a:buChar char="§"/>
            </a:pPr>
            <a:r>
              <a:rPr lang="en-US" sz="2400" dirty="0" smtClean="0">
                <a:latin typeface="+mj-lt"/>
                <a:cs typeface="Times New Roman" pitchFamily="18" charset="0"/>
              </a:rPr>
              <a:t>Protects </a:t>
            </a:r>
            <a:r>
              <a:rPr lang="en-US" sz="2400" dirty="0">
                <a:latin typeface="+mj-lt"/>
                <a:cs typeface="Times New Roman" pitchFamily="18" charset="0"/>
              </a:rPr>
              <a:t>people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40 and older</a:t>
            </a:r>
          </a:p>
          <a:p>
            <a:pPr marL="914400" lvl="1" indent="-452438" eaLnBrk="1" hangingPunct="1">
              <a:buFont typeface="Wingdings" pitchFamily="2" charset="2"/>
              <a:buChar char="§"/>
            </a:pPr>
            <a:r>
              <a:rPr lang="en-US" sz="2400" dirty="0" smtClean="0">
                <a:latin typeface="+mj-lt"/>
                <a:cs typeface="Times New Roman" pitchFamily="18" charset="0"/>
              </a:rPr>
              <a:t>Stopped </a:t>
            </a:r>
            <a:r>
              <a:rPr lang="en-US" sz="2400" dirty="0">
                <a:latin typeface="+mj-lt"/>
                <a:cs typeface="Times New Roman" pitchFamily="18" charset="0"/>
              </a:rPr>
              <a:t>companies from requiring mandatory retirement at any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age</a:t>
            </a:r>
          </a:p>
          <a:p>
            <a:pPr marL="914400" lvl="1" indent="-452438" eaLnBrk="1" hangingPunct="1">
              <a:buFont typeface="Wingdings" pitchFamily="2" charset="2"/>
              <a:buChar char="§"/>
            </a:pPr>
            <a:r>
              <a:rPr lang="en-US" sz="2400" dirty="0" smtClean="0">
                <a:latin typeface="+mj-lt"/>
                <a:cs typeface="Times New Roman" pitchFamily="18" charset="0"/>
              </a:rPr>
              <a:t>Possible discriminatory practices may include:</a:t>
            </a:r>
          </a:p>
          <a:p>
            <a:pPr marL="1371600" lvl="3" indent="-452438" eaLnBrk="1" hangingPunct="1"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latin typeface="+mj-lt"/>
                <a:cs typeface="Times New Roman" pitchFamily="18" charset="0"/>
              </a:rPr>
              <a:t>Fitness requirements not relevant to the position</a:t>
            </a:r>
          </a:p>
          <a:p>
            <a:pPr marL="1371600" lvl="3" indent="-452438" eaLnBrk="1" hangingPunct="1"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latin typeface="+mj-lt"/>
                <a:cs typeface="Times New Roman" pitchFamily="18" charset="0"/>
              </a:rPr>
              <a:t>Different health benefits</a:t>
            </a:r>
          </a:p>
          <a:p>
            <a:pPr marL="1371600" lvl="3" indent="-452438" eaLnBrk="1" hangingPunct="1"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latin typeface="+mj-lt"/>
                <a:cs typeface="Times New Roman" pitchFamily="18" charset="0"/>
              </a:rPr>
              <a:t>Changing job requirements</a:t>
            </a:r>
          </a:p>
          <a:p>
            <a:pPr marL="1371600" lvl="3" indent="-452438" eaLnBrk="1" hangingPunct="1"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latin typeface="+mj-lt"/>
                <a:cs typeface="Times New Roman" pitchFamily="18" charset="0"/>
              </a:rPr>
              <a:t>Layoffs that target older workers</a:t>
            </a:r>
          </a:p>
          <a:p>
            <a:pPr lvl="2" eaLnBrk="1" hangingPunct="1"/>
            <a:endParaRPr lang="en-US" sz="18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Equal Pay Act (1963)</a:t>
            </a:r>
          </a:p>
          <a:p>
            <a:pPr lvl="1"/>
            <a:r>
              <a:rPr lang="en-US" dirty="0" smtClean="0"/>
              <a:t>As long as jobs are substantially equal, pay should be equal</a:t>
            </a:r>
          </a:p>
          <a:p>
            <a:pPr lvl="1"/>
            <a:r>
              <a:rPr lang="en-US" dirty="0" smtClean="0"/>
              <a:t>Lilly Ledbetter Fair Pay Act (2009)</a:t>
            </a:r>
          </a:p>
          <a:p>
            <a:pPr lvl="2"/>
            <a:r>
              <a:rPr lang="en-US" dirty="0" smtClean="0"/>
              <a:t>Allows workers to file pay discrimination claims within 180 days of any discriminatory paycheck.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 Affecting Discriminatory  Practices.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769D2-CE47-47E2-A8D5-EC8E3F99163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200" dirty="0" smtClean="0">
                <a:solidFill>
                  <a:srgbClr val="17375E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Laws Affecting Discriminatory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6" name="Text Box 8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72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517525" indent="288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61963" indent="-461963">
              <a:buClr>
                <a:schemeClr val="tx2"/>
              </a:buClr>
            </a:pPr>
            <a:r>
              <a:rPr lang="en-US" dirty="0" smtClean="0">
                <a:latin typeface="+mj-lt"/>
              </a:rPr>
              <a:t>Pregnancy Discrimination Act (1978)</a:t>
            </a:r>
          </a:p>
          <a:p>
            <a:pPr marL="1087438" lvl="2" indent="-461963"/>
            <a:r>
              <a:rPr lang="en-US" dirty="0" smtClean="0">
                <a:latin typeface="+mj-lt"/>
              </a:rPr>
              <a:t>Pregnancy may not be considered in employment decisions</a:t>
            </a:r>
          </a:p>
          <a:p>
            <a:pPr marL="1376363" lvl="4" indent="-461963">
              <a:buClr>
                <a:schemeClr val="tx2"/>
              </a:buClr>
            </a:pPr>
            <a:r>
              <a:rPr lang="en-US" dirty="0" smtClean="0">
                <a:latin typeface="+mj-lt"/>
              </a:rPr>
              <a:t>Hiring</a:t>
            </a:r>
          </a:p>
          <a:p>
            <a:pPr marL="1376363" lvl="4" indent="-461963">
              <a:buClr>
                <a:schemeClr val="tx2"/>
              </a:buClr>
            </a:pPr>
            <a:r>
              <a:rPr lang="en-US" dirty="0" smtClean="0">
                <a:latin typeface="+mj-lt"/>
              </a:rPr>
              <a:t>Insurance</a:t>
            </a:r>
          </a:p>
          <a:p>
            <a:pPr marL="1376363" lvl="4" indent="-461963">
              <a:buClr>
                <a:schemeClr val="tx2"/>
              </a:buClr>
            </a:pPr>
            <a:r>
              <a:rPr lang="en-US" dirty="0" smtClean="0">
                <a:latin typeface="+mj-lt"/>
              </a:rPr>
              <a:t>Leaves</a:t>
            </a:r>
          </a:p>
          <a:p>
            <a:pPr marL="1376363" lvl="4" indent="-461963">
              <a:buClr>
                <a:schemeClr val="tx2"/>
              </a:buClr>
            </a:pPr>
            <a:r>
              <a:rPr lang="en-US" dirty="0" smtClean="0">
                <a:latin typeface="+mj-lt"/>
              </a:rPr>
              <a:t>Working conditions</a:t>
            </a:r>
          </a:p>
          <a:p>
            <a:pPr marL="1087438" lvl="2" indent="-461963"/>
            <a:r>
              <a:rPr lang="en-US" dirty="0" smtClean="0">
                <a:latin typeface="+mj-lt"/>
              </a:rPr>
              <a:t>ADA allows accommodations for physical limitations</a:t>
            </a:r>
          </a:p>
          <a:p>
            <a:pPr marL="1087438" lvl="2" indent="-461963"/>
            <a:r>
              <a:rPr lang="en-US" dirty="0" smtClean="0">
                <a:latin typeface="+mj-lt"/>
              </a:rPr>
              <a:t>FMLA allows leave with similar job upon return</a:t>
            </a:r>
          </a:p>
          <a:p>
            <a:pPr lvl="1"/>
            <a:endParaRPr lang="en-US" dirty="0" smtClean="0">
              <a:latin typeface="+mj-lt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000" dirty="0">
              <a:solidFill>
                <a:schemeClr val="hlin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0390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 Affecting </a:t>
            </a:r>
            <a:r>
              <a:rPr lang="en-US" dirty="0"/>
              <a:t>Discriminatory 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6" name="Text Box 8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45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1638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600" dirty="0">
                <a:latin typeface="+mj-lt"/>
                <a:cs typeface="Times New Roman" pitchFamily="18" charset="0"/>
              </a:rPr>
              <a:t>Americans with Disabilities Act (ADA) of 1990 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lvl="1" eaLnBrk="1" hangingPunct="1"/>
            <a:r>
              <a:rPr lang="en-US" sz="2400" dirty="0" smtClean="0">
                <a:latin typeface="+mj-lt"/>
                <a:cs typeface="Times New Roman" pitchFamily="18" charset="0"/>
              </a:rPr>
              <a:t>Extends </a:t>
            </a:r>
            <a:r>
              <a:rPr lang="en-US" sz="2400" dirty="0">
                <a:latin typeface="+mj-lt"/>
                <a:cs typeface="Times New Roman" pitchFamily="18" charset="0"/>
              </a:rPr>
              <a:t>protection and reasonable accommodations to those with a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disability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lvl="1" eaLnBrk="1" hangingPunct="1"/>
            <a:r>
              <a:rPr lang="en-US" sz="2400" dirty="0" smtClean="0">
                <a:latin typeface="+mj-lt"/>
                <a:cs typeface="Times New Roman" pitchFamily="18" charset="0"/>
              </a:rPr>
              <a:t>Defines </a:t>
            </a:r>
            <a:r>
              <a:rPr lang="en-US" sz="2400" i="1" dirty="0">
                <a:latin typeface="+mj-lt"/>
                <a:cs typeface="Times New Roman" pitchFamily="18" charset="0"/>
              </a:rPr>
              <a:t>disabled</a:t>
            </a:r>
            <a:r>
              <a:rPr lang="en-US" sz="2400" dirty="0">
                <a:latin typeface="+mj-lt"/>
                <a:cs typeface="Times New Roman" pitchFamily="18" charset="0"/>
              </a:rPr>
              <a:t> as a person who</a:t>
            </a:r>
            <a:r>
              <a:rPr lang="en-US" sz="2400" dirty="0" smtClean="0">
                <a:latin typeface="+mj-lt"/>
                <a:cs typeface="Times New Roman" pitchFamily="18" charset="0"/>
              </a:rPr>
              <a:t>:</a:t>
            </a:r>
          </a:p>
          <a:p>
            <a:pPr lvl="2"/>
            <a:r>
              <a:rPr lang="en-US" dirty="0" smtClean="0">
                <a:latin typeface="+mj-lt"/>
              </a:rPr>
              <a:t>Has a physical or mental impairment that substantially limits one or more life activities</a:t>
            </a:r>
          </a:p>
          <a:p>
            <a:pPr lvl="2"/>
            <a:r>
              <a:rPr lang="en-US" dirty="0" smtClean="0">
                <a:latin typeface="+mj-lt"/>
              </a:rPr>
              <a:t>Has a history or record of such impairment</a:t>
            </a:r>
          </a:p>
          <a:p>
            <a:pPr lvl="2"/>
            <a:r>
              <a:rPr lang="en-US" dirty="0" smtClean="0">
                <a:latin typeface="+mj-lt"/>
              </a:rPr>
              <a:t>Is perceived by others as having such impairment </a:t>
            </a:r>
          </a:p>
          <a:p>
            <a:pPr eaLnBrk="1" hangingPunct="1"/>
            <a:endParaRPr lang="en-US" sz="2000" dirty="0">
              <a:solidFill>
                <a:srgbClr val="A85A5A"/>
              </a:solidFill>
              <a:latin typeface="+mj-lt"/>
              <a:cs typeface="Times New Roman" pitchFamily="18" charset="0"/>
            </a:endParaRPr>
          </a:p>
          <a:p>
            <a:pPr algn="ctr" eaLnBrk="1" hangingPunct="1">
              <a:buNone/>
            </a:pPr>
            <a:r>
              <a:rPr lang="en-US" sz="1800" b="1" i="1" dirty="0" smtClean="0">
                <a:solidFill>
                  <a:schemeClr val="tx2"/>
                </a:solidFill>
                <a:latin typeface="+mj-lt"/>
              </a:rPr>
              <a:t>Covers </a:t>
            </a:r>
            <a:r>
              <a:rPr lang="en-US" sz="1800" b="1" i="1" dirty="0">
                <a:solidFill>
                  <a:schemeClr val="tx2"/>
                </a:solidFill>
                <a:latin typeface="+mj-lt"/>
              </a:rPr>
              <a:t>not only those with mobility and communication disabilities, </a:t>
            </a:r>
            <a:r>
              <a:rPr lang="en-US" sz="1800" b="1" i="1" dirty="0" smtClean="0">
                <a:solidFill>
                  <a:schemeClr val="tx2"/>
                </a:solidFill>
                <a:latin typeface="+mj-lt"/>
              </a:rPr>
              <a:t/>
            </a:r>
            <a:br>
              <a:rPr lang="en-US" sz="1800" b="1" i="1" dirty="0" smtClean="0">
                <a:solidFill>
                  <a:schemeClr val="tx2"/>
                </a:solidFill>
                <a:latin typeface="+mj-lt"/>
              </a:rPr>
            </a:br>
            <a:r>
              <a:rPr lang="en-US" sz="1800" b="1" i="1" dirty="0" smtClean="0">
                <a:solidFill>
                  <a:schemeClr val="tx2"/>
                </a:solidFill>
                <a:latin typeface="+mj-lt"/>
              </a:rPr>
              <a:t>but </a:t>
            </a:r>
            <a:r>
              <a:rPr lang="en-US" sz="1800" b="1" i="1" dirty="0">
                <a:solidFill>
                  <a:schemeClr val="tx2"/>
                </a:solidFill>
                <a:latin typeface="+mj-lt"/>
              </a:rPr>
              <a:t>those with HIV/AIDS and intellectual </a:t>
            </a:r>
            <a:r>
              <a:rPr lang="en-US" sz="1800" b="1" i="1" dirty="0" smtClean="0">
                <a:solidFill>
                  <a:schemeClr val="tx2"/>
                </a:solidFill>
                <a:latin typeface="+mj-lt"/>
              </a:rPr>
              <a:t>disabilities</a:t>
            </a:r>
            <a:endParaRPr lang="en-US" sz="2000" b="1" i="1" dirty="0">
              <a:solidFill>
                <a:srgbClr val="99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264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545420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ADA 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769D2-CE47-47E2-A8D5-EC8E3F99163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 Amendments Act of 2008 (ADAAA)</a:t>
            </a:r>
          </a:p>
          <a:p>
            <a:pPr lvl="1"/>
            <a:r>
              <a:rPr lang="en-US" dirty="0" smtClean="0"/>
              <a:t>Makes it easier for employees to prove disability such as</a:t>
            </a:r>
          </a:p>
          <a:p>
            <a:pPr lvl="2"/>
            <a:r>
              <a:rPr lang="en-US" dirty="0" smtClean="0"/>
              <a:t>Cancer</a:t>
            </a:r>
          </a:p>
          <a:p>
            <a:pPr lvl="2"/>
            <a:r>
              <a:rPr lang="en-US" dirty="0" smtClean="0"/>
              <a:t>Diabetes</a:t>
            </a:r>
          </a:p>
          <a:p>
            <a:pPr lvl="2"/>
            <a:r>
              <a:rPr lang="en-US" dirty="0" smtClean="0"/>
              <a:t>Bipolar disorder</a:t>
            </a:r>
          </a:p>
          <a:p>
            <a:pPr lvl="2"/>
            <a:r>
              <a:rPr lang="en-US" dirty="0" smtClean="0"/>
              <a:t>Immune system function</a:t>
            </a:r>
          </a:p>
          <a:p>
            <a:pPr lvl="2"/>
            <a:r>
              <a:rPr lang="en-US" dirty="0" smtClean="0"/>
              <a:t>Epilepsy</a:t>
            </a:r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 Affecting Discriminatory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769D2-CE47-47E2-A8D5-EC8E3F99163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cs typeface="Times New Roman" pitchFamily="18" charset="0"/>
              </a:rPr>
              <a:t>The Civil Rights Act of 1991 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2400" dirty="0" smtClean="0">
                <a:cs typeface="Times New Roman" pitchFamily="18" charset="0"/>
              </a:rPr>
              <a:t>Reinforced the 1964 Act which had been weakened by a number of Supreme Court cases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2400" dirty="0" smtClean="0">
                <a:cs typeface="Times New Roman" pitchFamily="18" charset="0"/>
              </a:rPr>
              <a:t>Returned burden of proof that discrimination did not occur back to the employer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2400" dirty="0" smtClean="0">
                <a:cs typeface="Times New Roman" pitchFamily="18" charset="0"/>
              </a:rPr>
              <a:t>Includes the Glass Ceiling Act and established the Glass Ceiling Commission to study management practices</a:t>
            </a:r>
            <a:endParaRPr lang="en-US" sz="2400" dirty="0" smtClean="0">
              <a:solidFill>
                <a:srgbClr val="A85A5A"/>
              </a:solidFill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 Affecting Discriminatory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769D2-CE47-47E2-A8D5-EC8E3F99163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0" y="49530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 i="1" dirty="0" smtClean="0">
                <a:solidFill>
                  <a:schemeClr val="tx2"/>
                </a:solidFill>
              </a:rPr>
              <a:t>First law to allow individuals to sue for punitive damages</a:t>
            </a:r>
            <a:endParaRPr lang="en-US" sz="24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Family and Medical Leave Act of 1993 (FMLA)</a:t>
            </a:r>
          </a:p>
          <a:p>
            <a:pPr lvl="1"/>
            <a:r>
              <a:rPr lang="en-US" dirty="0" smtClean="0"/>
              <a:t>Allows employees to take up to 12 weeks of unpaid leave in a 12 month period for</a:t>
            </a:r>
          </a:p>
          <a:p>
            <a:pPr lvl="2"/>
            <a:r>
              <a:rPr lang="en-US" dirty="0" smtClean="0"/>
              <a:t>Birth or adoption of a child or placement of foster child</a:t>
            </a:r>
          </a:p>
          <a:p>
            <a:pPr lvl="2"/>
            <a:r>
              <a:rPr lang="en-US" dirty="0" smtClean="0"/>
              <a:t>Personal or family member illness</a:t>
            </a:r>
          </a:p>
          <a:p>
            <a:pPr lvl="2"/>
            <a:r>
              <a:rPr lang="en-US" dirty="0" smtClean="0"/>
              <a:t>Care of family member with serious injury or illness who is member of armed services</a:t>
            </a:r>
          </a:p>
          <a:p>
            <a:pPr lvl="2"/>
            <a:r>
              <a:rPr lang="en-US" dirty="0" smtClean="0"/>
              <a:t>Situations rising from active military duty of spouse, child or parent.</a:t>
            </a:r>
          </a:p>
          <a:p>
            <a:pPr lvl="1"/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 Affecting Discriminatory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769D2-CE47-47E2-A8D5-EC8E3F99163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qualify for FMLA leave</a:t>
            </a:r>
          </a:p>
          <a:p>
            <a:pPr lvl="1"/>
            <a:r>
              <a:rPr lang="en-US" dirty="0" smtClean="0"/>
              <a:t>Employer must have at least 50 employees within a 75 mile radius.</a:t>
            </a:r>
          </a:p>
          <a:p>
            <a:pPr lvl="1"/>
            <a:r>
              <a:rPr lang="en-US" dirty="0" smtClean="0"/>
              <a:t>Employee must</a:t>
            </a:r>
          </a:p>
          <a:p>
            <a:pPr lvl="2"/>
            <a:r>
              <a:rPr lang="en-US" dirty="0" smtClean="0"/>
              <a:t>Have worked at least 12 months and have worked 1,250 hours within the last 12 months. </a:t>
            </a:r>
          </a:p>
          <a:p>
            <a:pPr lvl="1"/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 Affecting Discriminatory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769D2-CE47-47E2-A8D5-EC8E3F99163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524000" y="4724400"/>
            <a:ext cx="5791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1" dirty="0">
                <a:solidFill>
                  <a:schemeClr val="tx2"/>
                </a:solidFill>
              </a:rPr>
              <a:t>FMLA difficulties for HR: </a:t>
            </a:r>
            <a:r>
              <a:rPr lang="en-US" b="1" i="1" dirty="0" smtClean="0">
                <a:solidFill>
                  <a:schemeClr val="tx2"/>
                </a:solidFill>
              </a:rPr>
              <a:t>determining eligibility to </a:t>
            </a:r>
            <a:r>
              <a:rPr lang="en-US" b="1" i="1" dirty="0">
                <a:solidFill>
                  <a:schemeClr val="tx2"/>
                </a:solidFill>
              </a:rPr>
              <a:t>take leave, staffing problems that result, and timing of leave </a:t>
            </a:r>
            <a:r>
              <a:rPr lang="en-US" b="1" i="1" dirty="0" smtClean="0">
                <a:solidFill>
                  <a:schemeClr val="tx2"/>
                </a:solidFill>
              </a:rPr>
              <a:t>notification, keeping position open for employee to return.</a:t>
            </a:r>
            <a:endParaRPr lang="en-US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517525" indent="288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600" dirty="0">
                <a:latin typeface="+mj-lt"/>
                <a:cs typeface="Times New Roman" pitchFamily="18" charset="0"/>
              </a:rPr>
              <a:t>Almost every U.S. organization, public and private, must abide by </a:t>
            </a:r>
          </a:p>
          <a:p>
            <a:pPr marL="914400" lvl="1" indent="-452438" eaLnBrk="1" hangingPunct="1">
              <a:buFont typeface="Arial" pitchFamily="34" charset="0"/>
              <a:buChar char="•"/>
            </a:pPr>
            <a:r>
              <a:rPr lang="en-US" sz="2400" dirty="0" smtClean="0">
                <a:latin typeface="+mj-lt"/>
                <a:cs typeface="Times New Roman" pitchFamily="18" charset="0"/>
              </a:rPr>
              <a:t>The </a:t>
            </a:r>
            <a:r>
              <a:rPr lang="en-US" sz="2400" dirty="0">
                <a:latin typeface="+mj-lt"/>
                <a:cs typeface="Times New Roman" pitchFamily="18" charset="0"/>
              </a:rPr>
              <a:t>1964 Civil Rights Act </a:t>
            </a:r>
          </a:p>
          <a:p>
            <a:pPr marL="914400" lvl="1" indent="-452438" eaLnBrk="1" hangingPunct="1">
              <a:buFont typeface="Arial" pitchFamily="34" charset="0"/>
              <a:buChar char="•"/>
            </a:pPr>
            <a:r>
              <a:rPr lang="en-US" sz="2400" dirty="0" smtClean="0">
                <a:latin typeface="+mj-lt"/>
                <a:cs typeface="Times New Roman" pitchFamily="18" charset="0"/>
              </a:rPr>
              <a:t>Its 1972 amendment, the Equal Employment Opportunity Act.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marL="914400" lvl="1" indent="-452438" eaLnBrk="1" hangingPunct="1">
              <a:buFont typeface="Arial" pitchFamily="34" charset="0"/>
              <a:buChar char="•"/>
            </a:pPr>
            <a:r>
              <a:rPr lang="en-US" sz="2400" dirty="0" smtClean="0">
                <a:latin typeface="+mj-lt"/>
                <a:cs typeface="Times New Roman" pitchFamily="18" charset="0"/>
              </a:rPr>
              <a:t>Other </a:t>
            </a:r>
            <a:r>
              <a:rPr lang="en-US" sz="2400" dirty="0">
                <a:latin typeface="+mj-lt"/>
                <a:cs typeface="Times New Roman" pitchFamily="18" charset="0"/>
              </a:rPr>
              <a:t>federal laws regulating employment</a:t>
            </a:r>
            <a:endParaRPr lang="en-US" sz="1400" dirty="0">
              <a:solidFill>
                <a:schemeClr val="hlink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09600" y="5623719"/>
            <a:ext cx="7772400" cy="4270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200" b="1" i="1" dirty="0">
                <a:solidFill>
                  <a:schemeClr val="bg1"/>
                </a:solidFill>
              </a:rPr>
              <a:t>State and municipal laws may go beyond federal </a:t>
            </a:r>
            <a:r>
              <a:rPr lang="en-US" sz="2200" b="1" i="1" dirty="0" smtClean="0">
                <a:solidFill>
                  <a:schemeClr val="bg1"/>
                </a:solidFill>
              </a:rPr>
              <a:t>laws</a:t>
            </a:r>
            <a:endParaRPr lang="en-US" sz="2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Uniformed Services Employment and Reemployment Rights Act of 1994 (USERRA)</a:t>
            </a:r>
          </a:p>
          <a:p>
            <a:pPr lvl="1"/>
            <a:r>
              <a:rPr lang="en-US" dirty="0" smtClean="0"/>
              <a:t>Strengthens rights of veterans of the Reserves or National Guard to return to private sector jobs.</a:t>
            </a:r>
          </a:p>
          <a:p>
            <a:pPr lvl="1"/>
            <a:r>
              <a:rPr lang="en-US" dirty="0" smtClean="0"/>
              <a:t>Prohibits employers from discriminating against applicants with prior military service.</a:t>
            </a:r>
          </a:p>
          <a:p>
            <a:pPr lvl="1"/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 Affecting Discriminatory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769D2-CE47-47E2-A8D5-EC8E3F99163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Genetic Information Nondiscrimination Act of 2008 (GINA)</a:t>
            </a:r>
          </a:p>
          <a:p>
            <a:pPr lvl="1"/>
            <a:r>
              <a:rPr lang="en-US" dirty="0" smtClean="0"/>
              <a:t>Prohibits discrimination based on genetic information such as a family history of a genetic disease such as breast cancer or Alzheimer’s Disease.</a:t>
            </a:r>
          </a:p>
          <a:p>
            <a:pPr lvl="1"/>
            <a:r>
              <a:rPr lang="en-US" dirty="0" smtClean="0"/>
              <a:t>Includes hiring decisions and insurance coverage</a:t>
            </a:r>
          </a:p>
          <a:p>
            <a:pPr lvl="1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 Affecting Discriminatory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769D2-CE47-47E2-A8D5-EC8E3F99163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Uniform Guidelines on Employee Selection Procedures</a:t>
            </a:r>
          </a:p>
          <a:p>
            <a:pPr lvl="1"/>
            <a:r>
              <a:rPr lang="en-US" dirty="0" smtClean="0"/>
              <a:t>Outlines requirements for employers to prove that they are observing equal employment laws.</a:t>
            </a:r>
          </a:p>
          <a:p>
            <a:pPr lvl="1"/>
            <a:r>
              <a:rPr lang="en-US" dirty="0" smtClean="0"/>
              <a:t>HR policies must be made on job-related factors</a:t>
            </a:r>
          </a:p>
          <a:p>
            <a:pPr lvl="1"/>
            <a:r>
              <a:rPr lang="en-US" dirty="0" smtClean="0"/>
              <a:t>Policies cannot discriminate based on non-related factors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Discrimination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769D2-CE47-47E2-A8D5-EC8E3F99163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Adverse Impact</a:t>
            </a:r>
          </a:p>
          <a:p>
            <a:pPr lvl="1"/>
            <a:r>
              <a:rPr lang="en-US" dirty="0" smtClean="0"/>
              <a:t>HR policy or practice has a discriminatory impact on a protected group</a:t>
            </a:r>
          </a:p>
          <a:p>
            <a:pPr lvl="2"/>
            <a:r>
              <a:rPr lang="en-US" dirty="0" smtClean="0"/>
              <a:t>May be unintentional</a:t>
            </a:r>
          </a:p>
          <a:p>
            <a:pPr lvl="2"/>
            <a:r>
              <a:rPr lang="en-US" dirty="0" smtClean="0"/>
              <a:t>Example: height requirements may discriminate against women or some minority groups.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Discrimination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769D2-CE47-47E2-A8D5-EC8E3F99163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Adverse Treatment (Disparate Treatment)</a:t>
            </a:r>
          </a:p>
          <a:p>
            <a:pPr lvl="1"/>
            <a:r>
              <a:rPr lang="en-US" dirty="0" smtClean="0"/>
              <a:t>HR policy or practice treats a protected group differently resulting in discrimination</a:t>
            </a:r>
          </a:p>
          <a:p>
            <a:pPr lvl="2"/>
            <a:r>
              <a:rPr lang="en-US" dirty="0" smtClean="0"/>
              <a:t>Example: individuals in protected groups are rarely hired or promoted to certain positions.</a:t>
            </a:r>
          </a:p>
          <a:p>
            <a:pPr lvl="1"/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Discrimination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769D2-CE47-47E2-A8D5-EC8E3F99163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Four tests may be used to determine if discrimination </a:t>
            </a:r>
            <a:br>
              <a:rPr lang="en-US" sz="2600" dirty="0" smtClean="0"/>
            </a:br>
            <a:r>
              <a:rPr lang="en-US" sz="2600" dirty="0" smtClean="0"/>
              <a:t>has potentially occurred: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Discrimination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81000" y="1219200"/>
            <a:ext cx="754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09600" y="55626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200" b="1" i="1" dirty="0">
                <a:solidFill>
                  <a:schemeClr val="tx2"/>
                </a:solidFill>
              </a:rPr>
              <a:t>But it is up to a judicial body to make the </a:t>
            </a:r>
          </a:p>
          <a:p>
            <a:pPr algn="ctr" eaLnBrk="1" hangingPunct="1"/>
            <a:r>
              <a:rPr lang="en-US" sz="2200" b="1" i="1" dirty="0">
                <a:solidFill>
                  <a:schemeClr val="tx2"/>
                </a:solidFill>
              </a:rPr>
              <a:t>final determination.</a:t>
            </a:r>
            <a:endParaRPr lang="en-US" sz="2200" b="1" dirty="0">
              <a:solidFill>
                <a:schemeClr val="tx2"/>
              </a:solidFill>
            </a:endParaRPr>
          </a:p>
        </p:txBody>
      </p:sp>
      <p:sp>
        <p:nvSpPr>
          <p:cNvPr id="9" name="Oval 25"/>
          <p:cNvSpPr>
            <a:spLocks noChangeArrowheads="1"/>
          </p:cNvSpPr>
          <p:nvPr/>
        </p:nvSpPr>
        <p:spPr bwMode="auto">
          <a:xfrm>
            <a:off x="6172200" y="3810000"/>
            <a:ext cx="1981200" cy="1143000"/>
          </a:xfrm>
          <a:prstGeom prst="ellipse">
            <a:avLst/>
          </a:prstGeom>
          <a:solidFill>
            <a:srgbClr val="17375E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E6E6C2"/>
                </a:solidFill>
              </a:rPr>
              <a:t>McDonnell</a:t>
            </a:r>
          </a:p>
          <a:p>
            <a:pPr algn="ctr"/>
            <a:r>
              <a:rPr lang="en-US" sz="2000">
                <a:solidFill>
                  <a:srgbClr val="E6E6C2"/>
                </a:solidFill>
              </a:rPr>
              <a:t>Douglas test</a:t>
            </a:r>
          </a:p>
        </p:txBody>
      </p:sp>
      <p:sp>
        <p:nvSpPr>
          <p:cNvPr id="10" name="Oval 26"/>
          <p:cNvSpPr>
            <a:spLocks noChangeArrowheads="1"/>
          </p:cNvSpPr>
          <p:nvPr/>
        </p:nvSpPr>
        <p:spPr bwMode="auto">
          <a:xfrm>
            <a:off x="4343400" y="2514600"/>
            <a:ext cx="1981200" cy="1143000"/>
          </a:xfrm>
          <a:prstGeom prst="ellipse">
            <a:avLst/>
          </a:prstGeom>
          <a:solidFill>
            <a:srgbClr val="17375E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E6E6C2"/>
                </a:solidFill>
              </a:rPr>
              <a:t>geographical</a:t>
            </a:r>
          </a:p>
          <a:p>
            <a:pPr algn="ctr"/>
            <a:r>
              <a:rPr lang="en-US" sz="2000">
                <a:solidFill>
                  <a:srgbClr val="E6E6C2"/>
                </a:solidFill>
              </a:rPr>
              <a:t>comparisons</a:t>
            </a:r>
          </a:p>
        </p:txBody>
      </p:sp>
      <p:sp>
        <p:nvSpPr>
          <p:cNvPr id="11" name="Oval 27"/>
          <p:cNvSpPr>
            <a:spLocks noChangeArrowheads="1"/>
          </p:cNvSpPr>
          <p:nvPr/>
        </p:nvSpPr>
        <p:spPr bwMode="auto">
          <a:xfrm>
            <a:off x="685800" y="2438400"/>
            <a:ext cx="1981200" cy="1143000"/>
          </a:xfrm>
          <a:prstGeom prst="ellipse">
            <a:avLst/>
          </a:prstGeom>
          <a:solidFill>
            <a:srgbClr val="17375E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E6E6C2"/>
                </a:solidFill>
              </a:rPr>
              <a:t>4/5ths rule</a:t>
            </a:r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2514600" y="3886200"/>
            <a:ext cx="1981200" cy="1143000"/>
          </a:xfrm>
          <a:prstGeom prst="ellipse">
            <a:avLst/>
          </a:prstGeom>
          <a:solidFill>
            <a:srgbClr val="17375E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E6E6C2"/>
                </a:solidFill>
              </a:rPr>
              <a:t>restricted </a:t>
            </a:r>
          </a:p>
          <a:p>
            <a:pPr algn="ctr"/>
            <a:r>
              <a:rPr lang="en-US" sz="2000">
                <a:solidFill>
                  <a:srgbClr val="E6E6C2"/>
                </a:solidFill>
              </a:rPr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xmlns="" val="54026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4363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None/>
            </a:pPr>
            <a:endParaRPr lang="en-US" sz="1800" b="1" dirty="0" smtClean="0"/>
          </a:p>
          <a:p>
            <a:pPr marL="230188" indent="-230188" eaLnBrk="1" hangingPunct="1">
              <a:spcBef>
                <a:spcPct val="50000"/>
              </a:spcBef>
            </a:pPr>
            <a:r>
              <a:rPr lang="en-US" sz="2000" dirty="0" smtClean="0"/>
              <a:t>Proportion</a:t>
            </a:r>
            <a:r>
              <a:rPr lang="en-US" sz="2000" b="1" dirty="0" smtClean="0"/>
              <a:t> </a:t>
            </a:r>
            <a:r>
              <a:rPr lang="en-US" sz="2000" dirty="0" smtClean="0"/>
              <a:t>of minority members hired must equal at least 80 percent  (4/5ths) of the majority members in the population hired</a:t>
            </a:r>
          </a:p>
          <a:p>
            <a:pPr marL="230188" indent="-230188" eaLnBrk="1" hangingPunct="1">
              <a:spcBef>
                <a:spcPct val="50000"/>
              </a:spcBef>
            </a:pPr>
            <a:r>
              <a:rPr lang="en-US" sz="2000" dirty="0" smtClean="0"/>
              <a:t> Issued by the EEOC, it helps to assess if adverse impact has occurred</a:t>
            </a:r>
          </a:p>
          <a:p>
            <a:pPr marL="230188" indent="-230188" eaLnBrk="1" hangingPunct="1">
              <a:spcBef>
                <a:spcPct val="50000"/>
              </a:spcBef>
            </a:pPr>
            <a:r>
              <a:rPr lang="en-US" sz="2000" dirty="0" smtClean="0"/>
              <a:t> </a:t>
            </a:r>
            <a:r>
              <a:rPr lang="en-US" sz="2000" i="1" dirty="0" smtClean="0"/>
              <a:t>Connecticut v. Teal</a:t>
            </a:r>
            <a:r>
              <a:rPr lang="en-US" sz="2000" dirty="0" smtClean="0"/>
              <a:t> (1984) case established that decisions in each step of decision process must conform to the 4/5ths rule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Discrimination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352800" y="1562100"/>
            <a:ext cx="1981200" cy="1143000"/>
          </a:xfrm>
          <a:prstGeom prst="ellipse">
            <a:avLst/>
          </a:prstGeom>
          <a:solidFill>
            <a:srgbClr val="17375E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solidFill>
                  <a:srgbClr val="E6E6C2"/>
                </a:solidFill>
              </a:rPr>
              <a:t>4/5ths</a:t>
            </a:r>
          </a:p>
          <a:p>
            <a:pPr algn="ctr"/>
            <a:r>
              <a:rPr lang="en-US" sz="2000" dirty="0" smtClean="0">
                <a:solidFill>
                  <a:srgbClr val="E6E6C2"/>
                </a:solidFill>
              </a:rPr>
              <a:t>rule</a:t>
            </a:r>
            <a:endParaRPr lang="en-US" sz="2000" dirty="0">
              <a:solidFill>
                <a:srgbClr val="E6E6C2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14400" y="5638800"/>
            <a:ext cx="7010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 i="1" dirty="0">
                <a:solidFill>
                  <a:schemeClr val="tx2"/>
                </a:solidFill>
              </a:rPr>
              <a:t>Exhibit </a:t>
            </a:r>
            <a:r>
              <a:rPr lang="en-US" sz="2000" b="1" i="1" dirty="0" smtClean="0">
                <a:solidFill>
                  <a:schemeClr val="tx2"/>
                </a:solidFill>
              </a:rPr>
              <a:t>3.4 </a:t>
            </a:r>
            <a:r>
              <a:rPr lang="en-US" sz="2000" b="1" i="1" dirty="0">
                <a:solidFill>
                  <a:schemeClr val="tx2"/>
                </a:solidFill>
              </a:rPr>
              <a:t>shows an example of compliance and </a:t>
            </a:r>
            <a:r>
              <a:rPr lang="en-US" sz="2000" b="1" i="1" dirty="0" smtClean="0">
                <a:solidFill>
                  <a:schemeClr val="tx2"/>
                </a:solidFill>
              </a:rPr>
              <a:t/>
            </a:r>
            <a:br>
              <a:rPr lang="en-US" sz="2000" b="1" i="1" dirty="0" smtClean="0">
                <a:solidFill>
                  <a:schemeClr val="tx2"/>
                </a:solidFill>
              </a:rPr>
            </a:br>
            <a:r>
              <a:rPr lang="en-US" sz="2000" b="1" i="1" dirty="0" smtClean="0">
                <a:solidFill>
                  <a:schemeClr val="tx2"/>
                </a:solidFill>
              </a:rPr>
              <a:t>non-compliance </a:t>
            </a:r>
            <a:r>
              <a:rPr lang="en-US" sz="2000" b="1" i="1" dirty="0">
                <a:solidFill>
                  <a:schemeClr val="tx2"/>
                </a:solidFill>
              </a:rPr>
              <a:t>with the 4/5ths rule.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6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Discrimination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838200" y="5486400"/>
            <a:ext cx="7543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Does company’s mix of employees at all levels reflect its recruiting market?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 </a:t>
            </a:r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3429000" y="1752600"/>
            <a:ext cx="2209800" cy="1219200"/>
          </a:xfrm>
          <a:prstGeom prst="ellipse">
            <a:avLst/>
          </a:prstGeom>
          <a:solidFill>
            <a:srgbClr val="17375E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E6E6C2"/>
                </a:solidFill>
              </a:rPr>
              <a:t>restricted policy</a:t>
            </a: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3505200" y="4191000"/>
            <a:ext cx="2209800" cy="1219200"/>
          </a:xfrm>
          <a:prstGeom prst="ellipse">
            <a:avLst/>
          </a:prstGeom>
          <a:solidFill>
            <a:srgbClr val="17375E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E6E6C2"/>
                </a:solidFill>
              </a:rPr>
              <a:t>geographical</a:t>
            </a:r>
          </a:p>
          <a:p>
            <a: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E6E6C2"/>
                </a:solidFill>
              </a:rPr>
              <a:t>comparisons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6400" y="30480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Do HRM policies exclude a class of individuals?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789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Discrimination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3200400" y="1676400"/>
            <a:ext cx="2286000" cy="1295400"/>
          </a:xfrm>
          <a:prstGeom prst="ellipse">
            <a:avLst/>
          </a:prstGeom>
          <a:solidFill>
            <a:srgbClr val="17375E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200" dirty="0">
                <a:solidFill>
                  <a:srgbClr val="E6E6C2"/>
                </a:solidFill>
              </a:rPr>
              <a:t>McDonnell </a:t>
            </a:r>
          </a:p>
          <a:p>
            <a:pPr algn="ctr"/>
            <a:r>
              <a:rPr lang="en-US" sz="2200" dirty="0">
                <a:solidFill>
                  <a:srgbClr val="E6E6C2"/>
                </a:solidFill>
              </a:rPr>
              <a:t>Douglas</a:t>
            </a:r>
          </a:p>
          <a:p>
            <a:pPr algn="ctr"/>
            <a:r>
              <a:rPr lang="en-US" sz="2200" dirty="0">
                <a:solidFill>
                  <a:srgbClr val="E6E6C2"/>
                </a:solidFill>
              </a:rPr>
              <a:t>Test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849563"/>
          </a:xfrm>
        </p:spPr>
        <p:txBody>
          <a:bodyPr/>
          <a:lstStyle/>
          <a:p>
            <a:r>
              <a:rPr lang="en-US" dirty="0" smtClean="0"/>
              <a:t>Four components must exist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Individual is a member of a protected group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Individual applied for a job for which he or she was qualified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Individual was rejected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Employer continued to seek applicants with similar qualifications after individual was rejected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268019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Affirmative Action Plans</a:t>
            </a:r>
          </a:p>
          <a:p>
            <a:pPr lvl="1"/>
            <a:r>
              <a:rPr lang="en-US" dirty="0" smtClean="0"/>
              <a:t>Seeks to correct past injustices in hiring by actively seeking minority applicants</a:t>
            </a:r>
          </a:p>
          <a:p>
            <a:pPr lvl="1"/>
            <a:r>
              <a:rPr lang="en-US" dirty="0" smtClean="0"/>
              <a:t>Workforce should resemble the community</a:t>
            </a:r>
          </a:p>
          <a:p>
            <a:pPr lvl="1"/>
            <a:r>
              <a:rPr lang="en-US" dirty="0" smtClean="0"/>
              <a:t>Applies to organizations that contract with the federal government</a:t>
            </a:r>
          </a:p>
          <a:p>
            <a:pPr lvl="1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Discrimination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769D2-CE47-47E2-A8D5-EC8E3F99163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Laws Affecting </a:t>
            </a:r>
            <a:r>
              <a:rPr lang="en-US" sz="3200" dirty="0"/>
              <a:t>Discriminatory Practices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365125"/>
          </a:xfrm>
        </p:spPr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Text Box 8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517525" indent="288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600" dirty="0">
                <a:latin typeface="+mj-lt"/>
                <a:cs typeface="Times New Roman" pitchFamily="18" charset="0"/>
              </a:rPr>
              <a:t>The 1964 Civil Rights Act </a:t>
            </a:r>
          </a:p>
          <a:p>
            <a:pPr marL="914400" lvl="1" indent="-452438" eaLnBrk="1" hangingPunct="1">
              <a:buFont typeface="Arial" pitchFamily="34" charset="0"/>
              <a:buChar char="•"/>
            </a:pPr>
            <a:r>
              <a:rPr lang="en-US" sz="2400" dirty="0" smtClean="0">
                <a:latin typeface="+mj-lt"/>
                <a:cs typeface="Times New Roman" pitchFamily="18" charset="0"/>
              </a:rPr>
              <a:t>Outlawed </a:t>
            </a:r>
            <a:r>
              <a:rPr lang="en-US" sz="2400" dirty="0">
                <a:latin typeface="+mj-lt"/>
                <a:cs typeface="Times New Roman" pitchFamily="18" charset="0"/>
              </a:rPr>
              <a:t>racial segregation and discrimination in employment, public facilities, and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education</a:t>
            </a:r>
          </a:p>
          <a:p>
            <a:pPr marL="914400" lvl="1" indent="-452438" eaLnBrk="1" hangingPunct="1">
              <a:buFont typeface="Arial" pitchFamily="34" charset="0"/>
              <a:buChar char="•"/>
            </a:pPr>
            <a:r>
              <a:rPr lang="en-US" sz="2400" dirty="0" smtClean="0">
                <a:latin typeface="+mj-lt"/>
                <a:cs typeface="Times New Roman" pitchFamily="18" charset="0"/>
              </a:rPr>
              <a:t>Title </a:t>
            </a:r>
            <a:r>
              <a:rPr lang="en-US" sz="2400" dirty="0">
                <a:latin typeface="+mj-lt"/>
                <a:cs typeface="Times New Roman" pitchFamily="18" charset="0"/>
              </a:rPr>
              <a:t>VII covers hiring, promotion, dismissal, benefits, compensation or any other terms, conditions, or privileges based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on:</a:t>
            </a:r>
          </a:p>
          <a:p>
            <a:pPr marL="1539875" lvl="2" indent="-452438" eaLnBrk="1" hangingPunct="1"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cs typeface="Times New Roman" pitchFamily="18" charset="0"/>
              </a:rPr>
              <a:t>Race</a:t>
            </a:r>
          </a:p>
          <a:p>
            <a:pPr marL="1539875" lvl="2" indent="-452438" eaLnBrk="1" hangingPunct="1"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cs typeface="Times New Roman" pitchFamily="18" charset="0"/>
              </a:rPr>
              <a:t>Religion</a:t>
            </a:r>
          </a:p>
          <a:p>
            <a:pPr marL="1539875" lvl="2" indent="-452438" eaLnBrk="1" hangingPunct="1"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cs typeface="Times New Roman" pitchFamily="18" charset="0"/>
              </a:rPr>
              <a:t>Color</a:t>
            </a:r>
          </a:p>
          <a:p>
            <a:pPr marL="1539875" lvl="2" indent="-452438" eaLnBrk="1" hangingPunct="1"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cs typeface="Times New Roman" pitchFamily="18" charset="0"/>
              </a:rPr>
              <a:t>Gender</a:t>
            </a:r>
          </a:p>
          <a:p>
            <a:pPr marL="1539875" lvl="2" indent="-452438" eaLnBrk="1" hangingPunct="1"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cs typeface="Times New Roman" pitchFamily="18" charset="0"/>
              </a:rPr>
              <a:t>National origin</a:t>
            </a:r>
            <a:r>
              <a:rPr lang="en-US" sz="2200" dirty="0" smtClean="0">
                <a:latin typeface="+mj-lt"/>
                <a:cs typeface="Times New Roman" pitchFamily="18" charset="0"/>
              </a:rPr>
              <a:t> </a:t>
            </a:r>
            <a:endParaRPr lang="en-US" sz="1000" dirty="0">
              <a:solidFill>
                <a:schemeClr val="hlink"/>
              </a:solidFill>
              <a:latin typeface="+mj-lt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419600" y="4343400"/>
            <a:ext cx="45720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200" b="1" i="1" dirty="0">
                <a:solidFill>
                  <a:schemeClr val="bg1"/>
                </a:solidFill>
              </a:rPr>
              <a:t>Organizations must have at least 15 employees to be covered.</a:t>
            </a:r>
            <a:endParaRPr lang="en-US" sz="2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Discrimination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685800" y="1524000"/>
            <a:ext cx="71628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61963" marR="0" lvl="0" indent="-46196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How companies can respond to discrimination charges if found to have adverse impact:</a:t>
            </a:r>
          </a:p>
          <a:p>
            <a:pPr marL="1204913" lvl="1" indent="-461963" eaLnBrk="1" hangingPunct="1">
              <a:spcBef>
                <a:spcPts val="0"/>
              </a:spcBef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 Discontinue the practice</a:t>
            </a:r>
          </a:p>
          <a:p>
            <a:pPr marL="1204913" lvl="1" indent="-461963" eaLnBrk="1" hangingPunct="1">
              <a:spcBef>
                <a:spcPts val="0"/>
              </a:spcBef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 Defend against the charges by arguing: </a:t>
            </a:r>
          </a:p>
          <a:p>
            <a:pPr marL="1776413" lvl="4" indent="-461963" eaLnBrk="1" hangingPunct="1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Business necessity </a:t>
            </a:r>
          </a:p>
          <a:p>
            <a:pPr marL="1776413" lvl="4" indent="-461963" eaLnBrk="1" hangingPunct="1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Bona fide occupational qualification</a:t>
            </a:r>
          </a:p>
          <a:p>
            <a:pPr marL="1776413" lvl="4" indent="-461963" eaLnBrk="1" hangingPunct="1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Seniority systems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09600" y="5334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</a:rPr>
              <a:t>Proving job relatedness is often the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</a:rPr>
              <a:t>most common approach</a:t>
            </a:r>
          </a:p>
        </p:txBody>
      </p:sp>
    </p:spTree>
    <p:extLst>
      <p:ext uri="{BB962C8B-B14F-4D97-AF65-F5344CB8AC3E}">
        <p14:creationId xmlns:p14="http://schemas.microsoft.com/office/powerpoint/2010/main" xmlns="" val="152931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945428"/>
          </a:xfrm>
        </p:spPr>
        <p:txBody>
          <a:bodyPr/>
          <a:lstStyle/>
          <a:p>
            <a:r>
              <a:rPr lang="en-US" dirty="0" smtClean="0"/>
              <a:t>Exhibit 3-5: Summary of Selected Supreme Court Cases Affecting EEO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48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4572000"/>
              </a:tblGrid>
              <a:tr h="4087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Case</a:t>
                      </a:r>
                      <a:endParaRPr lang="en-US" sz="3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Ruling</a:t>
                      </a:r>
                      <a:endParaRPr lang="en-US" sz="3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35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Griggs v. Duke Power (1971) 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Tests must fairly measure the knowledge or skills required for a job; also validity of tests.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87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Albemarle Paper Company v. Moody (1975)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Clarified requirements for using and validating</a:t>
                      </a:r>
                      <a:r>
                        <a:rPr lang="en-US" sz="1200" i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tests in selection.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87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Washington v. Davis (1976) 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Job-related tests are permissible for screening applicants.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87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Connecticut v. Teal (1984) 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Requires all steps in a selection process to meet the 4/5ths rule.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35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Firefighters Local 1784 v. Stotts (1984)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Layoffs are permitted by seniority despite effects it may have on minority employees.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53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Wyant v. Jackson Board of Education (1986) 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Layoffs of white workers to establish racial or ethnic balances are illegal; however, this case reaffirmed the use of affirmative action plans to correct racial imbalance.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35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United States v. Paradise (1986)  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Quotas may be used to correct significant racial discrimination practices.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35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Sheetmetal Workers Local 24 v. EEOC (1987)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Racial preference could be used in layoff decisions only for those who had been subjected to previous race discrimination.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35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Johnson v. Santa Clara County Transportation Agency (1987)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Reaffirmed the use of preferential treatment based on gender to overcome problems in existing affirmative action plans.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879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Equal Opportunity Employment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1835727" y="1828800"/>
            <a:ext cx="5257800" cy="1295400"/>
          </a:xfrm>
          <a:prstGeom prst="rect">
            <a:avLst/>
          </a:prstGeom>
          <a:solidFill>
            <a:srgbClr val="17375E"/>
          </a:solidFill>
          <a:ln w="9525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E6E6C2"/>
                </a:solidFill>
                <a:effectLst/>
                <a:uLnTx/>
                <a:uFillTx/>
              </a:rPr>
              <a:t>Federal Government</a:t>
            </a:r>
          </a:p>
        </p:txBody>
      </p:sp>
      <p:sp>
        <p:nvSpPr>
          <p:cNvPr id="7" name="Oval 33"/>
          <p:cNvSpPr>
            <a:spLocks noChangeArrowheads="1"/>
          </p:cNvSpPr>
          <p:nvPr/>
        </p:nvSpPr>
        <p:spPr bwMode="auto">
          <a:xfrm>
            <a:off x="1530927" y="3733800"/>
            <a:ext cx="2743200" cy="14478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E6E6C2"/>
                </a:solidFill>
                <a:effectLst/>
                <a:uLnTx/>
                <a:uFillTx/>
              </a:rPr>
              <a:t>EEOC</a:t>
            </a:r>
          </a:p>
        </p:txBody>
      </p:sp>
      <p:sp>
        <p:nvSpPr>
          <p:cNvPr id="8" name="Oval 34"/>
          <p:cNvSpPr>
            <a:spLocks noChangeArrowheads="1"/>
          </p:cNvSpPr>
          <p:nvPr/>
        </p:nvSpPr>
        <p:spPr bwMode="auto">
          <a:xfrm>
            <a:off x="4578927" y="3733800"/>
            <a:ext cx="2743200" cy="14478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E6E6C2"/>
                </a:solidFill>
                <a:effectLst/>
                <a:uLnTx/>
                <a:uFillTx/>
              </a:rPr>
              <a:t>OFCCP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E6E6C2"/>
                </a:solidFill>
                <a:effectLst/>
                <a:uLnTx/>
                <a:uFillTx/>
              </a:rPr>
              <a:t>within department</a:t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E6E6C2"/>
                </a:solidFill>
                <a:effectLst/>
                <a:uLnTx/>
                <a:uFillTx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E6E6C2"/>
                </a:solidFill>
                <a:effectLst/>
                <a:uLnTx/>
                <a:uFillTx/>
              </a:rPr>
              <a:t> of labor</a:t>
            </a:r>
          </a:p>
        </p:txBody>
      </p:sp>
      <p:sp>
        <p:nvSpPr>
          <p:cNvPr id="9" name="Line 36"/>
          <p:cNvSpPr>
            <a:spLocks noChangeShapeType="1"/>
          </p:cNvSpPr>
          <p:nvPr/>
        </p:nvSpPr>
        <p:spPr bwMode="auto">
          <a:xfrm>
            <a:off x="2826327" y="31242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Line 37"/>
          <p:cNvSpPr>
            <a:spLocks noChangeShapeType="1"/>
          </p:cNvSpPr>
          <p:nvPr/>
        </p:nvSpPr>
        <p:spPr bwMode="auto">
          <a:xfrm>
            <a:off x="6026727" y="31242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600" y="5257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/>
              </a:rPr>
              <a:t>www.eeoc.gov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8200" y="5257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http://www.dol.gov/ofccp/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06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Equal Opportunity Employment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6" name="Text Box 11"/>
          <p:cNvSpPr txBox="1">
            <a:spLocks noGrp="1" noChangeArrowheads="1"/>
          </p:cNvSpPr>
          <p:nvPr>
            <p:ph idx="1"/>
          </p:nvPr>
        </p:nvSpPr>
        <p:spPr bwMode="auto">
          <a:xfrm>
            <a:off x="914400" y="2743200"/>
            <a:ext cx="76962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+mj-lt"/>
              </a:rPr>
              <a:t>Enforces federal laws on civil rights at work. 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Follows a five-step process</a:t>
            </a:r>
            <a:r>
              <a:rPr kumimoji="0" lang="en-US" sz="24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 to resolve complaints:</a:t>
            </a:r>
          </a:p>
          <a:p>
            <a:pPr lvl="0">
              <a:buFont typeface="+mj-lt"/>
              <a:buAutoNum type="arabicPeriod"/>
            </a:pPr>
            <a:r>
              <a:rPr lang="en-US" sz="1800" dirty="0" smtClean="0">
                <a:latin typeface="+mj-lt"/>
              </a:rPr>
              <a:t>EEOC notifies company within 10 days of filing and begins investigation</a:t>
            </a:r>
          </a:p>
          <a:p>
            <a:pPr lvl="0">
              <a:buFont typeface="+mj-lt"/>
              <a:buAutoNum type="arabicPeriod"/>
            </a:pPr>
            <a:r>
              <a:rPr lang="en-US" sz="1800" dirty="0" smtClean="0">
                <a:latin typeface="+mj-lt"/>
              </a:rPr>
              <a:t>EEOC notifies company of findings within 120 days</a:t>
            </a:r>
          </a:p>
          <a:p>
            <a:pPr lvl="0">
              <a:buFont typeface="+mj-lt"/>
              <a:buAutoNum type="arabicPeriod"/>
            </a:pPr>
            <a:r>
              <a:rPr lang="en-US" sz="1800" dirty="0" smtClean="0">
                <a:latin typeface="+mj-lt"/>
              </a:rPr>
              <a:t>If complaint is unfounded, process stops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If founded, EEOC tries to correct the problem informally</a:t>
            </a:r>
          </a:p>
          <a:p>
            <a:pPr lvl="0">
              <a:buFont typeface="+mj-lt"/>
              <a:buAutoNum type="arabicPeriod"/>
            </a:pPr>
            <a:r>
              <a:rPr lang="en-US" sz="1800" dirty="0" smtClean="0">
                <a:latin typeface="+mj-lt"/>
              </a:rPr>
              <a:t>If unsuccessful, EEOC begins mediation (settlement meeting)</a:t>
            </a:r>
          </a:p>
          <a:p>
            <a:pPr lvl="0">
              <a:buFont typeface="+mj-lt"/>
              <a:buAutoNum type="arabicPeriod"/>
            </a:pPr>
            <a:r>
              <a:rPr lang="en-US" sz="1800" dirty="0" smtClean="0">
                <a:latin typeface="+mj-lt"/>
              </a:rPr>
              <a:t>If unsuccessful, EEOC may file charges in court</a:t>
            </a:r>
            <a:endParaRPr lang="en-US" sz="2400" dirty="0" smtClean="0">
              <a:latin typeface="+mj-lt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3214255" y="1461655"/>
            <a:ext cx="2286000" cy="12192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E6E6C2"/>
                </a:solidFill>
                <a:effectLst/>
                <a:uLnTx/>
                <a:uFillTx/>
              </a:rPr>
              <a:t>EEOC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14400" y="5791200"/>
            <a:ext cx="739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Arial" charset="0"/>
              </a:rPr>
              <a:t>Has power to investigate claims but no enforcement power.</a:t>
            </a:r>
          </a:p>
        </p:txBody>
      </p:sp>
    </p:spTree>
    <p:extLst>
      <p:ext uri="{BB962C8B-B14F-4D97-AF65-F5344CB8AC3E}">
        <p14:creationId xmlns:p14="http://schemas.microsoft.com/office/powerpoint/2010/main" xmlns="" val="232479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Equal Opportunity Employment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6" name="Text Box 12"/>
          <p:cNvSpPr txBox="1">
            <a:spLocks noGrp="1" noChangeArrowheads="1"/>
          </p:cNvSpPr>
          <p:nvPr>
            <p:ph idx="1"/>
          </p:nvPr>
        </p:nvSpPr>
        <p:spPr bwMode="auto">
          <a:xfrm>
            <a:off x="381000" y="2971800"/>
            <a:ext cx="8229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sz="2400" kern="0" dirty="0" smtClean="0">
                <a:solidFill>
                  <a:srgbClr val="000000"/>
                </a:solidFill>
                <a:latin typeface="+mj-lt"/>
              </a:rPr>
              <a:t>Office of Federal Contract Compliance Programs (OFCCP)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2400" kern="0" dirty="0" smtClean="0">
                <a:solidFill>
                  <a:srgbClr val="000000"/>
                </a:solidFill>
                <a:latin typeface="+mj-lt"/>
              </a:rPr>
              <a:t>Responsible for ensuring that contractors doing business with the Federal government do not discriminate and take affirmative action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2400" dirty="0" smtClean="0">
                <a:latin typeface="+mj-lt"/>
              </a:rPr>
              <a:t>Follows </a:t>
            </a:r>
            <a:r>
              <a:rPr lang="en-US" sz="2400" dirty="0">
                <a:latin typeface="+mj-lt"/>
              </a:rPr>
              <a:t>similar practice as EEOC in evaluating claims 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2400" dirty="0" smtClean="0">
                <a:latin typeface="+mj-lt"/>
              </a:rPr>
              <a:t>Can </a:t>
            </a:r>
            <a:r>
              <a:rPr lang="en-US" sz="2400" dirty="0">
                <a:latin typeface="+mj-lt"/>
              </a:rPr>
              <a:t>cancel an organization’s contract with the federal government if </a:t>
            </a:r>
            <a:r>
              <a:rPr lang="en-US" sz="2400" dirty="0" smtClean="0">
                <a:latin typeface="+mj-lt"/>
              </a:rPr>
              <a:t>organization </a:t>
            </a:r>
            <a:r>
              <a:rPr lang="en-US" sz="2400" dirty="0">
                <a:latin typeface="+mj-lt"/>
              </a:rPr>
              <a:t>fails to comply with EEO laws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165764" y="1524000"/>
            <a:ext cx="2286000" cy="12192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E6E6C2"/>
                </a:solidFill>
                <a:effectLst/>
                <a:uLnTx/>
                <a:uFillTx/>
              </a:rPr>
              <a:t>OFCCP</a:t>
            </a:r>
          </a:p>
        </p:txBody>
      </p:sp>
    </p:spTree>
    <p:extLst>
      <p:ext uri="{BB962C8B-B14F-4D97-AF65-F5344CB8AC3E}">
        <p14:creationId xmlns:p14="http://schemas.microsoft.com/office/powerpoint/2010/main" xmlns="" val="12139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Sexual Harassment</a:t>
            </a:r>
          </a:p>
          <a:p>
            <a:pPr lvl="1"/>
            <a:r>
              <a:rPr lang="en-US" dirty="0" smtClean="0"/>
              <a:t>Creates intimidating, offensive or hostile environment</a:t>
            </a:r>
          </a:p>
          <a:p>
            <a:pPr lvl="1"/>
            <a:r>
              <a:rPr lang="en-US" dirty="0" smtClean="0"/>
              <a:t>Unreasonably interferes with individual’s work</a:t>
            </a:r>
          </a:p>
          <a:p>
            <a:pPr lvl="1"/>
            <a:r>
              <a:rPr lang="en-US" dirty="0" smtClean="0"/>
              <a:t>Adversely affects an individual’s employment opportunities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Issues in Employment Law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769D2-CE47-47E2-A8D5-EC8E3F99163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Sexual Harassment takes two forms</a:t>
            </a:r>
          </a:p>
          <a:p>
            <a:pPr lvl="1"/>
            <a:r>
              <a:rPr lang="en-US" dirty="0" smtClean="0"/>
              <a:t>Quid pro quo harassment</a:t>
            </a:r>
          </a:p>
          <a:p>
            <a:pPr lvl="2"/>
            <a:r>
              <a:rPr lang="en-US" dirty="0" smtClean="0"/>
              <a:t>Sexual behavior is expected as a condition of employment</a:t>
            </a:r>
          </a:p>
          <a:p>
            <a:pPr lvl="1"/>
            <a:r>
              <a:rPr lang="en-US" dirty="0" smtClean="0"/>
              <a:t>Hostile environment harassment</a:t>
            </a:r>
          </a:p>
          <a:p>
            <a:pPr lvl="2"/>
            <a:r>
              <a:rPr lang="en-US" dirty="0" smtClean="0"/>
              <a:t>Workplace environment is offensive enough to interfere with the ability to work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Issues in Employment Law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769D2-CE47-47E2-A8D5-EC8E3F99163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Comparable Worth</a:t>
            </a:r>
          </a:p>
          <a:p>
            <a:pPr lvl="1"/>
            <a:r>
              <a:rPr lang="en-US" dirty="0" smtClean="0"/>
              <a:t>Jobs of equal importance to an organization should earn equal pay</a:t>
            </a:r>
          </a:p>
          <a:p>
            <a:pPr lvl="1"/>
            <a:r>
              <a:rPr lang="en-US" dirty="0" smtClean="0"/>
              <a:t>Factors to consider</a:t>
            </a:r>
          </a:p>
          <a:p>
            <a:pPr lvl="2"/>
            <a:r>
              <a:rPr lang="en-US" dirty="0" smtClean="0"/>
              <a:t>Skills</a:t>
            </a:r>
          </a:p>
          <a:p>
            <a:pPr lvl="2"/>
            <a:r>
              <a:rPr lang="en-US" dirty="0" smtClean="0"/>
              <a:t>Responsibilities</a:t>
            </a:r>
          </a:p>
          <a:p>
            <a:pPr lvl="2"/>
            <a:r>
              <a:rPr lang="en-US" dirty="0" smtClean="0"/>
              <a:t>Working conditions</a:t>
            </a:r>
          </a:p>
          <a:p>
            <a:pPr lvl="2"/>
            <a:r>
              <a:rPr lang="en-US" dirty="0" smtClean="0"/>
              <a:t>Effort</a:t>
            </a:r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Issues in Employment Law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769D2-CE47-47E2-A8D5-EC8E3F99163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62200" y="54102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Women earn approximately 80% </a:t>
            </a:r>
            <a:br>
              <a:rPr lang="en-US" sz="2000" b="1" dirty="0" smtClean="0">
                <a:solidFill>
                  <a:schemeClr val="tx2"/>
                </a:solidFill>
              </a:rPr>
            </a:br>
            <a:r>
              <a:rPr lang="en-US" sz="2000" b="1" dirty="0" smtClean="0">
                <a:solidFill>
                  <a:schemeClr val="tx2"/>
                </a:solidFill>
              </a:rPr>
              <a:t>of the salary of men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Glass Ceiling</a:t>
            </a:r>
          </a:p>
          <a:p>
            <a:pPr lvl="1"/>
            <a:r>
              <a:rPr lang="en-US" dirty="0" smtClean="0"/>
              <a:t>Invisible barrier blocking promotion to top management</a:t>
            </a:r>
          </a:p>
          <a:p>
            <a:pPr lvl="1"/>
            <a:r>
              <a:rPr lang="en-US" dirty="0" smtClean="0"/>
              <a:t>Women and minorities are under-represented in top management positions</a:t>
            </a:r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Issues in Employment Law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769D2-CE47-47E2-A8D5-EC8E3F99163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4343400"/>
            <a:ext cx="6781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Percent of women in top management positions</a:t>
            </a:r>
          </a:p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Thailand 45%</a:t>
            </a:r>
          </a:p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Russia 36%</a:t>
            </a:r>
          </a:p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Hong Kong 36%</a:t>
            </a:r>
          </a:p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Philippines 36%</a:t>
            </a:r>
          </a:p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United States 15%</a:t>
            </a:r>
          </a:p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Japan 10%</a:t>
            </a:r>
          </a:p>
          <a:p>
            <a:pPr algn="ctr"/>
            <a:endParaRPr lang="en-US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Sexual Orientation</a:t>
            </a:r>
          </a:p>
          <a:p>
            <a:pPr lvl="1"/>
            <a:r>
              <a:rPr lang="en-US" sz="2400" dirty="0" smtClean="0"/>
              <a:t>No federal law protection</a:t>
            </a:r>
          </a:p>
          <a:p>
            <a:pPr lvl="1"/>
            <a:r>
              <a:rPr lang="en-US" sz="2400" dirty="0" smtClean="0"/>
              <a:t>21 states, District of Columbia and Federal Government prohibit discrimination based on sexual orientation.</a:t>
            </a:r>
          </a:p>
          <a:p>
            <a:r>
              <a:rPr lang="en-US" sz="2800" dirty="0" smtClean="0"/>
              <a:t>English Only Laws</a:t>
            </a:r>
          </a:p>
          <a:p>
            <a:pPr lvl="1"/>
            <a:r>
              <a:rPr lang="en-US" sz="2400" dirty="0" smtClean="0"/>
              <a:t>Necessity must be proven</a:t>
            </a:r>
          </a:p>
          <a:p>
            <a:pPr lvl="1"/>
            <a:r>
              <a:rPr lang="en-US" sz="2400" dirty="0" smtClean="0"/>
              <a:t>May violate national origin discrimination protection.</a:t>
            </a:r>
          </a:p>
          <a:p>
            <a:r>
              <a:rPr lang="en-US" sz="2800" dirty="0" smtClean="0"/>
              <a:t>Appearance and Weight</a:t>
            </a:r>
          </a:p>
          <a:p>
            <a:pPr lvl="1"/>
            <a:r>
              <a:rPr lang="en-US" sz="2400" dirty="0" smtClean="0"/>
              <a:t>No federal law protection</a:t>
            </a:r>
          </a:p>
          <a:p>
            <a:pPr lvl="1"/>
            <a:r>
              <a:rPr lang="en-US" sz="2400" dirty="0" smtClean="0"/>
              <a:t>Discrimination may affect pay, hiring and promotions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Issues in Employment Law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769D2-CE47-47E2-A8D5-EC8E3F99163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personal characteristics related to race such as:</a:t>
            </a:r>
          </a:p>
          <a:p>
            <a:pPr lvl="1"/>
            <a:r>
              <a:rPr lang="en-US" sz="2400" dirty="0" smtClean="0"/>
              <a:t>Skin color</a:t>
            </a:r>
          </a:p>
          <a:p>
            <a:pPr lvl="1"/>
            <a:r>
              <a:rPr lang="en-US" sz="2400" dirty="0" smtClean="0"/>
              <a:t>Hair texture</a:t>
            </a:r>
          </a:p>
          <a:p>
            <a:pPr lvl="1"/>
            <a:r>
              <a:rPr lang="en-US" sz="2400" dirty="0" smtClean="0"/>
              <a:t>Facial features</a:t>
            </a:r>
          </a:p>
          <a:p>
            <a:pPr lvl="1"/>
            <a:r>
              <a:rPr lang="en-US" sz="2400" dirty="0" smtClean="0"/>
              <a:t>Name </a:t>
            </a:r>
          </a:p>
          <a:p>
            <a:pPr lvl="1"/>
            <a:r>
              <a:rPr lang="en-US" sz="2400" dirty="0" smtClean="0"/>
              <a:t>Attire</a:t>
            </a:r>
          </a:p>
          <a:p>
            <a:pPr lvl="1"/>
            <a:r>
              <a:rPr lang="en-US" sz="2400" dirty="0" smtClean="0"/>
              <a:t>Accent</a:t>
            </a:r>
          </a:p>
          <a:p>
            <a:pPr lvl="1"/>
            <a:r>
              <a:rPr lang="en-US" sz="2400" dirty="0" smtClean="0"/>
              <a:t>Marriage to a minority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and Color Discrimination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769D2-CE47-47E2-A8D5-EC8E3F99163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HRM in a Global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7000" y="6492875"/>
            <a:ext cx="2133600" cy="365125"/>
          </a:xfrm>
        </p:spPr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067941" y="1339828"/>
            <a:ext cx="7141465" cy="26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933573" y="4833949"/>
            <a:ext cx="63722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+mj-lt"/>
              </a:rPr>
              <a:t>Australia’s discrimination laws not enacted until the 1980s</a:t>
            </a:r>
            <a:endParaRPr lang="en-US" dirty="0">
              <a:latin typeface="+mj-lt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1676400" y="1357826"/>
            <a:ext cx="72104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+mj-lt"/>
              </a:rPr>
              <a:t>Laws affecting HRM vary greatly by country.</a:t>
            </a:r>
            <a:r>
              <a:rPr lang="en-US" sz="2400" dirty="0">
                <a:latin typeface="+mj-lt"/>
              </a:rPr>
              <a:t> </a:t>
            </a: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1933573" y="1862149"/>
            <a:ext cx="72104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+mj-lt"/>
              </a:rPr>
              <a:t>60/100-hour work-weeks not uncommon. China’s recent labor laws seek to protect employees from such </a:t>
            </a:r>
            <a:r>
              <a:rPr lang="en-US" dirty="0" smtClean="0">
                <a:latin typeface="+mj-lt"/>
              </a:rPr>
              <a:t>practices, but progress remains slow</a:t>
            </a:r>
            <a:endParaRPr lang="en-US" dirty="0">
              <a:latin typeface="+mj-lt"/>
            </a:endParaRP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1933573" y="5748349"/>
            <a:ext cx="72104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+mj-lt"/>
              </a:rPr>
              <a:t>Representative participation (work councils and board representatives) put labor on par with management and stockholders</a:t>
            </a:r>
          </a:p>
        </p:txBody>
      </p:sp>
      <p:sp>
        <p:nvSpPr>
          <p:cNvPr id="11" name="Oval 48"/>
          <p:cNvSpPr>
            <a:spLocks noChangeArrowheads="1"/>
          </p:cNvSpPr>
          <p:nvPr/>
        </p:nvSpPr>
        <p:spPr bwMode="auto">
          <a:xfrm>
            <a:off x="104772" y="5748349"/>
            <a:ext cx="1784223" cy="599233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E6E6C2"/>
                </a:solidFill>
              </a:rPr>
              <a:t>Germany</a:t>
            </a:r>
          </a:p>
        </p:txBody>
      </p:sp>
      <p:sp>
        <p:nvSpPr>
          <p:cNvPr id="12" name="Oval 49"/>
          <p:cNvSpPr>
            <a:spLocks noChangeArrowheads="1"/>
          </p:cNvSpPr>
          <p:nvPr/>
        </p:nvSpPr>
        <p:spPr bwMode="auto">
          <a:xfrm>
            <a:off x="104772" y="4757749"/>
            <a:ext cx="1784223" cy="599233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E6E6C2"/>
                </a:solidFill>
              </a:rPr>
              <a:t>Australia</a:t>
            </a:r>
          </a:p>
        </p:txBody>
      </p:sp>
      <p:sp>
        <p:nvSpPr>
          <p:cNvPr id="13" name="Oval 50"/>
          <p:cNvSpPr>
            <a:spLocks noChangeArrowheads="1"/>
          </p:cNvSpPr>
          <p:nvPr/>
        </p:nvSpPr>
        <p:spPr bwMode="auto">
          <a:xfrm>
            <a:off x="104772" y="3767149"/>
            <a:ext cx="1784223" cy="599233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rgbClr val="E6E6C2"/>
                </a:solidFill>
              </a:rPr>
              <a:t>India</a:t>
            </a:r>
            <a:endParaRPr lang="en-US" b="1" dirty="0">
              <a:solidFill>
                <a:srgbClr val="E6E6C2"/>
              </a:solidFill>
            </a:endParaRPr>
          </a:p>
        </p:txBody>
      </p:sp>
      <p:sp>
        <p:nvSpPr>
          <p:cNvPr id="14" name="Oval 51"/>
          <p:cNvSpPr>
            <a:spLocks noChangeArrowheads="1"/>
          </p:cNvSpPr>
          <p:nvPr/>
        </p:nvSpPr>
        <p:spPr bwMode="auto">
          <a:xfrm>
            <a:off x="104772" y="1785949"/>
            <a:ext cx="1784223" cy="599233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E6E6C2"/>
                </a:solidFill>
              </a:rPr>
              <a:t>China</a:t>
            </a:r>
          </a:p>
        </p:txBody>
      </p:sp>
      <p:sp>
        <p:nvSpPr>
          <p:cNvPr id="15" name="Oval 52"/>
          <p:cNvSpPr>
            <a:spLocks noChangeArrowheads="1"/>
          </p:cNvSpPr>
          <p:nvPr/>
        </p:nvSpPr>
        <p:spPr bwMode="auto">
          <a:xfrm>
            <a:off x="104772" y="2776549"/>
            <a:ext cx="1784223" cy="599233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E6E6C2"/>
                </a:solidFill>
              </a:rPr>
              <a:t>Canada</a:t>
            </a:r>
          </a:p>
        </p:txBody>
      </p:sp>
      <p:sp>
        <p:nvSpPr>
          <p:cNvPr id="16" name="Text Box 56"/>
          <p:cNvSpPr txBox="1">
            <a:spLocks noChangeArrowheads="1"/>
          </p:cNvSpPr>
          <p:nvPr/>
        </p:nvSpPr>
        <p:spPr bwMode="auto">
          <a:xfrm>
            <a:off x="1933572" y="3005149"/>
            <a:ext cx="55721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+mn-lt"/>
              </a:rPr>
              <a:t>Canadian laws closely parallel those in the U.S.</a:t>
            </a:r>
            <a:endParaRPr lang="en-US" dirty="0">
              <a:latin typeface="+mn-lt"/>
            </a:endParaRPr>
          </a:p>
        </p:txBody>
      </p:sp>
      <p:sp>
        <p:nvSpPr>
          <p:cNvPr id="17" name="Text Box 57"/>
          <p:cNvSpPr txBox="1">
            <a:spLocks noChangeArrowheads="1"/>
          </p:cNvSpPr>
          <p:nvPr/>
        </p:nvSpPr>
        <p:spPr bwMode="auto">
          <a:xfrm>
            <a:off x="1933573" y="3767149"/>
            <a:ext cx="57562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+mj-lt"/>
              </a:rPr>
              <a:t>Caste-based discrimination remains a barrier to equal employment despite legal and constitutional protection</a:t>
            </a:r>
            <a:endParaRPr lang="en-US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683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Fill-in-the-blanks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38200" y="1371600"/>
            <a:ext cx="81534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15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1. The 1964 Civil Rights Act, Title VII, protects individuals on the basis of ____, _____, ________, </a:t>
            </a:r>
            <a:r>
              <a:rPr lang="en-US" dirty="0" smtClean="0"/>
              <a:t>_____, </a:t>
            </a:r>
            <a:r>
              <a:rPr lang="en-US" dirty="0"/>
              <a:t>and </a:t>
            </a:r>
            <a:r>
              <a:rPr lang="en-US" dirty="0" smtClean="0"/>
              <a:t>______. </a:t>
            </a:r>
            <a:endParaRPr lang="en-US" dirty="0"/>
          </a:p>
          <a:p>
            <a:pPr eaLnBrk="1" hangingPunct="1"/>
            <a:r>
              <a:rPr lang="en-US" dirty="0">
                <a:solidFill>
                  <a:srgbClr val="990000"/>
                </a:solidFill>
              </a:rPr>
              <a:t>race, color, religion, sex, national origin</a:t>
            </a:r>
          </a:p>
          <a:p>
            <a:pPr eaLnBrk="1" hangingPunct="1"/>
            <a:r>
              <a:rPr lang="en-US" dirty="0"/>
              <a:t>2. The Equal Opportunity Employment Act established the </a:t>
            </a:r>
            <a:r>
              <a:rPr lang="en-US" dirty="0" smtClean="0"/>
              <a:t>_____.</a:t>
            </a:r>
            <a:endParaRPr lang="en-US" dirty="0"/>
          </a:p>
          <a:p>
            <a:pPr eaLnBrk="1" hangingPunct="1"/>
            <a:r>
              <a:rPr lang="en-US" dirty="0">
                <a:solidFill>
                  <a:srgbClr val="990000"/>
                </a:solidFill>
              </a:rPr>
              <a:t>EEOC</a:t>
            </a:r>
          </a:p>
          <a:p>
            <a:pPr eaLnBrk="1" hangingPunct="1"/>
            <a:r>
              <a:rPr lang="en-US" dirty="0"/>
              <a:t>3. The Civil Rights Act of 1991 included the </a:t>
            </a:r>
            <a:r>
              <a:rPr lang="en-US" dirty="0" smtClean="0"/>
              <a:t>_____ </a:t>
            </a:r>
            <a:r>
              <a:rPr lang="en-US" dirty="0"/>
              <a:t>Act. </a:t>
            </a:r>
          </a:p>
          <a:p>
            <a:pPr eaLnBrk="1" hangingPunct="1"/>
            <a:r>
              <a:rPr lang="en-US" dirty="0">
                <a:solidFill>
                  <a:srgbClr val="990000"/>
                </a:solidFill>
              </a:rPr>
              <a:t>Glass Ceiling</a:t>
            </a:r>
          </a:p>
          <a:p>
            <a:pPr eaLnBrk="1" hangingPunct="1"/>
            <a:r>
              <a:rPr lang="en-US" dirty="0"/>
              <a:t>4. The 4/5ths Rule: number of minority members hired must equal at least ___ percent of the majority members in the population hired.</a:t>
            </a:r>
          </a:p>
          <a:p>
            <a:pPr eaLnBrk="1" hangingPunct="1"/>
            <a:r>
              <a:rPr lang="en-US" dirty="0">
                <a:solidFill>
                  <a:srgbClr val="990000"/>
                </a:solidFill>
              </a:rPr>
              <a:t>80</a:t>
            </a:r>
          </a:p>
          <a:p>
            <a:pPr eaLnBrk="1" hangingPunct="1"/>
            <a:r>
              <a:rPr lang="en-US" dirty="0"/>
              <a:t>5. With </a:t>
            </a:r>
            <a:r>
              <a:rPr lang="en-US" dirty="0" smtClean="0"/>
              <a:t>______, </a:t>
            </a:r>
            <a:r>
              <a:rPr lang="en-US" dirty="0"/>
              <a:t>companies argue job relatedness in responding to accusations of discrimination in hiring.</a:t>
            </a:r>
          </a:p>
          <a:p>
            <a:pPr eaLnBrk="1" hangingPunct="1"/>
            <a:r>
              <a:rPr lang="en-US" dirty="0">
                <a:solidFill>
                  <a:srgbClr val="990000"/>
                </a:solidFill>
              </a:rPr>
              <a:t>b</a:t>
            </a:r>
            <a:r>
              <a:rPr lang="en-US" dirty="0" smtClean="0">
                <a:solidFill>
                  <a:srgbClr val="990000"/>
                </a:solidFill>
              </a:rPr>
              <a:t>usiness </a:t>
            </a:r>
            <a:r>
              <a:rPr lang="en-US" dirty="0">
                <a:solidFill>
                  <a:srgbClr val="990000"/>
                </a:solidFill>
              </a:rPr>
              <a:t>necessity</a:t>
            </a:r>
          </a:p>
          <a:p>
            <a:pPr eaLnBrk="1" hangingPunct="1"/>
            <a:r>
              <a:rPr lang="en-US" dirty="0"/>
              <a:t>6. The 1971 Supreme Court case _____v</a:t>
            </a:r>
            <a:r>
              <a:rPr lang="en-US" dirty="0" smtClean="0"/>
              <a:t>.______ </a:t>
            </a:r>
            <a:r>
              <a:rPr lang="en-US" dirty="0"/>
              <a:t>ruled that tests must fairly measure the skills and knowledge required for a job.</a:t>
            </a:r>
          </a:p>
          <a:p>
            <a:pPr eaLnBrk="1" hangingPunct="1"/>
            <a:r>
              <a:rPr lang="en-US" i="1" dirty="0">
                <a:solidFill>
                  <a:srgbClr val="990000"/>
                </a:solidFill>
              </a:rPr>
              <a:t>Griggs v. Duke Power Company</a:t>
            </a:r>
          </a:p>
          <a:p>
            <a:pPr eaLnBrk="1" hangingPunct="1"/>
            <a:r>
              <a:rPr lang="en-US" dirty="0"/>
              <a:t>7. The EEOC defines sexual harassment as creating an </a:t>
            </a:r>
            <a:r>
              <a:rPr lang="en-US" dirty="0" smtClean="0"/>
              <a:t>______.  </a:t>
            </a:r>
            <a:endParaRPr lang="en-US" dirty="0"/>
          </a:p>
          <a:p>
            <a:pPr eaLnBrk="1" hangingPunct="1"/>
            <a:r>
              <a:rPr lang="en-US" dirty="0">
                <a:solidFill>
                  <a:srgbClr val="990000"/>
                </a:solidFill>
              </a:rPr>
              <a:t>intimidating, offensive, or hostile environment</a:t>
            </a:r>
          </a:p>
          <a:p>
            <a:pPr eaLnBrk="1" hangingPunct="1"/>
            <a:endParaRPr lang="en-US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409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religious beliefs and how they are practiced:</a:t>
            </a:r>
          </a:p>
          <a:p>
            <a:pPr lvl="1"/>
            <a:r>
              <a:rPr lang="en-US" dirty="0" smtClean="0"/>
              <a:t>All religions are covered</a:t>
            </a:r>
          </a:p>
          <a:p>
            <a:pPr lvl="1"/>
            <a:r>
              <a:rPr lang="en-US" dirty="0" smtClean="0"/>
              <a:t>Absence of religion </a:t>
            </a:r>
            <a:r>
              <a:rPr lang="en-US" smtClean="0"/>
              <a:t>is covered too</a:t>
            </a:r>
            <a:endParaRPr lang="en-US" dirty="0" smtClean="0"/>
          </a:p>
          <a:p>
            <a:pPr lvl="1"/>
            <a:r>
              <a:rPr lang="en-US" dirty="0" smtClean="0"/>
              <a:t>Protected beliefs must be sincerely held</a:t>
            </a:r>
          </a:p>
          <a:p>
            <a:pPr lvl="1"/>
            <a:r>
              <a:rPr lang="en-US" dirty="0" smtClean="0"/>
              <a:t>Employer must be notified</a:t>
            </a:r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Religious Discrimination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769D2-CE47-47E2-A8D5-EC8E3F99163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Reasonable accommodations must be made as long as they don’t cause an undue hardship for the employer. Accommodations may include:</a:t>
            </a:r>
          </a:p>
          <a:p>
            <a:pPr lvl="1"/>
            <a:r>
              <a:rPr lang="en-US" dirty="0" smtClean="0"/>
              <a:t>Dress</a:t>
            </a:r>
          </a:p>
          <a:p>
            <a:pPr lvl="1"/>
            <a:r>
              <a:rPr lang="en-US" dirty="0" smtClean="0"/>
              <a:t>Head coverings</a:t>
            </a:r>
          </a:p>
          <a:p>
            <a:pPr lvl="1"/>
            <a:r>
              <a:rPr lang="en-US" dirty="0" smtClean="0"/>
              <a:t>Facial hair</a:t>
            </a:r>
          </a:p>
          <a:p>
            <a:pPr lvl="1"/>
            <a:r>
              <a:rPr lang="en-US" dirty="0" smtClean="0"/>
              <a:t>Religious holidays</a:t>
            </a:r>
          </a:p>
          <a:p>
            <a:pPr lvl="1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Religious Discrimination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769D2-CE47-47E2-A8D5-EC8E3F99163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citizenship or permanent residence status</a:t>
            </a:r>
          </a:p>
          <a:p>
            <a:r>
              <a:rPr lang="en-US" dirty="0" smtClean="0"/>
              <a:t>May overlap with race or color discrimination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Dress</a:t>
            </a:r>
          </a:p>
          <a:p>
            <a:pPr lvl="1"/>
            <a:r>
              <a:rPr lang="en-US" dirty="0" smtClean="0"/>
              <a:t>Accent </a:t>
            </a:r>
          </a:p>
          <a:p>
            <a:pPr lvl="1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National Origin Discrimination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769D2-CE47-47E2-A8D5-EC8E3F99163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Expanded and clarified by other laws.</a:t>
            </a:r>
          </a:p>
          <a:p>
            <a:r>
              <a:rPr lang="en-US" dirty="0" smtClean="0"/>
              <a:t>Examples of discrimination include differences in treatment that involve:</a:t>
            </a:r>
          </a:p>
          <a:p>
            <a:pPr lvl="1"/>
            <a:r>
              <a:rPr lang="en-US" dirty="0" smtClean="0"/>
              <a:t>Wages and benefits</a:t>
            </a:r>
          </a:p>
          <a:p>
            <a:pPr lvl="1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Leaves of absence</a:t>
            </a:r>
          </a:p>
          <a:p>
            <a:pPr lvl="1"/>
            <a:r>
              <a:rPr lang="en-US" dirty="0" smtClean="0"/>
              <a:t>Dress codes</a:t>
            </a:r>
          </a:p>
          <a:p>
            <a:pPr lvl="1"/>
            <a:r>
              <a:rPr lang="en-US" dirty="0" smtClean="0"/>
              <a:t>Job categories</a:t>
            </a:r>
          </a:p>
          <a:p>
            <a:pPr lvl="1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Sex and Gender Discrimination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769D2-CE47-47E2-A8D5-EC8E3F99163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3465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517525" indent="288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+mj-lt"/>
                <a:cs typeface="Times New Roman" pitchFamily="18" charset="0"/>
              </a:rPr>
              <a:t>The 1972 Equal Employment Opportunity Act (EEOA) </a:t>
            </a:r>
          </a:p>
          <a:p>
            <a:pPr marL="914400" lvl="1" indent="-452438" eaLnBrk="1" hangingPunct="1">
              <a:buFont typeface="Wingdings" pitchFamily="2" charset="2"/>
              <a:buChar char="§"/>
            </a:pPr>
            <a:r>
              <a:rPr lang="en-US" sz="2400" dirty="0" smtClean="0">
                <a:latin typeface="+mj-lt"/>
                <a:cs typeface="Times New Roman" pitchFamily="18" charset="0"/>
              </a:rPr>
              <a:t>Enforced </a:t>
            </a:r>
            <a:r>
              <a:rPr lang="en-US" sz="2400" dirty="0">
                <a:latin typeface="+mj-lt"/>
                <a:cs typeface="Times New Roman" pitchFamily="18" charset="0"/>
              </a:rPr>
              <a:t>the 1964 Civil Rights Act</a:t>
            </a:r>
          </a:p>
          <a:p>
            <a:pPr marL="914400" lvl="1" indent="-452438" eaLnBrk="1" hangingPunct="1">
              <a:buFont typeface="Wingdings" pitchFamily="2" charset="2"/>
              <a:buChar char="§"/>
            </a:pPr>
            <a:r>
              <a:rPr lang="en-US" sz="2400" dirty="0" smtClean="0">
                <a:latin typeface="+mj-lt"/>
                <a:cs typeface="Times New Roman" pitchFamily="18" charset="0"/>
              </a:rPr>
              <a:t>Established </a:t>
            </a:r>
            <a:r>
              <a:rPr lang="en-US" sz="2400" dirty="0">
                <a:latin typeface="+mj-lt"/>
                <a:cs typeface="Times New Roman" pitchFamily="18" charset="0"/>
              </a:rPr>
              <a:t>the Equal Employment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Opportunity Commission </a:t>
            </a:r>
            <a:r>
              <a:rPr lang="en-US" sz="2400" dirty="0">
                <a:latin typeface="+mj-lt"/>
                <a:cs typeface="Times New Roman" pitchFamily="18" charset="0"/>
              </a:rPr>
              <a:t>(EEOC)</a:t>
            </a:r>
          </a:p>
          <a:p>
            <a:pPr marL="914400" lvl="1" indent="-452438" eaLnBrk="1" hangingPunct="1">
              <a:buFont typeface="Wingdings" pitchFamily="2" charset="2"/>
              <a:buChar char="§"/>
            </a:pPr>
            <a:r>
              <a:rPr lang="en-US" sz="2400" dirty="0" smtClean="0">
                <a:latin typeface="+mj-lt"/>
                <a:cs typeface="Times New Roman" pitchFamily="18" charset="0"/>
              </a:rPr>
              <a:t>Expanded </a:t>
            </a:r>
            <a:r>
              <a:rPr lang="en-US" sz="2400" dirty="0">
                <a:latin typeface="+mj-lt"/>
                <a:cs typeface="Times New Roman" pitchFamily="18" charset="0"/>
              </a:rPr>
              <a:t>scope of civil rights protection to 	employees of state and local governments, 	education, and labor</a:t>
            </a:r>
          </a:p>
          <a:p>
            <a:pPr marL="914400" lvl="1" indent="-452438" eaLnBrk="1" hangingPunct="1">
              <a:buFont typeface="Wingdings" pitchFamily="2" charset="2"/>
              <a:buChar char="§"/>
            </a:pPr>
            <a:r>
              <a:rPr lang="en-US" sz="2400" dirty="0" smtClean="0">
                <a:latin typeface="+mj-lt"/>
                <a:cs typeface="Times New Roman" pitchFamily="18" charset="0"/>
              </a:rPr>
              <a:t>Introduced </a:t>
            </a:r>
            <a:r>
              <a:rPr lang="en-US" sz="2400" dirty="0">
                <a:latin typeface="+mj-lt"/>
                <a:cs typeface="Times New Roman" pitchFamily="18" charset="0"/>
              </a:rPr>
              <a:t>affirmative action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(Exec. Order 11246)</a:t>
            </a:r>
            <a:endParaRPr lang="en-US" sz="2400" dirty="0">
              <a:solidFill>
                <a:schemeClr val="hlink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200" dirty="0" smtClean="0">
                <a:solidFill>
                  <a:srgbClr val="17375E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Laws Affecting Discriminatory Practices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52578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The </a:t>
            </a:r>
            <a:r>
              <a:rPr lang="en-US" sz="1600" dirty="0" smtClean="0">
                <a:solidFill>
                  <a:schemeClr val="tx2"/>
                </a:solidFill>
                <a:hlinkClick r:id="rId2"/>
              </a:rPr>
              <a:t>EEOC website </a:t>
            </a:r>
            <a:r>
              <a:rPr lang="en-US" sz="1600" dirty="0" smtClean="0">
                <a:solidFill>
                  <a:schemeClr val="tx2"/>
                </a:solidFill>
              </a:rPr>
              <a:t>has helpful information for employees and employers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Their </a:t>
            </a:r>
            <a:r>
              <a:rPr lang="en-US" sz="1600" dirty="0" smtClean="0">
                <a:solidFill>
                  <a:schemeClr val="tx2"/>
                </a:solidFill>
                <a:hlinkClick r:id="rId3"/>
              </a:rPr>
              <a:t>“Youth at Work” website </a:t>
            </a:r>
            <a:r>
              <a:rPr lang="en-US" sz="1600" dirty="0" smtClean="0">
                <a:solidFill>
                  <a:schemeClr val="tx2"/>
                </a:solidFill>
              </a:rPr>
              <a:t>helps young workers understand their rights.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 Chapter 1 with footer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rm11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 Chapter 1 with footers</Template>
  <TotalTime>1102</TotalTime>
  <Words>2446</Words>
  <Application>Microsoft Office PowerPoint</Application>
  <PresentationFormat>On-screen Show (4:3)</PresentationFormat>
  <Paragraphs>406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Sample Chapter 1 with footers</vt:lpstr>
      <vt:lpstr>Content slide master</vt:lpstr>
      <vt:lpstr>Slide 1</vt:lpstr>
      <vt:lpstr>Introduction</vt:lpstr>
      <vt:lpstr>Laws Affecting Discriminatory Practices</vt:lpstr>
      <vt:lpstr>Race and Color Discrimination</vt:lpstr>
      <vt:lpstr>Religious Discrimination</vt:lpstr>
      <vt:lpstr>Religious Discrimination</vt:lpstr>
      <vt:lpstr>National Origin Discrimination</vt:lpstr>
      <vt:lpstr>Sex and Gender Discrimination</vt:lpstr>
      <vt:lpstr>Laws Affecting Discriminatory Practices</vt:lpstr>
      <vt:lpstr>Laws Affecting Discriminatory Practices</vt:lpstr>
      <vt:lpstr>Laws Affecting Discriminatory Practices</vt:lpstr>
      <vt:lpstr>Laws Affecting Discriminatory  Practices.</vt:lpstr>
      <vt:lpstr>Laws Affecting Discriminatory Practices</vt:lpstr>
      <vt:lpstr>Laws Affecting Discriminatory Practices</vt:lpstr>
      <vt:lpstr>Important ADA Terms</vt:lpstr>
      <vt:lpstr>Laws Affecting Discriminatory Practices</vt:lpstr>
      <vt:lpstr>Laws Affecting Discriminatory Practices</vt:lpstr>
      <vt:lpstr>Laws Affecting Discriminatory Practices</vt:lpstr>
      <vt:lpstr>Laws Affecting Discriminatory Practices</vt:lpstr>
      <vt:lpstr>Laws Affecting Discriminatory Practices</vt:lpstr>
      <vt:lpstr>Laws Affecting Discriminatory Practices</vt:lpstr>
      <vt:lpstr>Preventing Discrimination</vt:lpstr>
      <vt:lpstr>Preventing Discrimination</vt:lpstr>
      <vt:lpstr>Preventing Discrimination</vt:lpstr>
      <vt:lpstr>Preventing Discrimination</vt:lpstr>
      <vt:lpstr>Preventing Discrimination</vt:lpstr>
      <vt:lpstr>Preventing Discrimination</vt:lpstr>
      <vt:lpstr>Preventing Discrimination</vt:lpstr>
      <vt:lpstr>Preventing Discrimination</vt:lpstr>
      <vt:lpstr>Preventing Discrimination </vt:lpstr>
      <vt:lpstr>Exhibit 3-5: Summary of Selected Supreme Court Cases Affecting EEO</vt:lpstr>
      <vt:lpstr>Enforcing Equal Opportunity Employment</vt:lpstr>
      <vt:lpstr>Enforcing Equal Opportunity Employment</vt:lpstr>
      <vt:lpstr>Enforcing Equal Opportunity Employment</vt:lpstr>
      <vt:lpstr>Current Issues in Employment Law</vt:lpstr>
      <vt:lpstr>Current Issues in Employment Law</vt:lpstr>
      <vt:lpstr>Current Issues in Employment Law</vt:lpstr>
      <vt:lpstr>Current Issues in Employment Law</vt:lpstr>
      <vt:lpstr>Current Issues in Employment Law</vt:lpstr>
      <vt:lpstr>HRM in a Global Environment</vt:lpstr>
      <vt:lpstr>Fill-in-the-blanks</vt:lpstr>
    </vt:vector>
  </TitlesOfParts>
  <Company>Frostburg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Verhulst</dc:creator>
  <cp:lastModifiedBy>Susan</cp:lastModifiedBy>
  <cp:revision>72</cp:revision>
  <dcterms:created xsi:type="dcterms:W3CDTF">2012-11-01T12:53:57Z</dcterms:created>
  <dcterms:modified xsi:type="dcterms:W3CDTF">2013-02-17T22:50:31Z</dcterms:modified>
</cp:coreProperties>
</file>