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48" r:id="rId2"/>
  </p:sldMasterIdLst>
  <p:notesMasterIdLst>
    <p:notesMasterId r:id="rId28"/>
  </p:notesMasterIdLst>
  <p:sldIdLst>
    <p:sldId id="262" r:id="rId3"/>
    <p:sldId id="263" r:id="rId4"/>
    <p:sldId id="286" r:id="rId5"/>
    <p:sldId id="265" r:id="rId6"/>
    <p:sldId id="266" r:id="rId7"/>
    <p:sldId id="264" r:id="rId8"/>
    <p:sldId id="267" r:id="rId9"/>
    <p:sldId id="268" r:id="rId10"/>
    <p:sldId id="284" r:id="rId11"/>
    <p:sldId id="269" r:id="rId12"/>
    <p:sldId id="283" r:id="rId13"/>
    <p:sldId id="270" r:id="rId14"/>
    <p:sldId id="285" r:id="rId15"/>
    <p:sldId id="271" r:id="rId16"/>
    <p:sldId id="272" r:id="rId17"/>
    <p:sldId id="287" r:id="rId18"/>
    <p:sldId id="288" r:id="rId19"/>
    <p:sldId id="289" r:id="rId20"/>
    <p:sldId id="276" r:id="rId21"/>
    <p:sldId id="277" r:id="rId22"/>
    <p:sldId id="278" r:id="rId23"/>
    <p:sldId id="290" r:id="rId24"/>
    <p:sldId id="291" r:id="rId25"/>
    <p:sldId id="281" r:id="rId26"/>
    <p:sldId id="28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75E"/>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autoAdjust="0"/>
  </p:normalViewPr>
  <p:slideViewPr>
    <p:cSldViewPr>
      <p:cViewPr varScale="1">
        <p:scale>
          <a:sx n="91" d="100"/>
          <a:sy n="91" d="100"/>
        </p:scale>
        <p:origin x="-108"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33312-4902-4008-ACCD-CE125C018F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36971D3-56DF-439F-82F3-8F555D83FFFE}">
      <dgm:prSet/>
      <dgm:spPr/>
      <dgm:t>
        <a:bodyPr/>
        <a:lstStyle/>
        <a:p>
          <a:pPr rtl="0"/>
          <a:r>
            <a:rPr lang="en-US" dirty="0" smtClean="0"/>
            <a:t>Contractual relationship:</a:t>
          </a:r>
          <a:endParaRPr lang="en-US" dirty="0"/>
        </a:p>
      </dgm:t>
    </dgm:pt>
    <dgm:pt modelId="{B9277C97-8E18-463F-97CC-ED44312A2409}" type="parTrans" cxnId="{88051008-231A-4C35-8F9F-EE9FD310A254}">
      <dgm:prSet/>
      <dgm:spPr/>
      <dgm:t>
        <a:bodyPr/>
        <a:lstStyle/>
        <a:p>
          <a:endParaRPr lang="en-US"/>
        </a:p>
      </dgm:t>
    </dgm:pt>
    <dgm:pt modelId="{6DB65724-7740-42B1-ABF3-5BA9195EBA0A}" type="sibTrans" cxnId="{88051008-231A-4C35-8F9F-EE9FD310A254}">
      <dgm:prSet/>
      <dgm:spPr/>
      <dgm:t>
        <a:bodyPr/>
        <a:lstStyle/>
        <a:p>
          <a:endParaRPr lang="en-US"/>
        </a:p>
      </dgm:t>
    </dgm:pt>
    <dgm:pt modelId="{CAC746CA-7BA0-4EF0-9921-322F74AF49E8}">
      <dgm:prSet/>
      <dgm:spPr/>
      <dgm:t>
        <a:bodyPr/>
        <a:lstStyle/>
        <a:p>
          <a:pPr rtl="0"/>
          <a:r>
            <a:rPr lang="en-US" dirty="0" smtClean="0"/>
            <a:t>Legal agreement exists defining how employee issues are handled </a:t>
          </a:r>
          <a:endParaRPr lang="en-US" dirty="0"/>
        </a:p>
      </dgm:t>
    </dgm:pt>
    <dgm:pt modelId="{513EDBF9-458B-4218-949B-4619767105A1}" type="parTrans" cxnId="{D858FFED-250B-4F44-89B8-5FCD4B2D7BAB}">
      <dgm:prSet/>
      <dgm:spPr/>
      <dgm:t>
        <a:bodyPr/>
        <a:lstStyle/>
        <a:p>
          <a:endParaRPr lang="en-US"/>
        </a:p>
      </dgm:t>
    </dgm:pt>
    <dgm:pt modelId="{23C455AC-C7BA-4E04-B551-35E68B942DC6}" type="sibTrans" cxnId="{D858FFED-250B-4F44-89B8-5FCD4B2D7BAB}">
      <dgm:prSet/>
      <dgm:spPr/>
      <dgm:t>
        <a:bodyPr/>
        <a:lstStyle/>
        <a:p>
          <a:endParaRPr lang="en-US"/>
        </a:p>
      </dgm:t>
    </dgm:pt>
    <dgm:pt modelId="{C0E79267-0D72-45D4-9579-BBE99CC543A5}">
      <dgm:prSet/>
      <dgm:spPr/>
      <dgm:t>
        <a:bodyPr/>
        <a:lstStyle/>
        <a:p>
          <a:pPr rtl="0"/>
          <a:r>
            <a:rPr lang="en-US" dirty="0" smtClean="0"/>
            <a:t>Statutory  considerations:  </a:t>
          </a:r>
          <a:endParaRPr lang="en-US" dirty="0"/>
        </a:p>
      </dgm:t>
    </dgm:pt>
    <dgm:pt modelId="{5F7A5545-1D2E-4043-9DB1-79B4F3F34691}" type="parTrans" cxnId="{0A020979-D6A6-43FD-8341-088F92B3DF1E}">
      <dgm:prSet/>
      <dgm:spPr/>
      <dgm:t>
        <a:bodyPr/>
        <a:lstStyle/>
        <a:p>
          <a:endParaRPr lang="en-US"/>
        </a:p>
      </dgm:t>
    </dgm:pt>
    <dgm:pt modelId="{7893FBD5-0B8E-46E6-A3E6-09EAAA1CE107}" type="sibTrans" cxnId="{0A020979-D6A6-43FD-8341-088F92B3DF1E}">
      <dgm:prSet/>
      <dgm:spPr/>
      <dgm:t>
        <a:bodyPr/>
        <a:lstStyle/>
        <a:p>
          <a:endParaRPr lang="en-US"/>
        </a:p>
      </dgm:t>
    </dgm:pt>
    <dgm:pt modelId="{6E1E48DF-B9F3-4495-9624-5281E78CEDAB}">
      <dgm:prSet/>
      <dgm:spPr/>
      <dgm:t>
        <a:bodyPr/>
        <a:lstStyle/>
        <a:p>
          <a:pPr rtl="0"/>
          <a:r>
            <a:rPr lang="en-US" dirty="0" smtClean="0"/>
            <a:t>Federal and/or state laws can create exceptions </a:t>
          </a:r>
          <a:endParaRPr lang="en-US" dirty="0"/>
        </a:p>
      </dgm:t>
    </dgm:pt>
    <dgm:pt modelId="{D4271852-F07D-42CA-BD12-B68B30ACCD36}" type="parTrans" cxnId="{593F692F-70CC-4EB7-AAF4-408B5FCDC400}">
      <dgm:prSet/>
      <dgm:spPr/>
      <dgm:t>
        <a:bodyPr/>
        <a:lstStyle/>
        <a:p>
          <a:endParaRPr lang="en-US"/>
        </a:p>
      </dgm:t>
    </dgm:pt>
    <dgm:pt modelId="{2615C079-373B-44E1-930B-44FC21404B17}" type="sibTrans" cxnId="{593F692F-70CC-4EB7-AAF4-408B5FCDC400}">
      <dgm:prSet/>
      <dgm:spPr/>
      <dgm:t>
        <a:bodyPr/>
        <a:lstStyle/>
        <a:p>
          <a:endParaRPr lang="en-US"/>
        </a:p>
      </dgm:t>
    </dgm:pt>
    <dgm:pt modelId="{B1FE943A-221C-4408-8311-2C8F9C8B6DD3}">
      <dgm:prSet/>
      <dgm:spPr/>
      <dgm:t>
        <a:bodyPr/>
        <a:lstStyle/>
        <a:p>
          <a:pPr rtl="0"/>
          <a:r>
            <a:rPr lang="en-US" dirty="0" smtClean="0"/>
            <a:t>Public policy violation: </a:t>
          </a:r>
          <a:endParaRPr lang="en-US" dirty="0"/>
        </a:p>
      </dgm:t>
    </dgm:pt>
    <dgm:pt modelId="{3A22A22B-0245-476E-8AD8-AAF6136423E2}" type="parTrans" cxnId="{A6437340-9413-4EED-8A83-14CAEED30BF4}">
      <dgm:prSet/>
      <dgm:spPr/>
      <dgm:t>
        <a:bodyPr/>
        <a:lstStyle/>
        <a:p>
          <a:endParaRPr lang="en-US"/>
        </a:p>
      </dgm:t>
    </dgm:pt>
    <dgm:pt modelId="{4E060786-204C-4FE4-BFAD-4E4BAF377E6E}" type="sibTrans" cxnId="{A6437340-9413-4EED-8A83-14CAEED30BF4}">
      <dgm:prSet/>
      <dgm:spPr/>
      <dgm:t>
        <a:bodyPr/>
        <a:lstStyle/>
        <a:p>
          <a:endParaRPr lang="en-US"/>
        </a:p>
      </dgm:t>
    </dgm:pt>
    <dgm:pt modelId="{6BE73EC4-72C6-4174-9A9F-3820337CB35C}">
      <dgm:prSet/>
      <dgm:spPr/>
      <dgm:t>
        <a:bodyPr/>
        <a:lstStyle/>
        <a:p>
          <a:pPr rtl="0"/>
          <a:r>
            <a:rPr lang="en-US" dirty="0" smtClean="0"/>
            <a:t>Employees cannot be fired for disobeying an illegal order from the employer</a:t>
          </a:r>
          <a:endParaRPr lang="en-US" dirty="0"/>
        </a:p>
      </dgm:t>
    </dgm:pt>
    <dgm:pt modelId="{0A96A1BC-0712-4E41-AEBA-43640C384B87}" type="parTrans" cxnId="{9DE19FC6-F7C4-43EB-92C3-AAB4C6422911}">
      <dgm:prSet/>
      <dgm:spPr/>
      <dgm:t>
        <a:bodyPr/>
        <a:lstStyle/>
        <a:p>
          <a:endParaRPr lang="en-US"/>
        </a:p>
      </dgm:t>
    </dgm:pt>
    <dgm:pt modelId="{B9E84447-19EC-40A5-BCB8-F87E60D3229F}" type="sibTrans" cxnId="{9DE19FC6-F7C4-43EB-92C3-AAB4C6422911}">
      <dgm:prSet/>
      <dgm:spPr/>
      <dgm:t>
        <a:bodyPr/>
        <a:lstStyle/>
        <a:p>
          <a:endParaRPr lang="en-US"/>
        </a:p>
      </dgm:t>
    </dgm:pt>
    <dgm:pt modelId="{075C0D60-8681-4CD0-961D-FB34C814A386}">
      <dgm:prSet/>
      <dgm:spPr/>
      <dgm:t>
        <a:bodyPr/>
        <a:lstStyle/>
        <a:p>
          <a:pPr rtl="0"/>
          <a:r>
            <a:rPr lang="en-US" dirty="0" smtClean="0"/>
            <a:t>Implied employment contract: </a:t>
          </a:r>
          <a:endParaRPr lang="en-US" dirty="0"/>
        </a:p>
      </dgm:t>
    </dgm:pt>
    <dgm:pt modelId="{0A600A9D-33F9-4F9D-A88D-F05AF034747D}" type="parTrans" cxnId="{2144E6E1-1DC3-4016-A134-333ACE9A9B2E}">
      <dgm:prSet/>
      <dgm:spPr/>
      <dgm:t>
        <a:bodyPr/>
        <a:lstStyle/>
        <a:p>
          <a:endParaRPr lang="en-US"/>
        </a:p>
      </dgm:t>
    </dgm:pt>
    <dgm:pt modelId="{BF0FBF92-2EF5-45D5-A95C-3BB028104C9D}" type="sibTrans" cxnId="{2144E6E1-1DC3-4016-A134-333ACE9A9B2E}">
      <dgm:prSet/>
      <dgm:spPr/>
      <dgm:t>
        <a:bodyPr/>
        <a:lstStyle/>
        <a:p>
          <a:endParaRPr lang="en-US"/>
        </a:p>
      </dgm:t>
    </dgm:pt>
    <dgm:pt modelId="{4F854F2A-6707-41F3-A3A5-33149590446F}">
      <dgm:prSet/>
      <dgm:spPr/>
      <dgm:t>
        <a:bodyPr/>
        <a:lstStyle/>
        <a:p>
          <a:pPr rtl="0"/>
          <a:r>
            <a:rPr lang="en-US" dirty="0" smtClean="0"/>
            <a:t>Promise or guarantee about job security, verbal or written </a:t>
          </a:r>
          <a:endParaRPr lang="en-US" dirty="0"/>
        </a:p>
      </dgm:t>
    </dgm:pt>
    <dgm:pt modelId="{AAB1F274-BCBE-4A89-A535-B248FFEC6AEA}" type="parTrans" cxnId="{0CD0B1E7-EF4F-4D62-B36D-4A78EC45FF7E}">
      <dgm:prSet/>
      <dgm:spPr/>
      <dgm:t>
        <a:bodyPr/>
        <a:lstStyle/>
        <a:p>
          <a:endParaRPr lang="en-US"/>
        </a:p>
      </dgm:t>
    </dgm:pt>
    <dgm:pt modelId="{BB334135-DB6A-44A3-8E26-49891B154AA3}" type="sibTrans" cxnId="{0CD0B1E7-EF4F-4D62-B36D-4A78EC45FF7E}">
      <dgm:prSet/>
      <dgm:spPr/>
      <dgm:t>
        <a:bodyPr/>
        <a:lstStyle/>
        <a:p>
          <a:endParaRPr lang="en-US"/>
        </a:p>
      </dgm:t>
    </dgm:pt>
    <dgm:pt modelId="{F61BFC00-4E64-4D8C-B9CB-1C2694F7B753}">
      <dgm:prSet/>
      <dgm:spPr/>
      <dgm:t>
        <a:bodyPr/>
        <a:lstStyle/>
        <a:p>
          <a:pPr rtl="0"/>
          <a:r>
            <a:rPr lang="en-US" dirty="0" smtClean="0"/>
            <a:t>Breach of good faith:</a:t>
          </a:r>
          <a:endParaRPr lang="en-US" dirty="0"/>
        </a:p>
      </dgm:t>
    </dgm:pt>
    <dgm:pt modelId="{3D019044-D27D-4CEA-BCAA-F2913C739B01}" type="parTrans" cxnId="{5F84FAC3-798D-4881-B589-70B58C6CB825}">
      <dgm:prSet/>
      <dgm:spPr/>
      <dgm:t>
        <a:bodyPr/>
        <a:lstStyle/>
        <a:p>
          <a:endParaRPr lang="en-US"/>
        </a:p>
      </dgm:t>
    </dgm:pt>
    <dgm:pt modelId="{D15A510F-0F40-403A-993F-0726A1B20D0C}" type="sibTrans" cxnId="{5F84FAC3-798D-4881-B589-70B58C6CB825}">
      <dgm:prSet/>
      <dgm:spPr/>
      <dgm:t>
        <a:bodyPr/>
        <a:lstStyle/>
        <a:p>
          <a:endParaRPr lang="en-US"/>
        </a:p>
      </dgm:t>
    </dgm:pt>
    <dgm:pt modelId="{4CB2905F-F72D-41D7-B284-FB673B4BC959}">
      <dgm:prSet/>
      <dgm:spPr/>
      <dgm:t>
        <a:bodyPr/>
        <a:lstStyle/>
        <a:p>
          <a:pPr rtl="0"/>
          <a:r>
            <a:rPr lang="en-US" dirty="0" smtClean="0"/>
            <a:t>Employer breaches a promise or abuses its managerial powers.</a:t>
          </a:r>
          <a:endParaRPr lang="en-US" dirty="0"/>
        </a:p>
      </dgm:t>
    </dgm:pt>
    <dgm:pt modelId="{8C75F436-9DDD-4F5B-9FDD-43F0C40A425C}" type="parTrans" cxnId="{2401C6E0-451C-46BF-9297-9ED4E0252942}">
      <dgm:prSet/>
      <dgm:spPr/>
      <dgm:t>
        <a:bodyPr/>
        <a:lstStyle/>
        <a:p>
          <a:endParaRPr lang="en-US"/>
        </a:p>
      </dgm:t>
    </dgm:pt>
    <dgm:pt modelId="{354D4251-97E6-44E4-801F-C2F0831D4DBB}" type="sibTrans" cxnId="{2401C6E0-451C-46BF-9297-9ED4E0252942}">
      <dgm:prSet/>
      <dgm:spPr/>
      <dgm:t>
        <a:bodyPr/>
        <a:lstStyle/>
        <a:p>
          <a:endParaRPr lang="en-US"/>
        </a:p>
      </dgm:t>
    </dgm:pt>
    <dgm:pt modelId="{9FB3BA9D-7447-4FDF-BF6D-1D0BF71A507D}" type="pres">
      <dgm:prSet presAssocID="{65233312-4902-4008-ACCD-CE125C018FA1}" presName="Name0" presStyleCnt="0">
        <dgm:presLayoutVars>
          <dgm:dir/>
          <dgm:animLvl val="lvl"/>
          <dgm:resizeHandles val="exact"/>
        </dgm:presLayoutVars>
      </dgm:prSet>
      <dgm:spPr/>
      <dgm:t>
        <a:bodyPr/>
        <a:lstStyle/>
        <a:p>
          <a:endParaRPr lang="en-US"/>
        </a:p>
      </dgm:t>
    </dgm:pt>
    <dgm:pt modelId="{08D1BA2A-0F42-4ED6-B367-2799D09455E4}" type="pres">
      <dgm:prSet presAssocID="{636971D3-56DF-439F-82F3-8F555D83FFFE}" presName="linNode" presStyleCnt="0"/>
      <dgm:spPr/>
    </dgm:pt>
    <dgm:pt modelId="{29F7F6A7-5BCF-4BE9-9B3D-42DA8C5F44BC}" type="pres">
      <dgm:prSet presAssocID="{636971D3-56DF-439F-82F3-8F555D83FFFE}" presName="parentText" presStyleLbl="node1" presStyleIdx="0" presStyleCnt="5">
        <dgm:presLayoutVars>
          <dgm:chMax val="1"/>
          <dgm:bulletEnabled val="1"/>
        </dgm:presLayoutVars>
      </dgm:prSet>
      <dgm:spPr/>
      <dgm:t>
        <a:bodyPr/>
        <a:lstStyle/>
        <a:p>
          <a:endParaRPr lang="en-US"/>
        </a:p>
      </dgm:t>
    </dgm:pt>
    <dgm:pt modelId="{E5725AE0-30B6-4E58-B269-4AF5EE5FFFCA}" type="pres">
      <dgm:prSet presAssocID="{636971D3-56DF-439F-82F3-8F555D83FFFE}" presName="descendantText" presStyleLbl="alignAccFollowNode1" presStyleIdx="0" presStyleCnt="5">
        <dgm:presLayoutVars>
          <dgm:bulletEnabled val="1"/>
        </dgm:presLayoutVars>
      </dgm:prSet>
      <dgm:spPr/>
      <dgm:t>
        <a:bodyPr/>
        <a:lstStyle/>
        <a:p>
          <a:endParaRPr lang="en-US"/>
        </a:p>
      </dgm:t>
    </dgm:pt>
    <dgm:pt modelId="{C984D49C-31C6-43B5-88F7-F9B42D426EAE}" type="pres">
      <dgm:prSet presAssocID="{6DB65724-7740-42B1-ABF3-5BA9195EBA0A}" presName="sp" presStyleCnt="0"/>
      <dgm:spPr/>
    </dgm:pt>
    <dgm:pt modelId="{F9F706E4-B051-4D24-BDF7-05D2F154A965}" type="pres">
      <dgm:prSet presAssocID="{C0E79267-0D72-45D4-9579-BBE99CC543A5}" presName="linNode" presStyleCnt="0"/>
      <dgm:spPr/>
    </dgm:pt>
    <dgm:pt modelId="{6A00421D-872C-4C40-AE70-33B2E9438077}" type="pres">
      <dgm:prSet presAssocID="{C0E79267-0D72-45D4-9579-BBE99CC543A5}" presName="parentText" presStyleLbl="node1" presStyleIdx="1" presStyleCnt="5">
        <dgm:presLayoutVars>
          <dgm:chMax val="1"/>
          <dgm:bulletEnabled val="1"/>
        </dgm:presLayoutVars>
      </dgm:prSet>
      <dgm:spPr/>
      <dgm:t>
        <a:bodyPr/>
        <a:lstStyle/>
        <a:p>
          <a:endParaRPr lang="en-US"/>
        </a:p>
      </dgm:t>
    </dgm:pt>
    <dgm:pt modelId="{8C87E30C-354D-40AB-8D97-79A8EB3C9B20}" type="pres">
      <dgm:prSet presAssocID="{C0E79267-0D72-45D4-9579-BBE99CC543A5}" presName="descendantText" presStyleLbl="alignAccFollowNode1" presStyleIdx="1" presStyleCnt="5">
        <dgm:presLayoutVars>
          <dgm:bulletEnabled val="1"/>
        </dgm:presLayoutVars>
      </dgm:prSet>
      <dgm:spPr/>
      <dgm:t>
        <a:bodyPr/>
        <a:lstStyle/>
        <a:p>
          <a:endParaRPr lang="en-US"/>
        </a:p>
      </dgm:t>
    </dgm:pt>
    <dgm:pt modelId="{ECED481A-417A-4FF3-9615-2D8E0622F8B2}" type="pres">
      <dgm:prSet presAssocID="{7893FBD5-0B8E-46E6-A3E6-09EAAA1CE107}" presName="sp" presStyleCnt="0"/>
      <dgm:spPr/>
    </dgm:pt>
    <dgm:pt modelId="{DCAF2902-8064-4821-B7F7-440C5211EBD7}" type="pres">
      <dgm:prSet presAssocID="{B1FE943A-221C-4408-8311-2C8F9C8B6DD3}" presName="linNode" presStyleCnt="0"/>
      <dgm:spPr/>
    </dgm:pt>
    <dgm:pt modelId="{32FD2F11-352D-46CA-B3C8-BD760C1B8147}" type="pres">
      <dgm:prSet presAssocID="{B1FE943A-221C-4408-8311-2C8F9C8B6DD3}" presName="parentText" presStyleLbl="node1" presStyleIdx="2" presStyleCnt="5">
        <dgm:presLayoutVars>
          <dgm:chMax val="1"/>
          <dgm:bulletEnabled val="1"/>
        </dgm:presLayoutVars>
      </dgm:prSet>
      <dgm:spPr/>
      <dgm:t>
        <a:bodyPr/>
        <a:lstStyle/>
        <a:p>
          <a:endParaRPr lang="en-US"/>
        </a:p>
      </dgm:t>
    </dgm:pt>
    <dgm:pt modelId="{F85E786A-7B91-4766-82CC-6F976272C50A}" type="pres">
      <dgm:prSet presAssocID="{B1FE943A-221C-4408-8311-2C8F9C8B6DD3}" presName="descendantText" presStyleLbl="alignAccFollowNode1" presStyleIdx="2" presStyleCnt="5">
        <dgm:presLayoutVars>
          <dgm:bulletEnabled val="1"/>
        </dgm:presLayoutVars>
      </dgm:prSet>
      <dgm:spPr/>
      <dgm:t>
        <a:bodyPr/>
        <a:lstStyle/>
        <a:p>
          <a:endParaRPr lang="en-US"/>
        </a:p>
      </dgm:t>
    </dgm:pt>
    <dgm:pt modelId="{C093BC51-EF4B-47D7-A41E-708FAE3D6B3D}" type="pres">
      <dgm:prSet presAssocID="{4E060786-204C-4FE4-BFAD-4E4BAF377E6E}" presName="sp" presStyleCnt="0"/>
      <dgm:spPr/>
    </dgm:pt>
    <dgm:pt modelId="{065A0F93-5CDC-498F-9B19-BCDCB2298ADA}" type="pres">
      <dgm:prSet presAssocID="{075C0D60-8681-4CD0-961D-FB34C814A386}" presName="linNode" presStyleCnt="0"/>
      <dgm:spPr/>
    </dgm:pt>
    <dgm:pt modelId="{98A652B5-8BE7-4FE3-93E0-25F3500B8D50}" type="pres">
      <dgm:prSet presAssocID="{075C0D60-8681-4CD0-961D-FB34C814A386}" presName="parentText" presStyleLbl="node1" presStyleIdx="3" presStyleCnt="5">
        <dgm:presLayoutVars>
          <dgm:chMax val="1"/>
          <dgm:bulletEnabled val="1"/>
        </dgm:presLayoutVars>
      </dgm:prSet>
      <dgm:spPr/>
      <dgm:t>
        <a:bodyPr/>
        <a:lstStyle/>
        <a:p>
          <a:endParaRPr lang="en-US"/>
        </a:p>
      </dgm:t>
    </dgm:pt>
    <dgm:pt modelId="{5EB0E09C-FF05-4E9F-B890-A8F355898771}" type="pres">
      <dgm:prSet presAssocID="{075C0D60-8681-4CD0-961D-FB34C814A386}" presName="descendantText" presStyleLbl="alignAccFollowNode1" presStyleIdx="3" presStyleCnt="5">
        <dgm:presLayoutVars>
          <dgm:bulletEnabled val="1"/>
        </dgm:presLayoutVars>
      </dgm:prSet>
      <dgm:spPr/>
      <dgm:t>
        <a:bodyPr/>
        <a:lstStyle/>
        <a:p>
          <a:endParaRPr lang="en-US"/>
        </a:p>
      </dgm:t>
    </dgm:pt>
    <dgm:pt modelId="{CBE04E89-49E3-4F57-88F7-9CDDB0C19557}" type="pres">
      <dgm:prSet presAssocID="{BF0FBF92-2EF5-45D5-A95C-3BB028104C9D}" presName="sp" presStyleCnt="0"/>
      <dgm:spPr/>
    </dgm:pt>
    <dgm:pt modelId="{807BB113-5D3E-454C-BCA9-019559CCFD2F}" type="pres">
      <dgm:prSet presAssocID="{F61BFC00-4E64-4D8C-B9CB-1C2694F7B753}" presName="linNode" presStyleCnt="0"/>
      <dgm:spPr/>
    </dgm:pt>
    <dgm:pt modelId="{CF57B180-DF3B-429A-851D-9AC8C20637C6}" type="pres">
      <dgm:prSet presAssocID="{F61BFC00-4E64-4D8C-B9CB-1C2694F7B753}" presName="parentText" presStyleLbl="node1" presStyleIdx="4" presStyleCnt="5">
        <dgm:presLayoutVars>
          <dgm:chMax val="1"/>
          <dgm:bulletEnabled val="1"/>
        </dgm:presLayoutVars>
      </dgm:prSet>
      <dgm:spPr/>
      <dgm:t>
        <a:bodyPr/>
        <a:lstStyle/>
        <a:p>
          <a:endParaRPr lang="en-US"/>
        </a:p>
      </dgm:t>
    </dgm:pt>
    <dgm:pt modelId="{D81756B5-F5E5-45A8-8443-5B17ECB3B282}" type="pres">
      <dgm:prSet presAssocID="{F61BFC00-4E64-4D8C-B9CB-1C2694F7B753}" presName="descendantText" presStyleLbl="alignAccFollowNode1" presStyleIdx="4" presStyleCnt="5">
        <dgm:presLayoutVars>
          <dgm:bulletEnabled val="1"/>
        </dgm:presLayoutVars>
      </dgm:prSet>
      <dgm:spPr/>
      <dgm:t>
        <a:bodyPr/>
        <a:lstStyle/>
        <a:p>
          <a:endParaRPr lang="en-US"/>
        </a:p>
      </dgm:t>
    </dgm:pt>
  </dgm:ptLst>
  <dgm:cxnLst>
    <dgm:cxn modelId="{675FA4FF-5F82-423D-8AD2-C2522C3FC833}" type="presOf" srcId="{4F854F2A-6707-41F3-A3A5-33149590446F}" destId="{5EB0E09C-FF05-4E9F-B890-A8F355898771}" srcOrd="0" destOrd="0" presId="urn:microsoft.com/office/officeart/2005/8/layout/vList5"/>
    <dgm:cxn modelId="{593F692F-70CC-4EB7-AAF4-408B5FCDC400}" srcId="{C0E79267-0D72-45D4-9579-BBE99CC543A5}" destId="{6E1E48DF-B9F3-4495-9624-5281E78CEDAB}" srcOrd="0" destOrd="0" parTransId="{D4271852-F07D-42CA-BD12-B68B30ACCD36}" sibTransId="{2615C079-373B-44E1-930B-44FC21404B17}"/>
    <dgm:cxn modelId="{2401C6E0-451C-46BF-9297-9ED4E0252942}" srcId="{F61BFC00-4E64-4D8C-B9CB-1C2694F7B753}" destId="{4CB2905F-F72D-41D7-B284-FB673B4BC959}" srcOrd="0" destOrd="0" parTransId="{8C75F436-9DDD-4F5B-9FDD-43F0C40A425C}" sibTransId="{354D4251-97E6-44E4-801F-C2F0831D4DBB}"/>
    <dgm:cxn modelId="{2144E6E1-1DC3-4016-A134-333ACE9A9B2E}" srcId="{65233312-4902-4008-ACCD-CE125C018FA1}" destId="{075C0D60-8681-4CD0-961D-FB34C814A386}" srcOrd="3" destOrd="0" parTransId="{0A600A9D-33F9-4F9D-A88D-F05AF034747D}" sibTransId="{BF0FBF92-2EF5-45D5-A95C-3BB028104C9D}"/>
    <dgm:cxn modelId="{785F4150-28D1-452C-9D2F-9EF2CC81A6BA}" type="presOf" srcId="{C0E79267-0D72-45D4-9579-BBE99CC543A5}" destId="{6A00421D-872C-4C40-AE70-33B2E9438077}" srcOrd="0" destOrd="0" presId="urn:microsoft.com/office/officeart/2005/8/layout/vList5"/>
    <dgm:cxn modelId="{88051008-231A-4C35-8F9F-EE9FD310A254}" srcId="{65233312-4902-4008-ACCD-CE125C018FA1}" destId="{636971D3-56DF-439F-82F3-8F555D83FFFE}" srcOrd="0" destOrd="0" parTransId="{B9277C97-8E18-463F-97CC-ED44312A2409}" sibTransId="{6DB65724-7740-42B1-ABF3-5BA9195EBA0A}"/>
    <dgm:cxn modelId="{9042D8BC-440A-4B85-A11D-AFF216CEBF50}" type="presOf" srcId="{CAC746CA-7BA0-4EF0-9921-322F74AF49E8}" destId="{E5725AE0-30B6-4E58-B269-4AF5EE5FFFCA}" srcOrd="0" destOrd="0" presId="urn:microsoft.com/office/officeart/2005/8/layout/vList5"/>
    <dgm:cxn modelId="{7841BBE0-625A-4B1A-9A95-63135F08A0C0}" type="presOf" srcId="{636971D3-56DF-439F-82F3-8F555D83FFFE}" destId="{29F7F6A7-5BCF-4BE9-9B3D-42DA8C5F44BC}" srcOrd="0" destOrd="0" presId="urn:microsoft.com/office/officeart/2005/8/layout/vList5"/>
    <dgm:cxn modelId="{2E0FFB1D-3329-4481-ABBE-93B69129BC83}" type="presOf" srcId="{6E1E48DF-B9F3-4495-9624-5281E78CEDAB}" destId="{8C87E30C-354D-40AB-8D97-79A8EB3C9B20}" srcOrd="0" destOrd="0" presId="urn:microsoft.com/office/officeart/2005/8/layout/vList5"/>
    <dgm:cxn modelId="{1201CD59-E91A-4CE7-B4AC-81D885A9AA35}" type="presOf" srcId="{6BE73EC4-72C6-4174-9A9F-3820337CB35C}" destId="{F85E786A-7B91-4766-82CC-6F976272C50A}" srcOrd="0" destOrd="0" presId="urn:microsoft.com/office/officeart/2005/8/layout/vList5"/>
    <dgm:cxn modelId="{9DE19FC6-F7C4-43EB-92C3-AAB4C6422911}" srcId="{B1FE943A-221C-4408-8311-2C8F9C8B6DD3}" destId="{6BE73EC4-72C6-4174-9A9F-3820337CB35C}" srcOrd="0" destOrd="0" parTransId="{0A96A1BC-0712-4E41-AEBA-43640C384B87}" sibTransId="{B9E84447-19EC-40A5-BCB8-F87E60D3229F}"/>
    <dgm:cxn modelId="{8D544083-09AA-41B3-8014-045776834B61}" type="presOf" srcId="{4CB2905F-F72D-41D7-B284-FB673B4BC959}" destId="{D81756B5-F5E5-45A8-8443-5B17ECB3B282}" srcOrd="0" destOrd="0" presId="urn:microsoft.com/office/officeart/2005/8/layout/vList5"/>
    <dgm:cxn modelId="{45122524-0365-4D4D-9F17-CB9A44513461}" type="presOf" srcId="{075C0D60-8681-4CD0-961D-FB34C814A386}" destId="{98A652B5-8BE7-4FE3-93E0-25F3500B8D50}" srcOrd="0" destOrd="0" presId="urn:microsoft.com/office/officeart/2005/8/layout/vList5"/>
    <dgm:cxn modelId="{5F84FAC3-798D-4881-B589-70B58C6CB825}" srcId="{65233312-4902-4008-ACCD-CE125C018FA1}" destId="{F61BFC00-4E64-4D8C-B9CB-1C2694F7B753}" srcOrd="4" destOrd="0" parTransId="{3D019044-D27D-4CEA-BCAA-F2913C739B01}" sibTransId="{D15A510F-0F40-403A-993F-0726A1B20D0C}"/>
    <dgm:cxn modelId="{A6437340-9413-4EED-8A83-14CAEED30BF4}" srcId="{65233312-4902-4008-ACCD-CE125C018FA1}" destId="{B1FE943A-221C-4408-8311-2C8F9C8B6DD3}" srcOrd="2" destOrd="0" parTransId="{3A22A22B-0245-476E-8AD8-AAF6136423E2}" sibTransId="{4E060786-204C-4FE4-BFAD-4E4BAF377E6E}"/>
    <dgm:cxn modelId="{0CD0B1E7-EF4F-4D62-B36D-4A78EC45FF7E}" srcId="{075C0D60-8681-4CD0-961D-FB34C814A386}" destId="{4F854F2A-6707-41F3-A3A5-33149590446F}" srcOrd="0" destOrd="0" parTransId="{AAB1F274-BCBE-4A89-A535-B248FFEC6AEA}" sibTransId="{BB334135-DB6A-44A3-8E26-49891B154AA3}"/>
    <dgm:cxn modelId="{F07BDD5D-F6D1-47B4-B52F-DEAB45E9547A}" type="presOf" srcId="{B1FE943A-221C-4408-8311-2C8F9C8B6DD3}" destId="{32FD2F11-352D-46CA-B3C8-BD760C1B8147}" srcOrd="0" destOrd="0" presId="urn:microsoft.com/office/officeart/2005/8/layout/vList5"/>
    <dgm:cxn modelId="{EA37320A-A764-447D-B35A-EC2FBFCE22B4}" type="presOf" srcId="{65233312-4902-4008-ACCD-CE125C018FA1}" destId="{9FB3BA9D-7447-4FDF-BF6D-1D0BF71A507D}" srcOrd="0" destOrd="0" presId="urn:microsoft.com/office/officeart/2005/8/layout/vList5"/>
    <dgm:cxn modelId="{D858FFED-250B-4F44-89B8-5FCD4B2D7BAB}" srcId="{636971D3-56DF-439F-82F3-8F555D83FFFE}" destId="{CAC746CA-7BA0-4EF0-9921-322F74AF49E8}" srcOrd="0" destOrd="0" parTransId="{513EDBF9-458B-4218-949B-4619767105A1}" sibTransId="{23C455AC-C7BA-4E04-B551-35E68B942DC6}"/>
    <dgm:cxn modelId="{0A020979-D6A6-43FD-8341-088F92B3DF1E}" srcId="{65233312-4902-4008-ACCD-CE125C018FA1}" destId="{C0E79267-0D72-45D4-9579-BBE99CC543A5}" srcOrd="1" destOrd="0" parTransId="{5F7A5545-1D2E-4043-9DB1-79B4F3F34691}" sibTransId="{7893FBD5-0B8E-46E6-A3E6-09EAAA1CE107}"/>
    <dgm:cxn modelId="{A9455C35-023F-42C5-8FCA-47D903488EB7}" type="presOf" srcId="{F61BFC00-4E64-4D8C-B9CB-1C2694F7B753}" destId="{CF57B180-DF3B-429A-851D-9AC8C20637C6}" srcOrd="0" destOrd="0" presId="urn:microsoft.com/office/officeart/2005/8/layout/vList5"/>
    <dgm:cxn modelId="{39D6284C-0321-46A0-9477-13FF417AEF39}" type="presParOf" srcId="{9FB3BA9D-7447-4FDF-BF6D-1D0BF71A507D}" destId="{08D1BA2A-0F42-4ED6-B367-2799D09455E4}" srcOrd="0" destOrd="0" presId="urn:microsoft.com/office/officeart/2005/8/layout/vList5"/>
    <dgm:cxn modelId="{80BEBEAE-F8FC-4CE0-8200-EA3FDB269747}" type="presParOf" srcId="{08D1BA2A-0F42-4ED6-B367-2799D09455E4}" destId="{29F7F6A7-5BCF-4BE9-9B3D-42DA8C5F44BC}" srcOrd="0" destOrd="0" presId="urn:microsoft.com/office/officeart/2005/8/layout/vList5"/>
    <dgm:cxn modelId="{D8EA2C6E-74F7-413E-89D1-2377BAA54F57}" type="presParOf" srcId="{08D1BA2A-0F42-4ED6-B367-2799D09455E4}" destId="{E5725AE0-30B6-4E58-B269-4AF5EE5FFFCA}" srcOrd="1" destOrd="0" presId="urn:microsoft.com/office/officeart/2005/8/layout/vList5"/>
    <dgm:cxn modelId="{01AF072B-C7B6-4A07-90B5-73530B89D1AC}" type="presParOf" srcId="{9FB3BA9D-7447-4FDF-BF6D-1D0BF71A507D}" destId="{C984D49C-31C6-43B5-88F7-F9B42D426EAE}" srcOrd="1" destOrd="0" presId="urn:microsoft.com/office/officeart/2005/8/layout/vList5"/>
    <dgm:cxn modelId="{EB4C2011-7956-4677-8EF3-F51ED4B242BF}" type="presParOf" srcId="{9FB3BA9D-7447-4FDF-BF6D-1D0BF71A507D}" destId="{F9F706E4-B051-4D24-BDF7-05D2F154A965}" srcOrd="2" destOrd="0" presId="urn:microsoft.com/office/officeart/2005/8/layout/vList5"/>
    <dgm:cxn modelId="{B36089EF-B3A0-48F3-A07E-81DBC6C2EAC8}" type="presParOf" srcId="{F9F706E4-B051-4D24-BDF7-05D2F154A965}" destId="{6A00421D-872C-4C40-AE70-33B2E9438077}" srcOrd="0" destOrd="0" presId="urn:microsoft.com/office/officeart/2005/8/layout/vList5"/>
    <dgm:cxn modelId="{16700DB2-DFDE-4C08-BDF0-88BB6F33003E}" type="presParOf" srcId="{F9F706E4-B051-4D24-BDF7-05D2F154A965}" destId="{8C87E30C-354D-40AB-8D97-79A8EB3C9B20}" srcOrd="1" destOrd="0" presId="urn:microsoft.com/office/officeart/2005/8/layout/vList5"/>
    <dgm:cxn modelId="{D78C418F-0A41-49FC-B974-815C0956CF4E}" type="presParOf" srcId="{9FB3BA9D-7447-4FDF-BF6D-1D0BF71A507D}" destId="{ECED481A-417A-4FF3-9615-2D8E0622F8B2}" srcOrd="3" destOrd="0" presId="urn:microsoft.com/office/officeart/2005/8/layout/vList5"/>
    <dgm:cxn modelId="{8E142CE3-CE75-4567-A7EA-1D05CA6B7BE2}" type="presParOf" srcId="{9FB3BA9D-7447-4FDF-BF6D-1D0BF71A507D}" destId="{DCAF2902-8064-4821-B7F7-440C5211EBD7}" srcOrd="4" destOrd="0" presId="urn:microsoft.com/office/officeart/2005/8/layout/vList5"/>
    <dgm:cxn modelId="{C49537F7-0B84-4BDE-A699-424573D12834}" type="presParOf" srcId="{DCAF2902-8064-4821-B7F7-440C5211EBD7}" destId="{32FD2F11-352D-46CA-B3C8-BD760C1B8147}" srcOrd="0" destOrd="0" presId="urn:microsoft.com/office/officeart/2005/8/layout/vList5"/>
    <dgm:cxn modelId="{11237D15-E4EC-4287-A496-5E46DBEC09B0}" type="presParOf" srcId="{DCAF2902-8064-4821-B7F7-440C5211EBD7}" destId="{F85E786A-7B91-4766-82CC-6F976272C50A}" srcOrd="1" destOrd="0" presId="urn:microsoft.com/office/officeart/2005/8/layout/vList5"/>
    <dgm:cxn modelId="{69E47D5F-B460-4E63-8B3F-BF2D429539D3}" type="presParOf" srcId="{9FB3BA9D-7447-4FDF-BF6D-1D0BF71A507D}" destId="{C093BC51-EF4B-47D7-A41E-708FAE3D6B3D}" srcOrd="5" destOrd="0" presId="urn:microsoft.com/office/officeart/2005/8/layout/vList5"/>
    <dgm:cxn modelId="{BE6C7C99-248E-493F-B7CC-720621E1F974}" type="presParOf" srcId="{9FB3BA9D-7447-4FDF-BF6D-1D0BF71A507D}" destId="{065A0F93-5CDC-498F-9B19-BCDCB2298ADA}" srcOrd="6" destOrd="0" presId="urn:microsoft.com/office/officeart/2005/8/layout/vList5"/>
    <dgm:cxn modelId="{0BC707B6-A5DA-48EB-8D1C-DB78DAACF786}" type="presParOf" srcId="{065A0F93-5CDC-498F-9B19-BCDCB2298ADA}" destId="{98A652B5-8BE7-4FE3-93E0-25F3500B8D50}" srcOrd="0" destOrd="0" presId="urn:microsoft.com/office/officeart/2005/8/layout/vList5"/>
    <dgm:cxn modelId="{1E90A1D3-B4F2-40AC-946C-190900352729}" type="presParOf" srcId="{065A0F93-5CDC-498F-9B19-BCDCB2298ADA}" destId="{5EB0E09C-FF05-4E9F-B890-A8F355898771}" srcOrd="1" destOrd="0" presId="urn:microsoft.com/office/officeart/2005/8/layout/vList5"/>
    <dgm:cxn modelId="{33816C2C-5DD9-4DE3-B4BF-EA351EB65FAD}" type="presParOf" srcId="{9FB3BA9D-7447-4FDF-BF6D-1D0BF71A507D}" destId="{CBE04E89-49E3-4F57-88F7-9CDDB0C19557}" srcOrd="7" destOrd="0" presId="urn:microsoft.com/office/officeart/2005/8/layout/vList5"/>
    <dgm:cxn modelId="{2BFF495D-F1A9-4F06-8FDB-DFAD3428E0E3}" type="presParOf" srcId="{9FB3BA9D-7447-4FDF-BF6D-1D0BF71A507D}" destId="{807BB113-5D3E-454C-BCA9-019559CCFD2F}" srcOrd="8" destOrd="0" presId="urn:microsoft.com/office/officeart/2005/8/layout/vList5"/>
    <dgm:cxn modelId="{CF04FAED-0508-4281-A64C-F34C8126A7DE}" type="presParOf" srcId="{807BB113-5D3E-454C-BCA9-019559CCFD2F}" destId="{CF57B180-DF3B-429A-851D-9AC8C20637C6}" srcOrd="0" destOrd="0" presId="urn:microsoft.com/office/officeart/2005/8/layout/vList5"/>
    <dgm:cxn modelId="{5832F329-5E0B-4FF5-BF5E-BAA6F5F887C3}" type="presParOf" srcId="{807BB113-5D3E-454C-BCA9-019559CCFD2F}" destId="{D81756B5-F5E5-45A8-8443-5B17ECB3B28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46E3FC-7009-40FB-995E-CD13FB5E950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302964AC-B0E6-43A0-8970-E6DE741421A1}">
      <dgm:prSet/>
      <dgm:spPr/>
      <dgm:t>
        <a:bodyPr/>
        <a:lstStyle/>
        <a:p>
          <a:pPr rtl="0"/>
          <a:r>
            <a:rPr lang="en-US" dirty="0" smtClean="0"/>
            <a:t>Verbal warning</a:t>
          </a:r>
          <a:endParaRPr lang="en-US" dirty="0"/>
        </a:p>
      </dgm:t>
    </dgm:pt>
    <dgm:pt modelId="{1EA2BF72-607A-4F8C-87A4-F7FAC13D9312}" type="parTrans" cxnId="{3B76A87D-AB0A-4E1A-9484-82C3A9E97C2A}">
      <dgm:prSet/>
      <dgm:spPr/>
      <dgm:t>
        <a:bodyPr/>
        <a:lstStyle/>
        <a:p>
          <a:endParaRPr lang="en-US"/>
        </a:p>
      </dgm:t>
    </dgm:pt>
    <dgm:pt modelId="{5CCB25A7-A925-42DD-9D7A-5D2C342E7D56}" type="sibTrans" cxnId="{3B76A87D-AB0A-4E1A-9484-82C3A9E97C2A}">
      <dgm:prSet/>
      <dgm:spPr/>
      <dgm:t>
        <a:bodyPr/>
        <a:lstStyle/>
        <a:p>
          <a:endParaRPr lang="en-US"/>
        </a:p>
      </dgm:t>
    </dgm:pt>
    <dgm:pt modelId="{DA6AFDAF-6570-4454-8A81-5FF5E0CF67F3}">
      <dgm:prSet/>
      <dgm:spPr/>
      <dgm:t>
        <a:bodyPr/>
        <a:lstStyle/>
        <a:p>
          <a:pPr rtl="0"/>
          <a:r>
            <a:rPr lang="en-US" dirty="0" smtClean="0"/>
            <a:t>Written warning</a:t>
          </a:r>
          <a:endParaRPr lang="en-US" dirty="0"/>
        </a:p>
      </dgm:t>
    </dgm:pt>
    <dgm:pt modelId="{99D38605-B23D-456C-ABEB-C730EFCA1E5F}" type="parTrans" cxnId="{7CF45FD5-9A37-496B-9CC0-A01792E341C3}">
      <dgm:prSet/>
      <dgm:spPr/>
      <dgm:t>
        <a:bodyPr/>
        <a:lstStyle/>
        <a:p>
          <a:endParaRPr lang="en-US"/>
        </a:p>
      </dgm:t>
    </dgm:pt>
    <dgm:pt modelId="{7FE5EBDF-2512-4104-811E-B60CAA193C8E}" type="sibTrans" cxnId="{7CF45FD5-9A37-496B-9CC0-A01792E341C3}">
      <dgm:prSet/>
      <dgm:spPr/>
      <dgm:t>
        <a:bodyPr/>
        <a:lstStyle/>
        <a:p>
          <a:endParaRPr lang="en-US"/>
        </a:p>
      </dgm:t>
    </dgm:pt>
    <dgm:pt modelId="{B131DF53-8067-40E7-86C3-83C29515E364}">
      <dgm:prSet/>
      <dgm:spPr/>
      <dgm:t>
        <a:bodyPr/>
        <a:lstStyle/>
        <a:p>
          <a:pPr rtl="0"/>
          <a:r>
            <a:rPr lang="en-US" dirty="0" smtClean="0"/>
            <a:t>Suspension</a:t>
          </a:r>
          <a:endParaRPr lang="en-US" dirty="0"/>
        </a:p>
      </dgm:t>
    </dgm:pt>
    <dgm:pt modelId="{74F912E4-A231-4B08-BBD0-F6746A2523C1}" type="parTrans" cxnId="{E1B251AC-9604-467F-A37D-2076616C636B}">
      <dgm:prSet/>
      <dgm:spPr/>
      <dgm:t>
        <a:bodyPr/>
        <a:lstStyle/>
        <a:p>
          <a:endParaRPr lang="en-US"/>
        </a:p>
      </dgm:t>
    </dgm:pt>
    <dgm:pt modelId="{F120510E-6986-484F-B556-9C79B1C4A135}" type="sibTrans" cxnId="{E1B251AC-9604-467F-A37D-2076616C636B}">
      <dgm:prSet/>
      <dgm:spPr/>
      <dgm:t>
        <a:bodyPr/>
        <a:lstStyle/>
        <a:p>
          <a:endParaRPr lang="en-US"/>
        </a:p>
      </dgm:t>
    </dgm:pt>
    <dgm:pt modelId="{DE65E03B-06D7-4F09-B029-FDB995FCCFE7}">
      <dgm:prSet/>
      <dgm:spPr/>
      <dgm:t>
        <a:bodyPr/>
        <a:lstStyle/>
        <a:p>
          <a:pPr rtl="0"/>
          <a:r>
            <a:rPr lang="en-US" dirty="0" smtClean="0"/>
            <a:t>Dismissal</a:t>
          </a:r>
          <a:endParaRPr lang="en-US" dirty="0"/>
        </a:p>
      </dgm:t>
    </dgm:pt>
    <dgm:pt modelId="{69F3D15E-85EB-4382-AB34-AA13311E6DFD}" type="parTrans" cxnId="{10D6B06B-2DFE-40E9-ABA9-24BC81E14E5E}">
      <dgm:prSet/>
      <dgm:spPr/>
      <dgm:t>
        <a:bodyPr/>
        <a:lstStyle/>
        <a:p>
          <a:endParaRPr lang="en-US"/>
        </a:p>
      </dgm:t>
    </dgm:pt>
    <dgm:pt modelId="{CB81261A-1C38-45A5-8818-E6E68ACBD4EE}" type="sibTrans" cxnId="{10D6B06B-2DFE-40E9-ABA9-24BC81E14E5E}">
      <dgm:prSet/>
      <dgm:spPr/>
      <dgm:t>
        <a:bodyPr/>
        <a:lstStyle/>
        <a:p>
          <a:endParaRPr lang="en-US"/>
        </a:p>
      </dgm:t>
    </dgm:pt>
    <dgm:pt modelId="{DB97438F-B991-4D67-994A-CF5B13C11AD6}" type="pres">
      <dgm:prSet presAssocID="{FC46E3FC-7009-40FB-995E-CD13FB5E9506}" presName="CompostProcess" presStyleCnt="0">
        <dgm:presLayoutVars>
          <dgm:dir/>
          <dgm:resizeHandles val="exact"/>
        </dgm:presLayoutVars>
      </dgm:prSet>
      <dgm:spPr/>
      <dgm:t>
        <a:bodyPr/>
        <a:lstStyle/>
        <a:p>
          <a:endParaRPr lang="en-US"/>
        </a:p>
      </dgm:t>
    </dgm:pt>
    <dgm:pt modelId="{3F8EBE38-1E6E-4FFF-BDEF-6927BBDBB85E}" type="pres">
      <dgm:prSet presAssocID="{FC46E3FC-7009-40FB-995E-CD13FB5E9506}" presName="arrow" presStyleLbl="bgShp" presStyleIdx="0" presStyleCnt="1"/>
      <dgm:spPr/>
      <dgm:t>
        <a:bodyPr/>
        <a:lstStyle/>
        <a:p>
          <a:endParaRPr lang="en-US"/>
        </a:p>
      </dgm:t>
    </dgm:pt>
    <dgm:pt modelId="{798A61D8-24FF-4A3B-AA75-6F70F8BACC13}" type="pres">
      <dgm:prSet presAssocID="{FC46E3FC-7009-40FB-995E-CD13FB5E9506}" presName="linearProcess" presStyleCnt="0"/>
      <dgm:spPr/>
    </dgm:pt>
    <dgm:pt modelId="{A36BFBF5-9D30-4B9E-B6F2-B64CD53CB9BF}" type="pres">
      <dgm:prSet presAssocID="{302964AC-B0E6-43A0-8970-E6DE741421A1}" presName="textNode" presStyleLbl="node1" presStyleIdx="0" presStyleCnt="4">
        <dgm:presLayoutVars>
          <dgm:bulletEnabled val="1"/>
        </dgm:presLayoutVars>
      </dgm:prSet>
      <dgm:spPr/>
      <dgm:t>
        <a:bodyPr/>
        <a:lstStyle/>
        <a:p>
          <a:endParaRPr lang="en-US"/>
        </a:p>
      </dgm:t>
    </dgm:pt>
    <dgm:pt modelId="{26AE549F-24EA-4452-B287-B31BE2E839DE}" type="pres">
      <dgm:prSet presAssocID="{5CCB25A7-A925-42DD-9D7A-5D2C342E7D56}" presName="sibTrans" presStyleCnt="0"/>
      <dgm:spPr/>
    </dgm:pt>
    <dgm:pt modelId="{36DE5E1C-A1BE-4846-8713-765793931A43}" type="pres">
      <dgm:prSet presAssocID="{DA6AFDAF-6570-4454-8A81-5FF5E0CF67F3}" presName="textNode" presStyleLbl="node1" presStyleIdx="1" presStyleCnt="4">
        <dgm:presLayoutVars>
          <dgm:bulletEnabled val="1"/>
        </dgm:presLayoutVars>
      </dgm:prSet>
      <dgm:spPr/>
      <dgm:t>
        <a:bodyPr/>
        <a:lstStyle/>
        <a:p>
          <a:endParaRPr lang="en-US"/>
        </a:p>
      </dgm:t>
    </dgm:pt>
    <dgm:pt modelId="{48A77AA5-E94B-4E2E-AEF4-A838EB8B3C3E}" type="pres">
      <dgm:prSet presAssocID="{7FE5EBDF-2512-4104-811E-B60CAA193C8E}" presName="sibTrans" presStyleCnt="0"/>
      <dgm:spPr/>
    </dgm:pt>
    <dgm:pt modelId="{27DFC692-D379-444F-A2BA-ABE6A2F59658}" type="pres">
      <dgm:prSet presAssocID="{B131DF53-8067-40E7-86C3-83C29515E364}" presName="textNode" presStyleLbl="node1" presStyleIdx="2" presStyleCnt="4">
        <dgm:presLayoutVars>
          <dgm:bulletEnabled val="1"/>
        </dgm:presLayoutVars>
      </dgm:prSet>
      <dgm:spPr/>
      <dgm:t>
        <a:bodyPr/>
        <a:lstStyle/>
        <a:p>
          <a:endParaRPr lang="en-US"/>
        </a:p>
      </dgm:t>
    </dgm:pt>
    <dgm:pt modelId="{EF86B0F2-51BA-45CF-9C0C-5F871EB3C241}" type="pres">
      <dgm:prSet presAssocID="{F120510E-6986-484F-B556-9C79B1C4A135}" presName="sibTrans" presStyleCnt="0"/>
      <dgm:spPr/>
    </dgm:pt>
    <dgm:pt modelId="{4F214C9E-7171-4F27-A3B3-7B4C67946F67}" type="pres">
      <dgm:prSet presAssocID="{DE65E03B-06D7-4F09-B029-FDB995FCCFE7}" presName="textNode" presStyleLbl="node1" presStyleIdx="3" presStyleCnt="4">
        <dgm:presLayoutVars>
          <dgm:bulletEnabled val="1"/>
        </dgm:presLayoutVars>
      </dgm:prSet>
      <dgm:spPr/>
      <dgm:t>
        <a:bodyPr/>
        <a:lstStyle/>
        <a:p>
          <a:endParaRPr lang="en-US"/>
        </a:p>
      </dgm:t>
    </dgm:pt>
  </dgm:ptLst>
  <dgm:cxnLst>
    <dgm:cxn modelId="{10D6B06B-2DFE-40E9-ABA9-24BC81E14E5E}" srcId="{FC46E3FC-7009-40FB-995E-CD13FB5E9506}" destId="{DE65E03B-06D7-4F09-B029-FDB995FCCFE7}" srcOrd="3" destOrd="0" parTransId="{69F3D15E-85EB-4382-AB34-AA13311E6DFD}" sibTransId="{CB81261A-1C38-45A5-8818-E6E68ACBD4EE}"/>
    <dgm:cxn modelId="{A2563E4A-6815-4265-A550-3C339506B2D1}" type="presOf" srcId="{FC46E3FC-7009-40FB-995E-CD13FB5E9506}" destId="{DB97438F-B991-4D67-994A-CF5B13C11AD6}" srcOrd="0" destOrd="0" presId="urn:microsoft.com/office/officeart/2005/8/layout/hProcess9"/>
    <dgm:cxn modelId="{9D535F8A-7722-42B7-B392-B760291FF555}" type="presOf" srcId="{DE65E03B-06D7-4F09-B029-FDB995FCCFE7}" destId="{4F214C9E-7171-4F27-A3B3-7B4C67946F67}" srcOrd="0" destOrd="0" presId="urn:microsoft.com/office/officeart/2005/8/layout/hProcess9"/>
    <dgm:cxn modelId="{287ED7D0-6E67-4331-A796-4BFFD0372C36}" type="presOf" srcId="{DA6AFDAF-6570-4454-8A81-5FF5E0CF67F3}" destId="{36DE5E1C-A1BE-4846-8713-765793931A43}" srcOrd="0" destOrd="0" presId="urn:microsoft.com/office/officeart/2005/8/layout/hProcess9"/>
    <dgm:cxn modelId="{11B24169-6A31-4786-AB44-0575A5C0B4C4}" type="presOf" srcId="{B131DF53-8067-40E7-86C3-83C29515E364}" destId="{27DFC692-D379-444F-A2BA-ABE6A2F59658}" srcOrd="0" destOrd="0" presId="urn:microsoft.com/office/officeart/2005/8/layout/hProcess9"/>
    <dgm:cxn modelId="{7CF45FD5-9A37-496B-9CC0-A01792E341C3}" srcId="{FC46E3FC-7009-40FB-995E-CD13FB5E9506}" destId="{DA6AFDAF-6570-4454-8A81-5FF5E0CF67F3}" srcOrd="1" destOrd="0" parTransId="{99D38605-B23D-456C-ABEB-C730EFCA1E5F}" sibTransId="{7FE5EBDF-2512-4104-811E-B60CAA193C8E}"/>
    <dgm:cxn modelId="{3B76A87D-AB0A-4E1A-9484-82C3A9E97C2A}" srcId="{FC46E3FC-7009-40FB-995E-CD13FB5E9506}" destId="{302964AC-B0E6-43A0-8970-E6DE741421A1}" srcOrd="0" destOrd="0" parTransId="{1EA2BF72-607A-4F8C-87A4-F7FAC13D9312}" sibTransId="{5CCB25A7-A925-42DD-9D7A-5D2C342E7D56}"/>
    <dgm:cxn modelId="{E1B251AC-9604-467F-A37D-2076616C636B}" srcId="{FC46E3FC-7009-40FB-995E-CD13FB5E9506}" destId="{B131DF53-8067-40E7-86C3-83C29515E364}" srcOrd="2" destOrd="0" parTransId="{74F912E4-A231-4B08-BBD0-F6746A2523C1}" sibTransId="{F120510E-6986-484F-B556-9C79B1C4A135}"/>
    <dgm:cxn modelId="{4F442933-9D16-4700-937C-B0F4A585640A}" type="presOf" srcId="{302964AC-B0E6-43A0-8970-E6DE741421A1}" destId="{A36BFBF5-9D30-4B9E-B6F2-B64CD53CB9BF}" srcOrd="0" destOrd="0" presId="urn:microsoft.com/office/officeart/2005/8/layout/hProcess9"/>
    <dgm:cxn modelId="{CCC4A8C6-3603-4FE2-A71D-A3D35318E367}" type="presParOf" srcId="{DB97438F-B991-4D67-994A-CF5B13C11AD6}" destId="{3F8EBE38-1E6E-4FFF-BDEF-6927BBDBB85E}" srcOrd="0" destOrd="0" presId="urn:microsoft.com/office/officeart/2005/8/layout/hProcess9"/>
    <dgm:cxn modelId="{26394842-E6C3-47E3-A312-733D98719C5D}" type="presParOf" srcId="{DB97438F-B991-4D67-994A-CF5B13C11AD6}" destId="{798A61D8-24FF-4A3B-AA75-6F70F8BACC13}" srcOrd="1" destOrd="0" presId="urn:microsoft.com/office/officeart/2005/8/layout/hProcess9"/>
    <dgm:cxn modelId="{D6B98A88-1284-4212-9E80-049DB7507EFF}" type="presParOf" srcId="{798A61D8-24FF-4A3B-AA75-6F70F8BACC13}" destId="{A36BFBF5-9D30-4B9E-B6F2-B64CD53CB9BF}" srcOrd="0" destOrd="0" presId="urn:microsoft.com/office/officeart/2005/8/layout/hProcess9"/>
    <dgm:cxn modelId="{23D53B54-A121-42BE-89B3-A2720744A13E}" type="presParOf" srcId="{798A61D8-24FF-4A3B-AA75-6F70F8BACC13}" destId="{26AE549F-24EA-4452-B287-B31BE2E839DE}" srcOrd="1" destOrd="0" presId="urn:microsoft.com/office/officeart/2005/8/layout/hProcess9"/>
    <dgm:cxn modelId="{141312EB-1DE2-42FB-BE0C-09138DC8D4D6}" type="presParOf" srcId="{798A61D8-24FF-4A3B-AA75-6F70F8BACC13}" destId="{36DE5E1C-A1BE-4846-8713-765793931A43}" srcOrd="2" destOrd="0" presId="urn:microsoft.com/office/officeart/2005/8/layout/hProcess9"/>
    <dgm:cxn modelId="{185282CB-3C23-43ED-9183-85519EA29770}" type="presParOf" srcId="{798A61D8-24FF-4A3B-AA75-6F70F8BACC13}" destId="{48A77AA5-E94B-4E2E-AEF4-A838EB8B3C3E}" srcOrd="3" destOrd="0" presId="urn:microsoft.com/office/officeart/2005/8/layout/hProcess9"/>
    <dgm:cxn modelId="{E1DDF616-E021-4B6A-951A-C5AD3C8E8F22}" type="presParOf" srcId="{798A61D8-24FF-4A3B-AA75-6F70F8BACC13}" destId="{27DFC692-D379-444F-A2BA-ABE6A2F59658}" srcOrd="4" destOrd="0" presId="urn:microsoft.com/office/officeart/2005/8/layout/hProcess9"/>
    <dgm:cxn modelId="{A942EC4C-6B60-4BEE-97B4-2E64E570EB07}" type="presParOf" srcId="{798A61D8-24FF-4A3B-AA75-6F70F8BACC13}" destId="{EF86B0F2-51BA-45CF-9C0C-5F871EB3C241}" srcOrd="5" destOrd="0" presId="urn:microsoft.com/office/officeart/2005/8/layout/hProcess9"/>
    <dgm:cxn modelId="{B8233DED-BED4-43AC-9484-F61A14C87101}" type="presParOf" srcId="{798A61D8-24FF-4A3B-AA75-6F70F8BACC13}" destId="{4F214C9E-7171-4F27-A3B3-7B4C67946F67}"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725AE0-30B6-4E58-B269-4AF5EE5FFFCA}">
      <dsp:nvSpPr>
        <dsp:cNvPr id="0" name=""/>
        <dsp:cNvSpPr/>
      </dsp:nvSpPr>
      <dsp:spPr>
        <a:xfrm rot="5400000">
          <a:off x="5234814" y="-2261129"/>
          <a:ext cx="515362" cy="516940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Legal agreement exists defining how employee issues are handled </a:t>
          </a:r>
          <a:endParaRPr lang="en-US" sz="1500" kern="1200" dirty="0"/>
        </a:p>
      </dsp:txBody>
      <dsp:txXfrm rot="5400000">
        <a:off x="5234814" y="-2261129"/>
        <a:ext cx="515362" cy="5169408"/>
      </dsp:txXfrm>
    </dsp:sp>
    <dsp:sp modelId="{29F7F6A7-5BCF-4BE9-9B3D-42DA8C5F44BC}">
      <dsp:nvSpPr>
        <dsp:cNvPr id="0" name=""/>
        <dsp:cNvSpPr/>
      </dsp:nvSpPr>
      <dsp:spPr>
        <a:xfrm>
          <a:off x="0" y="1473"/>
          <a:ext cx="2907792" cy="6442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Contractual relationship:</a:t>
          </a:r>
          <a:endParaRPr lang="en-US" sz="1900" kern="1200" dirty="0"/>
        </a:p>
      </dsp:txBody>
      <dsp:txXfrm>
        <a:off x="0" y="1473"/>
        <a:ext cx="2907792" cy="644202"/>
      </dsp:txXfrm>
    </dsp:sp>
    <dsp:sp modelId="{8C87E30C-354D-40AB-8D97-79A8EB3C9B20}">
      <dsp:nvSpPr>
        <dsp:cNvPr id="0" name=""/>
        <dsp:cNvSpPr/>
      </dsp:nvSpPr>
      <dsp:spPr>
        <a:xfrm rot="5400000">
          <a:off x="5234814" y="-1584716"/>
          <a:ext cx="515362" cy="516940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Federal and/or state laws can create exceptions </a:t>
          </a:r>
          <a:endParaRPr lang="en-US" sz="1500" kern="1200" dirty="0"/>
        </a:p>
      </dsp:txBody>
      <dsp:txXfrm rot="5400000">
        <a:off x="5234814" y="-1584716"/>
        <a:ext cx="515362" cy="5169408"/>
      </dsp:txXfrm>
    </dsp:sp>
    <dsp:sp modelId="{6A00421D-872C-4C40-AE70-33B2E9438077}">
      <dsp:nvSpPr>
        <dsp:cNvPr id="0" name=""/>
        <dsp:cNvSpPr/>
      </dsp:nvSpPr>
      <dsp:spPr>
        <a:xfrm>
          <a:off x="0" y="677886"/>
          <a:ext cx="2907792" cy="6442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Statutory  considerations:  </a:t>
          </a:r>
          <a:endParaRPr lang="en-US" sz="1900" kern="1200" dirty="0"/>
        </a:p>
      </dsp:txBody>
      <dsp:txXfrm>
        <a:off x="0" y="677886"/>
        <a:ext cx="2907792" cy="644202"/>
      </dsp:txXfrm>
    </dsp:sp>
    <dsp:sp modelId="{F85E786A-7B91-4766-82CC-6F976272C50A}">
      <dsp:nvSpPr>
        <dsp:cNvPr id="0" name=""/>
        <dsp:cNvSpPr/>
      </dsp:nvSpPr>
      <dsp:spPr>
        <a:xfrm rot="5400000">
          <a:off x="5234814" y="-908304"/>
          <a:ext cx="515362" cy="516940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Employees cannot be fired for disobeying an illegal order from the employer</a:t>
          </a:r>
          <a:endParaRPr lang="en-US" sz="1500" kern="1200" dirty="0"/>
        </a:p>
      </dsp:txBody>
      <dsp:txXfrm rot="5400000">
        <a:off x="5234814" y="-908304"/>
        <a:ext cx="515362" cy="5169408"/>
      </dsp:txXfrm>
    </dsp:sp>
    <dsp:sp modelId="{32FD2F11-352D-46CA-B3C8-BD760C1B8147}">
      <dsp:nvSpPr>
        <dsp:cNvPr id="0" name=""/>
        <dsp:cNvSpPr/>
      </dsp:nvSpPr>
      <dsp:spPr>
        <a:xfrm>
          <a:off x="0" y="1354298"/>
          <a:ext cx="2907792" cy="6442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Public policy violation: </a:t>
          </a:r>
          <a:endParaRPr lang="en-US" sz="1900" kern="1200" dirty="0"/>
        </a:p>
      </dsp:txBody>
      <dsp:txXfrm>
        <a:off x="0" y="1354298"/>
        <a:ext cx="2907792" cy="644202"/>
      </dsp:txXfrm>
    </dsp:sp>
    <dsp:sp modelId="{5EB0E09C-FF05-4E9F-B890-A8F355898771}">
      <dsp:nvSpPr>
        <dsp:cNvPr id="0" name=""/>
        <dsp:cNvSpPr/>
      </dsp:nvSpPr>
      <dsp:spPr>
        <a:xfrm rot="5400000">
          <a:off x="5234814" y="-231891"/>
          <a:ext cx="515362" cy="516940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Promise or guarantee about job security, verbal or written </a:t>
          </a:r>
          <a:endParaRPr lang="en-US" sz="1500" kern="1200" dirty="0"/>
        </a:p>
      </dsp:txBody>
      <dsp:txXfrm rot="5400000">
        <a:off x="5234814" y="-231891"/>
        <a:ext cx="515362" cy="5169408"/>
      </dsp:txXfrm>
    </dsp:sp>
    <dsp:sp modelId="{98A652B5-8BE7-4FE3-93E0-25F3500B8D50}">
      <dsp:nvSpPr>
        <dsp:cNvPr id="0" name=""/>
        <dsp:cNvSpPr/>
      </dsp:nvSpPr>
      <dsp:spPr>
        <a:xfrm>
          <a:off x="0" y="2030711"/>
          <a:ext cx="2907792" cy="6442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Implied employment contract: </a:t>
          </a:r>
          <a:endParaRPr lang="en-US" sz="1900" kern="1200" dirty="0"/>
        </a:p>
      </dsp:txBody>
      <dsp:txXfrm>
        <a:off x="0" y="2030711"/>
        <a:ext cx="2907792" cy="644202"/>
      </dsp:txXfrm>
    </dsp:sp>
    <dsp:sp modelId="{D81756B5-F5E5-45A8-8443-5B17ECB3B282}">
      <dsp:nvSpPr>
        <dsp:cNvPr id="0" name=""/>
        <dsp:cNvSpPr/>
      </dsp:nvSpPr>
      <dsp:spPr>
        <a:xfrm rot="5400000">
          <a:off x="5234814" y="444521"/>
          <a:ext cx="515362" cy="516940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smtClean="0"/>
            <a:t>Employer breaches a promise or abuses its managerial powers.</a:t>
          </a:r>
          <a:endParaRPr lang="en-US" sz="1500" kern="1200" dirty="0"/>
        </a:p>
      </dsp:txBody>
      <dsp:txXfrm rot="5400000">
        <a:off x="5234814" y="444521"/>
        <a:ext cx="515362" cy="5169408"/>
      </dsp:txXfrm>
    </dsp:sp>
    <dsp:sp modelId="{CF57B180-DF3B-429A-851D-9AC8C20637C6}">
      <dsp:nvSpPr>
        <dsp:cNvPr id="0" name=""/>
        <dsp:cNvSpPr/>
      </dsp:nvSpPr>
      <dsp:spPr>
        <a:xfrm>
          <a:off x="0" y="2707124"/>
          <a:ext cx="2907792" cy="6442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Breach of good faith:</a:t>
          </a:r>
          <a:endParaRPr lang="en-US" sz="1900" kern="1200" dirty="0"/>
        </a:p>
      </dsp:txBody>
      <dsp:txXfrm>
        <a:off x="0" y="2707124"/>
        <a:ext cx="2907792" cy="6442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8EBE38-1E6E-4FFF-BDEF-6927BBDBB85E}">
      <dsp:nvSpPr>
        <dsp:cNvPr id="0" name=""/>
        <dsp:cNvSpPr/>
      </dsp:nvSpPr>
      <dsp:spPr>
        <a:xfrm>
          <a:off x="457199" y="0"/>
          <a:ext cx="5181600" cy="29257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BFBF5-9D30-4B9E-B6F2-B64CD53CB9BF}">
      <dsp:nvSpPr>
        <dsp:cNvPr id="0" name=""/>
        <dsp:cNvSpPr/>
      </dsp:nvSpPr>
      <dsp:spPr>
        <a:xfrm>
          <a:off x="4725" y="877728"/>
          <a:ext cx="1462924" cy="11703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Verbal warning</a:t>
          </a:r>
          <a:endParaRPr lang="en-US" sz="2000" kern="1200" dirty="0"/>
        </a:p>
      </dsp:txBody>
      <dsp:txXfrm>
        <a:off x="4725" y="877728"/>
        <a:ext cx="1462924" cy="1170305"/>
      </dsp:txXfrm>
    </dsp:sp>
    <dsp:sp modelId="{36DE5E1C-A1BE-4846-8713-765793931A43}">
      <dsp:nvSpPr>
        <dsp:cNvPr id="0" name=""/>
        <dsp:cNvSpPr/>
      </dsp:nvSpPr>
      <dsp:spPr>
        <a:xfrm>
          <a:off x="1545933" y="877728"/>
          <a:ext cx="1462924" cy="11703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Written warning</a:t>
          </a:r>
          <a:endParaRPr lang="en-US" sz="2000" kern="1200" dirty="0"/>
        </a:p>
      </dsp:txBody>
      <dsp:txXfrm>
        <a:off x="1545933" y="877728"/>
        <a:ext cx="1462924" cy="1170305"/>
      </dsp:txXfrm>
    </dsp:sp>
    <dsp:sp modelId="{27DFC692-D379-444F-A2BA-ABE6A2F59658}">
      <dsp:nvSpPr>
        <dsp:cNvPr id="0" name=""/>
        <dsp:cNvSpPr/>
      </dsp:nvSpPr>
      <dsp:spPr>
        <a:xfrm>
          <a:off x="3087141" y="877728"/>
          <a:ext cx="1462924" cy="11703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Suspension</a:t>
          </a:r>
          <a:endParaRPr lang="en-US" sz="2000" kern="1200" dirty="0"/>
        </a:p>
      </dsp:txBody>
      <dsp:txXfrm>
        <a:off x="3087141" y="877728"/>
        <a:ext cx="1462924" cy="1170305"/>
      </dsp:txXfrm>
    </dsp:sp>
    <dsp:sp modelId="{4F214C9E-7171-4F27-A3B3-7B4C67946F67}">
      <dsp:nvSpPr>
        <dsp:cNvPr id="0" name=""/>
        <dsp:cNvSpPr/>
      </dsp:nvSpPr>
      <dsp:spPr>
        <a:xfrm>
          <a:off x="4628350" y="877728"/>
          <a:ext cx="1462924" cy="11703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Dismissal</a:t>
          </a:r>
          <a:endParaRPr lang="en-US" sz="2000" kern="1200" dirty="0"/>
        </a:p>
      </dsp:txBody>
      <dsp:txXfrm>
        <a:off x="4628350" y="877728"/>
        <a:ext cx="1462924" cy="11703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5D2D2-A699-447A-8EEC-2B4E83331763}" type="datetimeFigureOut">
              <a:rPr lang="en-US" smtClean="0"/>
              <a:pPr/>
              <a:t>2/17/2013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FF82F-2C25-47B1-9B4C-E5B2D66AFD4A}" type="slidenum">
              <a:rPr lang="en-US" smtClean="0"/>
              <a:pPr/>
              <a:t>‹#›</a:t>
            </a:fld>
            <a:endParaRPr lang="en-US"/>
          </a:p>
        </p:txBody>
      </p:sp>
    </p:spTree>
    <p:extLst>
      <p:ext uri="{BB962C8B-B14F-4D97-AF65-F5344CB8AC3E}">
        <p14:creationId xmlns:p14="http://schemas.microsoft.com/office/powerpoint/2010/main" xmlns="" val="3139920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CFF82F-2C25-47B1-9B4C-E5B2D66AFD4A}" type="slidenum">
              <a:rPr lang="en-US" smtClean="0"/>
              <a:pPr/>
              <a:t>1</a:t>
            </a:fld>
            <a:endParaRPr lang="en-US"/>
          </a:p>
        </p:txBody>
      </p:sp>
    </p:spTree>
    <p:extLst>
      <p:ext uri="{BB962C8B-B14F-4D97-AF65-F5344CB8AC3E}">
        <p14:creationId xmlns:p14="http://schemas.microsoft.com/office/powerpoint/2010/main" xmlns="" val="31080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b="6250"/>
          <a:stretch>
            <a:fillRect/>
          </a:stretch>
        </p:blipFill>
        <p:spPr bwMode="auto">
          <a:xfrm>
            <a:off x="0" y="0"/>
            <a:ext cx="1573213" cy="6858000"/>
          </a:xfrm>
          <a:prstGeom prst="rect">
            <a:avLst/>
          </a:prstGeom>
          <a:noFill/>
          <a:ln w="9525">
            <a:noFill/>
            <a:miter lim="800000"/>
            <a:headEnd/>
            <a:tailEnd/>
          </a:ln>
        </p:spPr>
      </p:pic>
      <p:cxnSp>
        <p:nvCxnSpPr>
          <p:cNvPr id="4" name="Straight Connector 3"/>
          <p:cNvCxnSpPr/>
          <p:nvPr/>
        </p:nvCxnSpPr>
        <p:spPr>
          <a:xfrm>
            <a:off x="2133600" y="1828800"/>
            <a:ext cx="70104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p:nvPr/>
        </p:nvCxnSpPr>
        <p:spPr>
          <a:xfrm>
            <a:off x="2286000" y="5410200"/>
            <a:ext cx="6858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1" name="Subtitle 2"/>
          <p:cNvSpPr>
            <a:spLocks noGrp="1"/>
          </p:cNvSpPr>
          <p:nvPr>
            <p:ph type="subTitle" idx="1"/>
          </p:nvPr>
        </p:nvSpPr>
        <p:spPr>
          <a:xfrm>
            <a:off x="2286000" y="4419600"/>
            <a:ext cx="5486400" cy="1219200"/>
          </a:xfrm>
        </p:spPr>
        <p:txBody>
          <a:bodyPr rtlCol="0">
            <a:normAutofit/>
          </a:bodyPr>
          <a:lstStyle>
            <a:lvl1pPr>
              <a:defRPr>
                <a:solidFill>
                  <a:schemeClr val="accent3">
                    <a:lumMod val="75000"/>
                  </a:schemeClr>
                </a:solidFill>
              </a:defRPr>
            </a:lvl1pPr>
          </a:lstStyle>
          <a:p>
            <a:r>
              <a:rPr lang="en-US" smtClean="0"/>
              <a:t>Click to edit Master subtitle style</a:t>
            </a:r>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25000" b="56250"/>
          <a:stretch>
            <a:fillRect/>
          </a:stretch>
        </p:blipFill>
        <p:spPr bwMode="auto">
          <a:xfrm>
            <a:off x="0" y="0"/>
            <a:ext cx="1573213" cy="1447800"/>
          </a:xfrm>
          <a:prstGeom prst="rect">
            <a:avLst/>
          </a:prstGeom>
          <a:noFill/>
          <a:ln w="9525">
            <a:noFill/>
            <a:miter lim="800000"/>
            <a:headEnd/>
            <a:tailEnd/>
          </a:ln>
        </p:spPr>
      </p:pic>
      <p:cxnSp>
        <p:nvCxnSpPr>
          <p:cNvPr id="5" name="Straight Connector 4"/>
          <p:cNvCxnSpPr/>
          <p:nvPr/>
        </p:nvCxnSpPr>
        <p:spPr>
          <a:xfrm>
            <a:off x="2133600" y="1371600"/>
            <a:ext cx="70104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p:nvPr/>
        </p:nvCxnSpPr>
        <p:spPr>
          <a:xfrm>
            <a:off x="2286000" y="6400800"/>
            <a:ext cx="6858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3" name="Content Placeholder 2"/>
          <p:cNvSpPr>
            <a:spLocks noGrp="1"/>
          </p:cNvSpPr>
          <p:nvPr>
            <p:ph idx="1"/>
          </p:nvPr>
        </p:nvSpPr>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
          <p:cNvSpPr>
            <a:spLocks noGrp="1"/>
          </p:cNvSpPr>
          <p:nvPr>
            <p:ph type="title"/>
          </p:nvPr>
        </p:nvSpPr>
        <p:spPr bwMode="auto">
          <a:xfrm>
            <a:off x="2057400" y="274638"/>
            <a:ext cx="6629400" cy="1143000"/>
          </a:xfrm>
          <a:prstGeom prst="rect">
            <a:avLst/>
          </a:prstGeom>
          <a:noFill/>
          <a:ln w="9525">
            <a:noFill/>
            <a:miter lim="800000"/>
            <a:headEnd/>
            <a:tailEnd/>
          </a:ln>
        </p:spPr>
        <p:txBody>
          <a:bodyPr/>
          <a:lstStyle/>
          <a:p>
            <a:pPr lvl="0"/>
            <a:r>
              <a:rPr lang="en-US" dirty="0" smtClean="0"/>
              <a:t>Click to edit content slide master</a:t>
            </a:r>
          </a:p>
        </p:txBody>
      </p:sp>
      <p:sp>
        <p:nvSpPr>
          <p:cNvPr id="7" name="Slide Number Placeholder 5"/>
          <p:cNvSpPr>
            <a:spLocks noGrp="1"/>
          </p:cNvSpPr>
          <p:nvPr>
            <p:ph type="sldNum" sz="quarter" idx="10"/>
          </p:nvPr>
        </p:nvSpPr>
        <p:spPr/>
        <p:txBody>
          <a:bodyPr/>
          <a:lstStyle>
            <a:lvl1pPr>
              <a:defRPr/>
            </a:lvl1pPr>
          </a:lstStyle>
          <a:p>
            <a:pPr>
              <a:defRPr/>
            </a:pPr>
            <a:fld id="{E5B3EB46-9B19-4BAF-BED5-08115D43554F}" type="slidenum">
              <a:rPr lang="en-US"/>
              <a:pPr>
                <a:defRPr/>
              </a:pPr>
              <a:t>‹#›</a:t>
            </a:fld>
            <a:endParaRPr lang="en-US"/>
          </a:p>
        </p:txBody>
      </p:sp>
      <p:sp>
        <p:nvSpPr>
          <p:cNvPr id="9" name="Footer Placeholder 1"/>
          <p:cNvSpPr>
            <a:spLocks noGrp="1"/>
          </p:cNvSpPr>
          <p:nvPr>
            <p:ph type="ftr" sz="quarter" idx="3"/>
          </p:nvPr>
        </p:nvSpPr>
        <p:spPr>
          <a:xfrm>
            <a:off x="457200" y="6400800"/>
            <a:ext cx="3429000" cy="365125"/>
          </a:xfrm>
          <a:prstGeom prst="rect">
            <a:avLst/>
          </a:prstGeom>
        </p:spPr>
        <p:txBody>
          <a:bodyPr vert="horz" lIns="91440" tIns="45720" rIns="91440" bIns="45720" rtlCol="0" anchor="ctr"/>
          <a:lstStyle>
            <a:lvl1pPr algn="ctr">
              <a:defRPr sz="1100">
                <a:solidFill>
                  <a:srgbClr val="17375E"/>
                </a:solidFill>
                <a:latin typeface="+mn-lt"/>
              </a:defRPr>
            </a:lvl1pPr>
          </a:lstStyle>
          <a:p>
            <a:pPr algn="l"/>
            <a:r>
              <a:rPr lang="en-US" smtClean="0"/>
              <a:t>Fundamentals of Human Resource Management 11e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Placeholder 1"/>
          <p:cNvSpPr txBox="1">
            <a:spLocks/>
          </p:cNvSpPr>
          <p:nvPr/>
        </p:nvSpPr>
        <p:spPr bwMode="auto">
          <a:xfrm>
            <a:off x="2057400" y="274638"/>
            <a:ext cx="6629400" cy="1143000"/>
          </a:xfrm>
          <a:prstGeom prst="rect">
            <a:avLst/>
          </a:prstGeom>
          <a:noFill/>
          <a:ln w="9525">
            <a:noFill/>
            <a:miter lim="800000"/>
            <a:headEnd/>
            <a:tailEnd/>
          </a:ln>
        </p:spPr>
        <p:txBody>
          <a:bodyPr anchor="ctr"/>
          <a:lstStyle/>
          <a:p>
            <a:pPr eaLnBrk="0" hangingPunct="0">
              <a:defRPr/>
            </a:pPr>
            <a:r>
              <a:rPr lang="en-US" sz="3600">
                <a:solidFill>
                  <a:schemeClr val="tx2">
                    <a:lumMod val="75000"/>
                  </a:schemeClr>
                </a:solidFill>
                <a:effectLst>
                  <a:outerShdw blurRad="38100" dist="38100" dir="2700000" algn="tl">
                    <a:srgbClr val="000000">
                      <a:alpha val="43137"/>
                    </a:srgbClr>
                  </a:outerShdw>
                </a:effectLst>
                <a:latin typeface="+mj-lt"/>
                <a:ea typeface="+mj-ea"/>
                <a:cs typeface="+mj-cs"/>
              </a:rPr>
              <a:t>Click to edit content slide master</a:t>
            </a:r>
            <a:endParaRPr lang="en-US" sz="3600" dirty="0">
              <a:solidFill>
                <a:schemeClr val="tx2">
                  <a:lumMod val="75000"/>
                </a:schemeClr>
              </a:solidFill>
              <a:effectLst>
                <a:outerShdw blurRad="38100" dist="38100" dir="2700000" algn="tl">
                  <a:srgbClr val="000000">
                    <a:alpha val="43137"/>
                  </a:srgbClr>
                </a:outerShdw>
              </a:effectLst>
              <a:latin typeface="+mj-lt"/>
              <a:ea typeface="+mj-ea"/>
              <a:cs typeface="+mj-cs"/>
            </a:endParaRP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pPr>
              <a:defRPr/>
            </a:pPr>
            <a:fld id="{6E5769D2-CE47-47E2-A8D5-EC8E3F99163E}" type="slidenum">
              <a:rPr lang="en-US"/>
              <a:pPr>
                <a:defRPr/>
              </a:pPr>
              <a:t>‹#›</a:t>
            </a:fld>
            <a:endParaRPr lang="en-US"/>
          </a:p>
        </p:txBody>
      </p:sp>
      <p:sp>
        <p:nvSpPr>
          <p:cNvPr id="8" name="Footer Placeholder 1"/>
          <p:cNvSpPr>
            <a:spLocks noGrp="1"/>
          </p:cNvSpPr>
          <p:nvPr>
            <p:ph type="ftr" sz="quarter" idx="3"/>
          </p:nvPr>
        </p:nvSpPr>
        <p:spPr>
          <a:xfrm>
            <a:off x="457200" y="6400800"/>
            <a:ext cx="3276600" cy="365125"/>
          </a:xfrm>
          <a:prstGeom prst="rect">
            <a:avLst/>
          </a:prstGeom>
        </p:spPr>
        <p:txBody>
          <a:bodyPr vert="horz" lIns="91440" tIns="45720" rIns="91440" bIns="45720" rtlCol="0" anchor="ctr"/>
          <a:lstStyle>
            <a:lvl1pPr algn="l">
              <a:defRPr sz="1100">
                <a:solidFill>
                  <a:srgbClr val="17375E"/>
                </a:solidFill>
                <a:latin typeface="+mn-lt"/>
              </a:defRPr>
            </a:lvl1pPr>
          </a:lstStyle>
          <a:p>
            <a:r>
              <a:rPr lang="en-US" smtClean="0"/>
              <a:t>Fundamentals of Human Resource Management 11e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bwMode="auto">
          <a:xfrm>
            <a:off x="2057400" y="274638"/>
            <a:ext cx="6629400" cy="1143000"/>
          </a:xfrm>
          <a:prstGeom prst="rect">
            <a:avLst/>
          </a:prstGeom>
          <a:noFill/>
          <a:ln w="9525">
            <a:noFill/>
            <a:miter lim="800000"/>
            <a:headEnd/>
            <a:tailEnd/>
          </a:ln>
        </p:spPr>
        <p:txBody>
          <a:bodyPr/>
          <a:lstStyle/>
          <a:p>
            <a:pPr lvl="0"/>
            <a:r>
              <a:rPr lang="en-US" dirty="0" smtClean="0"/>
              <a:t>Click to edit content slide master</a:t>
            </a:r>
          </a:p>
        </p:txBody>
      </p:sp>
      <p:sp>
        <p:nvSpPr>
          <p:cNvPr id="4" name="Slide Number Placeholder 5"/>
          <p:cNvSpPr>
            <a:spLocks noGrp="1"/>
          </p:cNvSpPr>
          <p:nvPr>
            <p:ph type="sldNum" sz="quarter" idx="11"/>
          </p:nvPr>
        </p:nvSpPr>
        <p:spPr/>
        <p:txBody>
          <a:bodyPr/>
          <a:lstStyle>
            <a:lvl1pPr>
              <a:defRPr/>
            </a:lvl1pPr>
          </a:lstStyle>
          <a:p>
            <a:pPr>
              <a:defRPr/>
            </a:pPr>
            <a:fld id="{9432CE60-66AA-4C0E-BA90-1265AE35429E}" type="slidenum">
              <a:rPr lang="en-US"/>
              <a:pPr>
                <a:defRPr/>
              </a:pPr>
              <a:t>‹#›</a:t>
            </a:fld>
            <a:endParaRPr lang="en-US" dirty="0"/>
          </a:p>
        </p:txBody>
      </p:sp>
      <p:sp>
        <p:nvSpPr>
          <p:cNvPr id="5" name="Footer Placeholder 1"/>
          <p:cNvSpPr>
            <a:spLocks noGrp="1"/>
          </p:cNvSpPr>
          <p:nvPr>
            <p:ph type="ftr" sz="quarter" idx="3"/>
          </p:nvPr>
        </p:nvSpPr>
        <p:spPr>
          <a:xfrm>
            <a:off x="457200" y="6400800"/>
            <a:ext cx="3276600" cy="365125"/>
          </a:xfrm>
          <a:prstGeom prst="rect">
            <a:avLst/>
          </a:prstGeom>
        </p:spPr>
        <p:txBody>
          <a:bodyPr vert="horz" lIns="91440" tIns="45720" rIns="91440" bIns="45720" rtlCol="0" anchor="ctr"/>
          <a:lstStyle>
            <a:lvl1pPr algn="l">
              <a:defRPr sz="1100">
                <a:solidFill>
                  <a:srgbClr val="17375E"/>
                </a:solidFill>
                <a:latin typeface="+mn-lt"/>
              </a:defRPr>
            </a:lvl1pPr>
          </a:lstStyle>
          <a:p>
            <a:r>
              <a:rPr lang="en-US" smtClean="0"/>
              <a:t>Fundamentals of Human Resource Management 11e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9C15CFF8-B9CE-41B7-B03B-038FBF409E06}" type="slidenum">
              <a:rPr lang="en-US"/>
              <a:pPr>
                <a:defRPr/>
              </a:pPr>
              <a:t>‹#›</a:t>
            </a:fld>
            <a:endParaRPr lang="en-US" dirty="0"/>
          </a:p>
        </p:txBody>
      </p:sp>
      <p:sp>
        <p:nvSpPr>
          <p:cNvPr id="4" name="Footer Placeholder 1"/>
          <p:cNvSpPr>
            <a:spLocks noGrp="1"/>
          </p:cNvSpPr>
          <p:nvPr>
            <p:ph type="ftr" sz="quarter" idx="3"/>
          </p:nvPr>
        </p:nvSpPr>
        <p:spPr>
          <a:xfrm>
            <a:off x="457200" y="6400800"/>
            <a:ext cx="3429000" cy="365125"/>
          </a:xfrm>
          <a:prstGeom prst="rect">
            <a:avLst/>
          </a:prstGeom>
        </p:spPr>
        <p:txBody>
          <a:bodyPr vert="horz" lIns="91440" tIns="45720" rIns="91440" bIns="45720" rtlCol="0" anchor="ctr"/>
          <a:lstStyle>
            <a:lvl1pPr algn="l">
              <a:defRPr sz="1100">
                <a:solidFill>
                  <a:srgbClr val="17375E"/>
                </a:solidFill>
                <a:latin typeface="+mn-lt"/>
              </a:defRPr>
            </a:lvl1pPr>
          </a:lstStyle>
          <a:p>
            <a:r>
              <a:rPr lang="en-US" smtClean="0"/>
              <a:t>Fundamentals of Human Resource Management 11e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2286000" y="4267200"/>
            <a:ext cx="59436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Chapter x</a:t>
            </a:r>
          </a:p>
          <a:p>
            <a:pPr lvl="0"/>
            <a:r>
              <a:rPr lang="en-US" smtClean="0"/>
              <a:t>Chapter Title</a:t>
            </a:r>
          </a:p>
        </p:txBody>
      </p:sp>
      <p:sp>
        <p:nvSpPr>
          <p:cNvPr id="7" name="Title 1"/>
          <p:cNvSpPr txBox="1">
            <a:spLocks/>
          </p:cNvSpPr>
          <p:nvPr/>
        </p:nvSpPr>
        <p:spPr>
          <a:xfrm>
            <a:off x="2133600" y="533400"/>
            <a:ext cx="7315200" cy="1470025"/>
          </a:xfrm>
          <a:prstGeom prst="rect">
            <a:avLst/>
          </a:prstGeom>
        </p:spPr>
        <p:txBody>
          <a:bodyPr anchor="ctr">
            <a:normAutofit/>
          </a:bodyPr>
          <a:lstStyle/>
          <a:p>
            <a:pPr fontAlgn="auto">
              <a:spcAft>
                <a:spcPts val="0"/>
              </a:spcAft>
              <a:defRPr/>
            </a:pPr>
            <a:r>
              <a:rPr lang="en-US" sz="3200" b="1">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rPr>
              <a:t>Fundamentals of</a:t>
            </a:r>
            <a:br>
              <a:rPr lang="en-US" sz="3200" b="1">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rPr>
            </a:br>
            <a:r>
              <a:rPr lang="en-US" sz="3200" b="1">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rPr>
              <a:t>Human Resource Management 11e</a:t>
            </a:r>
            <a:endParaRPr lang="en-US" sz="3200" b="1" dirty="0">
              <a:solidFill>
                <a:schemeClr val="tx2"/>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pic>
        <p:nvPicPr>
          <p:cNvPr id="1028" name="Picture 2"/>
          <p:cNvPicPr>
            <a:picLocks noChangeAspect="1" noChangeArrowheads="1"/>
          </p:cNvPicPr>
          <p:nvPr/>
        </p:nvPicPr>
        <p:blipFill>
          <a:blip r:embed="rId3" cstate="print"/>
          <a:srcRect b="6250"/>
          <a:stretch>
            <a:fillRect/>
          </a:stretch>
        </p:blipFill>
        <p:spPr bwMode="auto">
          <a:xfrm>
            <a:off x="0" y="0"/>
            <a:ext cx="1573213" cy="6858000"/>
          </a:xfrm>
          <a:prstGeom prst="rect">
            <a:avLst/>
          </a:prstGeom>
          <a:noFill/>
          <a:ln w="9525">
            <a:noFill/>
            <a:miter lim="800000"/>
            <a:headEnd/>
            <a:tailEnd/>
          </a:ln>
        </p:spPr>
      </p:pic>
      <p:cxnSp>
        <p:nvCxnSpPr>
          <p:cNvPr id="9" name="Straight Connector 8"/>
          <p:cNvCxnSpPr/>
          <p:nvPr/>
        </p:nvCxnSpPr>
        <p:spPr>
          <a:xfrm>
            <a:off x="2133600" y="1828800"/>
            <a:ext cx="70104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p:nvPr/>
        </p:nvCxnSpPr>
        <p:spPr>
          <a:xfrm>
            <a:off x="2286000" y="5410200"/>
            <a:ext cx="6858000" cy="1588"/>
          </a:xfrm>
          <a:prstGeom prst="line">
            <a:avLst/>
          </a:prstGeom>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sz="2400" kern="1200">
          <a:solidFill>
            <a:srgbClr val="4F6228"/>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Font typeface="Arial" charset="0"/>
        <a:defRPr sz="2800" kern="1200">
          <a:solidFill>
            <a:schemeClr val="tx1"/>
          </a:solidFill>
          <a:latin typeface="+mn-lt"/>
          <a:ea typeface="+mn-ea"/>
          <a:cs typeface="Times New Roman" pitchFamily="18" charset="0"/>
        </a:defRPr>
      </a:lvl2pPr>
      <a:lvl3pPr marL="1143000" indent="-228600" algn="l" rtl="0" eaLnBrk="1" fontAlgn="base" hangingPunct="1">
        <a:spcBef>
          <a:spcPct val="20000"/>
        </a:spcBef>
        <a:spcAft>
          <a:spcPct val="0"/>
        </a:spcAft>
        <a:buFont typeface="Arial" charset="0"/>
        <a:defRPr sz="2400" kern="1200">
          <a:solidFill>
            <a:schemeClr val="tx1"/>
          </a:solidFill>
          <a:latin typeface="+mn-lt"/>
          <a:ea typeface="+mn-ea"/>
          <a:cs typeface="Times New Roman" pitchFamily="18" charset="0"/>
        </a:defRPr>
      </a:lvl3pPr>
      <a:lvl4pPr marL="1600200" indent="-228600" algn="l" rtl="0" eaLnBrk="1" fontAlgn="base" hangingPunct="1">
        <a:spcBef>
          <a:spcPct val="20000"/>
        </a:spcBef>
        <a:spcAft>
          <a:spcPct val="0"/>
        </a:spcAft>
        <a:buFont typeface="Arial" charset="0"/>
        <a:defRPr sz="2000" kern="1200">
          <a:solidFill>
            <a:schemeClr val="tx1"/>
          </a:solidFill>
          <a:latin typeface="+mn-lt"/>
          <a:ea typeface="+mn-ea"/>
          <a:cs typeface="Times New Roman" pitchFamily="18" charset="0"/>
        </a:defRPr>
      </a:lvl4pPr>
      <a:lvl5pPr marL="2057400" indent="-228600" algn="l" rtl="0" eaLnBrk="1" fontAlgn="base" hangingPunct="1">
        <a:spcBef>
          <a:spcPct val="20000"/>
        </a:spcBef>
        <a:spcAft>
          <a:spcPct val="0"/>
        </a:spcAft>
        <a:buFont typeface="Arial" charset="0"/>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57400" y="274638"/>
            <a:ext cx="6629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content slide master</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content slide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lumMod val="75000"/>
                  </a:schemeClr>
                </a:solidFill>
                <a:latin typeface="+mn-lt"/>
              </a:defRPr>
            </a:lvl1pPr>
          </a:lstStyle>
          <a:p>
            <a:pPr>
              <a:defRPr/>
            </a:pPr>
            <a:fld id="{C8A2807D-5116-4418-BB9E-64CF37104CC6}" type="slidenum">
              <a:rPr lang="en-US"/>
              <a:pPr>
                <a:defRPr/>
              </a:pPr>
              <a:t>‹#›</a:t>
            </a:fld>
            <a:endParaRPr lang="en-US" dirty="0"/>
          </a:p>
        </p:txBody>
      </p:sp>
      <p:pic>
        <p:nvPicPr>
          <p:cNvPr id="2054" name="Picture 2"/>
          <p:cNvPicPr>
            <a:picLocks noChangeAspect="1" noChangeArrowheads="1"/>
          </p:cNvPicPr>
          <p:nvPr/>
        </p:nvPicPr>
        <p:blipFill>
          <a:blip r:embed="rId6" cstate="print"/>
          <a:srcRect t="25000" b="56250"/>
          <a:stretch>
            <a:fillRect/>
          </a:stretch>
        </p:blipFill>
        <p:spPr bwMode="auto">
          <a:xfrm>
            <a:off x="0" y="0"/>
            <a:ext cx="1573213" cy="1447800"/>
          </a:xfrm>
          <a:prstGeom prst="rect">
            <a:avLst/>
          </a:prstGeom>
          <a:noFill/>
          <a:ln w="9525">
            <a:noFill/>
            <a:miter lim="800000"/>
            <a:headEnd/>
            <a:tailEnd/>
          </a:ln>
        </p:spPr>
      </p:pic>
      <p:cxnSp>
        <p:nvCxnSpPr>
          <p:cNvPr id="13" name="Straight Connector 12"/>
          <p:cNvCxnSpPr/>
          <p:nvPr/>
        </p:nvCxnSpPr>
        <p:spPr>
          <a:xfrm>
            <a:off x="2133600" y="1371600"/>
            <a:ext cx="70104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p:nvPr/>
        </p:nvCxnSpPr>
        <p:spPr>
          <a:xfrm>
            <a:off x="2286000" y="6400800"/>
            <a:ext cx="68580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2" name="Footer Placeholder 1"/>
          <p:cNvSpPr>
            <a:spLocks noGrp="1"/>
          </p:cNvSpPr>
          <p:nvPr>
            <p:ph type="ftr" sz="quarter" idx="3"/>
          </p:nvPr>
        </p:nvSpPr>
        <p:spPr>
          <a:xfrm>
            <a:off x="457200" y="6400800"/>
            <a:ext cx="3276600" cy="365125"/>
          </a:xfrm>
          <a:prstGeom prst="rect">
            <a:avLst/>
          </a:prstGeom>
        </p:spPr>
        <p:txBody>
          <a:bodyPr vert="horz" lIns="91440" tIns="45720" rIns="91440" bIns="45720" rtlCol="0" anchor="ctr"/>
          <a:lstStyle>
            <a:lvl1pPr algn="l">
              <a:defRPr sz="1100">
                <a:solidFill>
                  <a:srgbClr val="17375E"/>
                </a:solidFill>
                <a:latin typeface="+mn-lt"/>
              </a:defRPr>
            </a:lvl1pPr>
          </a:lstStyle>
          <a:p>
            <a:r>
              <a:rPr lang="en-US" smtClean="0"/>
              <a:t>Fundamentals of Human Resource Management 11e</a:t>
            </a: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78" r:id="rId3"/>
    <p:sldLayoutId id="2147483679" r:id="rId4"/>
  </p:sldLayoutIdLst>
  <p:hf hdr="0" dt="0"/>
  <p:txStyles>
    <p:titleStyle>
      <a:lvl1pPr algn="l" rtl="0" eaLnBrk="0" fontAlgn="base" hangingPunct="0">
        <a:spcBef>
          <a:spcPct val="0"/>
        </a:spcBef>
        <a:spcAft>
          <a:spcPct val="0"/>
        </a:spcAft>
        <a:defRPr sz="3600" kern="1200">
          <a:solidFill>
            <a:srgbClr val="17375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a:solidFill>
            <a:srgbClr val="17375E"/>
          </a:solidFill>
          <a:latin typeface="Times New Roman" pitchFamily="18" charset="0"/>
        </a:defRPr>
      </a:lvl2pPr>
      <a:lvl3pPr algn="l" rtl="0" eaLnBrk="0" fontAlgn="base" hangingPunct="0">
        <a:spcBef>
          <a:spcPct val="0"/>
        </a:spcBef>
        <a:spcAft>
          <a:spcPct val="0"/>
        </a:spcAft>
        <a:defRPr sz="3600">
          <a:solidFill>
            <a:srgbClr val="17375E"/>
          </a:solidFill>
          <a:latin typeface="Times New Roman" pitchFamily="18" charset="0"/>
        </a:defRPr>
      </a:lvl3pPr>
      <a:lvl4pPr algn="l" rtl="0" eaLnBrk="0" fontAlgn="base" hangingPunct="0">
        <a:spcBef>
          <a:spcPct val="0"/>
        </a:spcBef>
        <a:spcAft>
          <a:spcPct val="0"/>
        </a:spcAft>
        <a:defRPr sz="3600">
          <a:solidFill>
            <a:srgbClr val="17375E"/>
          </a:solidFill>
          <a:latin typeface="Times New Roman" pitchFamily="18" charset="0"/>
        </a:defRPr>
      </a:lvl4pPr>
      <a:lvl5pPr algn="l" rtl="0" eaLnBrk="0" fontAlgn="base" hangingPunct="0">
        <a:spcBef>
          <a:spcPct val="0"/>
        </a:spcBef>
        <a:spcAft>
          <a:spcPct val="0"/>
        </a:spcAft>
        <a:defRPr sz="3600">
          <a:solidFill>
            <a:srgbClr val="17375E"/>
          </a:solidFill>
          <a:latin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4F6228"/>
        </a:buClr>
        <a:buFont typeface="Wingdings"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17375E"/>
        </a:buClr>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4F6228"/>
        </a:buClr>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10253F"/>
        </a:buClr>
        <a:buFont typeface="Wingdings"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shrm.org/about/foundation/products/documents/social%20media%20briefing-%20final.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fontAlgn="auto">
              <a:spcAft>
                <a:spcPts val="0"/>
              </a:spcAft>
              <a:buFont typeface="Arial" pitchFamily="34" charset="0"/>
              <a:buNone/>
              <a:defRPr/>
            </a:pPr>
            <a:r>
              <a:rPr lang="en-US" b="1" dirty="0" smtClean="0">
                <a:latin typeface="Times New Roman" pitchFamily="18" charset="0"/>
                <a:cs typeface="Times New Roman" pitchFamily="18" charset="0"/>
              </a:rPr>
              <a:t>Chapter 4</a:t>
            </a:r>
          </a:p>
          <a:p>
            <a:pPr fontAlgn="auto">
              <a:spcAft>
                <a:spcPts val="0"/>
              </a:spcAft>
              <a:buFont typeface="Arial" pitchFamily="34" charset="0"/>
              <a:buNone/>
              <a:defRPr/>
            </a:pPr>
            <a:r>
              <a:rPr lang="en-US" b="1" dirty="0" smtClean="0">
                <a:latin typeface="Times New Roman" pitchFamily="18" charset="0"/>
                <a:cs typeface="Times New Roman" pitchFamily="18" charset="0"/>
              </a:rPr>
              <a:t>Employee Rights and Discipline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sz="2800" dirty="0" smtClean="0">
                <a:solidFill>
                  <a:srgbClr val="000000"/>
                </a:solidFill>
              </a:rPr>
              <a:t>Drug Testing</a:t>
            </a:r>
            <a:r>
              <a:rPr lang="en-US" sz="2800" dirty="0" smtClean="0"/>
              <a:t> </a:t>
            </a:r>
            <a:endParaRPr lang="en-US" sz="2800" dirty="0" smtClean="0">
              <a:solidFill>
                <a:srgbClr val="000000"/>
              </a:solidFill>
            </a:endParaRPr>
          </a:p>
          <a:p>
            <a:pPr>
              <a:buClr>
                <a:schemeClr val="tx2"/>
              </a:buClr>
            </a:pPr>
            <a:r>
              <a:rPr lang="en-US" sz="2000" dirty="0" smtClean="0">
                <a:solidFill>
                  <a:srgbClr val="000000"/>
                </a:solidFill>
              </a:rPr>
              <a:t>For current employees:</a:t>
            </a:r>
          </a:p>
          <a:p>
            <a:pPr lvl="1">
              <a:buClr>
                <a:schemeClr val="tx2"/>
              </a:buClr>
              <a:buFont typeface="Wingdings" pitchFamily="2" charset="2"/>
              <a:buChar char="§"/>
            </a:pPr>
            <a:r>
              <a:rPr lang="en-US" sz="2000" dirty="0" smtClean="0">
                <a:solidFill>
                  <a:srgbClr val="000000"/>
                </a:solidFill>
              </a:rPr>
              <a:t>Offers rehabilitation to those who fail</a:t>
            </a:r>
          </a:p>
          <a:p>
            <a:pPr lvl="1">
              <a:buClr>
                <a:schemeClr val="tx2"/>
              </a:buClr>
              <a:buFont typeface="Wingdings" pitchFamily="2" charset="2"/>
              <a:buChar char="§"/>
            </a:pPr>
            <a:r>
              <a:rPr lang="en-US" sz="2000" dirty="0" smtClean="0">
                <a:solidFill>
                  <a:srgbClr val="000000"/>
                </a:solidFill>
              </a:rPr>
              <a:t>Communicates that drugs will not be tolerated</a:t>
            </a:r>
          </a:p>
          <a:p>
            <a:pPr>
              <a:buClr>
                <a:schemeClr val="tx2"/>
              </a:buClr>
            </a:pPr>
            <a:r>
              <a:rPr lang="en-US" sz="2000" dirty="0" smtClean="0">
                <a:solidFill>
                  <a:srgbClr val="000000"/>
                </a:solidFill>
              </a:rPr>
              <a:t>For applicants:</a:t>
            </a:r>
          </a:p>
          <a:p>
            <a:pPr lvl="1">
              <a:buClr>
                <a:schemeClr val="tx2"/>
              </a:buClr>
              <a:buFont typeface="Wingdings" pitchFamily="2" charset="2"/>
              <a:buChar char="§"/>
            </a:pPr>
            <a:r>
              <a:rPr lang="en-US" sz="2000" dirty="0" smtClean="0">
                <a:solidFill>
                  <a:srgbClr val="000000"/>
                </a:solidFill>
              </a:rPr>
              <a:t>Should be done after a job offer is made</a:t>
            </a:r>
          </a:p>
          <a:p>
            <a:pPr lvl="1">
              <a:buClr>
                <a:schemeClr val="tx2"/>
              </a:buClr>
              <a:buFont typeface="Wingdings" pitchFamily="2" charset="2"/>
              <a:buChar char="§"/>
            </a:pPr>
            <a:r>
              <a:rPr lang="en-US" sz="2000" dirty="0" smtClean="0">
                <a:solidFill>
                  <a:srgbClr val="000000"/>
                </a:solidFill>
              </a:rPr>
              <a:t>Those who fail are usually no longer considered </a:t>
            </a:r>
          </a:p>
          <a:p>
            <a:pPr>
              <a:buClr>
                <a:schemeClr val="tx2"/>
              </a:buClr>
            </a:pPr>
            <a:r>
              <a:rPr lang="en-US" sz="2000" dirty="0" smtClean="0">
                <a:solidFill>
                  <a:srgbClr val="000000"/>
                </a:solidFill>
              </a:rPr>
              <a:t>Companies are:</a:t>
            </a:r>
          </a:p>
          <a:p>
            <a:pPr lvl="1">
              <a:buClr>
                <a:schemeClr val="tx2"/>
              </a:buClr>
              <a:buFont typeface="Wingdings" pitchFamily="2" charset="2"/>
              <a:buChar char="§"/>
            </a:pPr>
            <a:r>
              <a:rPr lang="en-US" sz="2000" dirty="0" smtClean="0">
                <a:solidFill>
                  <a:srgbClr val="000000"/>
                </a:solidFill>
              </a:rPr>
              <a:t>Moving to more precise tests (that do not use body fluids)</a:t>
            </a:r>
          </a:p>
          <a:p>
            <a:pPr lvl="1">
              <a:buClr>
                <a:schemeClr val="tx2"/>
              </a:buClr>
              <a:buFont typeface="Wingdings" pitchFamily="2" charset="2"/>
              <a:buChar char="§"/>
            </a:pPr>
            <a:r>
              <a:rPr lang="en-US" sz="2000" dirty="0" smtClean="0">
                <a:solidFill>
                  <a:srgbClr val="000000"/>
                </a:solidFill>
              </a:rPr>
              <a:t>Communicating clear policies and procedures</a:t>
            </a:r>
          </a:p>
          <a:p>
            <a:pPr lvl="1">
              <a:buClr>
                <a:schemeClr val="tx2"/>
              </a:buClr>
              <a:buFont typeface="Wingdings" pitchFamily="2" charset="2"/>
              <a:buChar char="§"/>
            </a:pPr>
            <a:r>
              <a:rPr lang="en-US" sz="2000" dirty="0" smtClean="0">
                <a:solidFill>
                  <a:srgbClr val="000000"/>
                </a:solidFill>
              </a:rPr>
              <a:t>Relating the testing program to safety and job performance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10</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7"/>
          <p:cNvSpPr txBox="1">
            <a:spLocks noChangeArrowheads="1"/>
          </p:cNvSpPr>
          <p:nvPr/>
        </p:nvSpPr>
        <p:spPr bwMode="auto">
          <a:xfrm>
            <a:off x="876300" y="1616869"/>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
        <p:nvSpPr>
          <p:cNvPr id="10" name="Rectangle 13"/>
          <p:cNvSpPr>
            <a:spLocks noChangeArrowheads="1"/>
          </p:cNvSpPr>
          <p:nvPr/>
        </p:nvSpPr>
        <p:spPr bwMode="auto">
          <a:xfrm>
            <a:off x="762000" y="5791200"/>
            <a:ext cx="79248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b="1" i="1" dirty="0">
                <a:solidFill>
                  <a:schemeClr val="tx2"/>
                </a:solidFill>
              </a:rPr>
              <a:t>Even organizations not covered by the Drug-Free Workplace Act conduct drug testing.</a:t>
            </a:r>
          </a:p>
        </p:txBody>
      </p:sp>
    </p:spTree>
    <p:extLst>
      <p:ext uri="{BB962C8B-B14F-4D97-AF65-F5344CB8AC3E}">
        <p14:creationId xmlns:p14="http://schemas.microsoft.com/office/powerpoint/2010/main" xmlns="" val="429201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lstStyle/>
          <a:p>
            <a:pPr marL="0" indent="0">
              <a:buNone/>
            </a:pPr>
            <a:r>
              <a:rPr lang="en-US" sz="2800" dirty="0" smtClean="0">
                <a:latin typeface="Times New Roman" pitchFamily="18" charset="0"/>
                <a:cs typeface="Times New Roman" pitchFamily="18" charset="0"/>
              </a:rPr>
              <a:t>Drug Testing</a:t>
            </a:r>
          </a:p>
          <a:p>
            <a:r>
              <a:rPr lang="en-US" sz="2400" dirty="0" smtClean="0">
                <a:latin typeface="Times New Roman" pitchFamily="18" charset="0"/>
                <a:cs typeface="Times New Roman" pitchFamily="18" charset="0"/>
              </a:rPr>
              <a:t>Under the Drug Free Workplace Act, all individuals with federal contracts or grants and the organizations with federal grants or contracts over </a:t>
            </a:r>
            <a:r>
              <a:rPr lang="en-US" sz="2400" b="1" dirty="0" smtClean="0">
                <a:latin typeface="Times New Roman" pitchFamily="18" charset="0"/>
                <a:cs typeface="Times New Roman" pitchFamily="18" charset="0"/>
              </a:rPr>
              <a:t>$100,000 </a:t>
            </a:r>
            <a:r>
              <a:rPr lang="en-US" sz="2400" dirty="0" smtClean="0">
                <a:latin typeface="Times New Roman" pitchFamily="18" charset="0"/>
                <a:cs typeface="Times New Roman" pitchFamily="18" charset="0"/>
              </a:rPr>
              <a:t>are required to actively pursue a drug-free workplace.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act also requires employees who hold certain jobs in companies regulated by the </a:t>
            </a:r>
            <a:r>
              <a:rPr lang="en-US" sz="2400" b="1" dirty="0" smtClean="0">
                <a:latin typeface="Times New Roman" pitchFamily="18" charset="0"/>
                <a:cs typeface="Times New Roman" pitchFamily="18" charset="0"/>
              </a:rPr>
              <a:t>Department of Transportation</a:t>
            </a:r>
            <a:r>
              <a:rPr lang="en-US" sz="2400" dirty="0" smtClean="0">
                <a:latin typeface="Times New Roman" pitchFamily="18" charset="0"/>
                <a:cs typeface="Times New Roman" pitchFamily="18" charset="0"/>
              </a:rPr>
              <a:t> and the </a:t>
            </a:r>
            <a:r>
              <a:rPr lang="en-US" sz="2400" b="1" dirty="0" smtClean="0">
                <a:latin typeface="Times New Roman" pitchFamily="18" charset="0"/>
                <a:cs typeface="Times New Roman" pitchFamily="18" charset="0"/>
              </a:rPr>
              <a:t>Nuclear Regulatory Commission</a:t>
            </a:r>
            <a:r>
              <a:rPr lang="en-US" sz="2400" dirty="0" smtClean="0">
                <a:latin typeface="Times New Roman" pitchFamily="18" charset="0"/>
                <a:cs typeface="Times New Roman" pitchFamily="18" charset="0"/>
              </a:rPr>
              <a:t> to be subject to drug tests.</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11</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Tree>
    <p:extLst>
      <p:ext uri="{BB962C8B-B14F-4D97-AF65-F5344CB8AC3E}">
        <p14:creationId xmlns:p14="http://schemas.microsoft.com/office/powerpoint/2010/main" xmlns="" val="268897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indent="-457200">
              <a:buClr>
                <a:schemeClr val="tx2"/>
              </a:buClr>
              <a:buNone/>
            </a:pPr>
            <a:r>
              <a:rPr lang="en-US" sz="3600" dirty="0" smtClean="0">
                <a:solidFill>
                  <a:srgbClr val="000000"/>
                </a:solidFill>
              </a:rPr>
              <a:t>Honesty Tests</a:t>
            </a:r>
            <a:r>
              <a:rPr lang="en-US" sz="3600" dirty="0" smtClean="0"/>
              <a:t> </a:t>
            </a:r>
            <a:endParaRPr lang="en-US" sz="3600" dirty="0" smtClean="0">
              <a:solidFill>
                <a:srgbClr val="000000"/>
              </a:solidFill>
            </a:endParaRPr>
          </a:p>
          <a:p>
            <a:pPr lvl="1" indent="-457200">
              <a:buClr>
                <a:schemeClr val="tx2"/>
              </a:buClr>
              <a:buFont typeface="Wingdings" pitchFamily="2" charset="2"/>
              <a:buChar char="§"/>
            </a:pPr>
            <a:r>
              <a:rPr lang="en-US" dirty="0" smtClean="0">
                <a:solidFill>
                  <a:srgbClr val="000000"/>
                </a:solidFill>
              </a:rPr>
              <a:t>Written tests to get applicants to reveal information about their integrity</a:t>
            </a:r>
            <a:r>
              <a:rPr lang="en-US" dirty="0" smtClean="0"/>
              <a:t> </a:t>
            </a:r>
          </a:p>
          <a:p>
            <a:pPr lvl="1" indent="-457200">
              <a:buClr>
                <a:schemeClr val="tx2"/>
              </a:buClr>
              <a:buFont typeface="Wingdings" pitchFamily="2" charset="2"/>
              <a:buChar char="§"/>
            </a:pPr>
            <a:r>
              <a:rPr lang="en-US" dirty="0" smtClean="0"/>
              <a:t>Legal alternative to polygraph</a:t>
            </a:r>
          </a:p>
          <a:p>
            <a:pPr lvl="1" indent="-457200">
              <a:buClr>
                <a:schemeClr val="tx2"/>
              </a:buClr>
              <a:buFont typeface="Wingdings" pitchFamily="2" charset="2"/>
              <a:buChar char="§"/>
            </a:pPr>
            <a:r>
              <a:rPr lang="en-US" dirty="0" smtClean="0">
                <a:solidFill>
                  <a:srgbClr val="000000"/>
                </a:solidFill>
              </a:rPr>
              <a:t>Used to predict theft and drug use</a:t>
            </a:r>
            <a:endParaRPr lang="en-US" dirty="0" smtClean="0"/>
          </a:p>
          <a:p>
            <a:pPr lvl="1" indent="-457200">
              <a:buClr>
                <a:schemeClr val="tx2"/>
              </a:buClr>
              <a:buFont typeface="Wingdings" pitchFamily="2" charset="2"/>
              <a:buChar char="§"/>
            </a:pPr>
            <a:r>
              <a:rPr lang="en-US" dirty="0" smtClean="0">
                <a:solidFill>
                  <a:srgbClr val="000000"/>
                </a:solidFill>
              </a:rPr>
              <a:t>Multiple questions on the same topic to assess consistency of responses</a:t>
            </a:r>
            <a:r>
              <a:rPr lang="en-US" dirty="0" smtClean="0"/>
              <a:t> </a:t>
            </a:r>
          </a:p>
          <a:p>
            <a:pPr lvl="1" indent="-457200">
              <a:buClr>
                <a:schemeClr val="tx2"/>
              </a:buClr>
              <a:buFont typeface="Wingdings" pitchFamily="2" charset="2"/>
              <a:buChar char="§"/>
            </a:pPr>
            <a:r>
              <a:rPr lang="en-US" dirty="0" smtClean="0">
                <a:solidFill>
                  <a:srgbClr val="000000"/>
                </a:solidFill>
              </a:rPr>
              <a:t>Shouldn’t be sole criterion for a hiring decision</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Regarding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12</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7"/>
          <p:cNvSpPr txBox="1">
            <a:spLocks noChangeArrowheads="1"/>
          </p:cNvSpPr>
          <p:nvPr/>
        </p:nvSpPr>
        <p:spPr bwMode="auto">
          <a:xfrm>
            <a:off x="685800" y="1416843"/>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
        <p:nvSpPr>
          <p:cNvPr id="8" name="Text Box 8"/>
          <p:cNvSpPr txBox="1">
            <a:spLocks noChangeArrowheads="1"/>
          </p:cNvSpPr>
          <p:nvPr/>
        </p:nvSpPr>
        <p:spPr bwMode="auto">
          <a:xfrm>
            <a:off x="914400" y="6065043"/>
            <a:ext cx="8153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Tree>
    <p:extLst>
      <p:ext uri="{BB962C8B-B14F-4D97-AF65-F5344CB8AC3E}">
        <p14:creationId xmlns:p14="http://schemas.microsoft.com/office/powerpoint/2010/main" xmlns="" val="683116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smtClean="0">
                <a:latin typeface="Times New Roman" pitchFamily="18" charset="0"/>
                <a:cs typeface="Times New Roman" pitchFamily="18" charset="0"/>
              </a:rPr>
              <a:t>Whistle-blowing</a:t>
            </a:r>
          </a:p>
          <a:p>
            <a:r>
              <a:rPr lang="en-US" dirty="0" smtClean="0">
                <a:latin typeface="Times New Roman" pitchFamily="18" charset="0"/>
                <a:cs typeface="Times New Roman" pitchFamily="18" charset="0"/>
              </a:rPr>
              <a:t>Employee notifies authorities of wrongdoing in an organization.</a:t>
            </a:r>
          </a:p>
          <a:p>
            <a:pPr lvl="1"/>
            <a:r>
              <a:rPr lang="en-US" dirty="0" smtClean="0">
                <a:latin typeface="Times New Roman" pitchFamily="18" charset="0"/>
                <a:cs typeface="Times New Roman" pitchFamily="18" charset="0"/>
              </a:rPr>
              <a:t>Sarbanes-Oxley Act protects some employees from employer retaliation</a:t>
            </a:r>
          </a:p>
          <a:p>
            <a:pPr lvl="1"/>
            <a:r>
              <a:rPr lang="en-US" dirty="0" smtClean="0">
                <a:latin typeface="Times New Roman" pitchFamily="18" charset="0"/>
                <a:cs typeface="Times New Roman" pitchFamily="18" charset="0"/>
              </a:rPr>
              <a:t>Some state laws protect the jobs of whistleblowers</a:t>
            </a:r>
          </a:p>
          <a:p>
            <a:pPr lvl="1"/>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13</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7"/>
          <p:cNvSpPr txBox="1">
            <a:spLocks noChangeArrowheads="1"/>
          </p:cNvSpPr>
          <p:nvPr/>
        </p:nvSpPr>
        <p:spPr bwMode="auto">
          <a:xfrm>
            <a:off x="685800" y="1416843"/>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
        <p:nvSpPr>
          <p:cNvPr id="8" name="Text Box 8"/>
          <p:cNvSpPr txBox="1">
            <a:spLocks noChangeArrowheads="1"/>
          </p:cNvSpPr>
          <p:nvPr/>
        </p:nvSpPr>
        <p:spPr bwMode="auto">
          <a:xfrm>
            <a:off x="914400" y="6065043"/>
            <a:ext cx="8153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Tree>
    <p:extLst>
      <p:ext uri="{BB962C8B-B14F-4D97-AF65-F5344CB8AC3E}">
        <p14:creationId xmlns:p14="http://schemas.microsoft.com/office/powerpoint/2010/main" xmlns="" val="683116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buNone/>
            </a:pPr>
            <a:r>
              <a:rPr lang="en-US" sz="1600" dirty="0" smtClean="0"/>
              <a:t> </a:t>
            </a:r>
            <a:r>
              <a:rPr lang="en-US" sz="2800" dirty="0" smtClean="0"/>
              <a:t>Employee Monitoring and Workplace Security </a:t>
            </a:r>
          </a:p>
          <a:p>
            <a:r>
              <a:rPr lang="en-US" sz="2800" dirty="0" smtClean="0"/>
              <a:t>Company interests are protected against </a:t>
            </a:r>
          </a:p>
          <a:p>
            <a:pPr lvl="1"/>
            <a:r>
              <a:rPr lang="en-US" sz="2400" dirty="0" smtClean="0"/>
              <a:t>Theft</a:t>
            </a:r>
          </a:p>
          <a:p>
            <a:pPr lvl="1"/>
            <a:r>
              <a:rPr lang="en-US" sz="2400" dirty="0" smtClean="0"/>
              <a:t>Revealing of trade secrets to competitors</a:t>
            </a:r>
          </a:p>
          <a:p>
            <a:pPr lvl="1"/>
            <a:r>
              <a:rPr lang="en-US" sz="2400" dirty="0" smtClean="0"/>
              <a:t>Using the customer database for personal gain</a:t>
            </a:r>
          </a:p>
          <a:p>
            <a:pPr lvl="1"/>
            <a:r>
              <a:rPr lang="en-US" sz="2400" dirty="0" smtClean="0"/>
              <a:t>Lost productivity </a:t>
            </a:r>
            <a:endParaRPr lang="en-US" dirty="0" smtClean="0"/>
          </a:p>
          <a:p>
            <a:pPr marL="0" lvl="2"/>
            <a:r>
              <a:rPr lang="en-US" dirty="0" smtClean="0"/>
              <a:t>HRM policies must be clear on monitoring</a:t>
            </a:r>
          </a:p>
          <a:p>
            <a:pPr marL="914400" lvl="3" indent="-457200">
              <a:buClr>
                <a:schemeClr val="tx2"/>
              </a:buClr>
            </a:pPr>
            <a:r>
              <a:rPr lang="en-US" sz="2400" dirty="0" smtClean="0"/>
              <a:t>E-mail</a:t>
            </a:r>
          </a:p>
          <a:p>
            <a:pPr marL="914400" lvl="3" indent="-457200">
              <a:buClr>
                <a:schemeClr val="tx2"/>
              </a:buClr>
            </a:pPr>
            <a:r>
              <a:rPr lang="en-US" sz="2400" dirty="0" smtClean="0"/>
              <a:t>Internet use</a:t>
            </a:r>
          </a:p>
          <a:p>
            <a:pPr marL="914400" lvl="3" indent="-457200">
              <a:buClr>
                <a:schemeClr val="tx2"/>
              </a:buClr>
            </a:pPr>
            <a:r>
              <a:rPr lang="en-US" sz="2400" dirty="0" smtClean="0"/>
              <a:t>Phone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14</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10" name="Text Box 13"/>
          <p:cNvSpPr txBox="1">
            <a:spLocks noChangeArrowheads="1"/>
          </p:cNvSpPr>
          <p:nvPr/>
        </p:nvSpPr>
        <p:spPr bwMode="auto">
          <a:xfrm>
            <a:off x="4876800" y="5181600"/>
            <a:ext cx="40386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en-US" b="1" i="1" dirty="0">
                <a:solidFill>
                  <a:schemeClr val="tx2"/>
                </a:solidFill>
              </a:rPr>
              <a:t>How to balance security with employees’ rights? </a:t>
            </a:r>
            <a:r>
              <a:rPr lang="en-US" b="1" i="1" dirty="0" smtClean="0">
                <a:solidFill>
                  <a:schemeClr val="tx2"/>
                </a:solidFill>
              </a:rPr>
              <a:t/>
            </a:r>
            <a:br>
              <a:rPr lang="en-US" b="1" i="1" dirty="0" smtClean="0">
                <a:solidFill>
                  <a:schemeClr val="tx2"/>
                </a:solidFill>
              </a:rPr>
            </a:br>
            <a:r>
              <a:rPr lang="en-US" b="1" i="1" dirty="0" smtClean="0">
                <a:solidFill>
                  <a:schemeClr val="tx2"/>
                </a:solidFill>
              </a:rPr>
              <a:t>Tough question!</a:t>
            </a:r>
            <a:endParaRPr lang="en-US" b="1" i="1" dirty="0">
              <a:solidFill>
                <a:schemeClr val="tx2"/>
              </a:solidFill>
            </a:endParaRPr>
          </a:p>
        </p:txBody>
      </p:sp>
    </p:spTree>
    <p:extLst>
      <p:ext uri="{BB962C8B-B14F-4D97-AF65-F5344CB8AC3E}">
        <p14:creationId xmlns:p14="http://schemas.microsoft.com/office/powerpoint/2010/main" xmlns="" val="26734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a:buNone/>
            </a:pPr>
            <a:r>
              <a:rPr lang="en-US" dirty="0" smtClean="0">
                <a:solidFill>
                  <a:srgbClr val="000000"/>
                </a:solidFill>
              </a:rPr>
              <a:t>Employee Monitoring and </a:t>
            </a:r>
            <a:r>
              <a:rPr lang="en-US" sz="2800" dirty="0" smtClean="0">
                <a:solidFill>
                  <a:srgbClr val="000000"/>
                </a:solidFill>
              </a:rPr>
              <a:t>Workplace</a:t>
            </a:r>
            <a:r>
              <a:rPr lang="en-US" dirty="0" smtClean="0">
                <a:solidFill>
                  <a:srgbClr val="000000"/>
                </a:solidFill>
              </a:rPr>
              <a:t> Security</a:t>
            </a:r>
            <a:r>
              <a:rPr lang="en-US" dirty="0" smtClean="0"/>
              <a:t> </a:t>
            </a:r>
          </a:p>
          <a:p>
            <a:pPr>
              <a:buNone/>
            </a:pPr>
            <a:r>
              <a:rPr lang="en-US" sz="2400" dirty="0" smtClean="0"/>
              <a:t>	Monitoring may include many types of employee communication</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15</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8" name="Text Box 11"/>
          <p:cNvSpPr txBox="1">
            <a:spLocks noChangeArrowheads="1"/>
          </p:cNvSpPr>
          <p:nvPr/>
        </p:nvSpPr>
        <p:spPr bwMode="auto">
          <a:xfrm>
            <a:off x="685800" y="5334000"/>
            <a:ext cx="7886700"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en-US" sz="1800" b="1" i="1" dirty="0">
                <a:solidFill>
                  <a:schemeClr val="tx2"/>
                </a:solidFill>
              </a:rPr>
              <a:t>Technology has blurred the line between public and </a:t>
            </a:r>
            <a:r>
              <a:rPr lang="en-US" sz="1800" b="1" i="1" dirty="0" smtClean="0">
                <a:solidFill>
                  <a:schemeClr val="tx2"/>
                </a:solidFill>
              </a:rPr>
              <a:t>private</a:t>
            </a:r>
            <a:endParaRPr lang="en-US" sz="1800" b="1" i="1" dirty="0">
              <a:solidFill>
                <a:srgbClr val="B22626"/>
              </a:solidFill>
            </a:endParaRPr>
          </a:p>
          <a:p>
            <a:pPr marL="0" lvl="1" indent="0" algn="ctr" eaLnBrk="1" hangingPunct="1">
              <a:spcBef>
                <a:spcPct val="50000"/>
              </a:spcBef>
            </a:pPr>
            <a:r>
              <a:rPr lang="en-US" sz="1800" b="1" i="1" dirty="0" smtClean="0">
                <a:solidFill>
                  <a:schemeClr val="tx2"/>
                </a:solidFill>
              </a:rPr>
              <a:t>See “</a:t>
            </a:r>
            <a:r>
              <a:rPr lang="en-US" sz="1800" b="1" i="1" dirty="0" smtClean="0">
                <a:solidFill>
                  <a:schemeClr val="tx2"/>
                </a:solidFill>
                <a:hlinkClick r:id="rId2"/>
              </a:rPr>
              <a:t>Social Media in the Workplace</a:t>
            </a:r>
            <a:r>
              <a:rPr lang="en-US" sz="1800" b="1" i="1" dirty="0" smtClean="0">
                <a:solidFill>
                  <a:schemeClr val="tx2"/>
                </a:solidFill>
              </a:rPr>
              <a:t>” from SHRM</a:t>
            </a:r>
            <a:endParaRPr lang="en-US" sz="1800" b="1" i="1" dirty="0">
              <a:solidFill>
                <a:srgbClr val="B22626"/>
              </a:solidFill>
            </a:endParaRPr>
          </a:p>
        </p:txBody>
      </p:sp>
      <p:sp>
        <p:nvSpPr>
          <p:cNvPr id="15" name="Text Box 7"/>
          <p:cNvSpPr txBox="1">
            <a:spLocks noChangeArrowheads="1"/>
          </p:cNvSpPr>
          <p:nvPr/>
        </p:nvSpPr>
        <p:spPr bwMode="auto">
          <a:xfrm>
            <a:off x="800100" y="1357406"/>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pic>
        <p:nvPicPr>
          <p:cNvPr id="11" name="Picture 10" descr="social media.jpg"/>
          <p:cNvPicPr>
            <a:picLocks noChangeAspect="1"/>
          </p:cNvPicPr>
          <p:nvPr/>
        </p:nvPicPr>
        <p:blipFill>
          <a:blip r:embed="rId3" cstate="print"/>
          <a:srcRect t="38889" b="37778"/>
          <a:stretch>
            <a:fillRect/>
          </a:stretch>
        </p:blipFill>
        <p:spPr>
          <a:xfrm>
            <a:off x="762000" y="3200400"/>
            <a:ext cx="7443369" cy="1600200"/>
          </a:xfrm>
          <a:prstGeom prst="rect">
            <a:avLst/>
          </a:prstGeom>
        </p:spPr>
      </p:pic>
    </p:spTree>
    <p:extLst>
      <p:ext uri="{BB962C8B-B14F-4D97-AF65-F5344CB8AC3E}">
        <p14:creationId xmlns:p14="http://schemas.microsoft.com/office/powerpoint/2010/main" xmlns="" val="7549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Workplace Romance</a:t>
            </a:r>
          </a:p>
          <a:p>
            <a:pPr lvl="1"/>
            <a:r>
              <a:rPr lang="en-US" dirty="0" smtClean="0">
                <a:solidFill>
                  <a:srgbClr val="000000"/>
                </a:solidFill>
              </a:rPr>
              <a:t>Concerns include</a:t>
            </a:r>
          </a:p>
          <a:p>
            <a:pPr lvl="2"/>
            <a:r>
              <a:rPr lang="en-US" sz="2000" dirty="0" smtClean="0">
                <a:solidFill>
                  <a:srgbClr val="000000"/>
                </a:solidFill>
              </a:rPr>
              <a:t>Favoritism</a:t>
            </a:r>
          </a:p>
          <a:p>
            <a:pPr lvl="2"/>
            <a:r>
              <a:rPr lang="en-US" sz="2000" dirty="0" smtClean="0">
                <a:solidFill>
                  <a:srgbClr val="000000"/>
                </a:solidFill>
              </a:rPr>
              <a:t>Ethical issues</a:t>
            </a:r>
          </a:p>
          <a:p>
            <a:pPr lvl="2"/>
            <a:r>
              <a:rPr lang="en-US" sz="2000" dirty="0" smtClean="0">
                <a:solidFill>
                  <a:srgbClr val="000000"/>
                </a:solidFill>
              </a:rPr>
              <a:t>Low productivity</a:t>
            </a:r>
          </a:p>
          <a:p>
            <a:pPr lvl="2"/>
            <a:r>
              <a:rPr lang="en-US" sz="2000" dirty="0" smtClean="0">
                <a:solidFill>
                  <a:srgbClr val="000000"/>
                </a:solidFill>
              </a:rPr>
              <a:t>Morale problems</a:t>
            </a:r>
          </a:p>
          <a:p>
            <a:pPr lvl="2"/>
            <a:r>
              <a:rPr lang="en-US" sz="2000" dirty="0" smtClean="0">
                <a:solidFill>
                  <a:srgbClr val="000000"/>
                </a:solidFill>
              </a:rPr>
              <a:t>Workplace violence</a:t>
            </a:r>
          </a:p>
          <a:p>
            <a:pPr lvl="1"/>
            <a:r>
              <a:rPr lang="en-US" dirty="0" smtClean="0">
                <a:solidFill>
                  <a:srgbClr val="000000"/>
                </a:solidFill>
              </a:rPr>
              <a:t>Options include</a:t>
            </a:r>
          </a:p>
          <a:p>
            <a:pPr lvl="2"/>
            <a:r>
              <a:rPr lang="en-US" dirty="0" smtClean="0">
                <a:solidFill>
                  <a:srgbClr val="000000"/>
                </a:solidFill>
              </a:rPr>
              <a:t>Forbid co-worker relationships (fraternization policies)</a:t>
            </a:r>
          </a:p>
          <a:p>
            <a:pPr lvl="2"/>
            <a:r>
              <a:rPr lang="en-US" dirty="0" smtClean="0">
                <a:solidFill>
                  <a:srgbClr val="000000"/>
                </a:solidFill>
              </a:rPr>
              <a:t>Require “consensual relationship” contracts</a:t>
            </a:r>
            <a:endParaRPr lang="en-US" dirty="0" smtClean="0"/>
          </a:p>
          <a:p>
            <a:pPr lvl="1"/>
            <a:endParaRPr lang="en-US" dirty="0"/>
          </a:p>
        </p:txBody>
      </p:sp>
      <p:sp>
        <p:nvSpPr>
          <p:cNvPr id="6" name="Title 5"/>
          <p:cNvSpPr>
            <a:spLocks noGrp="1"/>
          </p:cNvSpPr>
          <p:nvPr>
            <p:ph type="title"/>
          </p:nvPr>
        </p:nvSpPr>
        <p:spPr/>
        <p:txBody>
          <a:bodyPr/>
          <a:lstStyle/>
          <a:p>
            <a:r>
              <a:rPr lang="en-US" dirty="0" smtClean="0"/>
              <a:t>Current Issues in Employee Rights</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16</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sz="2400" dirty="0" smtClean="0"/>
              <a:t>Allows dismissal of employees at any time for any reason except race, religion, sex, national origin, age, or disability. </a:t>
            </a:r>
          </a:p>
          <a:p>
            <a:r>
              <a:rPr lang="en-US" sz="2400" dirty="0" smtClean="0">
                <a:solidFill>
                  <a:srgbClr val="000000"/>
                </a:solidFill>
              </a:rPr>
              <a:t>Exceptions to the doctrine:</a:t>
            </a:r>
          </a:p>
          <a:p>
            <a:endParaRPr lang="en-US" sz="2400" dirty="0" smtClean="0">
              <a:solidFill>
                <a:srgbClr val="000000"/>
              </a:solidFill>
            </a:endParaRPr>
          </a:p>
        </p:txBody>
      </p:sp>
      <p:sp>
        <p:nvSpPr>
          <p:cNvPr id="6" name="Title 5"/>
          <p:cNvSpPr>
            <a:spLocks noGrp="1"/>
          </p:cNvSpPr>
          <p:nvPr>
            <p:ph type="title"/>
          </p:nvPr>
        </p:nvSpPr>
        <p:spPr/>
        <p:txBody>
          <a:bodyPr/>
          <a:lstStyle/>
          <a:p>
            <a:r>
              <a:rPr lang="en-US" dirty="0" smtClean="0"/>
              <a:t>Employment-at-Will Doctrine</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17</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graphicFrame>
        <p:nvGraphicFramePr>
          <p:cNvPr id="8" name="Content Placeholder 12"/>
          <p:cNvGraphicFramePr>
            <a:graphicFrameLocks/>
          </p:cNvGraphicFramePr>
          <p:nvPr/>
        </p:nvGraphicFramePr>
        <p:xfrm>
          <a:off x="609600" y="29718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Discipline	</a:t>
            </a:r>
          </a:p>
          <a:p>
            <a:pPr lvl="1"/>
            <a:r>
              <a:rPr lang="en-US" dirty="0" smtClean="0"/>
              <a:t>Employees conduct themselves according to organizational rules and standards</a:t>
            </a:r>
          </a:p>
          <a:p>
            <a:pPr lvl="2"/>
            <a:r>
              <a:rPr lang="en-US" dirty="0" smtClean="0"/>
              <a:t>They know what is expected</a:t>
            </a:r>
          </a:p>
          <a:p>
            <a:pPr lvl="2"/>
            <a:r>
              <a:rPr lang="en-US" dirty="0" smtClean="0"/>
              <a:t>They know meeting those expectations is in the best interest of themselves and the organization</a:t>
            </a:r>
          </a:p>
          <a:p>
            <a:pPr lvl="1">
              <a:buNone/>
            </a:pPr>
            <a:endParaRPr lang="en-US" dirty="0"/>
          </a:p>
        </p:txBody>
      </p:sp>
      <p:sp>
        <p:nvSpPr>
          <p:cNvPr id="6" name="Title 5"/>
          <p:cNvSpPr>
            <a:spLocks noGrp="1"/>
          </p:cNvSpPr>
          <p:nvPr>
            <p:ph type="title"/>
          </p:nvPr>
        </p:nvSpPr>
        <p:spPr/>
        <p:txBody>
          <a:bodyPr/>
          <a:lstStyle/>
          <a:p>
            <a:r>
              <a:rPr lang="en-US" dirty="0" smtClean="0"/>
              <a:t>Discipline and Employee Rights</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18</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dirty="0" smtClean="0">
                <a:solidFill>
                  <a:schemeClr val="tx2"/>
                </a:solidFill>
              </a:rPr>
              <a:t>HR</a:t>
            </a:r>
            <a:r>
              <a:rPr lang="en-US" dirty="0" smtClean="0"/>
              <a:t> managers should consider: </a:t>
            </a:r>
            <a:endParaRPr lang="en-US" dirty="0" smtClean="0">
              <a:solidFill>
                <a:srgbClr val="000000"/>
              </a:solidFill>
            </a:endParaRPr>
          </a:p>
          <a:p>
            <a:pPr lvl="1"/>
            <a:r>
              <a:rPr lang="en-US" sz="2400" dirty="0" smtClean="0">
                <a:solidFill>
                  <a:srgbClr val="000000"/>
                </a:solidFill>
              </a:rPr>
              <a:t>seriousness of the problem</a:t>
            </a:r>
            <a:r>
              <a:rPr lang="en-US" sz="2400" dirty="0" smtClean="0"/>
              <a:t> </a:t>
            </a:r>
          </a:p>
          <a:p>
            <a:pPr lvl="1"/>
            <a:r>
              <a:rPr lang="en-US" sz="2400" dirty="0" smtClean="0">
                <a:solidFill>
                  <a:srgbClr val="000000"/>
                </a:solidFill>
              </a:rPr>
              <a:t>duration of the problem</a:t>
            </a:r>
            <a:r>
              <a:rPr lang="en-US" sz="2400" dirty="0" smtClean="0"/>
              <a:t> </a:t>
            </a:r>
          </a:p>
          <a:p>
            <a:pPr lvl="1"/>
            <a:r>
              <a:rPr lang="en-US" sz="2400" dirty="0" smtClean="0">
                <a:solidFill>
                  <a:srgbClr val="000000"/>
                </a:solidFill>
              </a:rPr>
              <a:t>frequency and nature of the problem</a:t>
            </a:r>
            <a:r>
              <a:rPr lang="en-US" sz="2400" dirty="0" smtClean="0"/>
              <a:t> </a:t>
            </a:r>
          </a:p>
          <a:p>
            <a:pPr lvl="1"/>
            <a:r>
              <a:rPr lang="en-US" sz="2400" dirty="0" smtClean="0">
                <a:solidFill>
                  <a:srgbClr val="000000"/>
                </a:solidFill>
              </a:rPr>
              <a:t>extenuating factors</a:t>
            </a:r>
            <a:r>
              <a:rPr lang="en-US" sz="2400" dirty="0" smtClean="0"/>
              <a:t> </a:t>
            </a:r>
          </a:p>
          <a:p>
            <a:pPr lvl="1"/>
            <a:r>
              <a:rPr lang="en-US" sz="2400" dirty="0" smtClean="0">
                <a:solidFill>
                  <a:srgbClr val="000000"/>
                </a:solidFill>
              </a:rPr>
              <a:t>degree of socialization</a:t>
            </a:r>
            <a:r>
              <a:rPr lang="en-US" sz="2400" dirty="0" smtClean="0"/>
              <a:t> </a:t>
            </a:r>
          </a:p>
          <a:p>
            <a:pPr lvl="1"/>
            <a:r>
              <a:rPr lang="en-US" sz="2400" dirty="0" smtClean="0">
                <a:solidFill>
                  <a:srgbClr val="000000"/>
                </a:solidFill>
              </a:rPr>
              <a:t>history of organization’s discipline practices</a:t>
            </a:r>
            <a:r>
              <a:rPr lang="en-US" sz="2400" dirty="0" smtClean="0"/>
              <a:t> </a:t>
            </a:r>
          </a:p>
          <a:p>
            <a:pPr lvl="1"/>
            <a:r>
              <a:rPr lang="en-US" sz="2400" dirty="0" smtClean="0">
                <a:solidFill>
                  <a:srgbClr val="000000"/>
                </a:solidFill>
              </a:rPr>
              <a:t>management backing</a:t>
            </a:r>
            <a:r>
              <a:rPr lang="en-US" sz="2400" dirty="0" smtClean="0"/>
              <a:t> </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Discipline and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19</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6"/>
          <p:cNvSpPr txBox="1">
            <a:spLocks noChangeArrowheads="1"/>
          </p:cNvSpPr>
          <p:nvPr/>
        </p:nvSpPr>
        <p:spPr bwMode="auto">
          <a:xfrm>
            <a:off x="990600" y="6172200"/>
            <a:ext cx="8153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Tree>
    <p:extLst>
      <p:ext uri="{BB962C8B-B14F-4D97-AF65-F5344CB8AC3E}">
        <p14:creationId xmlns:p14="http://schemas.microsoft.com/office/powerpoint/2010/main" xmlns="" val="2847426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solidFill>
                  <a:schemeClr val="tx2">
                    <a:lumMod val="75000"/>
                  </a:schemeClr>
                </a:solidFill>
                <a:latin typeface="Times New Roman" pitchFamily="18" charset="0"/>
                <a:cs typeface="Times New Roman" pitchFamily="18" charset="0"/>
              </a:rPr>
              <a:t>Introduction</a:t>
            </a:r>
            <a:endParaRPr lang="en-US" dirty="0">
              <a:solidFill>
                <a:schemeClr val="tx2">
                  <a:lumMod val="75000"/>
                </a:schemeClr>
              </a:solidFill>
              <a:latin typeface="Times New Roman" pitchFamily="18" charset="0"/>
              <a:cs typeface="Times New Roman" pitchFamily="18" charset="0"/>
            </a:endParaRPr>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6" name="Slide Number Placeholder 5"/>
          <p:cNvSpPr>
            <a:spLocks noGrp="1"/>
          </p:cNvSpPr>
          <p:nvPr>
            <p:ph type="sldNum" sz="quarter" idx="10"/>
          </p:nvPr>
        </p:nvSpPr>
        <p:spPr/>
        <p:txBody>
          <a:bodyPr/>
          <a:lstStyle/>
          <a:p>
            <a:pPr>
              <a:defRPr/>
            </a:pPr>
            <a:fld id="{E5B3EB46-9B19-4BAF-BED5-08115D43554F}" type="slidenum">
              <a:rPr lang="en-US" smtClean="0"/>
              <a:pPr>
                <a:defRPr/>
              </a:pPr>
              <a:t>2</a:t>
            </a:fld>
            <a:endParaRPr lang="en-US"/>
          </a:p>
        </p:txBody>
      </p:sp>
      <p:sp>
        <p:nvSpPr>
          <p:cNvPr id="7" name="Text Box 19"/>
          <p:cNvSpPr txBox="1">
            <a:spLocks noGrp="1" noChangeArrowheads="1"/>
          </p:cNvSpPr>
          <p:nvPr>
            <p:ph idx="1"/>
          </p:nvPr>
        </p:nvSpPr>
        <p:spPr bwMode="auto">
          <a:xfrm>
            <a:off x="457200" y="1600200"/>
            <a:ext cx="8229600" cy="2677656"/>
          </a:xfrm>
          <a:prstGeom prst="rect">
            <a:avLst/>
          </a:prstGeom>
          <a:noFill/>
          <a:ln w="9525">
            <a:noFill/>
            <a:miter lim="800000"/>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457200" marR="0" lvl="0" indent="-457200" defTabSz="914400" eaLnBrk="1" fontAlgn="auto" latinLnBrk="0" hangingPunct="1">
              <a:lnSpc>
                <a:spcPct val="100000"/>
              </a:lnSpc>
              <a:spcBef>
                <a:spcPts val="0"/>
              </a:spcBef>
              <a:spcAft>
                <a:spcPts val="0"/>
              </a:spcAft>
              <a:buClr>
                <a:schemeClr val="tx2">
                  <a:lumMod val="50000"/>
                </a:schemeClr>
              </a:buClr>
              <a:buSzTx/>
              <a:tabLst/>
              <a:defRPr/>
            </a:pPr>
            <a:r>
              <a:rPr kumimoji="0" lang="en-US" sz="2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Employee rights have become one of the more important human resource issues</a:t>
            </a:r>
          </a:p>
          <a:p>
            <a:pPr marL="457200" marR="0" lvl="0" indent="-457200" defTabSz="914400" eaLnBrk="1" fontAlgn="auto" latinLnBrk="0" hangingPunct="1">
              <a:lnSpc>
                <a:spcPct val="100000"/>
              </a:lnSpc>
              <a:spcBef>
                <a:spcPts val="0"/>
              </a:spcBef>
              <a:spcAft>
                <a:spcPts val="0"/>
              </a:spcAft>
              <a:buClr>
                <a:schemeClr val="tx2">
                  <a:lumMod val="50000"/>
                </a:schemeClr>
              </a:buClr>
              <a:buSzTx/>
              <a:tabLst/>
              <a:defRPr/>
            </a:pPr>
            <a:endParaRPr kumimoji="0" lang="en-US" sz="2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endParaRPr>
          </a:p>
          <a:p>
            <a:pPr marL="457200" marR="0" lvl="0" indent="-457200" defTabSz="914400" eaLnBrk="1" fontAlgn="auto" latinLnBrk="0" hangingPunct="1">
              <a:lnSpc>
                <a:spcPct val="100000"/>
              </a:lnSpc>
              <a:spcBef>
                <a:spcPts val="0"/>
              </a:spcBef>
              <a:spcAft>
                <a:spcPts val="0"/>
              </a:spcAft>
              <a:buClr>
                <a:schemeClr val="tx2">
                  <a:lumMod val="50000"/>
                </a:schemeClr>
              </a:buClr>
              <a:buSzTx/>
              <a:tabLst/>
              <a:defRPr/>
            </a:pPr>
            <a:r>
              <a:rPr kumimoji="0" lang="en-US" sz="2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The U.S. Constitution, laws, and Supreme Court rulings have increasingly constrained employer actions</a:t>
            </a:r>
            <a:r>
              <a:rPr kumimoji="0" lang="en-US" sz="1800" b="0" i="0" u="none" strike="noStrike" kern="0" cap="none" spc="0" normalizeH="0" baseline="0" noProof="0" dirty="0" smtClean="0">
                <a:ln>
                  <a:noFill/>
                </a:ln>
                <a:solidFill>
                  <a:srgbClr val="000000"/>
                </a:solidFill>
                <a:effectLst/>
                <a:uLnTx/>
                <a:uFillTx/>
                <a:latin typeface="Times New Roman" pitchFamily="18" charset="0"/>
                <a:cs typeface="Times New Roman" pitchFamily="18" charset="0"/>
              </a:rPr>
              <a:t> </a:t>
            </a:r>
          </a:p>
        </p:txBody>
      </p:sp>
      <p:pic>
        <p:nvPicPr>
          <p:cNvPr id="8" name="Picture 26" descr="declaration-of-independenc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0" y="4038600"/>
            <a:ext cx="2844800" cy="2133600"/>
          </a:xfrm>
          <a:prstGeom prst="rect">
            <a:avLst/>
          </a:prstGeom>
          <a:noFill/>
          <a:ln w="9525">
            <a:solidFill>
              <a:srgbClr val="F8F8F8"/>
            </a:solid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Discipline and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20</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Oval 26"/>
          <p:cNvSpPr>
            <a:spLocks noChangeArrowheads="1"/>
          </p:cNvSpPr>
          <p:nvPr/>
        </p:nvSpPr>
        <p:spPr bwMode="auto">
          <a:xfrm>
            <a:off x="3429000" y="3478306"/>
            <a:ext cx="2590800" cy="1371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1295400" y="1497106"/>
            <a:ext cx="64008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solidFill>
                  <a:srgbClr val="000000"/>
                </a:solidFill>
              </a:rPr>
              <a:t>The most frequent violations requiring </a:t>
            </a:r>
          </a:p>
          <a:p>
            <a:pPr algn="ctr"/>
            <a:r>
              <a:rPr lang="en-US" sz="2400">
                <a:solidFill>
                  <a:srgbClr val="000000"/>
                </a:solidFill>
              </a:rPr>
              <a:t>disciplinary action</a:t>
            </a:r>
          </a:p>
        </p:txBody>
      </p:sp>
      <p:sp>
        <p:nvSpPr>
          <p:cNvPr id="9" name="Oval 21"/>
          <p:cNvSpPr>
            <a:spLocks noChangeArrowheads="1"/>
          </p:cNvSpPr>
          <p:nvPr/>
        </p:nvSpPr>
        <p:spPr bwMode="auto">
          <a:xfrm>
            <a:off x="3810000" y="2716306"/>
            <a:ext cx="1752600" cy="1066800"/>
          </a:xfrm>
          <a:prstGeom prst="ellipse">
            <a:avLst/>
          </a:prstGeom>
          <a:solidFill>
            <a:schemeClr val="tx2"/>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1800" dirty="0">
                <a:solidFill>
                  <a:srgbClr val="E6E6C2"/>
                </a:solidFill>
              </a:rPr>
              <a:t>attendance</a:t>
            </a:r>
          </a:p>
        </p:txBody>
      </p:sp>
      <p:sp>
        <p:nvSpPr>
          <p:cNvPr id="10" name="Oval 22"/>
          <p:cNvSpPr>
            <a:spLocks noChangeArrowheads="1"/>
          </p:cNvSpPr>
          <p:nvPr/>
        </p:nvSpPr>
        <p:spPr bwMode="auto">
          <a:xfrm>
            <a:off x="2286000" y="3630706"/>
            <a:ext cx="1752600" cy="1066800"/>
          </a:xfrm>
          <a:prstGeom prst="ellipse">
            <a:avLst/>
          </a:prstGeom>
          <a:solidFill>
            <a:schemeClr val="accent3">
              <a:lumMod val="75000"/>
            </a:schemeClr>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1800" dirty="0">
                <a:solidFill>
                  <a:srgbClr val="E6E6C2"/>
                </a:solidFill>
              </a:rPr>
              <a:t>dishonesty</a:t>
            </a:r>
          </a:p>
        </p:txBody>
      </p:sp>
      <p:sp>
        <p:nvSpPr>
          <p:cNvPr id="11" name="Oval 23"/>
          <p:cNvSpPr>
            <a:spLocks noChangeArrowheads="1"/>
          </p:cNvSpPr>
          <p:nvPr/>
        </p:nvSpPr>
        <p:spPr bwMode="auto">
          <a:xfrm>
            <a:off x="5334000" y="3706906"/>
            <a:ext cx="1752600" cy="1066800"/>
          </a:xfrm>
          <a:prstGeom prst="ellipse">
            <a:avLst/>
          </a:prstGeom>
          <a:solidFill>
            <a:schemeClr val="accent1"/>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dirty="0">
                <a:solidFill>
                  <a:srgbClr val="E6E6C2"/>
                </a:solidFill>
              </a:rPr>
              <a:t>j</a:t>
            </a:r>
            <a:r>
              <a:rPr lang="en-US" sz="1800" dirty="0" smtClean="0">
                <a:solidFill>
                  <a:srgbClr val="E6E6C2"/>
                </a:solidFill>
              </a:rPr>
              <a:t>ob </a:t>
            </a:r>
            <a:r>
              <a:rPr lang="en-US" sz="1800" dirty="0">
                <a:solidFill>
                  <a:srgbClr val="E6E6C2"/>
                </a:solidFill>
              </a:rPr>
              <a:t>behaviors</a:t>
            </a:r>
          </a:p>
        </p:txBody>
      </p:sp>
      <p:sp>
        <p:nvSpPr>
          <p:cNvPr id="12" name="Oval 24"/>
          <p:cNvSpPr>
            <a:spLocks noChangeArrowheads="1"/>
          </p:cNvSpPr>
          <p:nvPr/>
        </p:nvSpPr>
        <p:spPr bwMode="auto">
          <a:xfrm>
            <a:off x="3810000" y="4545106"/>
            <a:ext cx="1752600" cy="1066800"/>
          </a:xfrm>
          <a:prstGeom prst="ellipse">
            <a:avLst/>
          </a:prstGeom>
          <a:solidFill>
            <a:schemeClr val="accent3">
              <a:lumMod val="50000"/>
            </a:schemeClr>
          </a:solidFill>
          <a:ln w="9525">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1800">
                <a:solidFill>
                  <a:srgbClr val="E6E6C2"/>
                </a:solidFill>
              </a:rPr>
              <a:t>outside</a:t>
            </a:r>
          </a:p>
          <a:p>
            <a:pPr algn="ctr"/>
            <a:r>
              <a:rPr lang="en-US" sz="1800">
                <a:solidFill>
                  <a:srgbClr val="E6E6C2"/>
                </a:solidFill>
              </a:rPr>
              <a:t>activities</a:t>
            </a:r>
          </a:p>
        </p:txBody>
      </p:sp>
    </p:spTree>
    <p:extLst>
      <p:ext uri="{BB962C8B-B14F-4D97-AF65-F5344CB8AC3E}">
        <p14:creationId xmlns:p14="http://schemas.microsoft.com/office/powerpoint/2010/main" xmlns="" val="5016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22" dur="500"/>
                                        <p:tgtEl>
                                          <p:spTgt spid="12">
                                            <p:txEl>
                                              <p:pRg st="0" end="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checkerboard(across)">
                                      <p:cBhvr>
                                        <p:cTn id="25"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eaLnBrk="1" hangingPunct="1">
              <a:spcBef>
                <a:spcPct val="50000"/>
              </a:spcBef>
              <a:buNone/>
            </a:pPr>
            <a:r>
              <a:rPr lang="en-US" sz="2000" dirty="0" smtClean="0"/>
              <a:t>Real people’s “real” (outrageous) reasons for being late to work:</a:t>
            </a:r>
          </a:p>
          <a:p>
            <a:pPr eaLnBrk="1" hangingPunct="1">
              <a:spcBef>
                <a:spcPct val="50000"/>
              </a:spcBef>
            </a:pPr>
            <a:r>
              <a:rPr lang="en-US" sz="2000" b="1" i="1" dirty="0" smtClean="0">
                <a:solidFill>
                  <a:schemeClr val="tx2"/>
                </a:solidFill>
              </a:rPr>
              <a:t>“My heat was shut off so I had to stay home to keep my snake warm.” </a:t>
            </a:r>
          </a:p>
          <a:p>
            <a:pPr eaLnBrk="1" hangingPunct="1">
              <a:lnSpc>
                <a:spcPct val="150000"/>
              </a:lnSpc>
            </a:pPr>
            <a:r>
              <a:rPr lang="en-US" sz="2000" b="1" i="1" dirty="0" smtClean="0">
                <a:solidFill>
                  <a:schemeClr val="tx2"/>
                </a:solidFill>
              </a:rPr>
              <a:t>“My husband thinks it’s funny to hide my car keys before he goes to work.“</a:t>
            </a:r>
          </a:p>
          <a:p>
            <a:pPr eaLnBrk="1" hangingPunct="1">
              <a:lnSpc>
                <a:spcPct val="150000"/>
              </a:lnSpc>
            </a:pPr>
            <a:r>
              <a:rPr lang="en-US" sz="2000" b="1" i="1" dirty="0" smtClean="0">
                <a:solidFill>
                  <a:schemeClr val="tx2"/>
                </a:solidFill>
              </a:rPr>
              <a:t>“My father didn’t wake me up.” </a:t>
            </a:r>
          </a:p>
          <a:p>
            <a:pPr eaLnBrk="1" hangingPunct="1">
              <a:lnSpc>
                <a:spcPct val="150000"/>
              </a:lnSpc>
            </a:pPr>
            <a:r>
              <a:rPr lang="en-US" sz="2000" b="1" i="1" dirty="0" smtClean="0">
                <a:solidFill>
                  <a:schemeClr val="tx2"/>
                </a:solidFill>
              </a:rPr>
              <a:t>“My bike tire went flat after a groundhog bit it.”</a:t>
            </a:r>
          </a:p>
          <a:p>
            <a:pPr eaLnBrk="1" hangingPunct="1">
              <a:lnSpc>
                <a:spcPct val="150000"/>
              </a:lnSpc>
            </a:pPr>
            <a:r>
              <a:rPr lang="en-US" sz="2000" b="1" i="1" dirty="0" smtClean="0">
                <a:solidFill>
                  <a:schemeClr val="tx2"/>
                </a:solidFill>
              </a:rPr>
              <a:t>“A gurney fell out of an ambulance and delayed traffic.” </a:t>
            </a:r>
          </a:p>
          <a:p>
            <a:pPr eaLnBrk="1" hangingPunct="1">
              <a:lnSpc>
                <a:spcPct val="150000"/>
              </a:lnSpc>
            </a:pPr>
            <a:r>
              <a:rPr lang="en-US" sz="2000" b="1" i="1" dirty="0" smtClean="0">
                <a:solidFill>
                  <a:schemeClr val="tx2"/>
                </a:solidFill>
              </a:rPr>
              <a:t>“I feel as if I’m in everyone’s way if I show up on time.”</a:t>
            </a:r>
            <a:endParaRPr lang="en-US" sz="1400"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Discipline and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21</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Tree>
    <p:extLst>
      <p:ext uri="{BB962C8B-B14F-4D97-AF65-F5344CB8AC3E}">
        <p14:creationId xmlns:p14="http://schemas.microsoft.com/office/powerpoint/2010/main" xmlns="" val="1653655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None/>
            </a:pPr>
            <a:r>
              <a:rPr lang="en-US" dirty="0" smtClean="0">
                <a:solidFill>
                  <a:srgbClr val="000000"/>
                </a:solidFill>
              </a:rPr>
              <a:t>Follow the Hot-Stove rule</a:t>
            </a:r>
            <a:r>
              <a:rPr lang="en-US" b="1" dirty="0" smtClean="0">
                <a:solidFill>
                  <a:srgbClr val="000000"/>
                </a:solidFill>
              </a:rPr>
              <a:t>:</a:t>
            </a:r>
          </a:p>
          <a:p>
            <a:pPr lvl="1"/>
            <a:r>
              <a:rPr lang="en-US" dirty="0" smtClean="0">
                <a:solidFill>
                  <a:srgbClr val="000000"/>
                </a:solidFill>
              </a:rPr>
              <a:t>Immediate response </a:t>
            </a:r>
          </a:p>
          <a:p>
            <a:pPr lvl="1"/>
            <a:r>
              <a:rPr lang="en-US" dirty="0" smtClean="0">
                <a:solidFill>
                  <a:srgbClr val="000000"/>
                </a:solidFill>
              </a:rPr>
              <a:t>Advance warning</a:t>
            </a:r>
          </a:p>
          <a:p>
            <a:pPr lvl="1"/>
            <a:r>
              <a:rPr lang="en-US" dirty="0" smtClean="0">
                <a:solidFill>
                  <a:srgbClr val="000000"/>
                </a:solidFill>
              </a:rPr>
              <a:t>Consistent action</a:t>
            </a:r>
          </a:p>
          <a:p>
            <a:pPr lvl="1"/>
            <a:r>
              <a:rPr lang="en-US" dirty="0" smtClean="0">
                <a:solidFill>
                  <a:srgbClr val="000000"/>
                </a:solidFill>
              </a:rPr>
              <a:t>Impersonal application</a:t>
            </a:r>
          </a:p>
        </p:txBody>
      </p:sp>
      <p:sp>
        <p:nvSpPr>
          <p:cNvPr id="6" name="Title 5"/>
          <p:cNvSpPr>
            <a:spLocks noGrp="1"/>
          </p:cNvSpPr>
          <p:nvPr>
            <p:ph type="title"/>
          </p:nvPr>
        </p:nvSpPr>
        <p:spPr/>
        <p:txBody>
          <a:bodyPr/>
          <a:lstStyle/>
          <a:p>
            <a:r>
              <a:rPr lang="en-US" dirty="0" smtClean="0"/>
              <a:t>Discipline and Employee Rights</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22</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pic>
        <p:nvPicPr>
          <p:cNvPr id="2050" name="Picture 2" descr="C:\Cache\Temporary Internet Files\Content.IE5\XHRRI8CZ\MP900305823[1].jpg"/>
          <p:cNvPicPr>
            <a:picLocks noChangeAspect="1" noChangeArrowheads="1"/>
          </p:cNvPicPr>
          <p:nvPr/>
        </p:nvPicPr>
        <p:blipFill>
          <a:blip r:embed="rId2" cstate="print"/>
          <a:srcRect/>
          <a:stretch>
            <a:fillRect/>
          </a:stretch>
        </p:blipFill>
        <p:spPr bwMode="auto">
          <a:xfrm>
            <a:off x="5410200" y="2590800"/>
            <a:ext cx="3357897" cy="334670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dirty="0" smtClean="0">
                <a:solidFill>
                  <a:srgbClr val="000000"/>
                </a:solidFill>
              </a:rPr>
              <a:t>Make disciplinary action </a:t>
            </a:r>
            <a:r>
              <a:rPr lang="en-US" i="1" dirty="0" smtClean="0">
                <a:solidFill>
                  <a:srgbClr val="000000"/>
                </a:solidFill>
              </a:rPr>
              <a:t>corrective</a:t>
            </a:r>
            <a:r>
              <a:rPr lang="en-US" dirty="0" smtClean="0">
                <a:solidFill>
                  <a:srgbClr val="000000"/>
                </a:solidFill>
              </a:rPr>
              <a:t> rather than punitive. Use a progressive approach</a:t>
            </a:r>
          </a:p>
          <a:p>
            <a:pPr>
              <a:buNone/>
            </a:pPr>
            <a:endParaRPr lang="en-US" dirty="0"/>
          </a:p>
        </p:txBody>
      </p:sp>
      <p:sp>
        <p:nvSpPr>
          <p:cNvPr id="6" name="Title 5"/>
          <p:cNvSpPr>
            <a:spLocks noGrp="1"/>
          </p:cNvSpPr>
          <p:nvPr>
            <p:ph type="title"/>
          </p:nvPr>
        </p:nvSpPr>
        <p:spPr/>
        <p:txBody>
          <a:bodyPr/>
          <a:lstStyle/>
          <a:p>
            <a:r>
              <a:rPr lang="en-US" dirty="0" smtClean="0"/>
              <a:t>Discipline and Employee Rights</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23</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graphicFrame>
        <p:nvGraphicFramePr>
          <p:cNvPr id="9" name="Content Placeholder 5"/>
          <p:cNvGraphicFramePr>
            <a:graphicFrameLocks/>
          </p:cNvGraphicFramePr>
          <p:nvPr/>
        </p:nvGraphicFramePr>
        <p:xfrm>
          <a:off x="1752600" y="2895600"/>
          <a:ext cx="6096000" cy="292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buNone/>
            </a:pPr>
            <a:r>
              <a:rPr lang="en-US" sz="2800" dirty="0" smtClean="0"/>
              <a:t>When firing an employee:</a:t>
            </a:r>
            <a:r>
              <a:rPr lang="en-US" sz="2000" dirty="0" smtClean="0"/>
              <a:t> </a:t>
            </a:r>
            <a:endParaRPr lang="en-US" sz="3600" dirty="0" smtClean="0"/>
          </a:p>
          <a:p>
            <a:pPr marL="800100" lvl="1" indent="-342900">
              <a:buFont typeface="+mj-lt"/>
              <a:buAutoNum type="arabicPeriod"/>
            </a:pPr>
            <a:r>
              <a:rPr lang="en-US" sz="1800" dirty="0" smtClean="0"/>
              <a:t>Review all facts</a:t>
            </a:r>
          </a:p>
          <a:p>
            <a:pPr marL="800100" lvl="1" indent="-342900">
              <a:buFont typeface="+mj-lt"/>
              <a:buAutoNum type="arabicPeriod"/>
            </a:pPr>
            <a:r>
              <a:rPr lang="en-US" sz="1800" dirty="0" smtClean="0"/>
              <a:t>Set the stage</a:t>
            </a:r>
          </a:p>
          <a:p>
            <a:pPr marL="800100" lvl="1" indent="-342900">
              <a:buFont typeface="+mj-lt"/>
              <a:buAutoNum type="arabicPeriod"/>
            </a:pPr>
            <a:r>
              <a:rPr lang="en-US" sz="1800" dirty="0" smtClean="0"/>
              <a:t>Be very clear</a:t>
            </a:r>
          </a:p>
          <a:p>
            <a:pPr marL="800100" lvl="1" indent="-342900">
              <a:buFont typeface="+mj-lt"/>
              <a:buAutoNum type="arabicPeriod"/>
            </a:pPr>
            <a:r>
              <a:rPr lang="en-US" sz="1800" dirty="0" smtClean="0"/>
              <a:t>Allow a little dignity</a:t>
            </a:r>
          </a:p>
          <a:p>
            <a:pPr marL="800100" lvl="1" indent="-342900">
              <a:buFont typeface="+mj-lt"/>
              <a:buAutoNum type="arabicPeriod"/>
            </a:pPr>
            <a:r>
              <a:rPr lang="en-US" sz="1800" dirty="0" smtClean="0"/>
              <a:t>Let the employee talk</a:t>
            </a:r>
          </a:p>
          <a:p>
            <a:pPr marL="800100" lvl="1" indent="-342900">
              <a:buFont typeface="+mj-lt"/>
              <a:buAutoNum type="arabicPeriod"/>
            </a:pPr>
            <a:r>
              <a:rPr lang="en-US" sz="1800" dirty="0" smtClean="0"/>
              <a:t>Give severance pay</a:t>
            </a:r>
          </a:p>
          <a:p>
            <a:pPr marL="800100" lvl="1" indent="-342900">
              <a:buFont typeface="+mj-lt"/>
              <a:buAutoNum type="arabicPeriod"/>
            </a:pPr>
            <a:r>
              <a:rPr lang="en-US" sz="1800" dirty="0" smtClean="0"/>
              <a:t>Sign waiver of right to sue for wrongful termination</a:t>
            </a:r>
          </a:p>
          <a:p>
            <a:pPr marL="800100" lvl="1" indent="-342900">
              <a:buFont typeface="+mj-lt"/>
              <a:buAutoNum type="arabicPeriod"/>
            </a:pPr>
            <a:r>
              <a:rPr lang="en-US" sz="1800" dirty="0" smtClean="0"/>
              <a:t>Pay for earned time</a:t>
            </a:r>
          </a:p>
          <a:p>
            <a:pPr marL="800100" lvl="1" indent="-342900">
              <a:buFont typeface="+mj-lt"/>
              <a:buAutoNum type="arabicPeriod"/>
            </a:pPr>
            <a:r>
              <a:rPr lang="en-US" sz="1800" dirty="0" smtClean="0"/>
              <a:t>Have person leave that day</a:t>
            </a:r>
          </a:p>
          <a:p>
            <a:pPr marL="800100" lvl="1" indent="-342900">
              <a:buFont typeface="+mj-lt"/>
              <a:buAutoNum type="arabicPeriod"/>
            </a:pPr>
            <a:r>
              <a:rPr lang="en-US" sz="1800" dirty="0" smtClean="0"/>
              <a:t>Inform person of benefits</a:t>
            </a:r>
          </a:p>
          <a:p>
            <a:pPr marL="800100" lvl="1" indent="-342900">
              <a:buFont typeface="+mj-lt"/>
              <a:buAutoNum type="arabicPeriod"/>
            </a:pPr>
            <a:r>
              <a:rPr lang="en-US" sz="1800" dirty="0" smtClean="0"/>
              <a:t>Take protective steps (change passwords, etc.)</a:t>
            </a:r>
          </a:p>
          <a:p>
            <a:pPr marL="800100" lvl="1" indent="-342900">
              <a:buFont typeface="+mj-lt"/>
              <a:buAutoNum type="arabicPeriod"/>
            </a:pPr>
            <a:r>
              <a:rPr lang="en-US" sz="1800" dirty="0" smtClean="0"/>
              <a:t>Inform staff of firing</a:t>
            </a:r>
            <a:endParaRPr lang="en-US" dirty="0" smtClean="0"/>
          </a:p>
          <a:p>
            <a:endParaRPr lang="en-US" sz="1800" dirty="0" smtClean="0"/>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Discipline and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24</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6"/>
          <p:cNvSpPr txBox="1">
            <a:spLocks noChangeArrowheads="1"/>
          </p:cNvSpPr>
          <p:nvPr/>
        </p:nvSpPr>
        <p:spPr bwMode="auto">
          <a:xfrm>
            <a:off x="1021976" y="6233318"/>
            <a:ext cx="8153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Tree>
    <p:extLst>
      <p:ext uri="{BB962C8B-B14F-4D97-AF65-F5344CB8AC3E}">
        <p14:creationId xmlns:p14="http://schemas.microsoft.com/office/powerpoint/2010/main" xmlns="" val="20087501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Let’s Play Jeopardy-style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25</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7" name="Text Box 7"/>
          <p:cNvSpPr txBox="1">
            <a:spLocks noChangeArrowheads="1"/>
          </p:cNvSpPr>
          <p:nvPr/>
        </p:nvSpPr>
        <p:spPr bwMode="auto">
          <a:xfrm>
            <a:off x="533400" y="1635638"/>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
        <p:nvSpPr>
          <p:cNvPr id="8" name="Text Box 8"/>
          <p:cNvSpPr txBox="1">
            <a:spLocks noChangeArrowheads="1"/>
          </p:cNvSpPr>
          <p:nvPr/>
        </p:nvSpPr>
        <p:spPr bwMode="auto">
          <a:xfrm>
            <a:off x="533400" y="1483238"/>
            <a:ext cx="8229600" cy="4908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7663" indent="1588"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lnSpc>
                <a:spcPct val="95000"/>
              </a:lnSpc>
            </a:pPr>
            <a:r>
              <a:rPr lang="en-US" sz="1800" dirty="0"/>
              <a:t>1. An act that </a:t>
            </a:r>
            <a:r>
              <a:rPr lang="en-US" sz="1800" dirty="0">
                <a:solidFill>
                  <a:srgbClr val="000000"/>
                </a:solidFill>
              </a:rPr>
              <a:t>requires government agencies to make available to employees information contained in their personnel files.</a:t>
            </a:r>
            <a:r>
              <a:rPr lang="en-US" sz="1800" dirty="0"/>
              <a:t> </a:t>
            </a:r>
          </a:p>
          <a:p>
            <a:pPr eaLnBrk="1" hangingPunct="1">
              <a:lnSpc>
                <a:spcPct val="95000"/>
              </a:lnSpc>
            </a:pPr>
            <a:r>
              <a:rPr lang="en-US" sz="1800" dirty="0">
                <a:solidFill>
                  <a:srgbClr val="B22626"/>
                </a:solidFill>
              </a:rPr>
              <a:t>What is the Privacy Act of 1974?</a:t>
            </a:r>
          </a:p>
          <a:p>
            <a:pPr eaLnBrk="1" hangingPunct="1">
              <a:lnSpc>
                <a:spcPct val="95000"/>
              </a:lnSpc>
            </a:pPr>
            <a:endParaRPr lang="en-US" sz="900" dirty="0">
              <a:solidFill>
                <a:srgbClr val="B22626"/>
              </a:solidFill>
            </a:endParaRPr>
          </a:p>
          <a:p>
            <a:pPr eaLnBrk="1" hangingPunct="1">
              <a:lnSpc>
                <a:spcPct val="95000"/>
              </a:lnSpc>
            </a:pPr>
            <a:r>
              <a:rPr lang="en-US" sz="1800" dirty="0"/>
              <a:t>2. An act that </a:t>
            </a:r>
            <a:r>
              <a:rPr lang="en-US" sz="1800" dirty="0">
                <a:solidFill>
                  <a:srgbClr val="000000"/>
                </a:solidFill>
              </a:rPr>
              <a:t>requires employers to notify employees that their credit is being checked.</a:t>
            </a:r>
          </a:p>
          <a:p>
            <a:pPr eaLnBrk="1" hangingPunct="1">
              <a:lnSpc>
                <a:spcPct val="95000"/>
              </a:lnSpc>
            </a:pPr>
            <a:r>
              <a:rPr lang="en-US" sz="1800" dirty="0">
                <a:solidFill>
                  <a:srgbClr val="B22626"/>
                </a:solidFill>
              </a:rPr>
              <a:t>What is the Fair Credit Reporting Act of 1971?</a:t>
            </a:r>
          </a:p>
          <a:p>
            <a:pPr eaLnBrk="1" hangingPunct="1">
              <a:lnSpc>
                <a:spcPct val="95000"/>
              </a:lnSpc>
            </a:pPr>
            <a:endParaRPr lang="en-US" sz="900" dirty="0"/>
          </a:p>
          <a:p>
            <a:pPr eaLnBrk="1" hangingPunct="1">
              <a:lnSpc>
                <a:spcPct val="95000"/>
              </a:lnSpc>
            </a:pPr>
            <a:r>
              <a:rPr lang="en-US" sz="1800" dirty="0"/>
              <a:t>3. An act that p</a:t>
            </a:r>
            <a:r>
              <a:rPr lang="en-US" sz="1800" dirty="0">
                <a:solidFill>
                  <a:srgbClr val="000000"/>
                </a:solidFill>
              </a:rPr>
              <a:t>rotects employees from unexpected plant closings.</a:t>
            </a:r>
            <a:endParaRPr lang="en-US" sz="1800" dirty="0"/>
          </a:p>
          <a:p>
            <a:pPr eaLnBrk="1" hangingPunct="1">
              <a:lnSpc>
                <a:spcPct val="95000"/>
              </a:lnSpc>
            </a:pPr>
            <a:r>
              <a:rPr lang="en-US" sz="1800" dirty="0">
                <a:solidFill>
                  <a:srgbClr val="B22626"/>
                </a:solidFill>
              </a:rPr>
              <a:t>What is the Worker Adjustment and Retraining Notification Act of 1988?</a:t>
            </a:r>
          </a:p>
          <a:p>
            <a:pPr eaLnBrk="1" hangingPunct="1">
              <a:lnSpc>
                <a:spcPct val="95000"/>
              </a:lnSpc>
            </a:pPr>
            <a:endParaRPr lang="en-US" sz="900" dirty="0">
              <a:solidFill>
                <a:srgbClr val="B22626"/>
              </a:solidFill>
            </a:endParaRPr>
          </a:p>
          <a:p>
            <a:pPr eaLnBrk="1" hangingPunct="1">
              <a:lnSpc>
                <a:spcPct val="95000"/>
              </a:lnSpc>
            </a:pPr>
            <a:r>
              <a:rPr lang="en-US" sz="1800" dirty="0"/>
              <a:t>4. A doctrine that allows dismissal of employees at any time for any reason except race, religion, sex, national origin, age, or disability. </a:t>
            </a:r>
          </a:p>
          <a:p>
            <a:pPr eaLnBrk="1" hangingPunct="1">
              <a:lnSpc>
                <a:spcPct val="95000"/>
              </a:lnSpc>
            </a:pPr>
            <a:r>
              <a:rPr lang="en-US" sz="1800" dirty="0">
                <a:solidFill>
                  <a:srgbClr val="B22626"/>
                </a:solidFill>
              </a:rPr>
              <a:t>What is the Employment-at-Will-Doctrine?</a:t>
            </a:r>
          </a:p>
          <a:p>
            <a:pPr eaLnBrk="1" hangingPunct="1">
              <a:lnSpc>
                <a:spcPct val="95000"/>
              </a:lnSpc>
            </a:pPr>
            <a:endParaRPr lang="en-US" sz="900" dirty="0">
              <a:solidFill>
                <a:srgbClr val="B22626"/>
              </a:solidFill>
            </a:endParaRPr>
          </a:p>
          <a:p>
            <a:pPr eaLnBrk="1" hangingPunct="1">
              <a:lnSpc>
                <a:spcPct val="95000"/>
              </a:lnSpc>
            </a:pPr>
            <a:r>
              <a:rPr lang="en-US" sz="1800" dirty="0"/>
              <a:t>5. attendance, job behaviors, outside activities, dishonesty</a:t>
            </a:r>
          </a:p>
          <a:p>
            <a:pPr eaLnBrk="1" hangingPunct="1">
              <a:lnSpc>
                <a:spcPct val="95000"/>
              </a:lnSpc>
            </a:pPr>
            <a:r>
              <a:rPr lang="en-US" sz="1800" dirty="0">
                <a:solidFill>
                  <a:srgbClr val="B22626"/>
                </a:solidFill>
              </a:rPr>
              <a:t>What are the four most common violations requiring disciplinary action?</a:t>
            </a:r>
          </a:p>
          <a:p>
            <a:pPr eaLnBrk="1" hangingPunct="1">
              <a:lnSpc>
                <a:spcPct val="95000"/>
              </a:lnSpc>
            </a:pPr>
            <a:endParaRPr lang="en-US" sz="900" dirty="0">
              <a:solidFill>
                <a:srgbClr val="990000"/>
              </a:solidFill>
            </a:endParaRPr>
          </a:p>
          <a:p>
            <a:pPr eaLnBrk="1" hangingPunct="1">
              <a:lnSpc>
                <a:spcPct val="95000"/>
              </a:lnSpc>
            </a:pPr>
            <a:r>
              <a:rPr lang="en-US" sz="1800" dirty="0"/>
              <a:t>6. give an immediate response, give ample warning, be consistent, be impersonal</a:t>
            </a:r>
          </a:p>
          <a:p>
            <a:pPr eaLnBrk="1" hangingPunct="1">
              <a:lnSpc>
                <a:spcPct val="95000"/>
              </a:lnSpc>
            </a:pPr>
            <a:r>
              <a:rPr lang="en-US" sz="1800" dirty="0">
                <a:solidFill>
                  <a:srgbClr val="B22626"/>
                </a:solidFill>
              </a:rPr>
              <a:t>What is the Hot-Stove Rule?</a:t>
            </a:r>
          </a:p>
        </p:txBody>
      </p:sp>
    </p:spTree>
    <p:extLst>
      <p:ext uri="{BB962C8B-B14F-4D97-AF65-F5344CB8AC3E}">
        <p14:creationId xmlns:p14="http://schemas.microsoft.com/office/powerpoint/2010/main" xmlns="" val="416681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marL="0" lvl="0" indent="0">
              <a:buNone/>
            </a:pPr>
            <a:r>
              <a:rPr lang="en-US" sz="2800" dirty="0" smtClean="0"/>
              <a:t>Suppose you were in charge of hiring 50 new cashiers for a large new discount retail store that was opening. You're checking  references, and making criminal background checks, but just to be on the safe side, you would like to check their credit reports to make sure applicants aren't in any financial trouble that may tempt them to be less than honest when handing cash. Can you do it? Do you need to tell anyone?</a:t>
            </a:r>
          </a:p>
          <a:p>
            <a:pPr marL="0" indent="0">
              <a:buNone/>
            </a:pPr>
            <a:endParaRPr lang="en-US" sz="2800" dirty="0"/>
          </a:p>
        </p:txBody>
      </p:sp>
      <p:sp>
        <p:nvSpPr>
          <p:cNvPr id="8" name="Title 7"/>
          <p:cNvSpPr>
            <a:spLocks noGrp="1"/>
          </p:cNvSpPr>
          <p:nvPr>
            <p:ph type="title"/>
          </p:nvPr>
        </p:nvSpPr>
        <p:spPr/>
        <p:txBody>
          <a:bodyPr/>
          <a:lstStyle/>
          <a:p>
            <a:r>
              <a:rPr lang="en-US" dirty="0" smtClean="0"/>
              <a:t>Legal questions we’ll answer</a:t>
            </a:r>
            <a:endParaRPr lang="en-US" dirty="0"/>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3</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buNone/>
            </a:pPr>
            <a:r>
              <a:rPr lang="en-US" dirty="0" smtClean="0">
                <a:solidFill>
                  <a:srgbClr val="000000"/>
                </a:solidFill>
              </a:rPr>
              <a:t>Privacy Act of 1974 </a:t>
            </a:r>
            <a:endParaRPr lang="en-US" i="1" dirty="0" smtClean="0">
              <a:solidFill>
                <a:srgbClr val="000000"/>
              </a:solidFill>
            </a:endParaRPr>
          </a:p>
          <a:p>
            <a:pPr marL="457200" indent="-457200" fontAlgn="auto">
              <a:spcBef>
                <a:spcPts val="0"/>
              </a:spcBef>
              <a:spcAft>
                <a:spcPts val="0"/>
              </a:spcAft>
              <a:buClr>
                <a:schemeClr val="tx2">
                  <a:lumMod val="50000"/>
                </a:schemeClr>
              </a:buClr>
              <a:defRPr/>
            </a:pPr>
            <a:r>
              <a:rPr lang="en-US" sz="2400" kern="0" dirty="0" smtClean="0">
                <a:solidFill>
                  <a:srgbClr val="000000"/>
                </a:solidFill>
                <a:latin typeface="Times New Roman" pitchFamily="18" charset="0"/>
                <a:cs typeface="Times New Roman" pitchFamily="18" charset="0"/>
              </a:rPr>
              <a:t>Requires government agencies to make information contained in their personnel files available to employees </a:t>
            </a:r>
          </a:p>
          <a:p>
            <a:pPr marL="457200" indent="-457200" fontAlgn="auto">
              <a:spcBef>
                <a:spcPts val="0"/>
              </a:spcBef>
              <a:spcAft>
                <a:spcPts val="0"/>
              </a:spcAft>
              <a:buClr>
                <a:schemeClr val="tx2">
                  <a:lumMod val="50000"/>
                </a:schemeClr>
              </a:buClr>
              <a:defRPr/>
            </a:pPr>
            <a:r>
              <a:rPr lang="en-US" sz="2400" kern="0" dirty="0" smtClean="0">
                <a:solidFill>
                  <a:srgbClr val="000000"/>
                </a:solidFill>
                <a:latin typeface="Times New Roman" pitchFamily="18" charset="0"/>
                <a:cs typeface="Times New Roman" pitchFamily="18" charset="0"/>
              </a:rPr>
              <a:t>Employees can review letters of recommendation made  on their behalf </a:t>
            </a:r>
          </a:p>
          <a:p>
            <a:pPr marL="457200" indent="-457200" fontAlgn="auto">
              <a:spcBef>
                <a:spcPts val="0"/>
              </a:spcBef>
              <a:spcAft>
                <a:spcPts val="0"/>
              </a:spcAft>
              <a:buClr>
                <a:schemeClr val="tx2">
                  <a:lumMod val="50000"/>
                </a:schemeClr>
              </a:buClr>
              <a:defRPr/>
            </a:pPr>
            <a:r>
              <a:rPr lang="en-US" sz="2400" kern="0" dirty="0" smtClean="0">
                <a:solidFill>
                  <a:srgbClr val="000000"/>
                </a:solidFill>
                <a:latin typeface="Times New Roman" pitchFamily="18" charset="0"/>
                <a:cs typeface="Times New Roman" pitchFamily="18" charset="0"/>
              </a:rPr>
              <a:t>Similar state laws apply to state and private-sector employees</a:t>
            </a:r>
          </a:p>
          <a:p>
            <a:pPr marL="457200" indent="-457200" fontAlgn="auto">
              <a:spcBef>
                <a:spcPts val="0"/>
              </a:spcBef>
              <a:spcAft>
                <a:spcPts val="0"/>
              </a:spcAft>
              <a:buClr>
                <a:schemeClr val="tx2">
                  <a:lumMod val="50000"/>
                </a:schemeClr>
              </a:buClr>
              <a:defRPr/>
            </a:pPr>
            <a:r>
              <a:rPr lang="en-US" sz="2400" kern="0" dirty="0" smtClean="0">
                <a:solidFill>
                  <a:srgbClr val="000000"/>
                </a:solidFill>
                <a:latin typeface="Times New Roman" pitchFamily="18" charset="0"/>
                <a:cs typeface="Times New Roman" pitchFamily="18" charset="0"/>
              </a:rPr>
              <a:t>Restrictions: employee waivers of right-to-review  procedures that stipulate when and how a file can be accessed</a:t>
            </a: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Employee Rights Legislation and the HRM Implications</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0"/>
          </p:nvPr>
        </p:nvSpPr>
        <p:spPr/>
        <p:txBody>
          <a:bodyPr/>
          <a:lstStyle/>
          <a:p>
            <a:pPr>
              <a:defRPr/>
            </a:pPr>
            <a:fld id="{E5B3EB46-9B19-4BAF-BED5-08115D43554F}" type="slidenum">
              <a:rPr lang="en-US" smtClean="0"/>
              <a:pPr>
                <a:defRPr/>
              </a:pPr>
              <a:t>4</a:t>
            </a:fld>
            <a:endParaRPr lang="en-US"/>
          </a:p>
        </p:txBody>
      </p:sp>
      <p:sp>
        <p:nvSpPr>
          <p:cNvPr id="6" name="Footer Placeholder 5"/>
          <p:cNvSpPr>
            <a:spLocks noGrp="1"/>
          </p:cNvSpPr>
          <p:nvPr>
            <p:ph type="ftr" sz="quarter" idx="3"/>
          </p:nvPr>
        </p:nvSpPr>
        <p:spPr/>
        <p:txBody>
          <a:bodyPr/>
          <a:lstStyle/>
          <a:p>
            <a:pPr algn="l"/>
            <a:r>
              <a:rPr lang="en-US" smtClean="0"/>
              <a:t>Fundamentals of Human Resource Management 11e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buNone/>
            </a:pPr>
            <a:r>
              <a:rPr lang="en-US" dirty="0" smtClean="0"/>
              <a:t>The Fair Credit Reporting Act of 1971 </a:t>
            </a:r>
          </a:p>
          <a:p>
            <a:pPr lvl="0"/>
            <a:r>
              <a:rPr lang="en-US" sz="2800" dirty="0" smtClean="0"/>
              <a:t>Requires employers to notify employees that their credit is being checked </a:t>
            </a:r>
          </a:p>
          <a:p>
            <a:pPr lvl="0"/>
            <a:r>
              <a:rPr lang="en-US" sz="2800" dirty="0" smtClean="0"/>
              <a:t>Provides additional information to applicants who are negatively affected by a credit check</a:t>
            </a:r>
          </a:p>
          <a:p>
            <a:pPr lvl="0"/>
            <a:r>
              <a:rPr lang="en-US" sz="2800" dirty="0" smtClean="0"/>
              <a:t>Information used must be job-relevant</a:t>
            </a: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Employee Rights Legislation and the HRM Implications</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0"/>
          </p:nvPr>
        </p:nvSpPr>
        <p:spPr/>
        <p:txBody>
          <a:bodyPr/>
          <a:lstStyle/>
          <a:p>
            <a:pPr>
              <a:defRPr/>
            </a:pPr>
            <a:fld id="{E5B3EB46-9B19-4BAF-BED5-08115D43554F}" type="slidenum">
              <a:rPr lang="en-US" smtClean="0"/>
              <a:pPr>
                <a:defRPr/>
              </a:pPr>
              <a:t>5</a:t>
            </a:fld>
            <a:endParaRPr lang="en-US"/>
          </a:p>
        </p:txBody>
      </p:sp>
      <p:sp>
        <p:nvSpPr>
          <p:cNvPr id="6" name="Footer Placeholder 5"/>
          <p:cNvSpPr>
            <a:spLocks noGrp="1"/>
          </p:cNvSpPr>
          <p:nvPr>
            <p:ph type="ftr" sz="quarter" idx="3"/>
          </p:nvPr>
        </p:nvSpPr>
        <p:spPr/>
        <p:txBody>
          <a:bodyPr/>
          <a:lstStyle/>
          <a:p>
            <a:pPr algn="l"/>
            <a:r>
              <a:rPr lang="en-US" smtClean="0"/>
              <a:t>Fundamentals of Human Resource Management 11e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a:buNone/>
            </a:pPr>
            <a:r>
              <a:rPr lang="en-US" dirty="0" smtClean="0"/>
              <a:t>The Drug-Free Workplace Act of 1988 </a:t>
            </a:r>
          </a:p>
          <a:p>
            <a:pPr lvl="0"/>
            <a:r>
              <a:rPr lang="en-US" sz="2800" dirty="0" smtClean="0"/>
              <a:t>Requires government agencies, federal contractors, and those receiving federal funds of $100,000 or more to:</a:t>
            </a:r>
          </a:p>
          <a:p>
            <a:pPr lvl="1"/>
            <a:r>
              <a:rPr lang="en-US" sz="2400" dirty="0" smtClean="0"/>
              <a:t>Establish and disseminate drug-free policies </a:t>
            </a:r>
          </a:p>
          <a:p>
            <a:pPr lvl="1"/>
            <a:r>
              <a:rPr lang="en-US" sz="2400" dirty="0" smtClean="0"/>
              <a:t>Provide substance-abuse awareness programs</a:t>
            </a:r>
          </a:p>
          <a:p>
            <a:pPr lvl="0"/>
            <a:r>
              <a:rPr lang="en-US" sz="2800" dirty="0" smtClean="0"/>
              <a:t>Drug-free policies must include: </a:t>
            </a:r>
          </a:p>
          <a:p>
            <a:pPr lvl="1"/>
            <a:r>
              <a:rPr lang="en-US" sz="2400" dirty="0" smtClean="0"/>
              <a:t>What is expected of employees </a:t>
            </a:r>
          </a:p>
          <a:p>
            <a:pPr lvl="1"/>
            <a:r>
              <a:rPr lang="en-US" sz="2400" dirty="0" smtClean="0"/>
              <a:t>Penalties for infractions of policies </a:t>
            </a:r>
          </a:p>
          <a:p>
            <a:pPr lvl="1"/>
            <a:r>
              <a:rPr lang="en-US" sz="2400" dirty="0" smtClean="0"/>
              <a:t>Substance abuse awareness programs</a:t>
            </a:r>
          </a:p>
          <a:p>
            <a:endParaRPr lang="en-US" sz="2800" dirty="0"/>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Employee Rights Legislation and the HRM Implications</a:t>
            </a:r>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0"/>
          </p:nvPr>
        </p:nvSpPr>
        <p:spPr/>
        <p:txBody>
          <a:bodyPr/>
          <a:lstStyle/>
          <a:p>
            <a:pPr>
              <a:defRPr/>
            </a:pPr>
            <a:fld id="{E5B3EB46-9B19-4BAF-BED5-08115D43554F}" type="slidenum">
              <a:rPr lang="en-US" smtClean="0"/>
              <a:pPr>
                <a:defRPr/>
              </a:pPr>
              <a:t>6</a:t>
            </a:fld>
            <a:endParaRPr lang="en-US"/>
          </a:p>
        </p:txBody>
      </p:sp>
      <p:sp>
        <p:nvSpPr>
          <p:cNvPr id="5" name="Footer Placeholder 4"/>
          <p:cNvSpPr>
            <a:spLocks noGrp="1"/>
          </p:cNvSpPr>
          <p:nvPr>
            <p:ph type="ftr" sz="quarter" idx="3"/>
          </p:nvPr>
        </p:nvSpPr>
        <p:spPr/>
        <p:txBody>
          <a:bodyPr/>
          <a:lstStyle/>
          <a:p>
            <a:pPr algn="l"/>
            <a:r>
              <a:rPr lang="en-US" dirty="0" smtClean="0"/>
              <a:t>Fundamentals of Human Resource Management 11e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Employee Rights Legislation and the HRM Implications</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0"/>
          </p:nvPr>
        </p:nvSpPr>
        <p:spPr/>
        <p:txBody>
          <a:bodyPr/>
          <a:lstStyle/>
          <a:p>
            <a:pPr>
              <a:defRPr/>
            </a:pPr>
            <a:fld id="{E5B3EB46-9B19-4BAF-BED5-08115D43554F}" type="slidenum">
              <a:rPr lang="en-US" smtClean="0"/>
              <a:pPr>
                <a:defRPr/>
              </a:pPr>
              <a:t>7</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8" name="Content Placeholder 7"/>
          <p:cNvSpPr>
            <a:spLocks noGrp="1"/>
          </p:cNvSpPr>
          <p:nvPr>
            <p:ph idx="1"/>
          </p:nvPr>
        </p:nvSpPr>
        <p:spPr/>
        <p:txBody>
          <a:bodyPr/>
          <a:lstStyle/>
          <a:p>
            <a:pPr>
              <a:buNone/>
            </a:pPr>
            <a:r>
              <a:rPr lang="en-US" dirty="0" smtClean="0"/>
              <a:t>Polygraph Protection Act of 1988 </a:t>
            </a:r>
          </a:p>
          <a:p>
            <a:pPr lvl="0"/>
            <a:r>
              <a:rPr lang="en-US" sz="2800" dirty="0" smtClean="0"/>
              <a:t>Prohibits employers in the private sector from using lie-detector tests in all employment decisions </a:t>
            </a:r>
          </a:p>
          <a:p>
            <a:pPr lvl="0"/>
            <a:r>
              <a:rPr lang="en-US" sz="2800" dirty="0" smtClean="0"/>
              <a:t>May still be used during investigations of suspected criminal activity </a:t>
            </a:r>
          </a:p>
          <a:p>
            <a:r>
              <a:rPr lang="en-US" sz="2800" dirty="0" smtClean="0"/>
              <a:t>Employees can challenge the results of a polygraph</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pPr>
              <a:buNone/>
            </a:pPr>
            <a:r>
              <a:rPr lang="en-US" sz="2800" dirty="0" smtClean="0">
                <a:solidFill>
                  <a:srgbClr val="000000"/>
                </a:solidFill>
              </a:rPr>
              <a:t>Worker Adjustment and Retraining Notification Act of 1988</a:t>
            </a:r>
            <a:r>
              <a:rPr lang="en-US" sz="2800" dirty="0" smtClean="0"/>
              <a:t> </a:t>
            </a:r>
            <a:endParaRPr lang="en-US" sz="2000" dirty="0" smtClean="0"/>
          </a:p>
          <a:p>
            <a:pPr lvl="1" indent="-457200">
              <a:buClr>
                <a:schemeClr val="tx2"/>
              </a:buClr>
              <a:buFont typeface="Wingdings" pitchFamily="2" charset="2"/>
              <a:buChar char="§"/>
            </a:pPr>
            <a:r>
              <a:rPr lang="en-US" sz="2400" dirty="0" smtClean="0">
                <a:solidFill>
                  <a:srgbClr val="000000"/>
                </a:solidFill>
              </a:rPr>
              <a:t>Protects employees from unexpected plant closings.</a:t>
            </a:r>
            <a:r>
              <a:rPr lang="en-US" sz="2400" dirty="0" smtClean="0"/>
              <a:t> </a:t>
            </a:r>
          </a:p>
          <a:p>
            <a:pPr lvl="1" indent="-457200">
              <a:buClr>
                <a:schemeClr val="tx2"/>
              </a:buClr>
              <a:buFont typeface="Wingdings" pitchFamily="2" charset="2"/>
              <a:buChar char="§"/>
            </a:pPr>
            <a:r>
              <a:rPr lang="en-US" sz="2400" dirty="0" smtClean="0">
                <a:solidFill>
                  <a:srgbClr val="000000"/>
                </a:solidFill>
              </a:rPr>
              <a:t>Organizations of 100+ employees must give 60 days notice if closing facility or laying off 50 or more workers </a:t>
            </a:r>
          </a:p>
          <a:p>
            <a:pPr lvl="1" indent="-457200">
              <a:buClr>
                <a:schemeClr val="tx2"/>
              </a:buClr>
              <a:buFont typeface="Wingdings" pitchFamily="2" charset="2"/>
              <a:buChar char="§"/>
            </a:pPr>
            <a:r>
              <a:rPr lang="en-US" sz="2400" dirty="0" smtClean="0">
                <a:solidFill>
                  <a:srgbClr val="000000"/>
                </a:solidFill>
              </a:rPr>
              <a:t>State officials must be notified </a:t>
            </a:r>
          </a:p>
          <a:p>
            <a:pPr lvl="1" indent="-457200">
              <a:buClr>
                <a:schemeClr val="tx2"/>
              </a:buClr>
              <a:buFont typeface="Wingdings" pitchFamily="2" charset="2"/>
              <a:buChar char="§"/>
            </a:pPr>
            <a:r>
              <a:rPr lang="en-US" sz="2400" dirty="0" smtClean="0">
                <a:solidFill>
                  <a:srgbClr val="000000"/>
                </a:solidFill>
              </a:rPr>
              <a:t>P</a:t>
            </a:r>
            <a:r>
              <a:rPr lang="en-US" altLang="en-US" sz="2400" dirty="0" smtClean="0"/>
              <a:t>enalty for not notifying is one day’s pay and benefits for each day’s notice</a:t>
            </a:r>
          </a:p>
          <a:p>
            <a:endParaRPr lang="en-US"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Employee Rights Legislation and the HRM Implications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E5B3EB46-9B19-4BAF-BED5-08115D43554F}" type="slidenum">
              <a:rPr lang="en-US" smtClean="0"/>
              <a:pPr>
                <a:defRPr/>
              </a:pPr>
              <a:t>8</a:t>
            </a:fld>
            <a:endParaRPr lang="en-US"/>
          </a:p>
        </p:txBody>
      </p:sp>
      <p:sp>
        <p:nvSpPr>
          <p:cNvPr id="5" name="Footer Placeholder 4"/>
          <p:cNvSpPr>
            <a:spLocks noGrp="1"/>
          </p:cNvSpPr>
          <p:nvPr>
            <p:ph type="ftr" sz="quarter" idx="3"/>
          </p:nvPr>
        </p:nvSpPr>
        <p:spPr/>
        <p:txBody>
          <a:bodyPr/>
          <a:lstStyle/>
          <a:p>
            <a:pPr algn="l"/>
            <a:r>
              <a:rPr lang="en-US" smtClean="0"/>
              <a:t>Fundamentals of Human Resource Management 11e</a:t>
            </a:r>
            <a:endParaRPr lang="en-US" dirty="0"/>
          </a:p>
        </p:txBody>
      </p:sp>
      <p:sp>
        <p:nvSpPr>
          <p:cNvPr id="8" name="Text Box 7"/>
          <p:cNvSpPr txBox="1">
            <a:spLocks noChangeArrowheads="1"/>
          </p:cNvSpPr>
          <p:nvPr/>
        </p:nvSpPr>
        <p:spPr bwMode="auto">
          <a:xfrm>
            <a:off x="952500" y="1496793"/>
            <a:ext cx="75438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sz="1800"/>
          </a:p>
        </p:txBody>
      </p:sp>
      <p:sp>
        <p:nvSpPr>
          <p:cNvPr id="9" name="Text Box 8"/>
          <p:cNvSpPr txBox="1">
            <a:spLocks noChangeArrowheads="1"/>
          </p:cNvSpPr>
          <p:nvPr/>
        </p:nvSpPr>
        <p:spPr bwMode="auto">
          <a:xfrm>
            <a:off x="1219200" y="5562600"/>
            <a:ext cx="67818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spcBef>
                <a:spcPct val="50000"/>
              </a:spcBef>
            </a:pPr>
            <a:r>
              <a:rPr lang="en-US" b="1" i="1" dirty="0">
                <a:solidFill>
                  <a:schemeClr val="tx2"/>
                </a:solidFill>
              </a:rPr>
              <a:t>The law does recognize circumstances in which advance notice is impossible.</a:t>
            </a:r>
          </a:p>
        </p:txBody>
      </p:sp>
    </p:spTree>
    <p:extLst>
      <p:ext uri="{BB962C8B-B14F-4D97-AF65-F5344CB8AC3E}">
        <p14:creationId xmlns:p14="http://schemas.microsoft.com/office/powerpoint/2010/main" xmlns="" val="19012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latin typeface="Times New Roman" pitchFamily="18" charset="0"/>
                <a:cs typeface="Times New Roman" pitchFamily="18" charset="0"/>
              </a:rPr>
              <a:t>Social Media</a:t>
            </a:r>
          </a:p>
          <a:p>
            <a:pPr lvl="1"/>
            <a:r>
              <a:rPr lang="en-US" dirty="0" smtClean="0">
                <a:latin typeface="Times New Roman" pitchFamily="18" charset="0"/>
                <a:cs typeface="Times New Roman" pitchFamily="18" charset="0"/>
              </a:rPr>
              <a:t>Employee and employer rights are evolving through court cases</a:t>
            </a:r>
          </a:p>
          <a:p>
            <a:pPr lvl="1"/>
            <a:r>
              <a:rPr lang="en-US" dirty="0" smtClean="0">
                <a:latin typeface="Times New Roman" pitchFamily="18" charset="0"/>
                <a:cs typeface="Times New Roman" pitchFamily="18" charset="0"/>
              </a:rPr>
              <a:t>Discussion of working conditions on social media sites with co-workers is generally protected</a:t>
            </a:r>
          </a:p>
          <a:p>
            <a:pPr lvl="1"/>
            <a:r>
              <a:rPr lang="en-US" dirty="0" smtClean="0">
                <a:latin typeface="Times New Roman" pitchFamily="18" charset="0"/>
                <a:cs typeface="Times New Roman" pitchFamily="18" charset="0"/>
              </a:rPr>
              <a:t>Angry rants and name calling on social media are not usually protected</a:t>
            </a:r>
          </a:p>
          <a:p>
            <a:pPr lvl="1"/>
            <a:r>
              <a:rPr lang="en-US" dirty="0" smtClean="0">
                <a:latin typeface="Times New Roman" pitchFamily="18" charset="0"/>
                <a:cs typeface="Times New Roman" pitchFamily="18" charset="0"/>
              </a:rPr>
              <a:t>Organizations need to establish a social media policy and inform employees of the policy.</a:t>
            </a:r>
            <a:endParaRPr lang="en-US" dirty="0">
              <a:latin typeface="Times New Roman" pitchFamily="18" charset="0"/>
              <a:cs typeface="Times New Roman" pitchFamily="18" charset="0"/>
            </a:endParaRPr>
          </a:p>
        </p:txBody>
      </p:sp>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Current Issues in Employee Rights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6E5769D2-CE47-47E2-A8D5-EC8E3F99163E}" type="slidenum">
              <a:rPr lang="en-US" smtClean="0"/>
              <a:pPr>
                <a:defRPr/>
              </a:pPr>
              <a:t>9</a:t>
            </a:fld>
            <a:endParaRPr lang="en-US"/>
          </a:p>
        </p:txBody>
      </p:sp>
      <p:sp>
        <p:nvSpPr>
          <p:cNvPr id="5" name="Footer Placeholder 4"/>
          <p:cNvSpPr>
            <a:spLocks noGrp="1"/>
          </p:cNvSpPr>
          <p:nvPr>
            <p:ph type="ftr" sz="quarter" idx="3"/>
          </p:nvPr>
        </p:nvSpPr>
        <p:spPr/>
        <p:txBody>
          <a:bodyPr/>
          <a:lstStyle/>
          <a:p>
            <a:r>
              <a:rPr lang="en-US" smtClean="0"/>
              <a:t>Fundamentals of Human Resource Management 11e</a:t>
            </a:r>
            <a:endParaRPr lang="en-US" dirty="0"/>
          </a:p>
        </p:txBody>
      </p:sp>
    </p:spTree>
  </p:cSld>
  <p:clrMapOvr>
    <a:masterClrMapping/>
  </p:clrMapOvr>
</p:sld>
</file>

<file path=ppt/theme/theme1.xml><?xml version="1.0" encoding="utf-8"?>
<a:theme xmlns:a="http://schemas.openxmlformats.org/drawingml/2006/main" name="Sample Chapter 1 with foot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hrm11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Chapter 1 with footers</Template>
  <TotalTime>505</TotalTime>
  <Words>1500</Words>
  <Application>Microsoft Office PowerPoint</Application>
  <PresentationFormat>On-screen Show (4:3)</PresentationFormat>
  <Paragraphs>240</Paragraphs>
  <Slides>25</Slides>
  <Notes>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Sample Chapter 1 with footers</vt:lpstr>
      <vt:lpstr>Content slide master</vt:lpstr>
      <vt:lpstr>Slide 1</vt:lpstr>
      <vt:lpstr>Introduction</vt:lpstr>
      <vt:lpstr>Legal questions we’ll answer</vt:lpstr>
      <vt:lpstr>Employee Rights Legislation and the HRM Implications</vt:lpstr>
      <vt:lpstr>Employee Rights Legislation and the HRM Implications</vt:lpstr>
      <vt:lpstr>Employee Rights Legislation and the HRM Implications</vt:lpstr>
      <vt:lpstr>Employee Rights Legislation and the HRM Implications</vt:lpstr>
      <vt:lpstr>Employee Rights Legislation and the HRM Implications</vt:lpstr>
      <vt:lpstr>Current Issues in Employee Rights</vt:lpstr>
      <vt:lpstr>Current Issues in Employee Rights</vt:lpstr>
      <vt:lpstr>Current Issues in Employee Rights</vt:lpstr>
      <vt:lpstr>Current Issues Regarding Employee Rights</vt:lpstr>
      <vt:lpstr>Current Issues in Employee Rights</vt:lpstr>
      <vt:lpstr>Current Issues in Employee Rights</vt:lpstr>
      <vt:lpstr>Current Issues in Employee Rights</vt:lpstr>
      <vt:lpstr>Current Issues in Employee Rights</vt:lpstr>
      <vt:lpstr>Employment-at-Will Doctrine</vt:lpstr>
      <vt:lpstr>Discipline and Employee Rights</vt:lpstr>
      <vt:lpstr>Discipline and Employee Rights</vt:lpstr>
      <vt:lpstr>Discipline and Employee Rights</vt:lpstr>
      <vt:lpstr>Discipline and Employee Rights</vt:lpstr>
      <vt:lpstr>Discipline and Employee Rights</vt:lpstr>
      <vt:lpstr>Discipline and Employee Rights</vt:lpstr>
      <vt:lpstr>Discipline and Employee Rights</vt:lpstr>
      <vt:lpstr>Let’s Play Jeopardy-style!</vt:lpstr>
    </vt:vector>
  </TitlesOfParts>
  <Company>Frostburg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Verhulst</dc:creator>
  <cp:lastModifiedBy>Susan</cp:lastModifiedBy>
  <cp:revision>35</cp:revision>
  <dcterms:created xsi:type="dcterms:W3CDTF">2012-11-01T14:04:49Z</dcterms:created>
  <dcterms:modified xsi:type="dcterms:W3CDTF">2013-02-17T22:55:03Z</dcterms:modified>
</cp:coreProperties>
</file>