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  <p:sldMasterId id="2147483683" r:id="rId3"/>
  </p:sldMasterIdLst>
  <p:notesMasterIdLst>
    <p:notesMasterId r:id="rId29"/>
  </p:notesMasterIdLst>
  <p:sldIdLst>
    <p:sldId id="262" r:id="rId4"/>
    <p:sldId id="263" r:id="rId5"/>
    <p:sldId id="289" r:id="rId6"/>
    <p:sldId id="266" r:id="rId7"/>
    <p:sldId id="267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90" r:id="rId25"/>
    <p:sldId id="288" r:id="rId26"/>
    <p:sldId id="287" r:id="rId27"/>
    <p:sldId id="28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6" autoAdjust="0"/>
  </p:normalViewPr>
  <p:slideViewPr>
    <p:cSldViewPr>
      <p:cViewPr>
        <p:scale>
          <a:sx n="94" d="100"/>
          <a:sy n="94" d="100"/>
        </p:scale>
        <p:origin x="-4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6D37E-8A00-4187-BA00-9845D90AAD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AF35A3-8A45-4617-8F06-6417F2CAB1BE}">
      <dgm:prSet custT="1"/>
      <dgm:spPr/>
      <dgm:t>
        <a:bodyPr/>
        <a:lstStyle/>
        <a:p>
          <a:pPr rtl="0"/>
          <a:r>
            <a:rPr lang="en-US" sz="1800" b="1" dirty="0" smtClean="0"/>
            <a:t>Carolyn</a:t>
          </a:r>
          <a:endParaRPr lang="en-US" sz="1800" dirty="0"/>
        </a:p>
      </dgm:t>
    </dgm:pt>
    <dgm:pt modelId="{BEF67A7B-3AB4-458D-A378-07CD0DD23169}" type="parTrans" cxnId="{B8E3865A-927F-4243-9A29-9359323B8786}">
      <dgm:prSet/>
      <dgm:spPr/>
      <dgm:t>
        <a:bodyPr/>
        <a:lstStyle/>
        <a:p>
          <a:endParaRPr lang="en-US"/>
        </a:p>
      </dgm:t>
    </dgm:pt>
    <dgm:pt modelId="{22EEA46C-5BDD-4C1F-9039-AFFD56F8B238}" type="sibTrans" cxnId="{B8E3865A-927F-4243-9A29-9359323B8786}">
      <dgm:prSet/>
      <dgm:spPr/>
      <dgm:t>
        <a:bodyPr/>
        <a:lstStyle/>
        <a:p>
          <a:endParaRPr lang="en-US"/>
        </a:p>
      </dgm:t>
    </dgm:pt>
    <dgm:pt modelId="{3D448276-6FF3-45B4-9D75-98577F0072A7}">
      <dgm:prSet custT="1"/>
      <dgm:spPr/>
      <dgm:t>
        <a:bodyPr/>
        <a:lstStyle/>
        <a:p>
          <a:pPr rtl="0"/>
          <a:r>
            <a:rPr lang="en-US" sz="1800" b="1" dirty="0" smtClean="0"/>
            <a:t>Beth </a:t>
          </a:r>
          <a:endParaRPr lang="en-US" sz="1800" dirty="0"/>
        </a:p>
      </dgm:t>
    </dgm:pt>
    <dgm:pt modelId="{D0E0FDF8-0F45-48DB-9DDE-7BBF2078778A}" type="parTrans" cxnId="{CA45766B-3E0D-4233-8B27-394612F358CB}">
      <dgm:prSet/>
      <dgm:spPr/>
      <dgm:t>
        <a:bodyPr/>
        <a:lstStyle/>
        <a:p>
          <a:endParaRPr lang="en-US"/>
        </a:p>
      </dgm:t>
    </dgm:pt>
    <dgm:pt modelId="{146D05B1-950F-4D05-BBEB-0C179C401DB9}" type="sibTrans" cxnId="{CA45766B-3E0D-4233-8B27-394612F358CB}">
      <dgm:prSet/>
      <dgm:spPr/>
      <dgm:t>
        <a:bodyPr/>
        <a:lstStyle/>
        <a:p>
          <a:endParaRPr lang="en-US"/>
        </a:p>
      </dgm:t>
    </dgm:pt>
    <dgm:pt modelId="{0DBEE9BB-F687-4E61-96D6-B8D98359562F}">
      <dgm:prSet custT="1"/>
      <dgm:spPr/>
      <dgm:t>
        <a:bodyPr/>
        <a:lstStyle/>
        <a:p>
          <a:pPr rtl="0"/>
          <a:r>
            <a:rPr lang="en-US" sz="1800" b="1" dirty="0" smtClean="0"/>
            <a:t>Carlos</a:t>
          </a:r>
          <a:endParaRPr lang="en-US" sz="1800" dirty="0"/>
        </a:p>
      </dgm:t>
    </dgm:pt>
    <dgm:pt modelId="{874C6232-96FD-4575-B318-B173A8F8BE7E}" type="parTrans" cxnId="{037A909D-ABAA-4383-8AEF-E322945ADDAB}">
      <dgm:prSet/>
      <dgm:spPr/>
      <dgm:t>
        <a:bodyPr/>
        <a:lstStyle/>
        <a:p>
          <a:endParaRPr lang="en-US"/>
        </a:p>
      </dgm:t>
    </dgm:pt>
    <dgm:pt modelId="{32F7C3D8-DF37-4467-8CAE-20800F9451D7}" type="sibTrans" cxnId="{037A909D-ABAA-4383-8AEF-E322945ADDAB}">
      <dgm:prSet/>
      <dgm:spPr/>
      <dgm:t>
        <a:bodyPr/>
        <a:lstStyle/>
        <a:p>
          <a:endParaRPr lang="en-US"/>
        </a:p>
      </dgm:t>
    </dgm:pt>
    <dgm:pt modelId="{72EBAC42-E9E2-458E-A14D-3844AE8B7DF1}">
      <dgm:prSet custT="1"/>
      <dgm:spPr/>
      <dgm:t>
        <a:bodyPr/>
        <a:lstStyle/>
        <a:p>
          <a:pPr rtl="0"/>
          <a:r>
            <a:rPr lang="en-US" sz="1800" b="1" dirty="0" smtClean="0"/>
            <a:t>Gus</a:t>
          </a:r>
          <a:endParaRPr lang="en-US" sz="1800" dirty="0"/>
        </a:p>
      </dgm:t>
    </dgm:pt>
    <dgm:pt modelId="{2CDA884E-7B88-4992-99DC-AF12802E3917}" type="parTrans" cxnId="{2DE619AD-DC3A-40B8-B626-FF8368AF63C7}">
      <dgm:prSet/>
      <dgm:spPr/>
      <dgm:t>
        <a:bodyPr/>
        <a:lstStyle/>
        <a:p>
          <a:endParaRPr lang="en-US"/>
        </a:p>
      </dgm:t>
    </dgm:pt>
    <dgm:pt modelId="{F7EF5029-B3C7-4F75-BCF6-24B7373BE788}" type="sibTrans" cxnId="{2DE619AD-DC3A-40B8-B626-FF8368AF63C7}">
      <dgm:prSet/>
      <dgm:spPr/>
      <dgm:t>
        <a:bodyPr/>
        <a:lstStyle/>
        <a:p>
          <a:endParaRPr lang="en-US"/>
        </a:p>
      </dgm:t>
    </dgm:pt>
    <dgm:pt modelId="{7FC3E0CF-C477-449D-8C45-22BD926FE8EC}" type="pres">
      <dgm:prSet presAssocID="{D8D6D37E-8A00-4187-BA00-9845D90AAD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CEEB59-73C1-4DDE-AA7D-60E64401B802}" type="pres">
      <dgm:prSet presAssocID="{EDAF35A3-8A45-4617-8F06-6417F2CAB1BE}" presName="hierRoot1" presStyleCnt="0">
        <dgm:presLayoutVars>
          <dgm:hierBranch val="init"/>
        </dgm:presLayoutVars>
      </dgm:prSet>
      <dgm:spPr/>
    </dgm:pt>
    <dgm:pt modelId="{81F82EB9-7ACC-4C74-B45F-A46A74876626}" type="pres">
      <dgm:prSet presAssocID="{EDAF35A3-8A45-4617-8F06-6417F2CAB1BE}" presName="rootComposite1" presStyleCnt="0"/>
      <dgm:spPr/>
    </dgm:pt>
    <dgm:pt modelId="{57ACEE99-F982-4424-99BD-2ED34FAFED57}" type="pres">
      <dgm:prSet presAssocID="{EDAF35A3-8A45-4617-8F06-6417F2CAB1B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0D52E-9D2B-4B97-918D-EB778CBFC0B3}" type="pres">
      <dgm:prSet presAssocID="{EDAF35A3-8A45-4617-8F06-6417F2CAB1B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6141CC-290D-4F1A-867D-16D6B2935D13}" type="pres">
      <dgm:prSet presAssocID="{EDAF35A3-8A45-4617-8F06-6417F2CAB1BE}" presName="hierChild2" presStyleCnt="0"/>
      <dgm:spPr/>
    </dgm:pt>
    <dgm:pt modelId="{6A311B82-7548-4382-A010-DB6329B430E7}" type="pres">
      <dgm:prSet presAssocID="{D0E0FDF8-0F45-48DB-9DDE-7BBF2078778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900DD9C-AA7B-4247-907C-E48BCB1EC022}" type="pres">
      <dgm:prSet presAssocID="{3D448276-6FF3-45B4-9D75-98577F0072A7}" presName="hierRoot2" presStyleCnt="0">
        <dgm:presLayoutVars>
          <dgm:hierBranch val="init"/>
        </dgm:presLayoutVars>
      </dgm:prSet>
      <dgm:spPr/>
    </dgm:pt>
    <dgm:pt modelId="{43C916F8-814B-4463-8561-F2D7FAB2C747}" type="pres">
      <dgm:prSet presAssocID="{3D448276-6FF3-45B4-9D75-98577F0072A7}" presName="rootComposite" presStyleCnt="0"/>
      <dgm:spPr/>
    </dgm:pt>
    <dgm:pt modelId="{DBB3344C-F723-4232-8507-3156C001A296}" type="pres">
      <dgm:prSet presAssocID="{3D448276-6FF3-45B4-9D75-98577F0072A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EE450-2B0E-49F7-A740-6204731CD991}" type="pres">
      <dgm:prSet presAssocID="{3D448276-6FF3-45B4-9D75-98577F0072A7}" presName="rootConnector" presStyleLbl="node2" presStyleIdx="0" presStyleCnt="3"/>
      <dgm:spPr/>
      <dgm:t>
        <a:bodyPr/>
        <a:lstStyle/>
        <a:p>
          <a:endParaRPr lang="en-US"/>
        </a:p>
      </dgm:t>
    </dgm:pt>
    <dgm:pt modelId="{44F97B92-837F-495D-B03D-01C73ED0D1BA}" type="pres">
      <dgm:prSet presAssocID="{3D448276-6FF3-45B4-9D75-98577F0072A7}" presName="hierChild4" presStyleCnt="0"/>
      <dgm:spPr/>
    </dgm:pt>
    <dgm:pt modelId="{D902F882-581C-4F17-8B69-5DE847ED21A1}" type="pres">
      <dgm:prSet presAssocID="{3D448276-6FF3-45B4-9D75-98577F0072A7}" presName="hierChild5" presStyleCnt="0"/>
      <dgm:spPr/>
    </dgm:pt>
    <dgm:pt modelId="{E2B645CF-FD22-4B79-BB11-A93B58F19BFA}" type="pres">
      <dgm:prSet presAssocID="{874C6232-96FD-4575-B318-B173A8F8BE7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9E1615C-29E8-41E0-808E-6D3ABC00A077}" type="pres">
      <dgm:prSet presAssocID="{0DBEE9BB-F687-4E61-96D6-B8D98359562F}" presName="hierRoot2" presStyleCnt="0">
        <dgm:presLayoutVars>
          <dgm:hierBranch val="init"/>
        </dgm:presLayoutVars>
      </dgm:prSet>
      <dgm:spPr/>
    </dgm:pt>
    <dgm:pt modelId="{B7B0FCF1-8DEA-4DBF-8B9B-98947F549757}" type="pres">
      <dgm:prSet presAssocID="{0DBEE9BB-F687-4E61-96D6-B8D98359562F}" presName="rootComposite" presStyleCnt="0"/>
      <dgm:spPr/>
    </dgm:pt>
    <dgm:pt modelId="{E15D0286-7E8B-4154-BD71-693FEE706013}" type="pres">
      <dgm:prSet presAssocID="{0DBEE9BB-F687-4E61-96D6-B8D9835956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BC2BF0-7648-4635-A560-CE62245E2BA7}" type="pres">
      <dgm:prSet presAssocID="{0DBEE9BB-F687-4E61-96D6-B8D9835956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76B5F40-646E-40EB-8041-52CEBC4A075F}" type="pres">
      <dgm:prSet presAssocID="{0DBEE9BB-F687-4E61-96D6-B8D98359562F}" presName="hierChild4" presStyleCnt="0"/>
      <dgm:spPr/>
    </dgm:pt>
    <dgm:pt modelId="{DF297795-B8C9-4EF5-B089-58E9CD19D8B9}" type="pres">
      <dgm:prSet presAssocID="{0DBEE9BB-F687-4E61-96D6-B8D98359562F}" presName="hierChild5" presStyleCnt="0"/>
      <dgm:spPr/>
    </dgm:pt>
    <dgm:pt modelId="{A5B62C26-7085-400D-9F98-02FEBE3D8A1D}" type="pres">
      <dgm:prSet presAssocID="{2CDA884E-7B88-4992-99DC-AF12802E391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478EC34-1EFB-4115-9515-DB9FF17CAC11}" type="pres">
      <dgm:prSet presAssocID="{72EBAC42-E9E2-458E-A14D-3844AE8B7DF1}" presName="hierRoot2" presStyleCnt="0">
        <dgm:presLayoutVars>
          <dgm:hierBranch val="init"/>
        </dgm:presLayoutVars>
      </dgm:prSet>
      <dgm:spPr/>
    </dgm:pt>
    <dgm:pt modelId="{98A1BDD8-0A74-4F62-AF92-D83A067D071A}" type="pres">
      <dgm:prSet presAssocID="{72EBAC42-E9E2-458E-A14D-3844AE8B7DF1}" presName="rootComposite" presStyleCnt="0"/>
      <dgm:spPr/>
    </dgm:pt>
    <dgm:pt modelId="{8E36BC02-278F-4E27-BAB4-782F6E58A20F}" type="pres">
      <dgm:prSet presAssocID="{72EBAC42-E9E2-458E-A14D-3844AE8B7DF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1BB7B-3445-4BFF-9E37-917C19F088CC}" type="pres">
      <dgm:prSet presAssocID="{72EBAC42-E9E2-458E-A14D-3844AE8B7DF1}" presName="rootConnector" presStyleLbl="node2" presStyleIdx="2" presStyleCnt="3"/>
      <dgm:spPr/>
      <dgm:t>
        <a:bodyPr/>
        <a:lstStyle/>
        <a:p>
          <a:endParaRPr lang="en-US"/>
        </a:p>
      </dgm:t>
    </dgm:pt>
    <dgm:pt modelId="{E358BAF9-86DF-4E24-8FFC-86228E2106B7}" type="pres">
      <dgm:prSet presAssocID="{72EBAC42-E9E2-458E-A14D-3844AE8B7DF1}" presName="hierChild4" presStyleCnt="0"/>
      <dgm:spPr/>
    </dgm:pt>
    <dgm:pt modelId="{133968A1-3307-46D8-9F41-5B1B555908EF}" type="pres">
      <dgm:prSet presAssocID="{72EBAC42-E9E2-458E-A14D-3844AE8B7DF1}" presName="hierChild5" presStyleCnt="0"/>
      <dgm:spPr/>
    </dgm:pt>
    <dgm:pt modelId="{9005E6FD-5F3D-4E81-A8FC-716D312509CE}" type="pres">
      <dgm:prSet presAssocID="{EDAF35A3-8A45-4617-8F06-6417F2CAB1BE}" presName="hierChild3" presStyleCnt="0"/>
      <dgm:spPr/>
    </dgm:pt>
  </dgm:ptLst>
  <dgm:cxnLst>
    <dgm:cxn modelId="{49C0AB72-4622-4D28-AC60-4408B6FAE288}" type="presOf" srcId="{874C6232-96FD-4575-B318-B173A8F8BE7E}" destId="{E2B645CF-FD22-4B79-BB11-A93B58F19BFA}" srcOrd="0" destOrd="0" presId="urn:microsoft.com/office/officeart/2005/8/layout/orgChart1"/>
    <dgm:cxn modelId="{B8E3865A-927F-4243-9A29-9359323B8786}" srcId="{D8D6D37E-8A00-4187-BA00-9845D90AADD9}" destId="{EDAF35A3-8A45-4617-8F06-6417F2CAB1BE}" srcOrd="0" destOrd="0" parTransId="{BEF67A7B-3AB4-458D-A378-07CD0DD23169}" sibTransId="{22EEA46C-5BDD-4C1F-9039-AFFD56F8B238}"/>
    <dgm:cxn modelId="{E24F75F5-651E-4D4D-A612-A3E7F1B34E07}" type="presOf" srcId="{72EBAC42-E9E2-458E-A14D-3844AE8B7DF1}" destId="{8E36BC02-278F-4E27-BAB4-782F6E58A20F}" srcOrd="0" destOrd="0" presId="urn:microsoft.com/office/officeart/2005/8/layout/orgChart1"/>
    <dgm:cxn modelId="{2DE619AD-DC3A-40B8-B626-FF8368AF63C7}" srcId="{EDAF35A3-8A45-4617-8F06-6417F2CAB1BE}" destId="{72EBAC42-E9E2-458E-A14D-3844AE8B7DF1}" srcOrd="2" destOrd="0" parTransId="{2CDA884E-7B88-4992-99DC-AF12802E3917}" sibTransId="{F7EF5029-B3C7-4F75-BCF6-24B7373BE788}"/>
    <dgm:cxn modelId="{CA45766B-3E0D-4233-8B27-394612F358CB}" srcId="{EDAF35A3-8A45-4617-8F06-6417F2CAB1BE}" destId="{3D448276-6FF3-45B4-9D75-98577F0072A7}" srcOrd="0" destOrd="0" parTransId="{D0E0FDF8-0F45-48DB-9DDE-7BBF2078778A}" sibTransId="{146D05B1-950F-4D05-BBEB-0C179C401DB9}"/>
    <dgm:cxn modelId="{3F20D28A-80A3-4705-9707-3DAF8F4B3D44}" type="presOf" srcId="{72EBAC42-E9E2-458E-A14D-3844AE8B7DF1}" destId="{5F01BB7B-3445-4BFF-9E37-917C19F088CC}" srcOrd="1" destOrd="0" presId="urn:microsoft.com/office/officeart/2005/8/layout/orgChart1"/>
    <dgm:cxn modelId="{51137B19-AAEB-4BB0-AF9A-CFAB33839388}" type="presOf" srcId="{EDAF35A3-8A45-4617-8F06-6417F2CAB1BE}" destId="{7C40D52E-9D2B-4B97-918D-EB778CBFC0B3}" srcOrd="1" destOrd="0" presId="urn:microsoft.com/office/officeart/2005/8/layout/orgChart1"/>
    <dgm:cxn modelId="{10539FD4-680E-43A4-8021-4B867B5027FA}" type="presOf" srcId="{D0E0FDF8-0F45-48DB-9DDE-7BBF2078778A}" destId="{6A311B82-7548-4382-A010-DB6329B430E7}" srcOrd="0" destOrd="0" presId="urn:microsoft.com/office/officeart/2005/8/layout/orgChart1"/>
    <dgm:cxn modelId="{037A909D-ABAA-4383-8AEF-E322945ADDAB}" srcId="{EDAF35A3-8A45-4617-8F06-6417F2CAB1BE}" destId="{0DBEE9BB-F687-4E61-96D6-B8D98359562F}" srcOrd="1" destOrd="0" parTransId="{874C6232-96FD-4575-B318-B173A8F8BE7E}" sibTransId="{32F7C3D8-DF37-4467-8CAE-20800F9451D7}"/>
    <dgm:cxn modelId="{7835213E-B897-4678-8E1E-DB54CF107535}" type="presOf" srcId="{0DBEE9BB-F687-4E61-96D6-B8D98359562F}" destId="{6EBC2BF0-7648-4635-A560-CE62245E2BA7}" srcOrd="1" destOrd="0" presId="urn:microsoft.com/office/officeart/2005/8/layout/orgChart1"/>
    <dgm:cxn modelId="{CEC0E9DB-EEED-4020-94CA-5FEAF7FE08A1}" type="presOf" srcId="{3D448276-6FF3-45B4-9D75-98577F0072A7}" destId="{92DEE450-2B0E-49F7-A740-6204731CD991}" srcOrd="1" destOrd="0" presId="urn:microsoft.com/office/officeart/2005/8/layout/orgChart1"/>
    <dgm:cxn modelId="{D3252B8B-4B17-4251-99C0-9AB4597CB4E3}" type="presOf" srcId="{D8D6D37E-8A00-4187-BA00-9845D90AADD9}" destId="{7FC3E0CF-C477-449D-8C45-22BD926FE8EC}" srcOrd="0" destOrd="0" presId="urn:microsoft.com/office/officeart/2005/8/layout/orgChart1"/>
    <dgm:cxn modelId="{571D1712-4DE7-4E0B-9B25-82FFECF615DD}" type="presOf" srcId="{0DBEE9BB-F687-4E61-96D6-B8D98359562F}" destId="{E15D0286-7E8B-4154-BD71-693FEE706013}" srcOrd="0" destOrd="0" presId="urn:microsoft.com/office/officeart/2005/8/layout/orgChart1"/>
    <dgm:cxn modelId="{7D643605-1300-48DD-8436-260F580B98A1}" type="presOf" srcId="{2CDA884E-7B88-4992-99DC-AF12802E3917}" destId="{A5B62C26-7085-400D-9F98-02FEBE3D8A1D}" srcOrd="0" destOrd="0" presId="urn:microsoft.com/office/officeart/2005/8/layout/orgChart1"/>
    <dgm:cxn modelId="{5C781997-8DD8-41F0-98E3-BD75B1637A8F}" type="presOf" srcId="{3D448276-6FF3-45B4-9D75-98577F0072A7}" destId="{DBB3344C-F723-4232-8507-3156C001A296}" srcOrd="0" destOrd="0" presId="urn:microsoft.com/office/officeart/2005/8/layout/orgChart1"/>
    <dgm:cxn modelId="{922AD93B-4F8C-4E4C-A1A1-28A94CD198B7}" type="presOf" srcId="{EDAF35A3-8A45-4617-8F06-6417F2CAB1BE}" destId="{57ACEE99-F982-4424-99BD-2ED34FAFED57}" srcOrd="0" destOrd="0" presId="urn:microsoft.com/office/officeart/2005/8/layout/orgChart1"/>
    <dgm:cxn modelId="{9CC2F3DE-939D-400C-BC48-240D1ACAAC0C}" type="presParOf" srcId="{7FC3E0CF-C477-449D-8C45-22BD926FE8EC}" destId="{34CEEB59-73C1-4DDE-AA7D-60E64401B802}" srcOrd="0" destOrd="0" presId="urn:microsoft.com/office/officeart/2005/8/layout/orgChart1"/>
    <dgm:cxn modelId="{D3DDCDF3-50A1-4EFA-97BB-DA2488D197B8}" type="presParOf" srcId="{34CEEB59-73C1-4DDE-AA7D-60E64401B802}" destId="{81F82EB9-7ACC-4C74-B45F-A46A74876626}" srcOrd="0" destOrd="0" presId="urn:microsoft.com/office/officeart/2005/8/layout/orgChart1"/>
    <dgm:cxn modelId="{664DB38F-3493-4928-9ECC-62F5B4B92E4C}" type="presParOf" srcId="{81F82EB9-7ACC-4C74-B45F-A46A74876626}" destId="{57ACEE99-F982-4424-99BD-2ED34FAFED57}" srcOrd="0" destOrd="0" presId="urn:microsoft.com/office/officeart/2005/8/layout/orgChart1"/>
    <dgm:cxn modelId="{4759BD4B-ECBA-4C15-B976-EE928F38EABF}" type="presParOf" srcId="{81F82EB9-7ACC-4C74-B45F-A46A74876626}" destId="{7C40D52E-9D2B-4B97-918D-EB778CBFC0B3}" srcOrd="1" destOrd="0" presId="urn:microsoft.com/office/officeart/2005/8/layout/orgChart1"/>
    <dgm:cxn modelId="{714C347F-EB62-4A9C-90CB-55E45F4C2B81}" type="presParOf" srcId="{34CEEB59-73C1-4DDE-AA7D-60E64401B802}" destId="{B06141CC-290D-4F1A-867D-16D6B2935D13}" srcOrd="1" destOrd="0" presId="urn:microsoft.com/office/officeart/2005/8/layout/orgChart1"/>
    <dgm:cxn modelId="{77163AEE-5C54-40BA-BE62-7A8DFDBA8A8C}" type="presParOf" srcId="{B06141CC-290D-4F1A-867D-16D6B2935D13}" destId="{6A311B82-7548-4382-A010-DB6329B430E7}" srcOrd="0" destOrd="0" presId="urn:microsoft.com/office/officeart/2005/8/layout/orgChart1"/>
    <dgm:cxn modelId="{2FD4131A-C940-4D34-8B51-27BCA5E0FC4A}" type="presParOf" srcId="{B06141CC-290D-4F1A-867D-16D6B2935D13}" destId="{8900DD9C-AA7B-4247-907C-E48BCB1EC022}" srcOrd="1" destOrd="0" presId="urn:microsoft.com/office/officeart/2005/8/layout/orgChart1"/>
    <dgm:cxn modelId="{050D3FA1-D683-4709-A0B9-F24A56807A09}" type="presParOf" srcId="{8900DD9C-AA7B-4247-907C-E48BCB1EC022}" destId="{43C916F8-814B-4463-8561-F2D7FAB2C747}" srcOrd="0" destOrd="0" presId="urn:microsoft.com/office/officeart/2005/8/layout/orgChart1"/>
    <dgm:cxn modelId="{13CB444F-FC68-446D-B9C1-477B3CBF9CF9}" type="presParOf" srcId="{43C916F8-814B-4463-8561-F2D7FAB2C747}" destId="{DBB3344C-F723-4232-8507-3156C001A296}" srcOrd="0" destOrd="0" presId="urn:microsoft.com/office/officeart/2005/8/layout/orgChart1"/>
    <dgm:cxn modelId="{048AA8AB-31F3-45B9-93D6-69A6C7A0ECE0}" type="presParOf" srcId="{43C916F8-814B-4463-8561-F2D7FAB2C747}" destId="{92DEE450-2B0E-49F7-A740-6204731CD991}" srcOrd="1" destOrd="0" presId="urn:microsoft.com/office/officeart/2005/8/layout/orgChart1"/>
    <dgm:cxn modelId="{095B2A16-5BAA-4047-99D0-E31865C5297F}" type="presParOf" srcId="{8900DD9C-AA7B-4247-907C-E48BCB1EC022}" destId="{44F97B92-837F-495D-B03D-01C73ED0D1BA}" srcOrd="1" destOrd="0" presId="urn:microsoft.com/office/officeart/2005/8/layout/orgChart1"/>
    <dgm:cxn modelId="{7FB019D4-87B2-4CE5-846E-2A3CF736CEBD}" type="presParOf" srcId="{8900DD9C-AA7B-4247-907C-E48BCB1EC022}" destId="{D902F882-581C-4F17-8B69-5DE847ED21A1}" srcOrd="2" destOrd="0" presId="urn:microsoft.com/office/officeart/2005/8/layout/orgChart1"/>
    <dgm:cxn modelId="{2DCE5A7C-727A-48D9-9A27-A0731AE8D5B4}" type="presParOf" srcId="{B06141CC-290D-4F1A-867D-16D6B2935D13}" destId="{E2B645CF-FD22-4B79-BB11-A93B58F19BFA}" srcOrd="2" destOrd="0" presId="urn:microsoft.com/office/officeart/2005/8/layout/orgChart1"/>
    <dgm:cxn modelId="{76E6D651-EF72-4063-919D-B0E177C6D929}" type="presParOf" srcId="{B06141CC-290D-4F1A-867D-16D6B2935D13}" destId="{09E1615C-29E8-41E0-808E-6D3ABC00A077}" srcOrd="3" destOrd="0" presId="urn:microsoft.com/office/officeart/2005/8/layout/orgChart1"/>
    <dgm:cxn modelId="{7154AE17-23A1-40C6-B20B-99F0478A1C0E}" type="presParOf" srcId="{09E1615C-29E8-41E0-808E-6D3ABC00A077}" destId="{B7B0FCF1-8DEA-4DBF-8B9B-98947F549757}" srcOrd="0" destOrd="0" presId="urn:microsoft.com/office/officeart/2005/8/layout/orgChart1"/>
    <dgm:cxn modelId="{885A25C5-C400-4D80-B71E-80CBBB3CC418}" type="presParOf" srcId="{B7B0FCF1-8DEA-4DBF-8B9B-98947F549757}" destId="{E15D0286-7E8B-4154-BD71-693FEE706013}" srcOrd="0" destOrd="0" presId="urn:microsoft.com/office/officeart/2005/8/layout/orgChart1"/>
    <dgm:cxn modelId="{A89C0FFE-EA3B-45D6-9A63-4074377E479A}" type="presParOf" srcId="{B7B0FCF1-8DEA-4DBF-8B9B-98947F549757}" destId="{6EBC2BF0-7648-4635-A560-CE62245E2BA7}" srcOrd="1" destOrd="0" presId="urn:microsoft.com/office/officeart/2005/8/layout/orgChart1"/>
    <dgm:cxn modelId="{A75F570B-D219-4566-8472-C993ADA3D906}" type="presParOf" srcId="{09E1615C-29E8-41E0-808E-6D3ABC00A077}" destId="{776B5F40-646E-40EB-8041-52CEBC4A075F}" srcOrd="1" destOrd="0" presId="urn:microsoft.com/office/officeart/2005/8/layout/orgChart1"/>
    <dgm:cxn modelId="{4E81E55C-AEF5-44D6-A7A5-EC9CC2C221AE}" type="presParOf" srcId="{09E1615C-29E8-41E0-808E-6D3ABC00A077}" destId="{DF297795-B8C9-4EF5-B089-58E9CD19D8B9}" srcOrd="2" destOrd="0" presId="urn:microsoft.com/office/officeart/2005/8/layout/orgChart1"/>
    <dgm:cxn modelId="{0EF2D92E-E53F-4AC2-BDC4-B0D13C393A07}" type="presParOf" srcId="{B06141CC-290D-4F1A-867D-16D6B2935D13}" destId="{A5B62C26-7085-400D-9F98-02FEBE3D8A1D}" srcOrd="4" destOrd="0" presId="urn:microsoft.com/office/officeart/2005/8/layout/orgChart1"/>
    <dgm:cxn modelId="{49E429EF-1FD8-40BC-8216-5375E72517AF}" type="presParOf" srcId="{B06141CC-290D-4F1A-867D-16D6B2935D13}" destId="{7478EC34-1EFB-4115-9515-DB9FF17CAC11}" srcOrd="5" destOrd="0" presId="urn:microsoft.com/office/officeart/2005/8/layout/orgChart1"/>
    <dgm:cxn modelId="{D578D211-9B89-4552-8C70-8BB3F60F6837}" type="presParOf" srcId="{7478EC34-1EFB-4115-9515-DB9FF17CAC11}" destId="{98A1BDD8-0A74-4F62-AF92-D83A067D071A}" srcOrd="0" destOrd="0" presId="urn:microsoft.com/office/officeart/2005/8/layout/orgChart1"/>
    <dgm:cxn modelId="{111874BF-D8FF-4FF0-A9AD-0A20996DE2EF}" type="presParOf" srcId="{98A1BDD8-0A74-4F62-AF92-D83A067D071A}" destId="{8E36BC02-278F-4E27-BAB4-782F6E58A20F}" srcOrd="0" destOrd="0" presId="urn:microsoft.com/office/officeart/2005/8/layout/orgChart1"/>
    <dgm:cxn modelId="{6AF5D479-63FA-43B0-A1A9-B4BCC3B693D6}" type="presParOf" srcId="{98A1BDD8-0A74-4F62-AF92-D83A067D071A}" destId="{5F01BB7B-3445-4BFF-9E37-917C19F088CC}" srcOrd="1" destOrd="0" presId="urn:microsoft.com/office/officeart/2005/8/layout/orgChart1"/>
    <dgm:cxn modelId="{8C7D1E08-5C3F-481C-80B8-E8B4E28C8C26}" type="presParOf" srcId="{7478EC34-1EFB-4115-9515-DB9FF17CAC11}" destId="{E358BAF9-86DF-4E24-8FFC-86228E2106B7}" srcOrd="1" destOrd="0" presId="urn:microsoft.com/office/officeart/2005/8/layout/orgChart1"/>
    <dgm:cxn modelId="{2A90B483-8247-4300-840A-671E62957042}" type="presParOf" srcId="{7478EC34-1EFB-4115-9515-DB9FF17CAC11}" destId="{133968A1-3307-46D8-9F41-5B1B555908EF}" srcOrd="2" destOrd="0" presId="urn:microsoft.com/office/officeart/2005/8/layout/orgChart1"/>
    <dgm:cxn modelId="{A05CAE16-04C4-45A6-A50A-EB954D17619B}" type="presParOf" srcId="{34CEEB59-73C1-4DDE-AA7D-60E64401B802}" destId="{9005E6FD-5F3D-4E81-A8FC-716D312509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62C26-7085-400D-9F98-02FEBE3D8A1D}">
      <dsp:nvSpPr>
        <dsp:cNvPr id="0" name=""/>
        <dsp:cNvSpPr/>
      </dsp:nvSpPr>
      <dsp:spPr>
        <a:xfrm>
          <a:off x="2019300" y="1742924"/>
          <a:ext cx="1428669" cy="24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75"/>
              </a:lnTo>
              <a:lnTo>
                <a:pt x="1428669" y="123975"/>
              </a:lnTo>
              <a:lnTo>
                <a:pt x="1428669" y="247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645CF-FD22-4B79-BB11-A93B58F19BFA}">
      <dsp:nvSpPr>
        <dsp:cNvPr id="0" name=""/>
        <dsp:cNvSpPr/>
      </dsp:nvSpPr>
      <dsp:spPr>
        <a:xfrm>
          <a:off x="1973580" y="1742924"/>
          <a:ext cx="91440" cy="24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11B82-7548-4382-A010-DB6329B430E7}">
      <dsp:nvSpPr>
        <dsp:cNvPr id="0" name=""/>
        <dsp:cNvSpPr/>
      </dsp:nvSpPr>
      <dsp:spPr>
        <a:xfrm>
          <a:off x="590630" y="1742924"/>
          <a:ext cx="1428669" cy="247950"/>
        </a:xfrm>
        <a:custGeom>
          <a:avLst/>
          <a:gdLst/>
          <a:ahLst/>
          <a:cxnLst/>
          <a:rect l="0" t="0" r="0" b="0"/>
          <a:pathLst>
            <a:path>
              <a:moveTo>
                <a:pt x="1428669" y="0"/>
              </a:moveTo>
              <a:lnTo>
                <a:pt x="1428669" y="123975"/>
              </a:lnTo>
              <a:lnTo>
                <a:pt x="0" y="123975"/>
              </a:lnTo>
              <a:lnTo>
                <a:pt x="0" y="247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EE99-F982-4424-99BD-2ED34FAFED57}">
      <dsp:nvSpPr>
        <dsp:cNvPr id="0" name=""/>
        <dsp:cNvSpPr/>
      </dsp:nvSpPr>
      <dsp:spPr>
        <a:xfrm>
          <a:off x="1428940" y="1152565"/>
          <a:ext cx="1180718" cy="59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Carolyn</a:t>
          </a:r>
          <a:endParaRPr lang="en-US" sz="1800" kern="1200" dirty="0"/>
        </a:p>
      </dsp:txBody>
      <dsp:txXfrm>
        <a:off x="1428940" y="1152565"/>
        <a:ext cx="1180718" cy="590359"/>
      </dsp:txXfrm>
    </dsp:sp>
    <dsp:sp modelId="{DBB3344C-F723-4232-8507-3156C001A296}">
      <dsp:nvSpPr>
        <dsp:cNvPr id="0" name=""/>
        <dsp:cNvSpPr/>
      </dsp:nvSpPr>
      <dsp:spPr>
        <a:xfrm>
          <a:off x="271" y="1990875"/>
          <a:ext cx="1180718" cy="59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Beth </a:t>
          </a:r>
          <a:endParaRPr lang="en-US" sz="1800" kern="1200" dirty="0"/>
        </a:p>
      </dsp:txBody>
      <dsp:txXfrm>
        <a:off x="271" y="1990875"/>
        <a:ext cx="1180718" cy="590359"/>
      </dsp:txXfrm>
    </dsp:sp>
    <dsp:sp modelId="{E15D0286-7E8B-4154-BD71-693FEE706013}">
      <dsp:nvSpPr>
        <dsp:cNvPr id="0" name=""/>
        <dsp:cNvSpPr/>
      </dsp:nvSpPr>
      <dsp:spPr>
        <a:xfrm>
          <a:off x="1428940" y="1990875"/>
          <a:ext cx="1180718" cy="59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Carlos</a:t>
          </a:r>
          <a:endParaRPr lang="en-US" sz="1800" kern="1200" dirty="0"/>
        </a:p>
      </dsp:txBody>
      <dsp:txXfrm>
        <a:off x="1428940" y="1990875"/>
        <a:ext cx="1180718" cy="590359"/>
      </dsp:txXfrm>
    </dsp:sp>
    <dsp:sp modelId="{8E36BC02-278F-4E27-BAB4-782F6E58A20F}">
      <dsp:nvSpPr>
        <dsp:cNvPr id="0" name=""/>
        <dsp:cNvSpPr/>
      </dsp:nvSpPr>
      <dsp:spPr>
        <a:xfrm>
          <a:off x="2857610" y="1990875"/>
          <a:ext cx="1180718" cy="59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Gus</a:t>
          </a:r>
          <a:endParaRPr lang="en-US" sz="1800" kern="1200" dirty="0"/>
        </a:p>
      </dsp:txBody>
      <dsp:txXfrm>
        <a:off x="2857610" y="1990875"/>
        <a:ext cx="1180718" cy="59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5D2D2-A699-447A-8EEC-2B4E83331763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FF82F-2C25-47B1-9B4C-E5B2D66A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F82F-2C25-47B1-9B4C-E5B2D66AFD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F82F-2C25-47B1-9B4C-E5B2D66AFD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4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40ADDC83-E978-4584-9829-9BF040BF10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1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1169B041-1742-42CC-B3C3-9D74C9610E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1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DDA37132-94F8-4EE2-8C1D-FC895F0BB9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9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923C1378-7F6F-450C-8FE6-675C122124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298D44A8-761F-4FD5-BCE3-13BDA58F90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9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8A702835-A137-4127-A522-39743D0A82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8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250" y="152400"/>
            <a:ext cx="1809750" cy="381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5276850" cy="381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495D091F-359A-4814-9F69-377A178017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49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7162800" cy="2362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0EF3776B-ED64-46E3-85BA-2A445BB5D4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69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505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3505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02ADC0DB-000A-4CAF-BD74-4588A24F61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0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EB46-9B19-4BAF-BED5-08115D435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769D2-CE47-47E2-A8D5-EC8E3F991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2CE60-66AA-4C0E-BA90-1265AE354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CFF8-B9CE-41B7-B03B-038FBF409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96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6DEA268F-F042-4ED7-82C0-7FC10FDA48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2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0C094452-1000-4F12-8B9C-E3CB4C935E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052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35052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EDA2F523-41D7-47BD-B7B0-7CBCB7424C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4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A2807D-5116-4418-BB9E-64CF37104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6" cstate="print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8" r:id="rId3"/>
    <p:sldLayoutId id="2147483679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4D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23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162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0"/>
            <a:r>
              <a:rPr lang="en-US" smtClean="0"/>
              <a:t>Fifth level</a:t>
            </a:r>
          </a:p>
          <a:p>
            <a:pPr lvl="1"/>
            <a:r>
              <a:rPr lang="en-US" smtClean="0"/>
              <a:t>Next section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77000"/>
            <a:ext cx="693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pPr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1029" name="Picture 7" descr="coverbar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 descr="coverbar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1534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coveredge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27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534150"/>
            <a:ext cx="1524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Chapter 5, slide </a:t>
            </a:r>
            <a:fld id="{B2954536-425F-42A4-ABF3-ECE4B4FE0A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B2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B22626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B22626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B22626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B22626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B2262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B2262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B2262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B2262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09800" y="4343400"/>
            <a:ext cx="64770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Chapter 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Human Resource Planning and Job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HR predicts the future labor supply: </a:t>
            </a:r>
          </a:p>
          <a:p>
            <a:r>
              <a:rPr lang="en-US" sz="2400" dirty="0" smtClean="0"/>
              <a:t>A unit’s supply of human resources comes from:</a:t>
            </a:r>
          </a:p>
          <a:p>
            <a:pPr lvl="1"/>
            <a:r>
              <a:rPr lang="en-US" sz="2000" dirty="0" smtClean="0"/>
              <a:t>New hires</a:t>
            </a:r>
          </a:p>
          <a:p>
            <a:pPr lvl="1"/>
            <a:r>
              <a:rPr lang="en-US" sz="2000" dirty="0" smtClean="0"/>
              <a:t>Contingent workers</a:t>
            </a:r>
          </a:p>
          <a:p>
            <a:pPr lvl="1"/>
            <a:r>
              <a:rPr lang="en-US" sz="2000" dirty="0" smtClean="0"/>
              <a:t>Transfers-in</a:t>
            </a:r>
          </a:p>
          <a:p>
            <a:pPr lvl="1"/>
            <a:r>
              <a:rPr lang="en-US" sz="2000" dirty="0" smtClean="0"/>
              <a:t>Individuals returning from leaves</a:t>
            </a:r>
          </a:p>
          <a:p>
            <a:r>
              <a:rPr lang="en-US" sz="2400" dirty="0" smtClean="0"/>
              <a:t>Predicting these can range from simple to complex </a:t>
            </a:r>
          </a:p>
          <a:p>
            <a:r>
              <a:rPr lang="en-US" sz="2400" dirty="0" smtClean="0"/>
              <a:t>Transfers are more difficult to predict since they depend on actions in other units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6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2581" y="1423379"/>
            <a:ext cx="56128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Decreases in internal supply come about through: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23749" y="1850417"/>
            <a:ext cx="5588420" cy="4708981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 retirements		easiest to forecast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 dismissals		possible to forecast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 transfers		possible to forecast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 layoffs		possible to forecast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 sabbaticals		possible to forecast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 voluntary quits	</a:t>
            </a:r>
            <a:r>
              <a:rPr lang="en-US" sz="2000" dirty="0" smtClean="0">
                <a:solidFill>
                  <a:srgbClr val="000000"/>
                </a:solidFill>
              </a:rPr>
              <a:t>	difficult </a:t>
            </a:r>
            <a:r>
              <a:rPr lang="en-US" sz="2000" dirty="0">
                <a:solidFill>
                  <a:srgbClr val="000000"/>
                </a:solidFill>
              </a:rPr>
              <a:t>to forecast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 prolonged illnesses	difficult to forecast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 deaths		hardest to forecast</a:t>
            </a:r>
          </a:p>
        </p:txBody>
      </p:sp>
    </p:spTree>
    <p:extLst>
      <p:ext uri="{BB962C8B-B14F-4D97-AF65-F5344CB8AC3E}">
        <p14:creationId xmlns:p14="http://schemas.microsoft.com/office/powerpoint/2010/main" val="217094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Candidates come from </a:t>
            </a:r>
          </a:p>
          <a:p>
            <a:pPr lvl="1"/>
            <a:r>
              <a:rPr lang="en-US" sz="2400" dirty="0" smtClean="0"/>
              <a:t>Migration into a community</a:t>
            </a:r>
          </a:p>
          <a:p>
            <a:pPr lvl="1"/>
            <a:r>
              <a:rPr lang="en-US" sz="2400" dirty="0" smtClean="0"/>
              <a:t>Recent graduates</a:t>
            </a:r>
          </a:p>
          <a:p>
            <a:pPr lvl="1"/>
            <a:r>
              <a:rPr lang="en-US" sz="2400" dirty="0" smtClean="0"/>
              <a:t>Individuals returning from military service</a:t>
            </a:r>
          </a:p>
          <a:p>
            <a:pPr lvl="1"/>
            <a:r>
              <a:rPr lang="en-US" sz="2400" dirty="0" smtClean="0"/>
              <a:t>Increases in the number of unemployed and employed individuals seeking other opportunities, either part-time or full-time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5029200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The potential labor supply can be expanded by formal or</a:t>
            </a:r>
            <a:br>
              <a:rPr lang="en-US" sz="2000" b="1" i="1" dirty="0">
                <a:solidFill>
                  <a:schemeClr val="tx2"/>
                </a:solidFill>
              </a:rPr>
            </a:br>
            <a:r>
              <a:rPr lang="en-US" sz="2000" b="1" i="1" dirty="0">
                <a:solidFill>
                  <a:schemeClr val="tx2"/>
                </a:solidFill>
              </a:rPr>
              <a:t> on-the-job training.</a:t>
            </a:r>
          </a:p>
        </p:txBody>
      </p:sp>
    </p:spTree>
    <p:extLst>
      <p:ext uri="{BB962C8B-B14F-4D97-AF65-F5344CB8AC3E}">
        <p14:creationId xmlns:p14="http://schemas.microsoft.com/office/powerpoint/2010/main" val="406879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match labor demand and supply, HR </a:t>
            </a:r>
          </a:p>
          <a:p>
            <a:r>
              <a:rPr lang="en-US" sz="2800" dirty="0" smtClean="0"/>
              <a:t>Compares forecasts for demand and supply of workers </a:t>
            </a:r>
          </a:p>
          <a:p>
            <a:r>
              <a:rPr lang="en-US" sz="2800" dirty="0" smtClean="0"/>
              <a:t>Monitors current and future shortages, and overstaffing. Sometimes, strategic goals must change as a result</a:t>
            </a:r>
          </a:p>
          <a:p>
            <a:r>
              <a:rPr lang="en-US" sz="2800" dirty="0" smtClean="0"/>
              <a:t>Uses downsizing to reduce supply and balance demand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7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Employment Planning and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Strategic Planning Process</a:t>
            </a:r>
          </a:p>
        </p:txBody>
      </p:sp>
      <p:grpSp>
        <p:nvGrpSpPr>
          <p:cNvPr id="41" name="Group 56"/>
          <p:cNvGrpSpPr>
            <a:grpSpLocks/>
          </p:cNvGrpSpPr>
          <p:nvPr/>
        </p:nvGrpSpPr>
        <p:grpSpPr bwMode="auto">
          <a:xfrm>
            <a:off x="4711703" y="3308350"/>
            <a:ext cx="1249363" cy="690563"/>
            <a:chOff x="2903" y="1880"/>
            <a:chExt cx="787" cy="435"/>
          </a:xfrm>
          <a:solidFill>
            <a:schemeClr val="tx2"/>
          </a:solidFill>
        </p:grpSpPr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308" y="1977"/>
              <a:ext cx="1" cy="3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2903" y="1880"/>
              <a:ext cx="787" cy="165"/>
            </a:xfrm>
            <a:prstGeom prst="rect">
              <a:avLst/>
            </a:prstGeom>
            <a:grpFill/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demand for labor</a:t>
              </a:r>
            </a:p>
          </p:txBody>
        </p:sp>
      </p:grpSp>
      <p:grpSp>
        <p:nvGrpSpPr>
          <p:cNvPr id="44" name="Group 59"/>
          <p:cNvGrpSpPr>
            <a:grpSpLocks/>
          </p:cNvGrpSpPr>
          <p:nvPr/>
        </p:nvGrpSpPr>
        <p:grpSpPr bwMode="auto">
          <a:xfrm>
            <a:off x="4656138" y="4068763"/>
            <a:ext cx="1493838" cy="600075"/>
            <a:chOff x="2868" y="2359"/>
            <a:chExt cx="941" cy="378"/>
          </a:xfrm>
        </p:grpSpPr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3306" y="2723"/>
              <a:ext cx="5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3303" y="2405"/>
              <a:ext cx="5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2868" y="2359"/>
              <a:ext cx="807" cy="37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compare demand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for and supply of 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human resources</a:t>
              </a:r>
            </a:p>
          </p:txBody>
        </p:sp>
      </p:grpSp>
      <p:sp>
        <p:nvSpPr>
          <p:cNvPr id="48" name="Text Box 35"/>
          <p:cNvSpPr txBox="1">
            <a:spLocks noChangeArrowheads="1"/>
          </p:cNvSpPr>
          <p:nvPr/>
        </p:nvSpPr>
        <p:spPr bwMode="auto">
          <a:xfrm>
            <a:off x="7675563" y="3692525"/>
            <a:ext cx="1127125" cy="538609"/>
          </a:xfrm>
          <a:prstGeom prst="rect">
            <a:avLst/>
          </a:prstGeom>
          <a:solidFill>
            <a:schemeClr val="tx2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80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sz="1300" dirty="0">
                <a:solidFill>
                  <a:schemeClr val="bg1"/>
                </a:solidFill>
              </a:rPr>
              <a:t>recruitment</a:t>
            </a:r>
          </a:p>
          <a:p>
            <a:pPr algn="ctr" eaLnBrk="1" hangingPunct="1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9" name="Text Box 36"/>
          <p:cNvSpPr txBox="1">
            <a:spLocks noChangeArrowheads="1"/>
          </p:cNvSpPr>
          <p:nvPr/>
        </p:nvSpPr>
        <p:spPr bwMode="auto">
          <a:xfrm>
            <a:off x="7664451" y="4587875"/>
            <a:ext cx="1122362" cy="615553"/>
          </a:xfrm>
          <a:prstGeom prst="rect">
            <a:avLst/>
          </a:prstGeom>
          <a:solidFill>
            <a:schemeClr val="tx2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80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sz="1300" dirty="0" err="1">
                <a:solidFill>
                  <a:schemeClr val="bg1"/>
                </a:solidFill>
              </a:rPr>
              <a:t>decruitment</a:t>
            </a:r>
            <a:endParaRPr lang="en-US" sz="1300" dirty="0">
              <a:solidFill>
                <a:schemeClr val="bg1"/>
              </a:solidFill>
            </a:endParaRPr>
          </a:p>
          <a:p>
            <a:pPr algn="ctr" eaLnBrk="1" hangingPunct="1"/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498476" y="4013200"/>
            <a:ext cx="1119187" cy="600075"/>
            <a:chOff x="249" y="2324"/>
            <a:chExt cx="705" cy="378"/>
          </a:xfrm>
        </p:grpSpPr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249" y="2324"/>
              <a:ext cx="601" cy="37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define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organization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mission</a:t>
              </a:r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>
              <a:off x="890" y="2521"/>
              <a:ext cx="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4"/>
          <p:cNvGrpSpPr>
            <a:grpSpLocks/>
          </p:cNvGrpSpPr>
          <p:nvPr/>
        </p:nvGrpSpPr>
        <p:grpSpPr bwMode="auto">
          <a:xfrm>
            <a:off x="1654176" y="4006850"/>
            <a:ext cx="1319212" cy="600075"/>
            <a:chOff x="977" y="2320"/>
            <a:chExt cx="831" cy="378"/>
          </a:xfrm>
        </p:grpSpPr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977" y="2320"/>
              <a:ext cx="728" cy="37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establish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corporate goals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and objectives</a:t>
              </a:r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>
              <a:off x="1744" y="2534"/>
              <a:ext cx="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67"/>
          <p:cNvGrpSpPr>
            <a:grpSpLocks/>
          </p:cNvGrpSpPr>
          <p:nvPr/>
        </p:nvGrpSpPr>
        <p:grpSpPr bwMode="auto">
          <a:xfrm>
            <a:off x="6169026" y="3787779"/>
            <a:ext cx="1455737" cy="430213"/>
            <a:chOff x="3821" y="2182"/>
            <a:chExt cx="917" cy="271"/>
          </a:xfrm>
        </p:grpSpPr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3821" y="2182"/>
              <a:ext cx="815" cy="27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demand exceeds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supply</a:t>
              </a:r>
            </a:p>
          </p:txBody>
        </p:sp>
        <p:sp>
          <p:nvSpPr>
            <p:cNvPr id="58" name="Line 40"/>
            <p:cNvSpPr>
              <a:spLocks noChangeShapeType="1"/>
            </p:cNvSpPr>
            <p:nvPr/>
          </p:nvSpPr>
          <p:spPr bwMode="auto">
            <a:xfrm>
              <a:off x="4674" y="2306"/>
              <a:ext cx="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68"/>
          <p:cNvGrpSpPr>
            <a:grpSpLocks/>
          </p:cNvGrpSpPr>
          <p:nvPr/>
        </p:nvGrpSpPr>
        <p:grpSpPr bwMode="auto">
          <a:xfrm>
            <a:off x="6200776" y="4533905"/>
            <a:ext cx="1423987" cy="461963"/>
            <a:chOff x="3829" y="2688"/>
            <a:chExt cx="897" cy="291"/>
          </a:xfrm>
        </p:grpSpPr>
        <p:sp>
          <p:nvSpPr>
            <p:cNvPr id="60" name="Text Box 33"/>
            <p:cNvSpPr txBox="1">
              <a:spLocks noChangeArrowheads="1"/>
            </p:cNvSpPr>
            <p:nvPr/>
          </p:nvSpPr>
          <p:spPr bwMode="auto">
            <a:xfrm>
              <a:off x="3829" y="2688"/>
              <a:ext cx="803" cy="29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chemeClr val="bg1"/>
                  </a:solidFill>
                </a:rPr>
                <a:t>supply exceeds</a:t>
              </a:r>
            </a:p>
            <a:p>
              <a:pPr algn="ctr" eaLnBrk="1" hangingPunct="1"/>
              <a:r>
                <a:rPr lang="en-US" sz="1200" dirty="0">
                  <a:solidFill>
                    <a:schemeClr val="bg1"/>
                  </a:solidFill>
                </a:rPr>
                <a:t>demand</a:t>
              </a: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>
              <a:off x="4662" y="2828"/>
              <a:ext cx="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5"/>
          <p:cNvGrpSpPr>
            <a:grpSpLocks/>
          </p:cNvGrpSpPr>
          <p:nvPr/>
        </p:nvGrpSpPr>
        <p:grpSpPr bwMode="auto">
          <a:xfrm>
            <a:off x="3063876" y="3425825"/>
            <a:ext cx="1550987" cy="1944688"/>
            <a:chOff x="1865" y="1954"/>
            <a:chExt cx="977" cy="1225"/>
          </a:xfrm>
        </p:grpSpPr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1865" y="2246"/>
              <a:ext cx="834" cy="61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assess current 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human resources</a:t>
              </a:r>
            </a:p>
            <a:p>
              <a:pPr algn="ctr" eaLnBrk="1" hangingPunct="1">
                <a:buFontTx/>
                <a:buChar char="-"/>
              </a:pPr>
              <a:r>
                <a:rPr lang="en-US" sz="1100" dirty="0">
                  <a:solidFill>
                    <a:schemeClr val="bg1"/>
                  </a:solidFill>
                </a:rPr>
                <a:t>- - - - - - - - - - - - -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HRMS: 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job analysis</a:t>
              </a:r>
            </a:p>
          </p:txBody>
        </p:sp>
        <p:sp>
          <p:nvSpPr>
            <p:cNvPr id="64" name="Line 42"/>
            <p:cNvSpPr>
              <a:spLocks noChangeShapeType="1"/>
            </p:cNvSpPr>
            <p:nvPr/>
          </p:nvSpPr>
          <p:spPr bwMode="auto">
            <a:xfrm>
              <a:off x="2340" y="3170"/>
              <a:ext cx="4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43"/>
            <p:cNvSpPr>
              <a:spLocks noChangeShapeType="1"/>
            </p:cNvSpPr>
            <p:nvPr/>
          </p:nvSpPr>
          <p:spPr bwMode="auto">
            <a:xfrm>
              <a:off x="2339" y="1958"/>
              <a:ext cx="5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46"/>
            <p:cNvSpPr>
              <a:spLocks noChangeShapeType="1"/>
            </p:cNvSpPr>
            <p:nvPr/>
          </p:nvSpPr>
          <p:spPr bwMode="auto">
            <a:xfrm flipV="1">
              <a:off x="2349" y="2951"/>
              <a:ext cx="0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47"/>
            <p:cNvSpPr>
              <a:spLocks noChangeShapeType="1"/>
            </p:cNvSpPr>
            <p:nvPr/>
          </p:nvSpPr>
          <p:spPr bwMode="auto">
            <a:xfrm>
              <a:off x="2352" y="19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49"/>
            <p:cNvSpPr>
              <a:spLocks noChangeShapeType="1"/>
            </p:cNvSpPr>
            <p:nvPr/>
          </p:nvSpPr>
          <p:spPr bwMode="auto">
            <a:xfrm>
              <a:off x="2343" y="3170"/>
              <a:ext cx="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7783513" y="3348038"/>
            <a:ext cx="928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/>
              <a:t>Outcomes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743453" y="4760916"/>
            <a:ext cx="1273175" cy="800100"/>
            <a:chOff x="2923" y="2795"/>
            <a:chExt cx="802" cy="504"/>
          </a:xfrm>
        </p:grpSpPr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3304" y="2795"/>
              <a:ext cx="0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6"/>
            <p:cNvSpPr txBox="1">
              <a:spLocks noChangeArrowheads="1"/>
            </p:cNvSpPr>
            <p:nvPr/>
          </p:nvSpPr>
          <p:spPr bwMode="auto">
            <a:xfrm>
              <a:off x="2923" y="3028"/>
              <a:ext cx="802" cy="27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supply of </a:t>
              </a:r>
            </a:p>
            <a:p>
              <a:pPr algn="ctr" eaLnBrk="1" hangingPunct="1"/>
              <a:r>
                <a:rPr lang="en-US" sz="1100" dirty="0">
                  <a:solidFill>
                    <a:schemeClr val="bg1"/>
                  </a:solidFill>
                </a:rPr>
                <a:t>human 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84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Job analysis is a systematic exploration of the activities within a job.</a:t>
            </a:r>
          </a:p>
          <a:p>
            <a:r>
              <a:rPr lang="en-US" sz="2800" dirty="0" smtClean="0"/>
              <a:t>It defines and documents the duties, responsibilities, and accountabilities of a job and the conditions under which a job is performed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Job Analysis Methods </a:t>
            </a:r>
          </a:p>
          <a:p>
            <a:r>
              <a:rPr lang="en-US" sz="2000" b="1" dirty="0" smtClean="0"/>
              <a:t>observation</a:t>
            </a:r>
            <a:r>
              <a:rPr lang="en-US" sz="2000" dirty="0" smtClean="0"/>
              <a:t>– job analyst watches employees directly or reviews film of workers on the job </a:t>
            </a:r>
          </a:p>
          <a:p>
            <a:r>
              <a:rPr lang="en-US" sz="2000" b="1" dirty="0" smtClean="0"/>
              <a:t>individual interview</a:t>
            </a:r>
            <a:r>
              <a:rPr lang="en-US" sz="2000" dirty="0" smtClean="0"/>
              <a:t>– a team of job incumbents is selected and extensively interviewed </a:t>
            </a:r>
          </a:p>
          <a:p>
            <a:r>
              <a:rPr lang="en-US" sz="2000" b="1" dirty="0" smtClean="0"/>
              <a:t>group interview</a:t>
            </a:r>
            <a:r>
              <a:rPr lang="en-US" sz="2000" dirty="0" smtClean="0"/>
              <a:t>– a number of job incumbents are interviewed simultaneously </a:t>
            </a:r>
          </a:p>
          <a:p>
            <a:r>
              <a:rPr lang="en-US" sz="2000" b="1" dirty="0" smtClean="0"/>
              <a:t>structured questionnaire</a:t>
            </a:r>
            <a:r>
              <a:rPr lang="en-US" sz="2000" dirty="0" smtClean="0"/>
              <a:t>– workers complete a specifically designed questionnaire </a:t>
            </a:r>
          </a:p>
          <a:p>
            <a:r>
              <a:rPr lang="en-US" sz="2000" b="1" dirty="0" smtClean="0"/>
              <a:t>technical conference</a:t>
            </a:r>
            <a:r>
              <a:rPr lang="en-US" sz="2000" dirty="0" smtClean="0"/>
              <a:t>– uses supervisors with an extensive knowledge of the job </a:t>
            </a:r>
          </a:p>
          <a:p>
            <a:r>
              <a:rPr lang="en-US" sz="2000" b="1" dirty="0" smtClean="0"/>
              <a:t>diary</a:t>
            </a:r>
            <a:r>
              <a:rPr lang="en-US" sz="2000" dirty="0" smtClean="0"/>
              <a:t>– job incumbents record their daily activities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27956"/>
            <a:ext cx="82296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" y="6050756"/>
            <a:ext cx="819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 dirty="0">
                <a:solidFill>
                  <a:schemeClr val="tx2"/>
                </a:solidFill>
              </a:rPr>
              <a:t>The best results are usually achieved with some combination of methods.</a:t>
            </a:r>
          </a:p>
        </p:txBody>
      </p:sp>
    </p:spTree>
    <p:extLst>
      <p:ext uri="{BB962C8B-B14F-4D97-AF65-F5344CB8AC3E}">
        <p14:creationId xmlns:p14="http://schemas.microsoft.com/office/powerpoint/2010/main" val="287651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025245" y="1627094"/>
            <a:ext cx="2921000" cy="7588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understand the purpose</a:t>
            </a:r>
          </a:p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of the job analysis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003020" y="3151094"/>
            <a:ext cx="2955925" cy="7397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E6E6C2"/>
                </a:solidFill>
              </a:rPr>
              <a:t> understand the roles of </a:t>
            </a:r>
          </a:p>
          <a:p>
            <a:pPr eaLnBrk="1" hangingPunct="1"/>
            <a:r>
              <a:rPr lang="en-US" sz="2000" dirty="0">
                <a:solidFill>
                  <a:srgbClr val="E6E6C2"/>
                </a:solidFill>
              </a:rPr>
              <a:t>jobs in the organization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6337020" y="4598894"/>
            <a:ext cx="2143125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200" dirty="0">
              <a:solidFill>
                <a:srgbClr val="E6E6C2"/>
              </a:solidFill>
            </a:endParaRPr>
          </a:p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seek clarification</a:t>
            </a:r>
          </a:p>
          <a:p>
            <a:pPr algn="ctr" eaLnBrk="1" hangingPunct="1"/>
            <a:endParaRPr lang="en-US" sz="1200" dirty="0">
              <a:solidFill>
                <a:srgbClr val="E6E6C2"/>
              </a:solidFill>
            </a:endParaRP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879820" y="3151094"/>
            <a:ext cx="2151063" cy="7699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000" dirty="0">
              <a:solidFill>
                <a:srgbClr val="E6E6C2"/>
              </a:solidFill>
            </a:endParaRPr>
          </a:p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 develop draft    </a:t>
            </a:r>
          </a:p>
          <a:p>
            <a:pPr algn="ctr" eaLnBrk="1" hangingPunct="1"/>
            <a:endParaRPr lang="en-US" sz="1200" dirty="0">
              <a:solidFill>
                <a:srgbClr val="E6E6C2"/>
              </a:solidFill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5303558" y="1703294"/>
            <a:ext cx="2055812" cy="7397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 review draft</a:t>
            </a:r>
          </a:p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 with supervisor </a:t>
            </a: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2527020" y="2389094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2527020" y="3913094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1017308" y="4675094"/>
            <a:ext cx="2970212" cy="1219200"/>
            <a:chOff x="585" y="2832"/>
            <a:chExt cx="1871" cy="76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585" y="2832"/>
              <a:ext cx="1871" cy="4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1000" dirty="0">
                <a:solidFill>
                  <a:srgbClr val="E6E6C2"/>
                </a:solidFill>
              </a:endParaRPr>
            </a:p>
            <a:p>
              <a:pPr algn="ctr" eaLnBrk="1" hangingPunct="1"/>
              <a:r>
                <a:rPr lang="en-US" sz="2000" dirty="0">
                  <a:solidFill>
                    <a:srgbClr val="E6E6C2"/>
                  </a:solidFill>
                </a:rPr>
                <a:t>   benchmark positions   </a:t>
              </a:r>
            </a:p>
            <a:p>
              <a:pPr algn="ctr" eaLnBrk="1" hangingPunct="1"/>
              <a:endParaRPr lang="en-US" sz="1000" dirty="0">
                <a:solidFill>
                  <a:srgbClr val="E6E6C2"/>
                </a:solidFill>
              </a:endParaRPr>
            </a:p>
          </p:txBody>
        </p: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1536" y="3360"/>
              <a:ext cx="720" cy="240"/>
              <a:chOff x="1536" y="3360"/>
              <a:chExt cx="720" cy="240"/>
            </a:xfrm>
            <a:grpFill/>
          </p:grpSpPr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>
                <a:off x="1554" y="3360"/>
                <a:ext cx="0" cy="24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1536" y="3600"/>
                <a:ext cx="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1536" y="3600"/>
                <a:ext cx="720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" name="Group 43"/>
          <p:cNvGrpSpPr>
            <a:grpSpLocks/>
          </p:cNvGrpSpPr>
          <p:nvPr/>
        </p:nvGrpSpPr>
        <p:grpSpPr bwMode="auto">
          <a:xfrm>
            <a:off x="3690658" y="5437094"/>
            <a:ext cx="3741737" cy="968375"/>
            <a:chOff x="2269" y="3312"/>
            <a:chExt cx="2357" cy="610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269" y="3456"/>
              <a:ext cx="1864" cy="4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solidFill>
                    <a:srgbClr val="E6E6C2"/>
                  </a:solidFill>
                </a:rPr>
                <a:t>determine how to collect</a:t>
              </a:r>
            </a:p>
            <a:p>
              <a:pPr algn="ctr" eaLnBrk="1" hangingPunct="1"/>
              <a:r>
                <a:rPr lang="en-US" sz="2000" dirty="0">
                  <a:solidFill>
                    <a:srgbClr val="E6E6C2"/>
                  </a:solidFill>
                </a:rPr>
                <a:t>job analysis information</a:t>
              </a:r>
            </a:p>
          </p:txBody>
        </p: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4224" y="3312"/>
              <a:ext cx="402" cy="288"/>
              <a:chOff x="4224" y="3312"/>
              <a:chExt cx="402" cy="288"/>
            </a:xfrm>
          </p:grpSpPr>
          <p:sp>
            <p:nvSpPr>
              <p:cNvPr id="23" name="Line 34"/>
              <p:cNvSpPr>
                <a:spLocks noChangeShapeType="1"/>
              </p:cNvSpPr>
              <p:nvPr/>
            </p:nvSpPr>
            <p:spPr bwMode="auto">
              <a:xfrm>
                <a:off x="4224" y="3600"/>
                <a:ext cx="40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5"/>
              <p:cNvSpPr>
                <a:spLocks noChangeShapeType="1"/>
              </p:cNvSpPr>
              <p:nvPr/>
            </p:nvSpPr>
            <p:spPr bwMode="auto">
              <a:xfrm flipV="1">
                <a:off x="4608" y="331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6935508" y="3989294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>
            <a:off x="6489420" y="2541494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Position Analysis Questionnaire (PAQ) </a:t>
            </a:r>
          </a:p>
          <a:p>
            <a:r>
              <a:rPr lang="en-US" sz="2800" dirty="0" smtClean="0"/>
              <a:t>Jobs are rated on 194 elements, grouped in six major divisions and 28 sections </a:t>
            </a:r>
          </a:p>
          <a:p>
            <a:r>
              <a:rPr lang="en-US" sz="2800" dirty="0" smtClean="0"/>
              <a:t>The elements represent requirements applicable to all types of jobs </a:t>
            </a:r>
          </a:p>
          <a:p>
            <a:r>
              <a:rPr lang="en-US" sz="2800" dirty="0" smtClean="0"/>
              <a:t>Its quantitative structure allows many job comparisons, however, it appears to apply to only higher-level jobs</a:t>
            </a:r>
            <a:r>
              <a:rPr lang="en-US" sz="2800" b="1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1600200"/>
            <a:ext cx="6477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2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Job descriptions list: </a:t>
            </a:r>
          </a:p>
          <a:p>
            <a:r>
              <a:rPr lang="en-US" sz="2400" dirty="0" smtClean="0"/>
              <a:t>Job title</a:t>
            </a:r>
          </a:p>
          <a:p>
            <a:r>
              <a:rPr lang="en-US" sz="2400" dirty="0" smtClean="0"/>
              <a:t>Job identification</a:t>
            </a:r>
          </a:p>
          <a:p>
            <a:r>
              <a:rPr lang="en-US" sz="2400" dirty="0" smtClean="0"/>
              <a:t>Job duties/essential functions in order of importance</a:t>
            </a:r>
          </a:p>
          <a:p>
            <a:r>
              <a:rPr lang="en-US" sz="2400" dirty="0" smtClean="0"/>
              <a:t>Job specifications - minimal qualifications for job  </a:t>
            </a:r>
          </a:p>
          <a:p>
            <a:pPr>
              <a:buNone/>
            </a:pPr>
            <a:r>
              <a:rPr lang="en-US" sz="2800" dirty="0" smtClean="0"/>
              <a:t>They are critical to:</a:t>
            </a:r>
          </a:p>
          <a:p>
            <a:r>
              <a:rPr lang="en-US" sz="2400" dirty="0" smtClean="0"/>
              <a:t>Describing job to candidates</a:t>
            </a:r>
          </a:p>
          <a:p>
            <a:r>
              <a:rPr lang="en-US" sz="2400" dirty="0" smtClean="0"/>
              <a:t>Guiding new-hires</a:t>
            </a:r>
          </a:p>
          <a:p>
            <a:r>
              <a:rPr lang="en-US" sz="2400" dirty="0" smtClean="0"/>
              <a:t>Developing performance evaluation criteria</a:t>
            </a:r>
          </a:p>
          <a:p>
            <a:r>
              <a:rPr lang="en-US" sz="2400" dirty="0" smtClean="0"/>
              <a:t>Evaluating job’s compensation worth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1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Human resource planning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is a process by which an organization ensures that</a:t>
            </a:r>
          </a:p>
          <a:p>
            <a:pPr marL="914400" indent="-461963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It has the right number and kinds of people</a:t>
            </a:r>
          </a:p>
          <a:p>
            <a:pPr marL="914400" indent="-461963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At the right place</a:t>
            </a:r>
          </a:p>
          <a:p>
            <a:pPr marL="914400" indent="-461963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At the right time</a:t>
            </a:r>
          </a:p>
          <a:p>
            <a:pPr marL="914400" indent="-461963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Capable of effectively and efficiently completing those tasks that will help the organization achieve its overall strategic objectives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1312863" y="1436687"/>
            <a:ext cx="7467600" cy="5032375"/>
            <a:chOff x="576" y="816"/>
            <a:chExt cx="4704" cy="3170"/>
          </a:xfrm>
        </p:grpSpPr>
        <p:sp>
          <p:nvSpPr>
            <p:cNvPr id="8" name="AutoShape 89"/>
            <p:cNvSpPr>
              <a:spLocks noChangeAspect="1" noChangeArrowheads="1"/>
            </p:cNvSpPr>
            <p:nvPr/>
          </p:nvSpPr>
          <p:spPr bwMode="auto">
            <a:xfrm>
              <a:off x="576" y="816"/>
              <a:ext cx="4704" cy="3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2262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B2262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 flipH="1" flipV="1">
              <a:off x="2400" y="1672"/>
              <a:ext cx="351" cy="48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Oval 91"/>
            <p:cNvSpPr>
              <a:spLocks noChangeArrowheads="1"/>
            </p:cNvSpPr>
            <p:nvPr/>
          </p:nvSpPr>
          <p:spPr bwMode="auto">
            <a:xfrm>
              <a:off x="1920" y="1125"/>
              <a:ext cx="605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200">
                <a:solidFill>
                  <a:srgbClr val="E6E6C2"/>
                </a:solidFill>
              </a:endParaRPr>
            </a:p>
            <a:p>
              <a:pPr algn="ctr"/>
              <a:r>
                <a:rPr lang="en-US" sz="1200">
                  <a:solidFill>
                    <a:srgbClr val="E6E6C2"/>
                  </a:solidFill>
                </a:rPr>
                <a:t>labor </a:t>
              </a:r>
            </a:p>
            <a:p>
              <a:pPr algn="ctr"/>
              <a:r>
                <a:rPr lang="en-US" sz="1200">
                  <a:solidFill>
                    <a:srgbClr val="E6E6C2"/>
                  </a:solidFill>
                </a:rPr>
                <a:t>relations</a:t>
              </a:r>
            </a:p>
            <a:p>
              <a:pPr algn="ctr"/>
              <a:endParaRPr lang="en-US" sz="1800"/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 flipH="1" flipV="1">
              <a:off x="2074" y="2122"/>
              <a:ext cx="571" cy="187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Oval 93"/>
            <p:cNvSpPr>
              <a:spLocks noChangeArrowheads="1"/>
            </p:cNvSpPr>
            <p:nvPr/>
          </p:nvSpPr>
          <p:spPr bwMode="auto">
            <a:xfrm>
              <a:off x="1484" y="1726"/>
              <a:ext cx="605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200" dirty="0">
                <a:solidFill>
                  <a:srgbClr val="E6E6C2"/>
                </a:solidFill>
              </a:endParaRPr>
            </a:p>
            <a:p>
              <a:pPr algn="ctr"/>
              <a:endParaRPr lang="en-US" sz="1200" dirty="0">
                <a:solidFill>
                  <a:srgbClr val="E6E6C2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E6E6C2"/>
                  </a:solidFill>
                </a:rPr>
                <a:t>safety &amp;</a:t>
              </a:r>
            </a:p>
            <a:p>
              <a:pPr algn="ctr"/>
              <a:r>
                <a:rPr lang="en-US" sz="1200" dirty="0">
                  <a:solidFill>
                    <a:srgbClr val="E6E6C2"/>
                  </a:solidFill>
                </a:rPr>
                <a:t>health</a:t>
              </a:r>
            </a:p>
            <a:p>
              <a:pPr algn="ctr"/>
              <a:endParaRPr lang="en-US" sz="1800" dirty="0"/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 flipH="1">
              <a:off x="2074" y="2493"/>
              <a:ext cx="573" cy="18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Oval 95"/>
            <p:cNvSpPr>
              <a:spLocks noChangeArrowheads="1"/>
            </p:cNvSpPr>
            <p:nvPr/>
          </p:nvSpPr>
          <p:spPr bwMode="auto">
            <a:xfrm>
              <a:off x="1484" y="2469"/>
              <a:ext cx="605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/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 flipH="1">
              <a:off x="2402" y="2642"/>
              <a:ext cx="353" cy="48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Oval 97"/>
            <p:cNvSpPr>
              <a:spLocks noChangeArrowheads="1"/>
            </p:cNvSpPr>
            <p:nvPr/>
          </p:nvSpPr>
          <p:spPr bwMode="auto">
            <a:xfrm>
              <a:off x="1920" y="3070"/>
              <a:ext cx="605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000">
                <a:solidFill>
                  <a:srgbClr val="E6E6C2"/>
                </a:solidFill>
              </a:endParaRPr>
            </a:p>
            <a:p>
              <a:pPr algn="ctr"/>
              <a:endParaRPr lang="en-US" sz="1800"/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2930" y="2697"/>
              <a:ext cx="0" cy="601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Oval 99"/>
            <p:cNvSpPr>
              <a:spLocks noChangeArrowheads="1"/>
            </p:cNvSpPr>
            <p:nvPr/>
          </p:nvSpPr>
          <p:spPr bwMode="auto">
            <a:xfrm>
              <a:off x="2628" y="3298"/>
              <a:ext cx="605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000">
                <a:solidFill>
                  <a:srgbClr val="E6E6C2"/>
                </a:solidFill>
              </a:endParaRPr>
            </a:p>
            <a:p>
              <a:pPr algn="ctr"/>
              <a:endParaRPr lang="en-US" sz="1800"/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3105" y="2640"/>
              <a:ext cx="353" cy="48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" name="Oval 101"/>
            <p:cNvSpPr>
              <a:spLocks noChangeArrowheads="1"/>
            </p:cNvSpPr>
            <p:nvPr/>
          </p:nvSpPr>
          <p:spPr bwMode="auto">
            <a:xfrm>
              <a:off x="3333" y="3068"/>
              <a:ext cx="605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000">
                <a:solidFill>
                  <a:srgbClr val="E6E6C2"/>
                </a:solidFill>
              </a:endParaRPr>
            </a:p>
            <a:p>
              <a:pPr algn="ctr"/>
              <a:endParaRPr lang="en-US" sz="1000"/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3213" y="2490"/>
              <a:ext cx="571" cy="18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2" name="Oval 103"/>
            <p:cNvSpPr>
              <a:spLocks noChangeArrowheads="1"/>
            </p:cNvSpPr>
            <p:nvPr/>
          </p:nvSpPr>
          <p:spPr bwMode="auto">
            <a:xfrm>
              <a:off x="3744" y="2448"/>
              <a:ext cx="605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900">
                <a:solidFill>
                  <a:srgbClr val="E6E6C2"/>
                </a:solidFill>
              </a:endParaRPr>
            </a:p>
            <a:p>
              <a:pPr algn="ctr"/>
              <a:endParaRPr lang="en-US" sz="1000"/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 flipV="1">
              <a:off x="3213" y="2120"/>
              <a:ext cx="571" cy="18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Oval 105"/>
            <p:cNvSpPr>
              <a:spLocks noChangeArrowheads="1"/>
            </p:cNvSpPr>
            <p:nvPr/>
          </p:nvSpPr>
          <p:spPr bwMode="auto">
            <a:xfrm>
              <a:off x="3770" y="1724"/>
              <a:ext cx="605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200">
                <a:solidFill>
                  <a:srgbClr val="E6E6C2"/>
                </a:solidFill>
              </a:endParaRPr>
            </a:p>
            <a:p>
              <a:pPr algn="ctr"/>
              <a:r>
                <a:rPr lang="en-US" sz="1200">
                  <a:solidFill>
                    <a:srgbClr val="E6E6C2"/>
                  </a:solidFill>
                </a:rPr>
                <a:t>HR </a:t>
              </a:r>
            </a:p>
            <a:p>
              <a:pPr algn="ctr"/>
              <a:r>
                <a:rPr lang="en-US" sz="1200">
                  <a:solidFill>
                    <a:srgbClr val="E6E6C2"/>
                  </a:solidFill>
                </a:rPr>
                <a:t>planning</a:t>
              </a:r>
            </a:p>
            <a:p>
              <a:pPr algn="ctr"/>
              <a:endParaRPr lang="en-US" sz="1800"/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 flipV="1">
              <a:off x="3105" y="1670"/>
              <a:ext cx="351" cy="48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Oval 107"/>
            <p:cNvSpPr>
              <a:spLocks noChangeArrowheads="1"/>
            </p:cNvSpPr>
            <p:nvPr/>
          </p:nvSpPr>
          <p:spPr bwMode="auto">
            <a:xfrm>
              <a:off x="3312" y="1104"/>
              <a:ext cx="605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200">
                <a:solidFill>
                  <a:srgbClr val="E6E6C2"/>
                </a:solidFill>
              </a:endParaRPr>
            </a:p>
            <a:p>
              <a:pPr algn="ctr"/>
              <a:endParaRPr lang="en-US" sz="1800"/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 flipV="1">
              <a:off x="2928" y="1500"/>
              <a:ext cx="0" cy="59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8" name="Oval 109"/>
            <p:cNvSpPr>
              <a:spLocks noChangeArrowheads="1"/>
            </p:cNvSpPr>
            <p:nvPr/>
          </p:nvSpPr>
          <p:spPr bwMode="auto">
            <a:xfrm>
              <a:off x="2640" y="912"/>
              <a:ext cx="606" cy="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E6E6C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200">
                <a:solidFill>
                  <a:srgbClr val="E6E6C2"/>
                </a:solidFill>
              </a:endParaRPr>
            </a:p>
            <a:p>
              <a:pPr algn="ctr"/>
              <a:endParaRPr lang="en-US" sz="1200">
                <a:solidFill>
                  <a:srgbClr val="E6E6C2"/>
                </a:solidFill>
              </a:endParaRPr>
            </a:p>
            <a:p>
              <a:pPr algn="ctr"/>
              <a:endParaRPr lang="en-US" sz="1800"/>
            </a:p>
          </p:txBody>
        </p:sp>
        <p:sp>
          <p:nvSpPr>
            <p:cNvPr id="29" name="Oval 110"/>
            <p:cNvSpPr>
              <a:spLocks noChangeArrowheads="1"/>
            </p:cNvSpPr>
            <p:nvPr/>
          </p:nvSpPr>
          <p:spPr bwMode="auto">
            <a:xfrm>
              <a:off x="2625" y="2098"/>
              <a:ext cx="606" cy="606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-8965" y="1471613"/>
            <a:ext cx="24130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	Almost all </a:t>
            </a:r>
            <a:r>
              <a:rPr lang="en-US" sz="2000" dirty="0" smtClean="0">
                <a:solidFill>
                  <a:schemeClr val="tx2"/>
                </a:solidFill>
                <a:cs typeface="Times New Roman" pitchFamily="18" charset="0"/>
              </a:rPr>
              <a:t>HRM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activities are tied to job analysis; it is the starting point for sound </a:t>
            </a:r>
            <a:r>
              <a:rPr lang="en-US" sz="2000" dirty="0" smtClean="0">
                <a:solidFill>
                  <a:schemeClr val="tx2"/>
                </a:solidFill>
                <a:cs typeface="Times New Roman" pitchFamily="18" charset="0"/>
              </a:rPr>
              <a:t>HRM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en-US" sz="2000" dirty="0" smtClean="0"/>
          </a:p>
        </p:txBody>
      </p:sp>
      <p:sp>
        <p:nvSpPr>
          <p:cNvPr id="31" name="AutoShape 87"/>
          <p:cNvSpPr>
            <a:spLocks noChangeArrowheads="1"/>
          </p:cNvSpPr>
          <p:nvPr/>
        </p:nvSpPr>
        <p:spPr bwMode="auto">
          <a:xfrm>
            <a:off x="4284663" y="3265487"/>
            <a:ext cx="1524000" cy="1447800"/>
          </a:xfrm>
          <a:prstGeom prst="octagon">
            <a:avLst>
              <a:gd name="adj" fmla="val 29287"/>
            </a:avLst>
          </a:prstGeom>
          <a:solidFill>
            <a:schemeClr val="accent1">
              <a:lumMod val="50000"/>
            </a:schemeClr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E6E6C2"/>
                </a:solidFill>
              </a:rPr>
              <a:t>job analysis</a:t>
            </a:r>
          </a:p>
          <a:p>
            <a:pPr algn="ctr"/>
            <a:r>
              <a:rPr lang="en-US" sz="1400" dirty="0">
                <a:solidFill>
                  <a:srgbClr val="E6E6C2"/>
                </a:solidFill>
              </a:rPr>
              <a:t>job description</a:t>
            </a:r>
          </a:p>
          <a:p>
            <a:pPr algn="ctr"/>
            <a:r>
              <a:rPr lang="en-US" sz="1400" dirty="0">
                <a:solidFill>
                  <a:srgbClr val="E6E6C2"/>
                </a:solidFill>
              </a:rPr>
              <a:t>job specifications</a:t>
            </a:r>
          </a:p>
        </p:txBody>
      </p:sp>
      <p:sp>
        <p:nvSpPr>
          <p:cNvPr id="32" name="Text Box 113"/>
          <p:cNvSpPr txBox="1">
            <a:spLocks noChangeArrowheads="1"/>
          </p:cNvSpPr>
          <p:nvPr/>
        </p:nvSpPr>
        <p:spPr bwMode="auto">
          <a:xfrm>
            <a:off x="3446463" y="5310187"/>
            <a:ext cx="9525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>
                <a:solidFill>
                  <a:srgbClr val="E6E6C2"/>
                </a:solidFill>
              </a:rPr>
              <a:t>performan</a:t>
            </a:r>
            <a:r>
              <a:rPr lang="en-US" sz="1000">
                <a:solidFill>
                  <a:srgbClr val="E6E6C2"/>
                </a:solidFill>
              </a:rPr>
              <a:t>ce</a:t>
            </a:r>
          </a:p>
          <a:p>
            <a:pPr eaLnBrk="1" hangingPunct="1"/>
            <a:r>
              <a:rPr lang="en-US" sz="1000">
                <a:solidFill>
                  <a:srgbClr val="E6E6C2"/>
                </a:solidFill>
              </a:rPr>
              <a:t>management</a:t>
            </a:r>
          </a:p>
        </p:txBody>
      </p:sp>
      <p:sp>
        <p:nvSpPr>
          <p:cNvPr id="33" name="Text Box 114"/>
          <p:cNvSpPr txBox="1">
            <a:spLocks noChangeArrowheads="1"/>
          </p:cNvSpPr>
          <p:nvPr/>
        </p:nvSpPr>
        <p:spPr bwMode="auto">
          <a:xfrm>
            <a:off x="2760663" y="4408487"/>
            <a:ext cx="969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E6E6C2"/>
                </a:solidFill>
              </a:rPr>
              <a:t>compensation</a:t>
            </a:r>
          </a:p>
        </p:txBody>
      </p:sp>
      <p:sp>
        <p:nvSpPr>
          <p:cNvPr id="34" name="Text Box 115"/>
          <p:cNvSpPr txBox="1">
            <a:spLocks noChangeArrowheads="1"/>
          </p:cNvSpPr>
          <p:nvPr/>
        </p:nvSpPr>
        <p:spPr bwMode="auto">
          <a:xfrm>
            <a:off x="5762626" y="5246687"/>
            <a:ext cx="84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E6E6C2"/>
                </a:solidFill>
              </a:rPr>
              <a:t>employee</a:t>
            </a:r>
          </a:p>
          <a:p>
            <a:pPr algn="ctr" eaLnBrk="1" hangingPunct="1"/>
            <a:r>
              <a:rPr lang="en-US" sz="1200">
                <a:solidFill>
                  <a:srgbClr val="E6E6C2"/>
                </a:solidFill>
              </a:rPr>
              <a:t>training</a:t>
            </a:r>
          </a:p>
        </p:txBody>
      </p:sp>
      <p:sp>
        <p:nvSpPr>
          <p:cNvPr id="35" name="Text Box 116"/>
          <p:cNvSpPr txBox="1">
            <a:spLocks noChangeArrowheads="1"/>
          </p:cNvSpPr>
          <p:nvPr/>
        </p:nvSpPr>
        <p:spPr bwMode="auto">
          <a:xfrm>
            <a:off x="6337301" y="4208462"/>
            <a:ext cx="9842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100" dirty="0">
                <a:solidFill>
                  <a:srgbClr val="E6E6C2"/>
                </a:solidFill>
              </a:rPr>
              <a:t>employee</a:t>
            </a:r>
          </a:p>
          <a:p>
            <a:pPr algn="ctr" eaLnBrk="1" hangingPunct="1"/>
            <a:r>
              <a:rPr lang="en-US" sz="1100" dirty="0">
                <a:solidFill>
                  <a:srgbClr val="E6E6C2"/>
                </a:solidFill>
              </a:rPr>
              <a:t>development</a:t>
            </a:r>
          </a:p>
        </p:txBody>
      </p:sp>
      <p:sp>
        <p:nvSpPr>
          <p:cNvPr id="36" name="Text Box 117"/>
          <p:cNvSpPr txBox="1">
            <a:spLocks noChangeArrowheads="1"/>
          </p:cNvSpPr>
          <p:nvPr/>
        </p:nvSpPr>
        <p:spPr bwMode="auto">
          <a:xfrm>
            <a:off x="4600576" y="5627687"/>
            <a:ext cx="906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E6E6C2"/>
                </a:solidFill>
              </a:rPr>
              <a:t>career</a:t>
            </a:r>
          </a:p>
          <a:p>
            <a:pPr algn="ctr" eaLnBrk="1" hangingPunct="1"/>
            <a:r>
              <a:rPr lang="en-US" sz="1000">
                <a:solidFill>
                  <a:srgbClr val="E6E6C2"/>
                </a:solidFill>
              </a:rPr>
              <a:t>development</a:t>
            </a:r>
          </a:p>
        </p:txBody>
      </p:sp>
      <p:sp>
        <p:nvSpPr>
          <p:cNvPr id="37" name="Text Box 118"/>
          <p:cNvSpPr txBox="1">
            <a:spLocks noChangeArrowheads="1"/>
          </p:cNvSpPr>
          <p:nvPr/>
        </p:nvSpPr>
        <p:spPr bwMode="auto">
          <a:xfrm>
            <a:off x="4637088" y="1924050"/>
            <a:ext cx="8080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E6E6C2"/>
                </a:solidFill>
              </a:rPr>
              <a:t>recruiting</a:t>
            </a:r>
          </a:p>
        </p:txBody>
      </p:sp>
      <p:sp>
        <p:nvSpPr>
          <p:cNvPr id="38" name="Text Box 119"/>
          <p:cNvSpPr txBox="1">
            <a:spLocks noChangeArrowheads="1"/>
          </p:cNvSpPr>
          <p:nvPr/>
        </p:nvSpPr>
        <p:spPr bwMode="auto">
          <a:xfrm>
            <a:off x="5775326" y="2198687"/>
            <a:ext cx="782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E6E6C2"/>
                </a:solidFill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13925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Job Design </a:t>
            </a:r>
            <a:r>
              <a:rPr lang="en-US" sz="2800" dirty="0" smtClean="0"/>
              <a:t>is how a position and its tasks are organized. Every job should</a:t>
            </a:r>
            <a:endParaRPr lang="en-US" sz="2400" dirty="0" smtClean="0"/>
          </a:p>
          <a:p>
            <a:pPr lvl="1"/>
            <a:r>
              <a:rPr lang="en-US" dirty="0" smtClean="0"/>
              <a:t>Be organized to provide a sense of purpose and accomplishment</a:t>
            </a:r>
          </a:p>
          <a:p>
            <a:pPr lvl="1"/>
            <a:r>
              <a:rPr lang="en-US" dirty="0" smtClean="0"/>
              <a:t>Have a clear relationship to the organizational purpose and mission.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Job Enrichment </a:t>
            </a:r>
            <a:r>
              <a:rPr lang="en-US" sz="2800" dirty="0" smtClean="0"/>
              <a:t>motivates through</a:t>
            </a:r>
          </a:p>
          <a:p>
            <a:pPr lvl="1"/>
            <a:r>
              <a:rPr lang="en-US" dirty="0" smtClean="0"/>
              <a:t>Skill variety</a:t>
            </a:r>
          </a:p>
          <a:p>
            <a:pPr lvl="1"/>
            <a:r>
              <a:rPr lang="en-US" dirty="0" smtClean="0"/>
              <a:t>Task identity</a:t>
            </a:r>
          </a:p>
          <a:p>
            <a:pPr lvl="1"/>
            <a:r>
              <a:rPr lang="en-US" dirty="0" smtClean="0"/>
              <a:t>Task significance  </a:t>
            </a:r>
          </a:p>
          <a:p>
            <a:pPr lvl="1"/>
            <a:r>
              <a:rPr lang="en-US" dirty="0" smtClean="0"/>
              <a:t>Autonomy</a:t>
            </a:r>
          </a:p>
          <a:p>
            <a:pPr lvl="1"/>
            <a:r>
              <a:rPr lang="en-US" dirty="0" smtClean="0"/>
              <a:t>Feedback from job itself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Enrichment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4800600"/>
            <a:ext cx="3918531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you want people to do a good job,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give them a good job to do…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	Frederick Herzberg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flexible schedules:</a:t>
            </a:r>
          </a:p>
          <a:p>
            <a:pPr lvl="1"/>
            <a:r>
              <a:rPr lang="en-US" dirty="0" smtClean="0"/>
              <a:t>Compressed work week</a:t>
            </a:r>
          </a:p>
          <a:p>
            <a:pPr lvl="1"/>
            <a:r>
              <a:rPr lang="en-US" dirty="0" smtClean="0"/>
              <a:t>Flex time</a:t>
            </a:r>
          </a:p>
          <a:p>
            <a:pPr lvl="1"/>
            <a:r>
              <a:rPr lang="en-US" dirty="0" smtClean="0"/>
              <a:t>Job Sharing</a:t>
            </a:r>
          </a:p>
          <a:p>
            <a:pPr lvl="1"/>
            <a:r>
              <a:rPr lang="en-US" dirty="0" smtClean="0"/>
              <a:t>Telecommuting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Work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work teams</a:t>
            </a:r>
          </a:p>
          <a:p>
            <a:pPr lvl="1"/>
            <a:r>
              <a:rPr lang="en-US" dirty="0" smtClean="0"/>
              <a:t>Are flexible</a:t>
            </a:r>
          </a:p>
          <a:p>
            <a:pPr lvl="1"/>
            <a:r>
              <a:rPr lang="en-US" dirty="0" smtClean="0"/>
              <a:t>Continually make adjustments</a:t>
            </a:r>
          </a:p>
          <a:p>
            <a:pPr lvl="1"/>
            <a:r>
              <a:rPr lang="en-US" dirty="0" smtClean="0"/>
              <a:t>Have competent individuals with appropriate skills</a:t>
            </a:r>
          </a:p>
          <a:p>
            <a:pPr lvl="2"/>
            <a:r>
              <a:rPr lang="en-US" dirty="0" smtClean="0"/>
              <a:t>Technical</a:t>
            </a:r>
          </a:p>
          <a:p>
            <a:pPr lvl="2"/>
            <a:r>
              <a:rPr lang="en-US" dirty="0" smtClean="0"/>
              <a:t>Teamwork</a:t>
            </a:r>
          </a:p>
          <a:p>
            <a:pPr lvl="2"/>
            <a:r>
              <a:rPr lang="en-US" dirty="0" smtClean="0"/>
              <a:t>Interpersonal </a:t>
            </a:r>
          </a:p>
          <a:p>
            <a:pPr lvl="1"/>
            <a:r>
              <a:rPr lang="en-US" dirty="0" smtClean="0"/>
              <a:t>Good feedback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Design and 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</a:t>
            </a:r>
            <a:r>
              <a:rPr lang="en-US" smtClean="0"/>
              <a:t>or False?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90600" y="1600200"/>
            <a:ext cx="7708900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1. HR planning must be separate from the organization’s overall strategy.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B22626"/>
                </a:solidFill>
              </a:rPr>
              <a:t>False!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2. A mission statement defines what business the organization is in.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B22626"/>
                </a:solidFill>
              </a:rPr>
              <a:t>True!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3. To forecast staff requirements, HR creates an inventory of future staffing needs for job level and type, broken down by decade.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B22626"/>
                </a:solidFill>
              </a:rPr>
              <a:t>False!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4. Job analysis is a systematic exploration of the activities within a job.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B22626"/>
                </a:solidFill>
              </a:rPr>
              <a:t>True!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5. A position analysis questionnaire is more qualitative than quantitative in nature.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B22626"/>
                </a:solidFill>
              </a:rPr>
              <a:t>False!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6. Job design is how a position and its tasks are organized.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solidFill>
                  <a:srgbClr val="B22626"/>
                </a:solidFill>
              </a:rPr>
              <a:t>True!</a:t>
            </a:r>
          </a:p>
        </p:txBody>
      </p:sp>
    </p:spTree>
    <p:extLst>
      <p:ext uri="{BB962C8B-B14F-4D97-AF65-F5344CB8AC3E}">
        <p14:creationId xmlns:p14="http://schemas.microsoft.com/office/powerpoint/2010/main" val="78200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kern="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HR</a:t>
            </a:r>
            <a:r>
              <a:rPr lang="en-US" sz="3600" kern="0" dirty="0" smtClean="0">
                <a:solidFill>
                  <a:srgbClr val="99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600" kern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planning must be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kern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Linked to the organization’s overall strategy to compete domestically and globally 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kern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Translated into the number and types of workers needed  </a:t>
            </a:r>
            <a:endParaRPr lang="en-US" kern="0" dirty="0" smtClean="0">
              <a:solidFill>
                <a:srgbClr val="000000"/>
              </a:solidFill>
              <a:latin typeface="+mj-lt"/>
              <a:cs typeface="Arial"/>
            </a:endParaRPr>
          </a:p>
          <a:p>
            <a:pPr lvl="0">
              <a:buNone/>
            </a:pPr>
            <a:endParaRPr lang="en-US" sz="3600" kern="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0" y="3124200"/>
            <a:ext cx="6400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2" descr="C:\Users\Susan\AppData\Local\Microsoft\Windows\Temporary Internet Files\Content.IE5\4UNA5MJA\MP90043306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199" y="3851654"/>
            <a:ext cx="3352801" cy="2436369"/>
          </a:xfrm>
          <a:prstGeom prst="rect">
            <a:avLst/>
          </a:prstGeom>
          <a:noFill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58888" y="5419725"/>
            <a:ext cx="56403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Senior HRM staff need to lead top management in planning for HRM issues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Organizational Framework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600200"/>
            <a:ext cx="7772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58875" y="5616575"/>
            <a:ext cx="6389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Goals are generally defined for the next 5-20 years.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mission statement</a:t>
            </a:r>
            <a:r>
              <a:rPr lang="en-US" dirty="0" smtClean="0"/>
              <a:t> defines what business the organization is in, including </a:t>
            </a:r>
          </a:p>
          <a:p>
            <a:pPr lvl="1"/>
            <a:r>
              <a:rPr lang="en-US" dirty="0" smtClean="0"/>
              <a:t>Why it exists </a:t>
            </a:r>
          </a:p>
          <a:p>
            <a:pPr lvl="1"/>
            <a:r>
              <a:rPr lang="en-US" dirty="0" smtClean="0"/>
              <a:t>Who its customers are</a:t>
            </a:r>
          </a:p>
          <a:p>
            <a:pPr lvl="1"/>
            <a:r>
              <a:rPr lang="en-US" dirty="0" smtClean="0"/>
              <a:t>Strategic goals set by senior management to establish targets for the organization to achieve 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r>
              <a:rPr lang="en-US" dirty="0" smtClean="0"/>
              <a:t>During a corporate assessment:</a:t>
            </a:r>
          </a:p>
          <a:p>
            <a:pPr lvl="1"/>
            <a:r>
              <a:rPr lang="en-US" dirty="0" smtClean="0"/>
              <a:t>SWOT Analysis determines what is needed to meet objectives  </a:t>
            </a:r>
          </a:p>
          <a:p>
            <a:pPr lvl="2"/>
            <a:r>
              <a:rPr lang="en-US" dirty="0" smtClean="0"/>
              <a:t>Strengths</a:t>
            </a:r>
          </a:p>
          <a:p>
            <a:pPr lvl="2"/>
            <a:r>
              <a:rPr lang="en-US" dirty="0" smtClean="0"/>
              <a:t>Weaknesses</a:t>
            </a:r>
          </a:p>
          <a:p>
            <a:pPr lvl="2"/>
            <a:r>
              <a:rPr lang="en-US" dirty="0" smtClean="0"/>
              <a:t>Opportunities</a:t>
            </a:r>
          </a:p>
          <a:p>
            <a:pPr lvl="2"/>
            <a:r>
              <a:rPr lang="en-US" dirty="0" smtClean="0"/>
              <a:t>Threats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1000" y="5181600"/>
            <a:ext cx="851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HRM determines what knowledge, skills, and abilities are needed by the organization’s human resources through a job analysis.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0" y="2035175"/>
            <a:ext cx="3124200" cy="731838"/>
          </a:xfrm>
          <a:prstGeom prst="rect">
            <a:avLst/>
          </a:prstGeom>
          <a:solidFill>
            <a:schemeClr val="tx2"/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E6E6C2"/>
                </a:solidFill>
              </a:rPr>
              <a:t>mission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0" y="2968625"/>
            <a:ext cx="3124200" cy="730250"/>
          </a:xfrm>
          <a:prstGeom prst="rect">
            <a:avLst/>
          </a:prstGeom>
          <a:solidFill>
            <a:schemeClr val="tx2"/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E6E6C2"/>
                </a:solidFill>
              </a:rPr>
              <a:t>objectives and goals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62000" y="3860800"/>
            <a:ext cx="3124200" cy="731838"/>
          </a:xfrm>
          <a:prstGeom prst="rect">
            <a:avLst/>
          </a:prstGeom>
          <a:solidFill>
            <a:schemeClr val="tx2"/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E6E6C2"/>
                </a:solidFill>
              </a:rPr>
              <a:t>strategy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62000" y="4754563"/>
            <a:ext cx="3124200" cy="730250"/>
          </a:xfrm>
          <a:prstGeom prst="rect">
            <a:avLst/>
          </a:prstGeom>
          <a:solidFill>
            <a:schemeClr val="tx2"/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E6E6C2"/>
                </a:solidFill>
              </a:rPr>
              <a:t>structure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62000" y="5648325"/>
            <a:ext cx="3124200" cy="730250"/>
          </a:xfrm>
          <a:prstGeom prst="rect">
            <a:avLst/>
          </a:prstGeom>
          <a:solidFill>
            <a:schemeClr val="tx2"/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E6E6C2"/>
                </a:solidFill>
              </a:rPr>
              <a:t>people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38200" y="1501775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STRATEGIC DIRECTION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419600" y="150177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tx2"/>
                </a:solidFill>
              </a:rPr>
              <a:t>HR </a:t>
            </a:r>
            <a:r>
              <a:rPr lang="en-US" sz="1800" b="1" dirty="0"/>
              <a:t>LINKAGE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533400" y="2074863"/>
            <a:ext cx="0" cy="422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3962400" y="2111375"/>
            <a:ext cx="3962400" cy="641350"/>
            <a:chOff x="2688" y="1200"/>
            <a:chExt cx="2496" cy="404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24" y="1200"/>
              <a:ext cx="21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determining organization’s business</a:t>
              </a: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688" y="138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3962400" y="3025775"/>
            <a:ext cx="3352800" cy="641350"/>
            <a:chOff x="2688" y="1776"/>
            <a:chExt cx="2112" cy="404"/>
          </a:xfrm>
        </p:grpSpPr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024" y="1776"/>
              <a:ext cx="17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setting goals and objectives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2688" y="19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0"/>
          <p:cNvGrpSpPr>
            <a:grpSpLocks/>
          </p:cNvGrpSpPr>
          <p:nvPr/>
        </p:nvGrpSpPr>
        <p:grpSpPr bwMode="auto">
          <a:xfrm>
            <a:off x="3962400" y="3940175"/>
            <a:ext cx="3657600" cy="641350"/>
            <a:chOff x="2688" y="2352"/>
            <a:chExt cx="2304" cy="404"/>
          </a:xfrm>
        </p:grpSpPr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024" y="2352"/>
              <a:ext cx="19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determining how to attain goals and objectives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688" y="25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3962400" y="4778375"/>
            <a:ext cx="4114800" cy="641350"/>
            <a:chOff x="2688" y="2880"/>
            <a:chExt cx="2592" cy="404"/>
          </a:xfrm>
        </p:grpSpPr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024" y="2880"/>
              <a:ext cx="22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determining what jobs need to be done and by whom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688" y="30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3962400" y="5648325"/>
            <a:ext cx="3733800" cy="641350"/>
            <a:chOff x="2688" y="3428"/>
            <a:chExt cx="2352" cy="404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3024" y="3428"/>
              <a:ext cx="20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/>
                <a:t>matching skills, knowledge, and abilities to required jobs</a:t>
              </a: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688" y="3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HR must ensure staff levels meet strategic  planning goals. </a:t>
            </a:r>
          </a:p>
          <a:p>
            <a:pPr lvl="1"/>
            <a:r>
              <a:rPr lang="en-US" dirty="0" smtClean="0"/>
              <a:t>An HR inventory report summarizes information on current workers and their skills </a:t>
            </a:r>
          </a:p>
          <a:p>
            <a:pPr lvl="1"/>
            <a:r>
              <a:rPr lang="en-US" dirty="0" smtClean="0"/>
              <a:t>HR information systems (HRIS) </a:t>
            </a:r>
          </a:p>
          <a:p>
            <a:pPr lvl="2"/>
            <a:r>
              <a:rPr lang="en-US" dirty="0" smtClean="0"/>
              <a:t>Process employee information </a:t>
            </a:r>
          </a:p>
          <a:p>
            <a:pPr lvl="2"/>
            <a:r>
              <a:rPr lang="en-US" dirty="0" smtClean="0"/>
              <a:t>Quickly generate analyses and reports</a:t>
            </a:r>
          </a:p>
          <a:p>
            <a:pPr lvl="2"/>
            <a:r>
              <a:rPr lang="en-US" dirty="0" smtClean="0"/>
              <a:t>Provide compensation/benefits support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1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Succession planning includes the development of replacement charts that </a:t>
            </a:r>
          </a:p>
          <a:p>
            <a:pPr lvl="1"/>
            <a:r>
              <a:rPr lang="en-US" sz="2400" dirty="0" smtClean="0"/>
              <a:t>Portray middle- to upper-level management positions that may become vacant in the near future </a:t>
            </a:r>
          </a:p>
          <a:p>
            <a:pPr lvl="1"/>
            <a:r>
              <a:rPr lang="en-US" sz="2400" dirty="0" smtClean="0"/>
              <a:t>List information about individuals who might qualify to fill the positions </a:t>
            </a:r>
            <a:r>
              <a:rPr lang="en-US" dirty="0" smtClean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graphicFrame>
        <p:nvGraphicFramePr>
          <p:cNvPr id="20" name="Content Placeholder 5"/>
          <p:cNvGraphicFramePr>
            <a:graphicFrameLocks/>
          </p:cNvGraphicFramePr>
          <p:nvPr/>
        </p:nvGraphicFramePr>
        <p:xfrm>
          <a:off x="4724400" y="3124200"/>
          <a:ext cx="4038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87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HR must forecast staff requirements: </a:t>
            </a:r>
          </a:p>
          <a:p>
            <a:r>
              <a:rPr lang="en-US" sz="2800" dirty="0" smtClean="0"/>
              <a:t>HR creates an inventory of future staffing needs for job level and type, broken down by year </a:t>
            </a:r>
          </a:p>
          <a:p>
            <a:r>
              <a:rPr lang="en-US" sz="2800" dirty="0" smtClean="0"/>
              <a:t>Forecasts must detail the specific knowledge, skills, and abilities needed, not just “we need 25 new employees” 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Organizational Strategy to HR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0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mple Chapter 1 with foo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C4D1D8"/>
      </a:lt1>
      <a:dk2>
        <a:srgbClr val="000000"/>
      </a:dk2>
      <a:lt2>
        <a:srgbClr val="808080"/>
      </a:lt2>
      <a:accent1>
        <a:srgbClr val="000000"/>
      </a:accent1>
      <a:accent2>
        <a:srgbClr val="82006C"/>
      </a:accent2>
      <a:accent3>
        <a:srgbClr val="DEE5E9"/>
      </a:accent3>
      <a:accent4>
        <a:srgbClr val="000000"/>
      </a:accent4>
      <a:accent5>
        <a:srgbClr val="AAAAAA"/>
      </a:accent5>
      <a:accent6>
        <a:srgbClr val="750061"/>
      </a:accent6>
      <a:hlink>
        <a:srgbClr val="804DFF"/>
      </a:hlink>
      <a:folHlink>
        <a:srgbClr val="8AE62E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C4D1D8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82006C"/>
        </a:accent2>
        <a:accent3>
          <a:srgbClr val="DEE5E9"/>
        </a:accent3>
        <a:accent4>
          <a:srgbClr val="000000"/>
        </a:accent4>
        <a:accent5>
          <a:srgbClr val="AAAAAA"/>
        </a:accent5>
        <a:accent6>
          <a:srgbClr val="750061"/>
        </a:accent6>
        <a:hlink>
          <a:srgbClr val="804DFF"/>
        </a:hlink>
        <a:folHlink>
          <a:srgbClr val="8AE6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Chapter 1 with footers</Template>
  <TotalTime>5976</TotalTime>
  <Words>1302</Words>
  <Application>Microsoft Macintosh PowerPoint</Application>
  <PresentationFormat>On-screen Show (4:3)</PresentationFormat>
  <Paragraphs>287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Sample Chapter 1 with footers</vt:lpstr>
      <vt:lpstr>Content slide master</vt:lpstr>
      <vt:lpstr>Custom Design</vt:lpstr>
      <vt:lpstr>PowerPoint Presentation</vt:lpstr>
      <vt:lpstr>Introduction</vt:lpstr>
      <vt:lpstr>Introduction</vt:lpstr>
      <vt:lpstr>An Organizational Framework</vt:lpstr>
      <vt:lpstr>Linking Organizational Strategy to HR Planning</vt:lpstr>
      <vt:lpstr>Linking Organizational Strategy to HR Planning</vt:lpstr>
      <vt:lpstr>Linking Organizational Strategy to HR Planning</vt:lpstr>
      <vt:lpstr>Linking Organizational Strategy to HR Planning</vt:lpstr>
      <vt:lpstr>Linking Organizational Strategy to HR Planning</vt:lpstr>
      <vt:lpstr>Linking Organizational Strategy to HR Planning</vt:lpstr>
      <vt:lpstr>Linking Organizational Strategy to HR Planning</vt:lpstr>
      <vt:lpstr>Linking Organizational Strategy to HR Planning</vt:lpstr>
      <vt:lpstr>Linking Organizational Strategy to HR Planning</vt:lpstr>
      <vt:lpstr>Linking Organizational Strategy to HR Planning</vt:lpstr>
      <vt:lpstr>Job Analysis</vt:lpstr>
      <vt:lpstr>Job Analysis</vt:lpstr>
      <vt:lpstr>Job Analysis</vt:lpstr>
      <vt:lpstr>Job Analysis</vt:lpstr>
      <vt:lpstr>Job Analysis</vt:lpstr>
      <vt:lpstr>Job Analysis</vt:lpstr>
      <vt:lpstr>Job Design</vt:lpstr>
      <vt:lpstr>Job Enrichment</vt:lpstr>
      <vt:lpstr>Flexible Work Schedules</vt:lpstr>
      <vt:lpstr>Job Design and Teams</vt:lpstr>
      <vt:lpstr>True or False?</vt:lpstr>
    </vt:vector>
  </TitlesOfParts>
  <Company>Frostburg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USER</cp:lastModifiedBy>
  <cp:revision>30</cp:revision>
  <dcterms:created xsi:type="dcterms:W3CDTF">2012-11-01T14:28:17Z</dcterms:created>
  <dcterms:modified xsi:type="dcterms:W3CDTF">2021-05-25T12:08:14Z</dcterms:modified>
</cp:coreProperties>
</file>