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22"/>
  </p:notesMasterIdLst>
  <p:sldIdLst>
    <p:sldId id="262" r:id="rId3"/>
    <p:sldId id="264" r:id="rId4"/>
    <p:sldId id="265" r:id="rId5"/>
    <p:sldId id="271" r:id="rId6"/>
    <p:sldId id="272" r:id="rId7"/>
    <p:sldId id="263" r:id="rId8"/>
    <p:sldId id="269" r:id="rId9"/>
    <p:sldId id="266" r:id="rId10"/>
    <p:sldId id="270" r:id="rId11"/>
    <p:sldId id="268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7375E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625" autoAdjust="0"/>
  </p:normalViewPr>
  <p:slideViewPr>
    <p:cSldViewPr>
      <p:cViewPr>
        <p:scale>
          <a:sx n="78" d="100"/>
          <a:sy n="78" d="100"/>
        </p:scale>
        <p:origin x="-462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72A34-F4D0-4060-9552-6BA92963442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3F8BD-7675-4B9A-8083-C84F2921302F}">
      <dgm:prSet/>
      <dgm:spPr/>
      <dgm:t>
        <a:bodyPr/>
        <a:lstStyle/>
        <a:p>
          <a:pPr rtl="0"/>
          <a:r>
            <a:rPr lang="en-US" b="1" i="1" dirty="0" smtClean="0"/>
            <a:t>Advantages</a:t>
          </a:r>
          <a:endParaRPr lang="en-US" dirty="0"/>
        </a:p>
      </dgm:t>
    </dgm:pt>
    <dgm:pt modelId="{B89FABCA-7403-495E-A039-FEB92811D91D}" type="parTrans" cxnId="{603C7A24-6CE1-46FC-9533-3C47EA3D60D1}">
      <dgm:prSet/>
      <dgm:spPr/>
      <dgm:t>
        <a:bodyPr/>
        <a:lstStyle/>
        <a:p>
          <a:endParaRPr lang="en-US"/>
        </a:p>
      </dgm:t>
    </dgm:pt>
    <dgm:pt modelId="{46D8C7B3-E9E3-452A-9410-5840430A83AA}" type="sibTrans" cxnId="{603C7A24-6CE1-46FC-9533-3C47EA3D60D1}">
      <dgm:prSet/>
      <dgm:spPr/>
      <dgm:t>
        <a:bodyPr/>
        <a:lstStyle/>
        <a:p>
          <a:endParaRPr lang="en-US"/>
        </a:p>
      </dgm:t>
    </dgm:pt>
    <dgm:pt modelId="{642CBE95-3B80-4466-AE96-5999E96E9E76}">
      <dgm:prSet/>
      <dgm:spPr/>
      <dgm:t>
        <a:bodyPr/>
        <a:lstStyle/>
        <a:p>
          <a:pPr rtl="0"/>
          <a:r>
            <a:rPr lang="en-US" dirty="0" smtClean="0"/>
            <a:t>good public relations</a:t>
          </a:r>
          <a:endParaRPr lang="en-US" dirty="0"/>
        </a:p>
      </dgm:t>
    </dgm:pt>
    <dgm:pt modelId="{39FFADB8-BD89-464F-A77A-8DB7DCC4B69F}" type="parTrans" cxnId="{50529145-3990-4564-9260-394FC30F7689}">
      <dgm:prSet/>
      <dgm:spPr/>
      <dgm:t>
        <a:bodyPr/>
        <a:lstStyle/>
        <a:p>
          <a:endParaRPr lang="en-US"/>
        </a:p>
      </dgm:t>
    </dgm:pt>
    <dgm:pt modelId="{C23DE22E-8DDD-44D7-AFD0-FD5D8DC3492E}" type="sibTrans" cxnId="{50529145-3990-4564-9260-394FC30F7689}">
      <dgm:prSet/>
      <dgm:spPr/>
      <dgm:t>
        <a:bodyPr/>
        <a:lstStyle/>
        <a:p>
          <a:endParaRPr lang="en-US"/>
        </a:p>
      </dgm:t>
    </dgm:pt>
    <dgm:pt modelId="{17AD32E5-0F26-4AA2-A020-41FBCB90062E}">
      <dgm:prSet/>
      <dgm:spPr/>
      <dgm:t>
        <a:bodyPr/>
        <a:lstStyle/>
        <a:p>
          <a:pPr rtl="0"/>
          <a:r>
            <a:rPr lang="en-US" dirty="0" smtClean="0"/>
            <a:t>morale building</a:t>
          </a:r>
          <a:endParaRPr lang="en-US" dirty="0"/>
        </a:p>
      </dgm:t>
    </dgm:pt>
    <dgm:pt modelId="{EA5BE686-BA5C-44A6-ADF4-604DFA74CCAA}" type="parTrans" cxnId="{CBCA770B-A154-4211-AD90-76118BC53CE2}">
      <dgm:prSet/>
      <dgm:spPr/>
      <dgm:t>
        <a:bodyPr/>
        <a:lstStyle/>
        <a:p>
          <a:endParaRPr lang="en-US"/>
        </a:p>
      </dgm:t>
    </dgm:pt>
    <dgm:pt modelId="{AF65ACD4-DE69-413E-B027-D0DB2C1C605B}" type="sibTrans" cxnId="{CBCA770B-A154-4211-AD90-76118BC53CE2}">
      <dgm:prSet/>
      <dgm:spPr/>
      <dgm:t>
        <a:bodyPr/>
        <a:lstStyle/>
        <a:p>
          <a:endParaRPr lang="en-US"/>
        </a:p>
      </dgm:t>
    </dgm:pt>
    <dgm:pt modelId="{DBEA237E-8D6A-483A-9A65-AD76D4421A83}">
      <dgm:prSet/>
      <dgm:spPr/>
      <dgm:t>
        <a:bodyPr/>
        <a:lstStyle/>
        <a:p>
          <a:pPr rtl="0"/>
          <a:r>
            <a:rPr lang="en-US" dirty="0" smtClean="0"/>
            <a:t>encouragement of employees and members of protected groups</a:t>
          </a:r>
          <a:endParaRPr lang="en-US" dirty="0"/>
        </a:p>
      </dgm:t>
    </dgm:pt>
    <dgm:pt modelId="{3E750DD2-3FEB-491F-8C8C-31AA1602A3AA}" type="parTrans" cxnId="{1682041E-23F0-4A29-BF24-4EF4AE8E95E9}">
      <dgm:prSet/>
      <dgm:spPr/>
      <dgm:t>
        <a:bodyPr/>
        <a:lstStyle/>
        <a:p>
          <a:endParaRPr lang="en-US"/>
        </a:p>
      </dgm:t>
    </dgm:pt>
    <dgm:pt modelId="{FCE3EEF7-6DCB-4DEB-A44D-8ABDF6759E1F}" type="sibTrans" cxnId="{1682041E-23F0-4A29-BF24-4EF4AE8E95E9}">
      <dgm:prSet/>
      <dgm:spPr/>
      <dgm:t>
        <a:bodyPr/>
        <a:lstStyle/>
        <a:p>
          <a:endParaRPr lang="en-US"/>
        </a:p>
      </dgm:t>
    </dgm:pt>
    <dgm:pt modelId="{49E95846-0561-44E3-86E7-14A17E4ECC83}">
      <dgm:prSet/>
      <dgm:spPr/>
      <dgm:t>
        <a:bodyPr/>
        <a:lstStyle/>
        <a:p>
          <a:pPr rtl="0"/>
          <a:r>
            <a:rPr lang="en-US" dirty="0" smtClean="0"/>
            <a:t>knowledge of existing employee performance</a:t>
          </a:r>
          <a:endParaRPr lang="en-US" dirty="0"/>
        </a:p>
      </dgm:t>
    </dgm:pt>
    <dgm:pt modelId="{1ACD4A28-04AE-47FD-8D4B-472EA9A2E936}" type="parTrans" cxnId="{09EB723F-4388-4086-9E16-F2F8168EA7AF}">
      <dgm:prSet/>
      <dgm:spPr/>
      <dgm:t>
        <a:bodyPr/>
        <a:lstStyle/>
        <a:p>
          <a:endParaRPr lang="en-US"/>
        </a:p>
      </dgm:t>
    </dgm:pt>
    <dgm:pt modelId="{787D6F30-FABD-4B35-A699-28E7F91F885D}" type="sibTrans" cxnId="{09EB723F-4388-4086-9E16-F2F8168EA7AF}">
      <dgm:prSet/>
      <dgm:spPr/>
      <dgm:t>
        <a:bodyPr/>
        <a:lstStyle/>
        <a:p>
          <a:endParaRPr lang="en-US"/>
        </a:p>
      </dgm:t>
    </dgm:pt>
    <dgm:pt modelId="{203F82DC-896E-4D97-913D-69CF826588C0}">
      <dgm:prSet/>
      <dgm:spPr/>
      <dgm:t>
        <a:bodyPr/>
        <a:lstStyle/>
        <a:p>
          <a:pPr rtl="0"/>
          <a:r>
            <a:rPr lang="en-US" dirty="0" smtClean="0"/>
            <a:t>Recruiting cost-savings</a:t>
          </a:r>
          <a:endParaRPr lang="en-US" dirty="0"/>
        </a:p>
      </dgm:t>
    </dgm:pt>
    <dgm:pt modelId="{8087FA3A-D08F-4FE4-88C0-52385AB0EA9C}" type="parTrans" cxnId="{3F3FAAF7-004E-4BBE-8308-3FFF4D085401}">
      <dgm:prSet/>
      <dgm:spPr/>
      <dgm:t>
        <a:bodyPr/>
        <a:lstStyle/>
        <a:p>
          <a:endParaRPr lang="en-US"/>
        </a:p>
      </dgm:t>
    </dgm:pt>
    <dgm:pt modelId="{1F17BFC4-5A85-478E-909C-8ED9E6990A06}" type="sibTrans" cxnId="{3F3FAAF7-004E-4BBE-8308-3FFF4D085401}">
      <dgm:prSet/>
      <dgm:spPr/>
      <dgm:t>
        <a:bodyPr/>
        <a:lstStyle/>
        <a:p>
          <a:endParaRPr lang="en-US"/>
        </a:p>
      </dgm:t>
    </dgm:pt>
    <dgm:pt modelId="{ED25B8FD-E766-4EAE-9F47-E12B99C1FB46}">
      <dgm:prSet/>
      <dgm:spPr/>
      <dgm:t>
        <a:bodyPr/>
        <a:lstStyle/>
        <a:p>
          <a:pPr rtl="0"/>
          <a:r>
            <a:rPr lang="en-US" dirty="0" smtClean="0"/>
            <a:t>candidates’ knowledge of the organization</a:t>
          </a:r>
          <a:endParaRPr lang="en-US" dirty="0"/>
        </a:p>
      </dgm:t>
    </dgm:pt>
    <dgm:pt modelId="{B28BA51E-8850-4809-B325-5D82661744D0}" type="parTrans" cxnId="{65A19E80-1CDA-4CEE-B96F-DCEA109A4E07}">
      <dgm:prSet/>
      <dgm:spPr/>
      <dgm:t>
        <a:bodyPr/>
        <a:lstStyle/>
        <a:p>
          <a:endParaRPr lang="en-US"/>
        </a:p>
      </dgm:t>
    </dgm:pt>
    <dgm:pt modelId="{DB5FF477-05AD-4557-8045-4DAFDD9D7E23}" type="sibTrans" cxnId="{65A19E80-1CDA-4CEE-B96F-DCEA109A4E07}">
      <dgm:prSet/>
      <dgm:spPr/>
      <dgm:t>
        <a:bodyPr/>
        <a:lstStyle/>
        <a:p>
          <a:endParaRPr lang="en-US"/>
        </a:p>
      </dgm:t>
    </dgm:pt>
    <dgm:pt modelId="{39AB2F85-DB34-4397-B852-743E323C77A2}">
      <dgm:prSet/>
      <dgm:spPr/>
      <dgm:t>
        <a:bodyPr/>
        <a:lstStyle/>
        <a:p>
          <a:pPr rtl="0"/>
          <a:r>
            <a:rPr lang="en-US" dirty="0" smtClean="0"/>
            <a:t>opportunity to develop mid- and top-level managers</a:t>
          </a:r>
          <a:endParaRPr lang="en-US" dirty="0"/>
        </a:p>
      </dgm:t>
    </dgm:pt>
    <dgm:pt modelId="{E5800350-976E-4BC2-901E-7281DAAD30F2}" type="parTrans" cxnId="{4E375893-3C98-48AC-9817-B87B9D07636A}">
      <dgm:prSet/>
      <dgm:spPr/>
      <dgm:t>
        <a:bodyPr/>
        <a:lstStyle/>
        <a:p>
          <a:endParaRPr lang="en-US"/>
        </a:p>
      </dgm:t>
    </dgm:pt>
    <dgm:pt modelId="{5EBBEA05-D1DF-4A60-95A4-5FBDBDB09EB6}" type="sibTrans" cxnId="{4E375893-3C98-48AC-9817-B87B9D07636A}">
      <dgm:prSet/>
      <dgm:spPr/>
      <dgm:t>
        <a:bodyPr/>
        <a:lstStyle/>
        <a:p>
          <a:endParaRPr lang="en-US"/>
        </a:p>
      </dgm:t>
    </dgm:pt>
    <dgm:pt modelId="{5C83E038-69BF-45D8-BDFF-DBF4087733A1}">
      <dgm:prSet/>
      <dgm:spPr/>
      <dgm:t>
        <a:bodyPr/>
        <a:lstStyle/>
        <a:p>
          <a:pPr rtl="0"/>
          <a:r>
            <a:rPr lang="en-US" b="1" i="1" dirty="0" smtClean="0"/>
            <a:t>Disadvantages</a:t>
          </a:r>
          <a:endParaRPr lang="en-US" dirty="0"/>
        </a:p>
      </dgm:t>
    </dgm:pt>
    <dgm:pt modelId="{FF568673-7452-4476-BCD5-EA31D6CFAB07}" type="parTrans" cxnId="{924A1613-C7BA-466D-95A5-9D6D1F0B7547}">
      <dgm:prSet/>
      <dgm:spPr/>
      <dgm:t>
        <a:bodyPr/>
        <a:lstStyle/>
        <a:p>
          <a:endParaRPr lang="en-US"/>
        </a:p>
      </dgm:t>
    </dgm:pt>
    <dgm:pt modelId="{5359EEE0-BAC3-4220-A4A2-C30EBD2A47EE}" type="sibTrans" cxnId="{924A1613-C7BA-466D-95A5-9D6D1F0B7547}">
      <dgm:prSet/>
      <dgm:spPr/>
      <dgm:t>
        <a:bodyPr/>
        <a:lstStyle/>
        <a:p>
          <a:endParaRPr lang="en-US"/>
        </a:p>
      </dgm:t>
    </dgm:pt>
    <dgm:pt modelId="{FD054D1F-7E91-43D7-9D69-82F6DAFF2BA9}">
      <dgm:prSet custT="1"/>
      <dgm:spPr/>
      <dgm:t>
        <a:bodyPr/>
        <a:lstStyle/>
        <a:p>
          <a:pPr rtl="0"/>
          <a:r>
            <a:rPr lang="en-US" sz="2000" dirty="0" smtClean="0"/>
            <a:t>possible lack of internal candidates</a:t>
          </a:r>
          <a:endParaRPr lang="en-US" sz="2000" dirty="0"/>
        </a:p>
      </dgm:t>
    </dgm:pt>
    <dgm:pt modelId="{86EC8F13-B836-47F6-B13F-A149ED75DF09}" type="parTrans" cxnId="{E3C5B953-C012-44AC-A486-08B33FA9130D}">
      <dgm:prSet/>
      <dgm:spPr/>
      <dgm:t>
        <a:bodyPr/>
        <a:lstStyle/>
        <a:p>
          <a:endParaRPr lang="en-US"/>
        </a:p>
      </dgm:t>
    </dgm:pt>
    <dgm:pt modelId="{04813B01-7FB7-4686-9BF3-1C8A3A3A43B7}" type="sibTrans" cxnId="{E3C5B953-C012-44AC-A486-08B33FA9130D}">
      <dgm:prSet/>
      <dgm:spPr/>
      <dgm:t>
        <a:bodyPr/>
        <a:lstStyle/>
        <a:p>
          <a:endParaRPr lang="en-US"/>
        </a:p>
      </dgm:t>
    </dgm:pt>
    <dgm:pt modelId="{7D06F973-D587-4FCC-96BB-2551F1117F24}">
      <dgm:prSet custT="1"/>
      <dgm:spPr/>
      <dgm:t>
        <a:bodyPr/>
        <a:lstStyle/>
        <a:p>
          <a:pPr rtl="0"/>
          <a:r>
            <a:rPr lang="en-US" sz="2000" dirty="0" smtClean="0"/>
            <a:t>infighting and morale problems</a:t>
          </a:r>
          <a:endParaRPr lang="en-US" sz="2000" dirty="0"/>
        </a:p>
      </dgm:t>
    </dgm:pt>
    <dgm:pt modelId="{CE6D0BCB-DF03-4776-92BE-14212AE508CF}" type="parTrans" cxnId="{5E75DDAF-87CE-4873-B280-C04D4017B64C}">
      <dgm:prSet/>
      <dgm:spPr/>
      <dgm:t>
        <a:bodyPr/>
        <a:lstStyle/>
        <a:p>
          <a:endParaRPr lang="en-US"/>
        </a:p>
      </dgm:t>
    </dgm:pt>
    <dgm:pt modelId="{ABAB0B58-4946-4621-8A0D-CA7C3B943A42}" type="sibTrans" cxnId="{5E75DDAF-87CE-4873-B280-C04D4017B64C}">
      <dgm:prSet/>
      <dgm:spPr/>
      <dgm:t>
        <a:bodyPr/>
        <a:lstStyle/>
        <a:p>
          <a:endParaRPr lang="en-US"/>
        </a:p>
      </dgm:t>
    </dgm:pt>
    <dgm:pt modelId="{55B67D21-75E9-4982-8CE8-A93410F2BFB2}">
      <dgm:prSet custT="1"/>
      <dgm:spPr/>
      <dgm:t>
        <a:bodyPr/>
        <a:lstStyle/>
        <a:p>
          <a:pPr rtl="0"/>
          <a:r>
            <a:rPr lang="en-US" sz="2000" dirty="0" smtClean="0"/>
            <a:t>may perpetuate cultural problems</a:t>
          </a:r>
          <a:endParaRPr lang="en-US" sz="2000" dirty="0"/>
        </a:p>
      </dgm:t>
    </dgm:pt>
    <dgm:pt modelId="{8A1B32B0-0BD0-4A11-B410-7C53788B7B56}" type="parTrans" cxnId="{DCC97184-9A5E-47E0-9332-994347A6DA5D}">
      <dgm:prSet/>
      <dgm:spPr/>
      <dgm:t>
        <a:bodyPr/>
        <a:lstStyle/>
        <a:p>
          <a:endParaRPr lang="en-US"/>
        </a:p>
      </dgm:t>
    </dgm:pt>
    <dgm:pt modelId="{6D75BB62-5E4F-4B5C-A98B-D3B60EF40832}" type="sibTrans" cxnId="{DCC97184-9A5E-47E0-9332-994347A6DA5D}">
      <dgm:prSet/>
      <dgm:spPr/>
      <dgm:t>
        <a:bodyPr/>
        <a:lstStyle/>
        <a:p>
          <a:endParaRPr lang="en-US"/>
        </a:p>
      </dgm:t>
    </dgm:pt>
    <dgm:pt modelId="{DBA120FB-65A9-4964-BB39-B0F23FBB823D}">
      <dgm:prSet custT="1"/>
      <dgm:spPr/>
      <dgm:t>
        <a:bodyPr/>
        <a:lstStyle/>
        <a:p>
          <a:pPr rtl="0"/>
          <a:r>
            <a:rPr lang="en-US" sz="2000" dirty="0" smtClean="0"/>
            <a:t>less diversity</a:t>
          </a:r>
          <a:endParaRPr lang="en-US" sz="2000" dirty="0"/>
        </a:p>
      </dgm:t>
    </dgm:pt>
    <dgm:pt modelId="{1F387EC8-9D35-4AD8-9ED5-2A51A1BF3887}" type="parTrans" cxnId="{3D59F87D-A8CE-4F09-A257-5517AB1087C4}">
      <dgm:prSet/>
      <dgm:spPr/>
      <dgm:t>
        <a:bodyPr/>
        <a:lstStyle/>
        <a:p>
          <a:endParaRPr lang="en-US"/>
        </a:p>
      </dgm:t>
    </dgm:pt>
    <dgm:pt modelId="{72405A81-B1A7-4EF4-985E-2A5ED75DD439}" type="sibTrans" cxnId="{3D59F87D-A8CE-4F09-A257-5517AB1087C4}">
      <dgm:prSet/>
      <dgm:spPr/>
      <dgm:t>
        <a:bodyPr/>
        <a:lstStyle/>
        <a:p>
          <a:endParaRPr lang="en-US"/>
        </a:p>
      </dgm:t>
    </dgm:pt>
    <dgm:pt modelId="{4C74E88E-A7F3-4A8C-96FC-C563EFA9EEBD}">
      <dgm:prSet custT="1"/>
      <dgm:spPr/>
      <dgm:t>
        <a:bodyPr/>
        <a:lstStyle/>
        <a:p>
          <a:pPr rtl="0"/>
          <a:r>
            <a:rPr lang="en-US" sz="2000" dirty="0" smtClean="0"/>
            <a:t>fewer new ideas</a:t>
          </a:r>
          <a:endParaRPr lang="en-US" sz="2000" dirty="0"/>
        </a:p>
      </dgm:t>
    </dgm:pt>
    <dgm:pt modelId="{2AA4188A-5324-4D17-9ABD-00F77E6BC7C1}" type="parTrans" cxnId="{9483731F-85A4-4F22-AB59-D0B10AE5845C}">
      <dgm:prSet/>
      <dgm:spPr/>
      <dgm:t>
        <a:bodyPr/>
        <a:lstStyle/>
        <a:p>
          <a:endParaRPr lang="en-US"/>
        </a:p>
      </dgm:t>
    </dgm:pt>
    <dgm:pt modelId="{F14E2A17-FDC7-45E5-AC0B-754EA7B778CF}" type="sibTrans" cxnId="{9483731F-85A4-4F22-AB59-D0B10AE5845C}">
      <dgm:prSet/>
      <dgm:spPr/>
      <dgm:t>
        <a:bodyPr/>
        <a:lstStyle/>
        <a:p>
          <a:endParaRPr lang="en-US"/>
        </a:p>
      </dgm:t>
    </dgm:pt>
    <dgm:pt modelId="{E1BC3393-4E38-4B9F-B962-E8D144FC13E9}" type="pres">
      <dgm:prSet presAssocID="{17272A34-F4D0-4060-9552-6BA9296344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34B4B-5161-488B-9C9F-6FF5B41EAA47}" type="pres">
      <dgm:prSet presAssocID="{EA83F8BD-7675-4B9A-8083-C84F2921302F}" presName="composite" presStyleCnt="0"/>
      <dgm:spPr/>
    </dgm:pt>
    <dgm:pt modelId="{81F6D0FC-5634-4E33-9D04-989C13DDE6E7}" type="pres">
      <dgm:prSet presAssocID="{EA83F8BD-7675-4B9A-8083-C84F2921302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21FA0-7977-481A-B76C-3978F12C6CA6}" type="pres">
      <dgm:prSet presAssocID="{EA83F8BD-7675-4B9A-8083-C84F2921302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76094-EA84-4552-8CBC-4BC764BCE28C}" type="pres">
      <dgm:prSet presAssocID="{46D8C7B3-E9E3-452A-9410-5840430A83AA}" presName="space" presStyleCnt="0"/>
      <dgm:spPr/>
    </dgm:pt>
    <dgm:pt modelId="{97774093-1710-412C-A063-B191AE65EE6F}" type="pres">
      <dgm:prSet presAssocID="{5C83E038-69BF-45D8-BDFF-DBF4087733A1}" presName="composite" presStyleCnt="0"/>
      <dgm:spPr/>
    </dgm:pt>
    <dgm:pt modelId="{7BC98A55-7F4A-464C-9668-7D8E28A17BE0}" type="pres">
      <dgm:prSet presAssocID="{5C83E038-69BF-45D8-BDFF-DBF4087733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FB8C8-7880-4BA2-9C88-5423E816F9E7}" type="pres">
      <dgm:prSet presAssocID="{5C83E038-69BF-45D8-BDFF-DBF4087733A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EB723F-4388-4086-9E16-F2F8168EA7AF}" srcId="{EA83F8BD-7675-4B9A-8083-C84F2921302F}" destId="{49E95846-0561-44E3-86E7-14A17E4ECC83}" srcOrd="3" destOrd="0" parTransId="{1ACD4A28-04AE-47FD-8D4B-472EA9A2E936}" sibTransId="{787D6F30-FABD-4B35-A699-28E7F91F885D}"/>
    <dgm:cxn modelId="{FAB0D1AE-C007-4E26-8BA3-1847D117D267}" type="presOf" srcId="{49E95846-0561-44E3-86E7-14A17E4ECC83}" destId="{A1C21FA0-7977-481A-B76C-3978F12C6CA6}" srcOrd="0" destOrd="3" presId="urn:microsoft.com/office/officeart/2005/8/layout/hList1"/>
    <dgm:cxn modelId="{9483731F-85A4-4F22-AB59-D0B10AE5845C}" srcId="{5C83E038-69BF-45D8-BDFF-DBF4087733A1}" destId="{4C74E88E-A7F3-4A8C-96FC-C563EFA9EEBD}" srcOrd="4" destOrd="0" parTransId="{2AA4188A-5324-4D17-9ABD-00F77E6BC7C1}" sibTransId="{F14E2A17-FDC7-45E5-AC0B-754EA7B778CF}"/>
    <dgm:cxn modelId="{CBCA770B-A154-4211-AD90-76118BC53CE2}" srcId="{EA83F8BD-7675-4B9A-8083-C84F2921302F}" destId="{17AD32E5-0F26-4AA2-A020-41FBCB90062E}" srcOrd="1" destOrd="0" parTransId="{EA5BE686-BA5C-44A6-ADF4-604DFA74CCAA}" sibTransId="{AF65ACD4-DE69-413E-B027-D0DB2C1C605B}"/>
    <dgm:cxn modelId="{989CB652-A361-4273-BE29-E1843EF2881E}" type="presOf" srcId="{203F82DC-896E-4D97-913D-69CF826588C0}" destId="{A1C21FA0-7977-481A-B76C-3978F12C6CA6}" srcOrd="0" destOrd="4" presId="urn:microsoft.com/office/officeart/2005/8/layout/hList1"/>
    <dgm:cxn modelId="{5E75DDAF-87CE-4873-B280-C04D4017B64C}" srcId="{5C83E038-69BF-45D8-BDFF-DBF4087733A1}" destId="{7D06F973-D587-4FCC-96BB-2551F1117F24}" srcOrd="1" destOrd="0" parTransId="{CE6D0BCB-DF03-4776-92BE-14212AE508CF}" sibTransId="{ABAB0B58-4946-4621-8A0D-CA7C3B943A42}"/>
    <dgm:cxn modelId="{E3C5B953-C012-44AC-A486-08B33FA9130D}" srcId="{5C83E038-69BF-45D8-BDFF-DBF4087733A1}" destId="{FD054D1F-7E91-43D7-9D69-82F6DAFF2BA9}" srcOrd="0" destOrd="0" parTransId="{86EC8F13-B836-47F6-B13F-A149ED75DF09}" sibTransId="{04813B01-7FB7-4686-9BF3-1C8A3A3A43B7}"/>
    <dgm:cxn modelId="{321A15D5-005F-4294-8C97-2D45D6AFA1FF}" type="presOf" srcId="{EA83F8BD-7675-4B9A-8083-C84F2921302F}" destId="{81F6D0FC-5634-4E33-9D04-989C13DDE6E7}" srcOrd="0" destOrd="0" presId="urn:microsoft.com/office/officeart/2005/8/layout/hList1"/>
    <dgm:cxn modelId="{40485CD7-EBE3-42D0-946D-A7DE499EB365}" type="presOf" srcId="{5C83E038-69BF-45D8-BDFF-DBF4087733A1}" destId="{7BC98A55-7F4A-464C-9668-7D8E28A17BE0}" srcOrd="0" destOrd="0" presId="urn:microsoft.com/office/officeart/2005/8/layout/hList1"/>
    <dgm:cxn modelId="{50529145-3990-4564-9260-394FC30F7689}" srcId="{EA83F8BD-7675-4B9A-8083-C84F2921302F}" destId="{642CBE95-3B80-4466-AE96-5999E96E9E76}" srcOrd="0" destOrd="0" parTransId="{39FFADB8-BD89-464F-A77A-8DB7DCC4B69F}" sibTransId="{C23DE22E-8DDD-44D7-AFD0-FD5D8DC3492E}"/>
    <dgm:cxn modelId="{924A1613-C7BA-466D-95A5-9D6D1F0B7547}" srcId="{17272A34-F4D0-4060-9552-6BA929634427}" destId="{5C83E038-69BF-45D8-BDFF-DBF4087733A1}" srcOrd="1" destOrd="0" parTransId="{FF568673-7452-4476-BCD5-EA31D6CFAB07}" sibTransId="{5359EEE0-BAC3-4220-A4A2-C30EBD2A47EE}"/>
    <dgm:cxn modelId="{141412DB-6D9C-4025-A362-1D8DCE2C7846}" type="presOf" srcId="{4C74E88E-A7F3-4A8C-96FC-C563EFA9EEBD}" destId="{F84FB8C8-7880-4BA2-9C88-5423E816F9E7}" srcOrd="0" destOrd="4" presId="urn:microsoft.com/office/officeart/2005/8/layout/hList1"/>
    <dgm:cxn modelId="{1682041E-23F0-4A29-BF24-4EF4AE8E95E9}" srcId="{EA83F8BD-7675-4B9A-8083-C84F2921302F}" destId="{DBEA237E-8D6A-483A-9A65-AD76D4421A83}" srcOrd="2" destOrd="0" parTransId="{3E750DD2-3FEB-491F-8C8C-31AA1602A3AA}" sibTransId="{FCE3EEF7-6DCB-4DEB-A44D-8ABDF6759E1F}"/>
    <dgm:cxn modelId="{21A78C02-9584-43D2-94F0-926A5C4A909E}" type="presOf" srcId="{7D06F973-D587-4FCC-96BB-2551F1117F24}" destId="{F84FB8C8-7880-4BA2-9C88-5423E816F9E7}" srcOrd="0" destOrd="1" presId="urn:microsoft.com/office/officeart/2005/8/layout/hList1"/>
    <dgm:cxn modelId="{3D59F87D-A8CE-4F09-A257-5517AB1087C4}" srcId="{5C83E038-69BF-45D8-BDFF-DBF4087733A1}" destId="{DBA120FB-65A9-4964-BB39-B0F23FBB823D}" srcOrd="3" destOrd="0" parTransId="{1F387EC8-9D35-4AD8-9ED5-2A51A1BF3887}" sibTransId="{72405A81-B1A7-4EF4-985E-2A5ED75DD439}"/>
    <dgm:cxn modelId="{7A3674C6-8CE5-4717-9073-D80E49AE32FD}" type="presOf" srcId="{17AD32E5-0F26-4AA2-A020-41FBCB90062E}" destId="{A1C21FA0-7977-481A-B76C-3978F12C6CA6}" srcOrd="0" destOrd="1" presId="urn:microsoft.com/office/officeart/2005/8/layout/hList1"/>
    <dgm:cxn modelId="{603C7A24-6CE1-46FC-9533-3C47EA3D60D1}" srcId="{17272A34-F4D0-4060-9552-6BA929634427}" destId="{EA83F8BD-7675-4B9A-8083-C84F2921302F}" srcOrd="0" destOrd="0" parTransId="{B89FABCA-7403-495E-A039-FEB92811D91D}" sibTransId="{46D8C7B3-E9E3-452A-9410-5840430A83AA}"/>
    <dgm:cxn modelId="{F041684F-CDBE-4A2D-B9F2-8C0940125D79}" type="presOf" srcId="{642CBE95-3B80-4466-AE96-5999E96E9E76}" destId="{A1C21FA0-7977-481A-B76C-3978F12C6CA6}" srcOrd="0" destOrd="0" presId="urn:microsoft.com/office/officeart/2005/8/layout/hList1"/>
    <dgm:cxn modelId="{C45E6624-FE6C-49DD-B46F-BBC36F037138}" type="presOf" srcId="{FD054D1F-7E91-43D7-9D69-82F6DAFF2BA9}" destId="{F84FB8C8-7880-4BA2-9C88-5423E816F9E7}" srcOrd="0" destOrd="0" presId="urn:microsoft.com/office/officeart/2005/8/layout/hList1"/>
    <dgm:cxn modelId="{7FB75081-2FDD-479D-BCE7-379678C06274}" type="presOf" srcId="{55B67D21-75E9-4982-8CE8-A93410F2BFB2}" destId="{F84FB8C8-7880-4BA2-9C88-5423E816F9E7}" srcOrd="0" destOrd="2" presId="urn:microsoft.com/office/officeart/2005/8/layout/hList1"/>
    <dgm:cxn modelId="{AD4D0EF1-38D9-4BB8-9C98-AC8D44E5D546}" type="presOf" srcId="{DBEA237E-8D6A-483A-9A65-AD76D4421A83}" destId="{A1C21FA0-7977-481A-B76C-3978F12C6CA6}" srcOrd="0" destOrd="2" presId="urn:microsoft.com/office/officeart/2005/8/layout/hList1"/>
    <dgm:cxn modelId="{4E375893-3C98-48AC-9817-B87B9D07636A}" srcId="{EA83F8BD-7675-4B9A-8083-C84F2921302F}" destId="{39AB2F85-DB34-4397-B852-743E323C77A2}" srcOrd="6" destOrd="0" parTransId="{E5800350-976E-4BC2-901E-7281DAAD30F2}" sibTransId="{5EBBEA05-D1DF-4A60-95A4-5FBDBDB09EB6}"/>
    <dgm:cxn modelId="{893B7FB1-3559-4560-9C73-4A0834A11203}" type="presOf" srcId="{DBA120FB-65A9-4964-BB39-B0F23FBB823D}" destId="{F84FB8C8-7880-4BA2-9C88-5423E816F9E7}" srcOrd="0" destOrd="3" presId="urn:microsoft.com/office/officeart/2005/8/layout/hList1"/>
    <dgm:cxn modelId="{46530998-EBE1-444C-9396-A1DA80603E9F}" type="presOf" srcId="{39AB2F85-DB34-4397-B852-743E323C77A2}" destId="{A1C21FA0-7977-481A-B76C-3978F12C6CA6}" srcOrd="0" destOrd="6" presId="urn:microsoft.com/office/officeart/2005/8/layout/hList1"/>
    <dgm:cxn modelId="{3F3FAAF7-004E-4BBE-8308-3FFF4D085401}" srcId="{EA83F8BD-7675-4B9A-8083-C84F2921302F}" destId="{203F82DC-896E-4D97-913D-69CF826588C0}" srcOrd="4" destOrd="0" parTransId="{8087FA3A-D08F-4FE4-88C0-52385AB0EA9C}" sibTransId="{1F17BFC4-5A85-478E-909C-8ED9E6990A06}"/>
    <dgm:cxn modelId="{65A19E80-1CDA-4CEE-B96F-DCEA109A4E07}" srcId="{EA83F8BD-7675-4B9A-8083-C84F2921302F}" destId="{ED25B8FD-E766-4EAE-9F47-E12B99C1FB46}" srcOrd="5" destOrd="0" parTransId="{B28BA51E-8850-4809-B325-5D82661744D0}" sibTransId="{DB5FF477-05AD-4557-8045-4DAFDD9D7E23}"/>
    <dgm:cxn modelId="{DCC97184-9A5E-47E0-9332-994347A6DA5D}" srcId="{5C83E038-69BF-45D8-BDFF-DBF4087733A1}" destId="{55B67D21-75E9-4982-8CE8-A93410F2BFB2}" srcOrd="2" destOrd="0" parTransId="{8A1B32B0-0BD0-4A11-B410-7C53788B7B56}" sibTransId="{6D75BB62-5E4F-4B5C-A98B-D3B60EF40832}"/>
    <dgm:cxn modelId="{29EE301C-DD66-4E75-B30F-95A5F61ECCA0}" type="presOf" srcId="{ED25B8FD-E766-4EAE-9F47-E12B99C1FB46}" destId="{A1C21FA0-7977-481A-B76C-3978F12C6CA6}" srcOrd="0" destOrd="5" presId="urn:microsoft.com/office/officeart/2005/8/layout/hList1"/>
    <dgm:cxn modelId="{7CC4C41C-C76B-4A65-92BF-CC61EE2849B9}" type="presOf" srcId="{17272A34-F4D0-4060-9552-6BA929634427}" destId="{E1BC3393-4E38-4B9F-B962-E8D144FC13E9}" srcOrd="0" destOrd="0" presId="urn:microsoft.com/office/officeart/2005/8/layout/hList1"/>
    <dgm:cxn modelId="{B18E10D0-152A-434C-94FC-F293467D554A}" type="presParOf" srcId="{E1BC3393-4E38-4B9F-B962-E8D144FC13E9}" destId="{70634B4B-5161-488B-9C9F-6FF5B41EAA47}" srcOrd="0" destOrd="0" presId="urn:microsoft.com/office/officeart/2005/8/layout/hList1"/>
    <dgm:cxn modelId="{01C70950-A294-40DA-AED3-AEFF34AAF782}" type="presParOf" srcId="{70634B4B-5161-488B-9C9F-6FF5B41EAA47}" destId="{81F6D0FC-5634-4E33-9D04-989C13DDE6E7}" srcOrd="0" destOrd="0" presId="urn:microsoft.com/office/officeart/2005/8/layout/hList1"/>
    <dgm:cxn modelId="{E97A5CE9-8DFD-43A1-BCD9-13B00EF8DC83}" type="presParOf" srcId="{70634B4B-5161-488B-9C9F-6FF5B41EAA47}" destId="{A1C21FA0-7977-481A-B76C-3978F12C6CA6}" srcOrd="1" destOrd="0" presId="urn:microsoft.com/office/officeart/2005/8/layout/hList1"/>
    <dgm:cxn modelId="{9A2407C2-DD20-4BA5-903D-E8B23678B97A}" type="presParOf" srcId="{E1BC3393-4E38-4B9F-B962-E8D144FC13E9}" destId="{04576094-EA84-4552-8CBC-4BC764BCE28C}" srcOrd="1" destOrd="0" presId="urn:microsoft.com/office/officeart/2005/8/layout/hList1"/>
    <dgm:cxn modelId="{5003B7AF-F126-41E0-A10F-3C36999CB6B0}" type="presParOf" srcId="{E1BC3393-4E38-4B9F-B962-E8D144FC13E9}" destId="{97774093-1710-412C-A063-B191AE65EE6F}" srcOrd="2" destOrd="0" presId="urn:microsoft.com/office/officeart/2005/8/layout/hList1"/>
    <dgm:cxn modelId="{12C03E5B-DAA3-4939-B270-56C0371F48E6}" type="presParOf" srcId="{97774093-1710-412C-A063-B191AE65EE6F}" destId="{7BC98A55-7F4A-464C-9668-7D8E28A17BE0}" srcOrd="0" destOrd="0" presId="urn:microsoft.com/office/officeart/2005/8/layout/hList1"/>
    <dgm:cxn modelId="{13838619-9BBC-4409-82D0-38B71AA82662}" type="presParOf" srcId="{97774093-1710-412C-A063-B191AE65EE6F}" destId="{F84FB8C8-7880-4BA2-9C88-5423E816F9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3CD23-B37F-435E-ACAC-B9882D313E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63C1C0-5F4D-4A35-A2B6-66BDBD4D1729}">
      <dgm:prSet/>
      <dgm:spPr/>
      <dgm:t>
        <a:bodyPr/>
        <a:lstStyle/>
        <a:p>
          <a:pPr rtl="0"/>
          <a:r>
            <a:rPr lang="en-US" b="1" i="1" dirty="0" smtClean="0"/>
            <a:t>Temporary help services:</a:t>
          </a:r>
          <a:endParaRPr lang="en-US" i="1" dirty="0"/>
        </a:p>
      </dgm:t>
    </dgm:pt>
    <dgm:pt modelId="{6F823B4C-ED13-47E9-998A-EC1D462A8F52}" type="parTrans" cxnId="{4B499171-F62D-491F-BBE7-049C5E4A7540}">
      <dgm:prSet/>
      <dgm:spPr/>
      <dgm:t>
        <a:bodyPr/>
        <a:lstStyle/>
        <a:p>
          <a:endParaRPr lang="en-US"/>
        </a:p>
      </dgm:t>
    </dgm:pt>
    <dgm:pt modelId="{CF7A79B8-AFED-4AD5-86EF-823854D40495}" type="sibTrans" cxnId="{4B499171-F62D-491F-BBE7-049C5E4A7540}">
      <dgm:prSet/>
      <dgm:spPr/>
      <dgm:t>
        <a:bodyPr/>
        <a:lstStyle/>
        <a:p>
          <a:endParaRPr lang="en-US"/>
        </a:p>
      </dgm:t>
    </dgm:pt>
    <dgm:pt modelId="{75BAC2D5-3DAA-43C2-8A89-084BAE8FA067}">
      <dgm:prSet/>
      <dgm:spPr/>
      <dgm:t>
        <a:bodyPr/>
        <a:lstStyle/>
        <a:p>
          <a:pPr rtl="0"/>
          <a:r>
            <a:rPr lang="en-US" dirty="0" smtClean="0"/>
            <a:t>Temporary employees</a:t>
          </a:r>
          <a:r>
            <a:rPr lang="en-US" b="1" dirty="0" smtClean="0"/>
            <a:t> </a:t>
          </a:r>
          <a:r>
            <a:rPr lang="en-US" dirty="0" smtClean="0"/>
            <a:t>help organizations meet short-term fluctuations in HRM needs  </a:t>
          </a:r>
          <a:endParaRPr lang="en-US" dirty="0"/>
        </a:p>
      </dgm:t>
    </dgm:pt>
    <dgm:pt modelId="{CD958B79-037E-4296-8D67-63596A7AD31C}" type="parTrans" cxnId="{F6608D63-5771-43CD-86BC-72C8B7F023B5}">
      <dgm:prSet/>
      <dgm:spPr/>
      <dgm:t>
        <a:bodyPr/>
        <a:lstStyle/>
        <a:p>
          <a:endParaRPr lang="en-US"/>
        </a:p>
      </dgm:t>
    </dgm:pt>
    <dgm:pt modelId="{CBA161C7-7614-4CB6-8A05-C1B491E33A2F}" type="sibTrans" cxnId="{F6608D63-5771-43CD-86BC-72C8B7F023B5}">
      <dgm:prSet/>
      <dgm:spPr/>
      <dgm:t>
        <a:bodyPr/>
        <a:lstStyle/>
        <a:p>
          <a:endParaRPr lang="en-US"/>
        </a:p>
      </dgm:t>
    </dgm:pt>
    <dgm:pt modelId="{DB5C3BF0-F779-483F-891E-FA57D8B3D308}">
      <dgm:prSet/>
      <dgm:spPr/>
      <dgm:t>
        <a:bodyPr/>
        <a:lstStyle/>
        <a:p>
          <a:pPr rtl="0"/>
          <a:r>
            <a:rPr lang="en-US" dirty="0" smtClean="0"/>
            <a:t>Older workers can also provide high-quality help </a:t>
          </a:r>
          <a:endParaRPr lang="en-US" dirty="0"/>
        </a:p>
      </dgm:t>
    </dgm:pt>
    <dgm:pt modelId="{D2454387-8EF3-4F5D-B8A7-B91B8D8E6E32}" type="parTrans" cxnId="{B27B06AB-B41C-4080-BE3D-164F517B1DA1}">
      <dgm:prSet/>
      <dgm:spPr/>
      <dgm:t>
        <a:bodyPr/>
        <a:lstStyle/>
        <a:p>
          <a:endParaRPr lang="en-US"/>
        </a:p>
      </dgm:t>
    </dgm:pt>
    <dgm:pt modelId="{4949E299-B47F-4CAB-9EF9-E0BB2CEB2CE5}" type="sibTrans" cxnId="{B27B06AB-B41C-4080-BE3D-164F517B1DA1}">
      <dgm:prSet/>
      <dgm:spPr/>
      <dgm:t>
        <a:bodyPr/>
        <a:lstStyle/>
        <a:p>
          <a:endParaRPr lang="en-US"/>
        </a:p>
      </dgm:t>
    </dgm:pt>
    <dgm:pt modelId="{CB670FD4-3E38-403E-B027-D0CC2A0E2362}">
      <dgm:prSet/>
      <dgm:spPr/>
      <dgm:t>
        <a:bodyPr/>
        <a:lstStyle/>
        <a:p>
          <a:pPr rtl="0"/>
          <a:r>
            <a:rPr lang="en-US" b="1" i="1" dirty="0" smtClean="0"/>
            <a:t>Employee leasing:</a:t>
          </a:r>
          <a:r>
            <a:rPr lang="en-US" dirty="0" smtClean="0"/>
            <a:t> </a:t>
          </a:r>
          <a:endParaRPr lang="en-US" dirty="0"/>
        </a:p>
      </dgm:t>
    </dgm:pt>
    <dgm:pt modelId="{B8E639C0-987A-4AD9-AD12-38AE80C68526}" type="parTrans" cxnId="{7AAA1875-1C53-4BCB-948B-66DDCB71489E}">
      <dgm:prSet/>
      <dgm:spPr/>
      <dgm:t>
        <a:bodyPr/>
        <a:lstStyle/>
        <a:p>
          <a:endParaRPr lang="en-US"/>
        </a:p>
      </dgm:t>
    </dgm:pt>
    <dgm:pt modelId="{4EB96BC7-CBFB-44E9-B142-CE84ACBD5CAF}" type="sibTrans" cxnId="{7AAA1875-1C53-4BCB-948B-66DDCB71489E}">
      <dgm:prSet/>
      <dgm:spPr/>
      <dgm:t>
        <a:bodyPr/>
        <a:lstStyle/>
        <a:p>
          <a:endParaRPr lang="en-US"/>
        </a:p>
      </dgm:t>
    </dgm:pt>
    <dgm:pt modelId="{F239EBC7-A994-43F0-9608-14E7D2F3D547}">
      <dgm:prSet/>
      <dgm:spPr/>
      <dgm:t>
        <a:bodyPr/>
        <a:lstStyle/>
        <a:p>
          <a:pPr rtl="0"/>
          <a:r>
            <a:rPr lang="en-US" dirty="0" smtClean="0"/>
            <a:t>Trained workers are employed by a leasing company, which provides them to employers when needed for a flat fee  </a:t>
          </a:r>
          <a:endParaRPr lang="en-US" dirty="0"/>
        </a:p>
      </dgm:t>
    </dgm:pt>
    <dgm:pt modelId="{D08932C3-5C7B-4E4A-AAC7-3BE9397EDB28}" type="parTrans" cxnId="{570AC5BE-A230-45A7-8C80-3AD172D05830}">
      <dgm:prSet/>
      <dgm:spPr/>
      <dgm:t>
        <a:bodyPr/>
        <a:lstStyle/>
        <a:p>
          <a:endParaRPr lang="en-US"/>
        </a:p>
      </dgm:t>
    </dgm:pt>
    <dgm:pt modelId="{75696261-DF3F-4188-A05D-7E6CE5F713F5}" type="sibTrans" cxnId="{570AC5BE-A230-45A7-8C80-3AD172D05830}">
      <dgm:prSet/>
      <dgm:spPr/>
      <dgm:t>
        <a:bodyPr/>
        <a:lstStyle/>
        <a:p>
          <a:endParaRPr lang="en-US"/>
        </a:p>
      </dgm:t>
    </dgm:pt>
    <dgm:pt modelId="{783464C5-CF2A-4D27-BEA7-8A1299EEDB27}">
      <dgm:prSet/>
      <dgm:spPr/>
      <dgm:t>
        <a:bodyPr/>
        <a:lstStyle/>
        <a:p>
          <a:pPr rtl="0"/>
          <a:r>
            <a:rPr lang="en-US" dirty="0" smtClean="0"/>
            <a:t>Typically remain with an organization for longer periods </a:t>
          </a:r>
          <a:r>
            <a:rPr lang="en-US" dirty="0" smtClean="0"/>
            <a:t>of time </a:t>
          </a:r>
          <a:endParaRPr lang="en-US" dirty="0"/>
        </a:p>
      </dgm:t>
    </dgm:pt>
    <dgm:pt modelId="{8C7A15CF-CEB8-4C1E-B427-3308AA87B19E}" type="parTrans" cxnId="{0BD3CF14-F0BA-4B86-8185-872488942A36}">
      <dgm:prSet/>
      <dgm:spPr/>
      <dgm:t>
        <a:bodyPr/>
        <a:lstStyle/>
        <a:p>
          <a:endParaRPr lang="en-US"/>
        </a:p>
      </dgm:t>
    </dgm:pt>
    <dgm:pt modelId="{F8C59DD8-3BF6-400F-A2EE-361FA1BB7E18}" type="sibTrans" cxnId="{0BD3CF14-F0BA-4B86-8185-872488942A36}">
      <dgm:prSet/>
      <dgm:spPr/>
      <dgm:t>
        <a:bodyPr/>
        <a:lstStyle/>
        <a:p>
          <a:endParaRPr lang="en-US"/>
        </a:p>
      </dgm:t>
    </dgm:pt>
    <dgm:pt modelId="{2AADDC0B-F49F-4B12-988A-FF451C9AD510}">
      <dgm:prSet/>
      <dgm:spPr/>
      <dgm:t>
        <a:bodyPr/>
        <a:lstStyle/>
        <a:p>
          <a:pPr rtl="0"/>
          <a:r>
            <a:rPr lang="en-US" b="1" i="1" dirty="0" smtClean="0"/>
            <a:t>Independent contractors:</a:t>
          </a:r>
          <a:r>
            <a:rPr lang="en-US" dirty="0" smtClean="0"/>
            <a:t> </a:t>
          </a:r>
          <a:endParaRPr lang="en-US" dirty="0"/>
        </a:p>
      </dgm:t>
    </dgm:pt>
    <dgm:pt modelId="{0A1F3C42-1A83-4ADC-85C8-AD67FCB7972F}" type="parTrans" cxnId="{01764209-5DC3-4FD9-9383-348691460BF2}">
      <dgm:prSet/>
      <dgm:spPr/>
      <dgm:t>
        <a:bodyPr/>
        <a:lstStyle/>
        <a:p>
          <a:endParaRPr lang="en-US"/>
        </a:p>
      </dgm:t>
    </dgm:pt>
    <dgm:pt modelId="{4B593E73-E023-4071-8CE2-A985130E5B22}" type="sibTrans" cxnId="{01764209-5DC3-4FD9-9383-348691460BF2}">
      <dgm:prSet/>
      <dgm:spPr/>
      <dgm:t>
        <a:bodyPr/>
        <a:lstStyle/>
        <a:p>
          <a:endParaRPr lang="en-US"/>
        </a:p>
      </dgm:t>
    </dgm:pt>
    <dgm:pt modelId="{58630A77-60E6-4969-832B-0D078F3E5DDB}">
      <dgm:prSet/>
      <dgm:spPr/>
      <dgm:t>
        <a:bodyPr/>
        <a:lstStyle/>
        <a:p>
          <a:pPr rtl="0"/>
          <a:r>
            <a:rPr lang="en-US" dirty="0" smtClean="0"/>
            <a:t>Do specific work either on or off the company’s premises  </a:t>
          </a:r>
          <a:endParaRPr lang="en-US" dirty="0"/>
        </a:p>
      </dgm:t>
    </dgm:pt>
    <dgm:pt modelId="{97A714D8-4492-4462-8BC1-761AA8E8049B}" type="parTrans" cxnId="{DF7CC0C3-2A3C-4D1E-BEE6-E45C4ED7AD47}">
      <dgm:prSet/>
      <dgm:spPr/>
      <dgm:t>
        <a:bodyPr/>
        <a:lstStyle/>
        <a:p>
          <a:endParaRPr lang="en-US"/>
        </a:p>
      </dgm:t>
    </dgm:pt>
    <dgm:pt modelId="{FCA9DE7C-F763-4C65-9986-93A2835DD4AC}" type="sibTrans" cxnId="{DF7CC0C3-2A3C-4D1E-BEE6-E45C4ED7AD47}">
      <dgm:prSet/>
      <dgm:spPr/>
      <dgm:t>
        <a:bodyPr/>
        <a:lstStyle/>
        <a:p>
          <a:endParaRPr lang="en-US"/>
        </a:p>
      </dgm:t>
    </dgm:pt>
    <dgm:pt modelId="{E4F7100A-F1B2-41B3-9457-ABB05C9C8EEA}">
      <dgm:prSet/>
      <dgm:spPr/>
      <dgm:t>
        <a:bodyPr/>
        <a:lstStyle/>
        <a:p>
          <a:pPr rtl="0"/>
          <a:r>
            <a:rPr lang="en-US" dirty="0" smtClean="0"/>
            <a:t>Costs of regular employees (</a:t>
          </a:r>
          <a:r>
            <a:rPr lang="en-US" dirty="0" err="1" smtClean="0"/>
            <a:t>i.E.</a:t>
          </a:r>
          <a:r>
            <a:rPr lang="en-US" dirty="0" smtClean="0"/>
            <a:t> Taxes and benefits costs) are not incurred</a:t>
          </a:r>
          <a:endParaRPr lang="en-US" dirty="0"/>
        </a:p>
      </dgm:t>
    </dgm:pt>
    <dgm:pt modelId="{DF705513-8022-4D3B-9877-FE162005D50C}" type="parTrans" cxnId="{0BA2CAD6-C064-4267-9BA9-FB8A6734984C}">
      <dgm:prSet/>
      <dgm:spPr/>
      <dgm:t>
        <a:bodyPr/>
        <a:lstStyle/>
        <a:p>
          <a:endParaRPr lang="en-US"/>
        </a:p>
      </dgm:t>
    </dgm:pt>
    <dgm:pt modelId="{1138EDA4-C6BD-4741-982D-F423C662A818}" type="sibTrans" cxnId="{0BA2CAD6-C064-4267-9BA9-FB8A6734984C}">
      <dgm:prSet/>
      <dgm:spPr/>
      <dgm:t>
        <a:bodyPr/>
        <a:lstStyle/>
        <a:p>
          <a:endParaRPr lang="en-US"/>
        </a:p>
      </dgm:t>
    </dgm:pt>
    <dgm:pt modelId="{AAFCDCF0-6C04-41C5-BDA2-1DD9E0606E30}" type="pres">
      <dgm:prSet presAssocID="{0453CD23-B37F-435E-ACAC-B9882D313E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8D7CC1-6BA3-4EB8-BA55-C7CA0FC059C0}" type="pres">
      <dgm:prSet presAssocID="{EE63C1C0-5F4D-4A35-A2B6-66BDBD4D1729}" presName="composite" presStyleCnt="0"/>
      <dgm:spPr/>
    </dgm:pt>
    <dgm:pt modelId="{A8EF4A73-E0B8-4970-9CA9-0C4B95D2FFD7}" type="pres">
      <dgm:prSet presAssocID="{EE63C1C0-5F4D-4A35-A2B6-66BDBD4D17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36FFC-FD80-43E4-86C2-E98F5D66B324}" type="pres">
      <dgm:prSet presAssocID="{EE63C1C0-5F4D-4A35-A2B6-66BDBD4D172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03CF7-7711-4B04-8154-9C077B616500}" type="pres">
      <dgm:prSet presAssocID="{CF7A79B8-AFED-4AD5-86EF-823854D40495}" presName="space" presStyleCnt="0"/>
      <dgm:spPr/>
    </dgm:pt>
    <dgm:pt modelId="{F89C0968-B730-472F-8CD5-7D04E986F85C}" type="pres">
      <dgm:prSet presAssocID="{CB670FD4-3E38-403E-B027-D0CC2A0E2362}" presName="composite" presStyleCnt="0"/>
      <dgm:spPr/>
    </dgm:pt>
    <dgm:pt modelId="{E8BE1AB7-AD45-4A1C-A6F8-7B5C9C16654E}" type="pres">
      <dgm:prSet presAssocID="{CB670FD4-3E38-403E-B027-D0CC2A0E236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B2388-009E-4C23-8DBB-A822A45132DC}" type="pres">
      <dgm:prSet presAssocID="{CB670FD4-3E38-403E-B027-D0CC2A0E236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12879-C06F-4DCA-AF2A-09D510DA302D}" type="pres">
      <dgm:prSet presAssocID="{4EB96BC7-CBFB-44E9-B142-CE84ACBD5CAF}" presName="space" presStyleCnt="0"/>
      <dgm:spPr/>
    </dgm:pt>
    <dgm:pt modelId="{017B150D-FE87-4F84-B9CC-4FBB7B0490CB}" type="pres">
      <dgm:prSet presAssocID="{2AADDC0B-F49F-4B12-988A-FF451C9AD510}" presName="composite" presStyleCnt="0"/>
      <dgm:spPr/>
    </dgm:pt>
    <dgm:pt modelId="{0F20DC6D-CDF1-4A8D-8391-2FEC88B1D4E4}" type="pres">
      <dgm:prSet presAssocID="{2AADDC0B-F49F-4B12-988A-FF451C9AD51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DDAD7-DC20-4C2A-9EC1-57CD93D8E4CA}" type="pres">
      <dgm:prSet presAssocID="{2AADDC0B-F49F-4B12-988A-FF451C9AD51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AC5BE-A230-45A7-8C80-3AD172D05830}" srcId="{CB670FD4-3E38-403E-B027-D0CC2A0E2362}" destId="{F239EBC7-A994-43F0-9608-14E7D2F3D547}" srcOrd="0" destOrd="0" parTransId="{D08932C3-5C7B-4E4A-AAC7-3BE9397EDB28}" sibTransId="{75696261-DF3F-4188-A05D-7E6CE5F713F5}"/>
    <dgm:cxn modelId="{DF7CC0C3-2A3C-4D1E-BEE6-E45C4ED7AD47}" srcId="{2AADDC0B-F49F-4B12-988A-FF451C9AD510}" destId="{58630A77-60E6-4969-832B-0D078F3E5DDB}" srcOrd="0" destOrd="0" parTransId="{97A714D8-4492-4462-8BC1-761AA8E8049B}" sibTransId="{FCA9DE7C-F763-4C65-9986-93A2835DD4AC}"/>
    <dgm:cxn modelId="{894CC95B-9D12-473C-B5D1-0F78FBED24F9}" type="presOf" srcId="{DB5C3BF0-F779-483F-891E-FA57D8B3D308}" destId="{C8036FFC-FD80-43E4-86C2-E98F5D66B324}" srcOrd="0" destOrd="1" presId="urn:microsoft.com/office/officeart/2005/8/layout/hList1"/>
    <dgm:cxn modelId="{B27B06AB-B41C-4080-BE3D-164F517B1DA1}" srcId="{EE63C1C0-5F4D-4A35-A2B6-66BDBD4D1729}" destId="{DB5C3BF0-F779-483F-891E-FA57D8B3D308}" srcOrd="1" destOrd="0" parTransId="{D2454387-8EF3-4F5D-B8A7-B91B8D8E6E32}" sibTransId="{4949E299-B47F-4CAB-9EF9-E0BB2CEB2CE5}"/>
    <dgm:cxn modelId="{F4A216B6-D54C-469D-89BF-D432A6B8E0E6}" type="presOf" srcId="{0453CD23-B37F-435E-ACAC-B9882D313E9D}" destId="{AAFCDCF0-6C04-41C5-BDA2-1DD9E0606E30}" srcOrd="0" destOrd="0" presId="urn:microsoft.com/office/officeart/2005/8/layout/hList1"/>
    <dgm:cxn modelId="{A1504EFE-944B-4B77-BE9D-601D26F047BB}" type="presOf" srcId="{F239EBC7-A994-43F0-9608-14E7D2F3D547}" destId="{47EB2388-009E-4C23-8DBB-A822A45132DC}" srcOrd="0" destOrd="0" presId="urn:microsoft.com/office/officeart/2005/8/layout/hList1"/>
    <dgm:cxn modelId="{1AE7CE17-8FC1-43B9-BE44-70670584CD6E}" type="presOf" srcId="{CB670FD4-3E38-403E-B027-D0CC2A0E2362}" destId="{E8BE1AB7-AD45-4A1C-A6F8-7B5C9C16654E}" srcOrd="0" destOrd="0" presId="urn:microsoft.com/office/officeart/2005/8/layout/hList1"/>
    <dgm:cxn modelId="{4B499171-F62D-491F-BBE7-049C5E4A7540}" srcId="{0453CD23-B37F-435E-ACAC-B9882D313E9D}" destId="{EE63C1C0-5F4D-4A35-A2B6-66BDBD4D1729}" srcOrd="0" destOrd="0" parTransId="{6F823B4C-ED13-47E9-998A-EC1D462A8F52}" sibTransId="{CF7A79B8-AFED-4AD5-86EF-823854D40495}"/>
    <dgm:cxn modelId="{FFBF4AF9-4275-4375-A8A8-B7184417A5D7}" type="presOf" srcId="{2AADDC0B-F49F-4B12-988A-FF451C9AD510}" destId="{0F20DC6D-CDF1-4A8D-8391-2FEC88B1D4E4}" srcOrd="0" destOrd="0" presId="urn:microsoft.com/office/officeart/2005/8/layout/hList1"/>
    <dgm:cxn modelId="{01764209-5DC3-4FD9-9383-348691460BF2}" srcId="{0453CD23-B37F-435E-ACAC-B9882D313E9D}" destId="{2AADDC0B-F49F-4B12-988A-FF451C9AD510}" srcOrd="2" destOrd="0" parTransId="{0A1F3C42-1A83-4ADC-85C8-AD67FCB7972F}" sibTransId="{4B593E73-E023-4071-8CE2-A985130E5B22}"/>
    <dgm:cxn modelId="{BA0DEEAD-9FCB-4761-BA24-0817E79F6C1D}" type="presOf" srcId="{58630A77-60E6-4969-832B-0D078F3E5DDB}" destId="{DF1DDAD7-DC20-4C2A-9EC1-57CD93D8E4CA}" srcOrd="0" destOrd="0" presId="urn:microsoft.com/office/officeart/2005/8/layout/hList1"/>
    <dgm:cxn modelId="{E16315AB-0FF9-421C-874C-5FB47D5242F4}" type="presOf" srcId="{E4F7100A-F1B2-41B3-9457-ABB05C9C8EEA}" destId="{DF1DDAD7-DC20-4C2A-9EC1-57CD93D8E4CA}" srcOrd="0" destOrd="1" presId="urn:microsoft.com/office/officeart/2005/8/layout/hList1"/>
    <dgm:cxn modelId="{48E6BB7A-E76B-444C-B60A-7CF981C69257}" type="presOf" srcId="{75BAC2D5-3DAA-43C2-8A89-084BAE8FA067}" destId="{C8036FFC-FD80-43E4-86C2-E98F5D66B324}" srcOrd="0" destOrd="0" presId="urn:microsoft.com/office/officeart/2005/8/layout/hList1"/>
    <dgm:cxn modelId="{4D2CEE60-F7B5-469D-A3EB-528D9B688E17}" type="presOf" srcId="{783464C5-CF2A-4D27-BEA7-8A1299EEDB27}" destId="{47EB2388-009E-4C23-8DBB-A822A45132DC}" srcOrd="0" destOrd="1" presId="urn:microsoft.com/office/officeart/2005/8/layout/hList1"/>
    <dgm:cxn modelId="{0BD3CF14-F0BA-4B86-8185-872488942A36}" srcId="{CB670FD4-3E38-403E-B027-D0CC2A0E2362}" destId="{783464C5-CF2A-4D27-BEA7-8A1299EEDB27}" srcOrd="1" destOrd="0" parTransId="{8C7A15CF-CEB8-4C1E-B427-3308AA87B19E}" sibTransId="{F8C59DD8-3BF6-400F-A2EE-361FA1BB7E18}"/>
    <dgm:cxn modelId="{0BA2CAD6-C064-4267-9BA9-FB8A6734984C}" srcId="{2AADDC0B-F49F-4B12-988A-FF451C9AD510}" destId="{E4F7100A-F1B2-41B3-9457-ABB05C9C8EEA}" srcOrd="1" destOrd="0" parTransId="{DF705513-8022-4D3B-9877-FE162005D50C}" sibTransId="{1138EDA4-C6BD-4741-982D-F423C662A818}"/>
    <dgm:cxn modelId="{0ACE06A9-9E3B-4510-A167-56BE7636A1DF}" type="presOf" srcId="{EE63C1C0-5F4D-4A35-A2B6-66BDBD4D1729}" destId="{A8EF4A73-E0B8-4970-9CA9-0C4B95D2FFD7}" srcOrd="0" destOrd="0" presId="urn:microsoft.com/office/officeart/2005/8/layout/hList1"/>
    <dgm:cxn modelId="{F6608D63-5771-43CD-86BC-72C8B7F023B5}" srcId="{EE63C1C0-5F4D-4A35-A2B6-66BDBD4D1729}" destId="{75BAC2D5-3DAA-43C2-8A89-084BAE8FA067}" srcOrd="0" destOrd="0" parTransId="{CD958B79-037E-4296-8D67-63596A7AD31C}" sibTransId="{CBA161C7-7614-4CB6-8A05-C1B491E33A2F}"/>
    <dgm:cxn modelId="{7AAA1875-1C53-4BCB-948B-66DDCB71489E}" srcId="{0453CD23-B37F-435E-ACAC-B9882D313E9D}" destId="{CB670FD4-3E38-403E-B027-D0CC2A0E2362}" srcOrd="1" destOrd="0" parTransId="{B8E639C0-987A-4AD9-AD12-38AE80C68526}" sibTransId="{4EB96BC7-CBFB-44E9-B142-CE84ACBD5CAF}"/>
    <dgm:cxn modelId="{68C9EE1C-E373-467C-A7A0-B289D24885DA}" type="presParOf" srcId="{AAFCDCF0-6C04-41C5-BDA2-1DD9E0606E30}" destId="{498D7CC1-6BA3-4EB8-BA55-C7CA0FC059C0}" srcOrd="0" destOrd="0" presId="urn:microsoft.com/office/officeart/2005/8/layout/hList1"/>
    <dgm:cxn modelId="{12079772-F381-425C-AB72-6A9985B27CC1}" type="presParOf" srcId="{498D7CC1-6BA3-4EB8-BA55-C7CA0FC059C0}" destId="{A8EF4A73-E0B8-4970-9CA9-0C4B95D2FFD7}" srcOrd="0" destOrd="0" presId="urn:microsoft.com/office/officeart/2005/8/layout/hList1"/>
    <dgm:cxn modelId="{945A6F9E-552D-4981-87BF-53D128BDCF61}" type="presParOf" srcId="{498D7CC1-6BA3-4EB8-BA55-C7CA0FC059C0}" destId="{C8036FFC-FD80-43E4-86C2-E98F5D66B324}" srcOrd="1" destOrd="0" presId="urn:microsoft.com/office/officeart/2005/8/layout/hList1"/>
    <dgm:cxn modelId="{11EC9510-D11B-4227-9844-1D0B26EA2FD5}" type="presParOf" srcId="{AAFCDCF0-6C04-41C5-BDA2-1DD9E0606E30}" destId="{21103CF7-7711-4B04-8154-9C077B616500}" srcOrd="1" destOrd="0" presId="urn:microsoft.com/office/officeart/2005/8/layout/hList1"/>
    <dgm:cxn modelId="{42FBEF21-2511-4E03-96B3-9852545CA752}" type="presParOf" srcId="{AAFCDCF0-6C04-41C5-BDA2-1DD9E0606E30}" destId="{F89C0968-B730-472F-8CD5-7D04E986F85C}" srcOrd="2" destOrd="0" presId="urn:microsoft.com/office/officeart/2005/8/layout/hList1"/>
    <dgm:cxn modelId="{3495FB6F-6CF7-4E53-9519-E5D3554EB930}" type="presParOf" srcId="{F89C0968-B730-472F-8CD5-7D04E986F85C}" destId="{E8BE1AB7-AD45-4A1C-A6F8-7B5C9C16654E}" srcOrd="0" destOrd="0" presId="urn:microsoft.com/office/officeart/2005/8/layout/hList1"/>
    <dgm:cxn modelId="{D2D6D817-F5FD-4EDB-88A9-1C1848217ACC}" type="presParOf" srcId="{F89C0968-B730-472F-8CD5-7D04E986F85C}" destId="{47EB2388-009E-4C23-8DBB-A822A45132DC}" srcOrd="1" destOrd="0" presId="urn:microsoft.com/office/officeart/2005/8/layout/hList1"/>
    <dgm:cxn modelId="{E5D55B65-6564-49CA-82EA-DF934D0E2EC0}" type="presParOf" srcId="{AAFCDCF0-6C04-41C5-BDA2-1DD9E0606E30}" destId="{20012879-C06F-4DCA-AF2A-09D510DA302D}" srcOrd="3" destOrd="0" presId="urn:microsoft.com/office/officeart/2005/8/layout/hList1"/>
    <dgm:cxn modelId="{80B0A471-C4E6-451F-9BEC-366D962860B2}" type="presParOf" srcId="{AAFCDCF0-6C04-41C5-BDA2-1DD9E0606E30}" destId="{017B150D-FE87-4F84-B9CC-4FBB7B0490CB}" srcOrd="4" destOrd="0" presId="urn:microsoft.com/office/officeart/2005/8/layout/hList1"/>
    <dgm:cxn modelId="{BD1ABBD3-0AFD-484D-A892-FE044ED6D37B}" type="presParOf" srcId="{017B150D-FE87-4F84-B9CC-4FBB7B0490CB}" destId="{0F20DC6D-CDF1-4A8D-8391-2FEC88B1D4E4}" srcOrd="0" destOrd="0" presId="urn:microsoft.com/office/officeart/2005/8/layout/hList1"/>
    <dgm:cxn modelId="{E5C86A57-D605-4F47-8F40-37CE1CD85430}" type="presParOf" srcId="{017B150D-FE87-4F84-B9CC-4FBB7B0490CB}" destId="{DF1DDAD7-DC20-4C2A-9EC1-57CD93D8E4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B49FF9-BA82-49B2-89D0-6DB15E759D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7B175-D019-42E9-B5B0-AF0460CFFB9F}">
      <dgm:prSet/>
      <dgm:spPr/>
      <dgm:t>
        <a:bodyPr/>
        <a:lstStyle/>
        <a:p>
          <a:pPr algn="ctr" rtl="0"/>
          <a:r>
            <a:rPr lang="en-US" u="none" dirty="0" smtClean="0"/>
            <a:t>Preparing Your Resume </a:t>
          </a:r>
          <a:endParaRPr lang="en-US" u="none" dirty="0"/>
        </a:p>
      </dgm:t>
    </dgm:pt>
    <dgm:pt modelId="{71A7F872-8164-47F3-A922-2220E4F1EEB4}" type="parTrans" cxnId="{3C77D6AA-1673-4B43-8C5F-9D485D929CF1}">
      <dgm:prSet/>
      <dgm:spPr/>
      <dgm:t>
        <a:bodyPr/>
        <a:lstStyle/>
        <a:p>
          <a:endParaRPr lang="en-US"/>
        </a:p>
      </dgm:t>
    </dgm:pt>
    <dgm:pt modelId="{C717C0B7-1164-4284-9A5A-4753E6B8ED9D}" type="sibTrans" cxnId="{3C77D6AA-1673-4B43-8C5F-9D485D929CF1}">
      <dgm:prSet/>
      <dgm:spPr/>
      <dgm:t>
        <a:bodyPr/>
        <a:lstStyle/>
        <a:p>
          <a:endParaRPr lang="en-US"/>
        </a:p>
      </dgm:t>
    </dgm:pt>
    <dgm:pt modelId="{D56E0B31-C1D8-4A0A-BA74-08A6A03E23B2}">
      <dgm:prSet/>
      <dgm:spPr/>
      <dgm:t>
        <a:bodyPr/>
        <a:lstStyle/>
        <a:p>
          <a:pPr rtl="0"/>
          <a:r>
            <a:rPr lang="en-US" dirty="0" smtClean="0"/>
            <a:t>Use quality paper and easy-to-read type </a:t>
          </a:r>
          <a:endParaRPr lang="en-US" dirty="0"/>
        </a:p>
      </dgm:t>
    </dgm:pt>
    <dgm:pt modelId="{5CF803F9-9DD9-43A6-BCD5-E03DF884AC3F}" type="parTrans" cxnId="{2AE10F63-50C1-4DA9-BBED-52BD0D360EDB}">
      <dgm:prSet/>
      <dgm:spPr/>
      <dgm:t>
        <a:bodyPr/>
        <a:lstStyle/>
        <a:p>
          <a:endParaRPr lang="en-US"/>
        </a:p>
      </dgm:t>
    </dgm:pt>
    <dgm:pt modelId="{AACAEE0F-F726-4FF3-99F8-CA15EC2D67EC}" type="sibTrans" cxnId="{2AE10F63-50C1-4DA9-BBED-52BD0D360EDB}">
      <dgm:prSet/>
      <dgm:spPr/>
      <dgm:t>
        <a:bodyPr/>
        <a:lstStyle/>
        <a:p>
          <a:endParaRPr lang="en-US"/>
        </a:p>
      </dgm:t>
    </dgm:pt>
    <dgm:pt modelId="{676BD763-7D47-46E3-8906-8D5FCE62E16B}">
      <dgm:prSet/>
      <dgm:spPr/>
      <dgm:t>
        <a:bodyPr/>
        <a:lstStyle/>
        <a:p>
          <a:pPr rtl="0"/>
          <a:r>
            <a:rPr lang="en-US" dirty="0" smtClean="0"/>
            <a:t>Proofread carefully </a:t>
          </a:r>
          <a:endParaRPr lang="en-US" dirty="0"/>
        </a:p>
      </dgm:t>
    </dgm:pt>
    <dgm:pt modelId="{5416082C-4133-49B1-9452-B7CD4C22CE5B}" type="parTrans" cxnId="{FEEEB0F6-D9B1-4459-A603-DD3142500EBC}">
      <dgm:prSet/>
      <dgm:spPr/>
      <dgm:t>
        <a:bodyPr/>
        <a:lstStyle/>
        <a:p>
          <a:endParaRPr lang="en-US"/>
        </a:p>
      </dgm:t>
    </dgm:pt>
    <dgm:pt modelId="{55D52191-A51A-43DA-A92A-5B838B290A0F}" type="sibTrans" cxnId="{FEEEB0F6-D9B1-4459-A603-DD3142500EBC}">
      <dgm:prSet/>
      <dgm:spPr/>
      <dgm:t>
        <a:bodyPr/>
        <a:lstStyle/>
        <a:p>
          <a:endParaRPr lang="en-US"/>
        </a:p>
      </dgm:t>
    </dgm:pt>
    <dgm:pt modelId="{E2762C30-A888-4325-A219-D01EF8DCFEDC}">
      <dgm:prSet/>
      <dgm:spPr/>
      <dgm:t>
        <a:bodyPr/>
        <a:lstStyle/>
        <a:p>
          <a:pPr rtl="0"/>
          <a:r>
            <a:rPr lang="en-US" dirty="0" smtClean="0"/>
            <a:t>Include volunteer experience </a:t>
          </a:r>
          <a:endParaRPr lang="en-US" dirty="0"/>
        </a:p>
      </dgm:t>
    </dgm:pt>
    <dgm:pt modelId="{E2322F14-B4DD-45FE-87DE-0B65AE7FD715}" type="parTrans" cxnId="{63955397-E83C-4DA1-B0C4-03133AAC1C01}">
      <dgm:prSet/>
      <dgm:spPr/>
      <dgm:t>
        <a:bodyPr/>
        <a:lstStyle/>
        <a:p>
          <a:endParaRPr lang="en-US"/>
        </a:p>
      </dgm:t>
    </dgm:pt>
    <dgm:pt modelId="{010A5645-7A58-4E33-8511-D3AA8769EAB9}" type="sibTrans" cxnId="{63955397-E83C-4DA1-B0C4-03133AAC1C01}">
      <dgm:prSet/>
      <dgm:spPr/>
      <dgm:t>
        <a:bodyPr/>
        <a:lstStyle/>
        <a:p>
          <a:endParaRPr lang="en-US"/>
        </a:p>
      </dgm:t>
    </dgm:pt>
    <dgm:pt modelId="{5599D3E7-2BF8-4BB4-A407-7DD4E1CCE4C2}">
      <dgm:prSet/>
      <dgm:spPr/>
      <dgm:t>
        <a:bodyPr/>
        <a:lstStyle/>
        <a:p>
          <a:pPr rtl="0"/>
          <a:r>
            <a:rPr lang="en-US" dirty="0" smtClean="0"/>
            <a:t>Use keywords </a:t>
          </a:r>
          <a:endParaRPr lang="en-US" dirty="0"/>
        </a:p>
      </dgm:t>
    </dgm:pt>
    <dgm:pt modelId="{005936C6-3AAE-4144-9DCB-185BFF06CE4A}" type="parTrans" cxnId="{A4E94C2C-55F3-4727-98B1-6D877CA46F11}">
      <dgm:prSet/>
      <dgm:spPr/>
      <dgm:t>
        <a:bodyPr/>
        <a:lstStyle/>
        <a:p>
          <a:endParaRPr lang="en-US"/>
        </a:p>
      </dgm:t>
    </dgm:pt>
    <dgm:pt modelId="{9D2F9A49-9466-4E45-9D26-1329E505A8CB}" type="sibTrans" cxnId="{A4E94C2C-55F3-4727-98B1-6D877CA46F11}">
      <dgm:prSet/>
      <dgm:spPr/>
      <dgm:t>
        <a:bodyPr/>
        <a:lstStyle/>
        <a:p>
          <a:endParaRPr lang="en-US"/>
        </a:p>
      </dgm:t>
    </dgm:pt>
    <dgm:pt modelId="{850B14E8-AFF3-4CF7-965E-98CDBDE6B8F1}">
      <dgm:prSet/>
      <dgm:spPr/>
      <dgm:t>
        <a:bodyPr/>
        <a:lstStyle/>
        <a:p>
          <a:pPr rtl="0"/>
          <a:r>
            <a:rPr lang="en-US" dirty="0" smtClean="0"/>
            <a:t>Use a cover letter to highlight your greatest strengths </a:t>
          </a:r>
          <a:endParaRPr lang="en-US" dirty="0"/>
        </a:p>
      </dgm:t>
    </dgm:pt>
    <dgm:pt modelId="{0A6D7FF4-AF26-4009-8173-55F569F85473}" type="parTrans" cxnId="{4551AD5F-EAA5-4F62-B680-8AD476474D7E}">
      <dgm:prSet/>
      <dgm:spPr/>
      <dgm:t>
        <a:bodyPr/>
        <a:lstStyle/>
        <a:p>
          <a:endParaRPr lang="en-US"/>
        </a:p>
      </dgm:t>
    </dgm:pt>
    <dgm:pt modelId="{D3BAADDE-5094-42D9-9E46-DED07674023E}" type="sibTrans" cxnId="{4551AD5F-EAA5-4F62-B680-8AD476474D7E}">
      <dgm:prSet/>
      <dgm:spPr/>
      <dgm:t>
        <a:bodyPr/>
        <a:lstStyle/>
        <a:p>
          <a:endParaRPr lang="en-US"/>
        </a:p>
      </dgm:t>
    </dgm:pt>
    <dgm:pt modelId="{91E71D64-783D-4491-8B5C-1A20EA903BB4}" type="pres">
      <dgm:prSet presAssocID="{7BB49FF9-BA82-49B2-89D0-6DB15E759D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D664CD-B26B-4787-9B61-2F45C8E01027}" type="pres">
      <dgm:prSet presAssocID="{2AB7B175-D019-42E9-B5B0-AF0460CFFB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3960-2F92-4FFC-87E0-E9ED183AD399}" type="pres">
      <dgm:prSet presAssocID="{2AB7B175-D019-42E9-B5B0-AF0460CFFB9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49EFC-B13D-432E-9C80-80072A1B6271}" type="presOf" srcId="{7BB49FF9-BA82-49B2-89D0-6DB15E759D10}" destId="{91E71D64-783D-4491-8B5C-1A20EA903BB4}" srcOrd="0" destOrd="0" presId="urn:microsoft.com/office/officeart/2005/8/layout/vList2"/>
    <dgm:cxn modelId="{BEAF287C-5EFC-452D-941B-53B036D182DA}" type="presOf" srcId="{5599D3E7-2BF8-4BB4-A407-7DD4E1CCE4C2}" destId="{E0EA3960-2F92-4FFC-87E0-E9ED183AD399}" srcOrd="0" destOrd="3" presId="urn:microsoft.com/office/officeart/2005/8/layout/vList2"/>
    <dgm:cxn modelId="{3C77D6AA-1673-4B43-8C5F-9D485D929CF1}" srcId="{7BB49FF9-BA82-49B2-89D0-6DB15E759D10}" destId="{2AB7B175-D019-42E9-B5B0-AF0460CFFB9F}" srcOrd="0" destOrd="0" parTransId="{71A7F872-8164-47F3-A922-2220E4F1EEB4}" sibTransId="{C717C0B7-1164-4284-9A5A-4753E6B8ED9D}"/>
    <dgm:cxn modelId="{4551AD5F-EAA5-4F62-B680-8AD476474D7E}" srcId="{2AB7B175-D019-42E9-B5B0-AF0460CFFB9F}" destId="{850B14E8-AFF3-4CF7-965E-98CDBDE6B8F1}" srcOrd="4" destOrd="0" parTransId="{0A6D7FF4-AF26-4009-8173-55F569F85473}" sibTransId="{D3BAADDE-5094-42D9-9E46-DED07674023E}"/>
    <dgm:cxn modelId="{A4E94C2C-55F3-4727-98B1-6D877CA46F11}" srcId="{2AB7B175-D019-42E9-B5B0-AF0460CFFB9F}" destId="{5599D3E7-2BF8-4BB4-A407-7DD4E1CCE4C2}" srcOrd="3" destOrd="0" parTransId="{005936C6-3AAE-4144-9DCB-185BFF06CE4A}" sibTransId="{9D2F9A49-9466-4E45-9D26-1329E505A8CB}"/>
    <dgm:cxn modelId="{2AE10F63-50C1-4DA9-BBED-52BD0D360EDB}" srcId="{2AB7B175-D019-42E9-B5B0-AF0460CFFB9F}" destId="{D56E0B31-C1D8-4A0A-BA74-08A6A03E23B2}" srcOrd="0" destOrd="0" parTransId="{5CF803F9-9DD9-43A6-BCD5-E03DF884AC3F}" sibTransId="{AACAEE0F-F726-4FF3-99F8-CA15EC2D67EC}"/>
    <dgm:cxn modelId="{5C0F6034-9A30-48D9-A9D3-C92298A1F612}" type="presOf" srcId="{D56E0B31-C1D8-4A0A-BA74-08A6A03E23B2}" destId="{E0EA3960-2F92-4FFC-87E0-E9ED183AD399}" srcOrd="0" destOrd="0" presId="urn:microsoft.com/office/officeart/2005/8/layout/vList2"/>
    <dgm:cxn modelId="{1E5D0E90-49BB-4E69-A332-F58FC3A5AE70}" type="presOf" srcId="{676BD763-7D47-46E3-8906-8D5FCE62E16B}" destId="{E0EA3960-2F92-4FFC-87E0-E9ED183AD399}" srcOrd="0" destOrd="1" presId="urn:microsoft.com/office/officeart/2005/8/layout/vList2"/>
    <dgm:cxn modelId="{2B431FB9-629E-4A02-8A48-E5795B3C1ADA}" type="presOf" srcId="{850B14E8-AFF3-4CF7-965E-98CDBDE6B8F1}" destId="{E0EA3960-2F92-4FFC-87E0-E9ED183AD399}" srcOrd="0" destOrd="4" presId="urn:microsoft.com/office/officeart/2005/8/layout/vList2"/>
    <dgm:cxn modelId="{A486ABAE-16A8-40CC-9649-EA56238C9BB1}" type="presOf" srcId="{E2762C30-A888-4325-A219-D01EF8DCFEDC}" destId="{E0EA3960-2F92-4FFC-87E0-E9ED183AD399}" srcOrd="0" destOrd="2" presId="urn:microsoft.com/office/officeart/2005/8/layout/vList2"/>
    <dgm:cxn modelId="{63955397-E83C-4DA1-B0C4-03133AAC1C01}" srcId="{2AB7B175-D019-42E9-B5B0-AF0460CFFB9F}" destId="{E2762C30-A888-4325-A219-D01EF8DCFEDC}" srcOrd="2" destOrd="0" parTransId="{E2322F14-B4DD-45FE-87DE-0B65AE7FD715}" sibTransId="{010A5645-7A58-4E33-8511-D3AA8769EAB9}"/>
    <dgm:cxn modelId="{FEEEB0F6-D9B1-4459-A603-DD3142500EBC}" srcId="{2AB7B175-D019-42E9-B5B0-AF0460CFFB9F}" destId="{676BD763-7D47-46E3-8906-8D5FCE62E16B}" srcOrd="1" destOrd="0" parTransId="{5416082C-4133-49B1-9452-B7CD4C22CE5B}" sibTransId="{55D52191-A51A-43DA-A92A-5B838B290A0F}"/>
    <dgm:cxn modelId="{49C55A94-F46E-44D2-992C-7F902415D662}" type="presOf" srcId="{2AB7B175-D019-42E9-B5B0-AF0460CFFB9F}" destId="{10D664CD-B26B-4787-9B61-2F45C8E01027}" srcOrd="0" destOrd="0" presId="urn:microsoft.com/office/officeart/2005/8/layout/vList2"/>
    <dgm:cxn modelId="{1960859F-134E-4E73-9E8A-DCED0E867762}" type="presParOf" srcId="{91E71D64-783D-4491-8B5C-1A20EA903BB4}" destId="{10D664CD-B26B-4787-9B61-2F45C8E01027}" srcOrd="0" destOrd="0" presId="urn:microsoft.com/office/officeart/2005/8/layout/vList2"/>
    <dgm:cxn modelId="{A7CF14BA-1410-4F80-9FE8-DAD37083DD09}" type="presParOf" srcId="{91E71D64-783D-4491-8B5C-1A20EA903BB4}" destId="{E0EA3960-2F92-4FFC-87E0-E9ED183AD39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F6D0FC-5634-4E33-9D04-989C13DDE6E7}">
      <dsp:nvSpPr>
        <dsp:cNvPr id="0" name=""/>
        <dsp:cNvSpPr/>
      </dsp:nvSpPr>
      <dsp:spPr>
        <a:xfrm>
          <a:off x="40" y="80078"/>
          <a:ext cx="391678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1" kern="1200" dirty="0" smtClean="0"/>
            <a:t>Advantages</a:t>
          </a:r>
          <a:endParaRPr lang="en-US" sz="1900" kern="1200" dirty="0"/>
        </a:p>
      </dsp:txBody>
      <dsp:txXfrm>
        <a:off x="40" y="80078"/>
        <a:ext cx="3916784" cy="547200"/>
      </dsp:txXfrm>
    </dsp:sp>
    <dsp:sp modelId="{A1C21FA0-7977-481A-B76C-3978F12C6CA6}">
      <dsp:nvSpPr>
        <dsp:cNvPr id="0" name=""/>
        <dsp:cNvSpPr/>
      </dsp:nvSpPr>
      <dsp:spPr>
        <a:xfrm>
          <a:off x="40" y="627278"/>
          <a:ext cx="3916784" cy="328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good public relations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morale building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encouragement of employees and members of protected groups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knowledge of existing employee performance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Recruiting cost-savings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candidates’ knowledge of the organization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opportunity to develop mid- and top-level managers</a:t>
          </a:r>
          <a:endParaRPr lang="en-US" sz="1900" kern="1200" dirty="0"/>
        </a:p>
      </dsp:txBody>
      <dsp:txXfrm>
        <a:off x="40" y="627278"/>
        <a:ext cx="3916784" cy="3285765"/>
      </dsp:txXfrm>
    </dsp:sp>
    <dsp:sp modelId="{7BC98A55-7F4A-464C-9668-7D8E28A17BE0}">
      <dsp:nvSpPr>
        <dsp:cNvPr id="0" name=""/>
        <dsp:cNvSpPr/>
      </dsp:nvSpPr>
      <dsp:spPr>
        <a:xfrm>
          <a:off x="4465174" y="80078"/>
          <a:ext cx="391678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1" kern="1200" dirty="0" smtClean="0"/>
            <a:t>Disadvantages</a:t>
          </a:r>
          <a:endParaRPr lang="en-US" sz="1900" kern="1200" dirty="0"/>
        </a:p>
      </dsp:txBody>
      <dsp:txXfrm>
        <a:off x="4465174" y="80078"/>
        <a:ext cx="3916784" cy="547200"/>
      </dsp:txXfrm>
    </dsp:sp>
    <dsp:sp modelId="{F84FB8C8-7880-4BA2-9C88-5423E816F9E7}">
      <dsp:nvSpPr>
        <dsp:cNvPr id="0" name=""/>
        <dsp:cNvSpPr/>
      </dsp:nvSpPr>
      <dsp:spPr>
        <a:xfrm>
          <a:off x="4465174" y="627278"/>
          <a:ext cx="3916784" cy="328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possible lack of internal candidates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infighting and morale problems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may perpetuate cultural problems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less diversity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fewer new ideas</a:t>
          </a:r>
          <a:endParaRPr lang="en-US" sz="2000" kern="1200" dirty="0"/>
        </a:p>
      </dsp:txBody>
      <dsp:txXfrm>
        <a:off x="4465174" y="627278"/>
        <a:ext cx="3916784" cy="328576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EF4A73-E0B8-4970-9CA9-0C4B95D2FFD7}">
      <dsp:nvSpPr>
        <dsp:cNvPr id="0" name=""/>
        <dsp:cNvSpPr/>
      </dsp:nvSpPr>
      <dsp:spPr>
        <a:xfrm>
          <a:off x="2571" y="1417"/>
          <a:ext cx="2507456" cy="66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1" kern="1200" dirty="0" smtClean="0"/>
            <a:t>Temporary help services:</a:t>
          </a:r>
          <a:endParaRPr lang="en-US" sz="1900" i="1" kern="1200" dirty="0"/>
        </a:p>
      </dsp:txBody>
      <dsp:txXfrm>
        <a:off x="2571" y="1417"/>
        <a:ext cx="2507456" cy="661145"/>
      </dsp:txXfrm>
    </dsp:sp>
    <dsp:sp modelId="{C8036FFC-FD80-43E4-86C2-E98F5D66B324}">
      <dsp:nvSpPr>
        <dsp:cNvPr id="0" name=""/>
        <dsp:cNvSpPr/>
      </dsp:nvSpPr>
      <dsp:spPr>
        <a:xfrm>
          <a:off x="2571" y="662563"/>
          <a:ext cx="2507456" cy="2795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Temporary employees</a:t>
          </a:r>
          <a:r>
            <a:rPr lang="en-US" sz="1900" b="1" kern="1200" dirty="0" smtClean="0"/>
            <a:t> </a:t>
          </a:r>
          <a:r>
            <a:rPr lang="en-US" sz="1900" kern="1200" dirty="0" smtClean="0"/>
            <a:t>help organizations meet short-term fluctuations in HRM needs 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Older workers can also provide high-quality help </a:t>
          </a:r>
          <a:endParaRPr lang="en-US" sz="1900" kern="1200" dirty="0"/>
        </a:p>
      </dsp:txBody>
      <dsp:txXfrm>
        <a:off x="2571" y="662563"/>
        <a:ext cx="2507456" cy="2795182"/>
      </dsp:txXfrm>
    </dsp:sp>
    <dsp:sp modelId="{E8BE1AB7-AD45-4A1C-A6F8-7B5C9C16654E}">
      <dsp:nvSpPr>
        <dsp:cNvPr id="0" name=""/>
        <dsp:cNvSpPr/>
      </dsp:nvSpPr>
      <dsp:spPr>
        <a:xfrm>
          <a:off x="2861071" y="1417"/>
          <a:ext cx="2507456" cy="66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1" kern="1200" dirty="0" smtClean="0"/>
            <a:t>Employee leasing: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2861071" y="1417"/>
        <a:ext cx="2507456" cy="661145"/>
      </dsp:txXfrm>
    </dsp:sp>
    <dsp:sp modelId="{47EB2388-009E-4C23-8DBB-A822A45132DC}">
      <dsp:nvSpPr>
        <dsp:cNvPr id="0" name=""/>
        <dsp:cNvSpPr/>
      </dsp:nvSpPr>
      <dsp:spPr>
        <a:xfrm>
          <a:off x="2861071" y="662563"/>
          <a:ext cx="2507456" cy="2795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Trained workers are employed by a leasing company, which provides them to employers when needed for a flat fee 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Typically remain with an organization for longer periods </a:t>
          </a:r>
          <a:r>
            <a:rPr lang="en-US" sz="1900" kern="1200" dirty="0" smtClean="0"/>
            <a:t>of time </a:t>
          </a:r>
          <a:endParaRPr lang="en-US" sz="1900" kern="1200" dirty="0"/>
        </a:p>
      </dsp:txBody>
      <dsp:txXfrm>
        <a:off x="2861071" y="662563"/>
        <a:ext cx="2507456" cy="2795182"/>
      </dsp:txXfrm>
    </dsp:sp>
    <dsp:sp modelId="{0F20DC6D-CDF1-4A8D-8391-2FEC88B1D4E4}">
      <dsp:nvSpPr>
        <dsp:cNvPr id="0" name=""/>
        <dsp:cNvSpPr/>
      </dsp:nvSpPr>
      <dsp:spPr>
        <a:xfrm>
          <a:off x="5719571" y="1417"/>
          <a:ext cx="2507456" cy="661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1" kern="1200" dirty="0" smtClean="0"/>
            <a:t>Independent contractors: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5719571" y="1417"/>
        <a:ext cx="2507456" cy="661145"/>
      </dsp:txXfrm>
    </dsp:sp>
    <dsp:sp modelId="{DF1DDAD7-DC20-4C2A-9EC1-57CD93D8E4CA}">
      <dsp:nvSpPr>
        <dsp:cNvPr id="0" name=""/>
        <dsp:cNvSpPr/>
      </dsp:nvSpPr>
      <dsp:spPr>
        <a:xfrm>
          <a:off x="5719571" y="662563"/>
          <a:ext cx="2507456" cy="2795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Do specific work either on or off the company’s premises 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Costs of regular employees (</a:t>
          </a:r>
          <a:r>
            <a:rPr lang="en-US" sz="1900" kern="1200" dirty="0" err="1" smtClean="0"/>
            <a:t>i.E.</a:t>
          </a:r>
          <a:r>
            <a:rPr lang="en-US" sz="1900" kern="1200" dirty="0" smtClean="0"/>
            <a:t> Taxes and benefits costs) are not incurred</a:t>
          </a:r>
          <a:endParaRPr lang="en-US" sz="1900" kern="1200" dirty="0"/>
        </a:p>
      </dsp:txBody>
      <dsp:txXfrm>
        <a:off x="5719571" y="662563"/>
        <a:ext cx="2507456" cy="279518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D664CD-B26B-4787-9B61-2F45C8E01027}">
      <dsp:nvSpPr>
        <dsp:cNvPr id="0" name=""/>
        <dsp:cNvSpPr/>
      </dsp:nvSpPr>
      <dsp:spPr>
        <a:xfrm>
          <a:off x="0" y="196740"/>
          <a:ext cx="54864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u="none" kern="1200" dirty="0" smtClean="0"/>
            <a:t>Preparing Your Resume </a:t>
          </a:r>
          <a:endParaRPr lang="en-US" sz="3100" u="none" kern="1200" dirty="0"/>
        </a:p>
      </dsp:txBody>
      <dsp:txXfrm>
        <a:off x="0" y="196740"/>
        <a:ext cx="5486400" cy="725399"/>
      </dsp:txXfrm>
    </dsp:sp>
    <dsp:sp modelId="{E0EA3960-2F92-4FFC-87E0-E9ED183AD399}">
      <dsp:nvSpPr>
        <dsp:cNvPr id="0" name=""/>
        <dsp:cNvSpPr/>
      </dsp:nvSpPr>
      <dsp:spPr>
        <a:xfrm>
          <a:off x="0" y="922140"/>
          <a:ext cx="5486400" cy="231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Use quality paper and easy-to-read type 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Proofread carefully 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Include volunteer experience 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Use keywords 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Use a cover letter to highlight your greatest strengths </a:t>
          </a:r>
          <a:endParaRPr lang="en-US" sz="2400" kern="1200" dirty="0"/>
        </a:p>
      </dsp:txBody>
      <dsp:txXfrm>
        <a:off x="0" y="922140"/>
        <a:ext cx="5486400" cy="231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1535353-117F-4995-97A3-C3622C89C6C5}" type="datetimeFigureOut">
              <a:rPr lang="en-US"/>
              <a:pPr>
                <a:defRPr/>
              </a:pPr>
              <a:t>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9ABBEDE-C0E7-4E5B-8427-82DF10EEF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9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9687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4DCDF-073D-453B-8E1F-AC22A6C6F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259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C923-8B97-4E6A-BEBB-352B2582A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095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60477-8815-4FD2-9235-A894D38F8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13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5F20D-B979-40F4-9CB9-3191568DC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363C6E-085D-4D19-B70F-FDA8102134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4" r:id="rId3"/>
    <p:sldLayoutId id="2147483695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eeronestop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ualjobfairhosting.com/?gclid=CI6Zp8_wi7UCFQVgMgodXW4AF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ster.com/" TargetMode="External"/><Relationship Id="rId2" Type="http://schemas.openxmlformats.org/officeDocument/2006/relationships/hyperlink" Target="http://www.careerbuil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ce.com/" TargetMode="External"/><Relationship Id="rId5" Type="http://schemas.openxmlformats.org/officeDocument/2006/relationships/hyperlink" Target="http://www.adeccousa.com/" TargetMode="External"/><Relationship Id="rId4" Type="http://schemas.openxmlformats.org/officeDocument/2006/relationships/hyperlink" Target="http://www.manpower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Chapter 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Recruiting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Advertisements:</a:t>
            </a:r>
            <a:r>
              <a:rPr lang="en-US" sz="2400" b="1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Must decide type and location of ad, depending on job; decide whether to focus on job (</a:t>
            </a:r>
            <a:r>
              <a:rPr lang="en-US" sz="2400" i="1" dirty="0" smtClean="0">
                <a:solidFill>
                  <a:srgbClr val="000000"/>
                </a:solidFill>
              </a:rPr>
              <a:t>job description</a:t>
            </a:r>
            <a:r>
              <a:rPr lang="en-US" sz="2400" dirty="0" smtClean="0">
                <a:solidFill>
                  <a:srgbClr val="000000"/>
                </a:solidFill>
              </a:rPr>
              <a:t>) or on applicant (</a:t>
            </a:r>
            <a:r>
              <a:rPr lang="en-US" sz="2400" i="1" dirty="0" smtClean="0">
                <a:solidFill>
                  <a:srgbClr val="000000"/>
                </a:solidFill>
              </a:rPr>
              <a:t>job specification</a:t>
            </a:r>
            <a:r>
              <a:rPr lang="en-US" sz="2400" dirty="0" smtClean="0">
                <a:solidFill>
                  <a:srgbClr val="000000"/>
                </a:solidFill>
              </a:rPr>
              <a:t>).  	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Three factors influence the response rate:</a:t>
            </a:r>
          </a:p>
          <a:p>
            <a:pPr lvl="1" eaLnBrk="1" hangingPunct="1"/>
            <a:r>
              <a:rPr lang="en-US" sz="2000" dirty="0" smtClean="0">
                <a:solidFill>
                  <a:srgbClr val="000000"/>
                </a:solidFill>
              </a:rPr>
              <a:t>Identification of the organization</a:t>
            </a:r>
          </a:p>
          <a:p>
            <a:pPr lvl="1" eaLnBrk="1" hangingPunct="1"/>
            <a:r>
              <a:rPr lang="en-US" sz="2000" dirty="0" smtClean="0">
                <a:solidFill>
                  <a:srgbClr val="000000"/>
                </a:solidFill>
              </a:rPr>
              <a:t>Labor market conditions</a:t>
            </a:r>
          </a:p>
          <a:p>
            <a:pPr lvl="1" eaLnBrk="1" hangingPunct="1"/>
            <a:r>
              <a:rPr lang="en-US" sz="2000" dirty="0" smtClean="0">
                <a:solidFill>
                  <a:srgbClr val="000000"/>
                </a:solidFill>
              </a:rPr>
              <a:t>The degree </a:t>
            </a:r>
            <a:r>
              <a:rPr lang="en-US" sz="2000" dirty="0" smtClean="0">
                <a:solidFill>
                  <a:srgbClr val="000000"/>
                </a:solidFill>
              </a:rPr>
              <a:t>to which specific requirements are listed.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357282" y="1568450"/>
            <a:ext cx="2362200" cy="106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E6E6C2"/>
                </a:solidFill>
              </a:rPr>
              <a:t>external </a:t>
            </a:r>
          </a:p>
          <a:p>
            <a:pPr algn="ctr"/>
            <a:r>
              <a:rPr lang="en-US" sz="2400" b="1" dirty="0">
                <a:solidFill>
                  <a:srgbClr val="E6E6C2"/>
                </a:solidFill>
              </a:rPr>
              <a:t>searches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09600" y="26352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43000" y="5942013"/>
            <a:ext cx="678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i="1" dirty="0">
                <a:solidFill>
                  <a:schemeClr val="tx2"/>
                </a:solidFill>
              </a:rPr>
              <a:t>Blind box ads do not identify the organization.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5572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Employment Agencies: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Public or state employment services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Focus on helping unemployed individuals to find jobs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  <a:hlinkClick r:id="rId2"/>
              </a:rPr>
              <a:t>www.careeronestop.org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Private employment agencies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Provide more comprehensive services and are perceived to offer positions and applicants of a higher caliber</a:t>
            </a:r>
            <a:endParaRPr lang="en-US" sz="2000" dirty="0" smtClean="0"/>
          </a:p>
          <a:p>
            <a:r>
              <a:rPr lang="en-US" sz="2400" dirty="0" smtClean="0"/>
              <a:t>Management consulting firms  (“headhunters”)</a:t>
            </a:r>
          </a:p>
          <a:p>
            <a:pPr lvl="1"/>
            <a:r>
              <a:rPr lang="en-US" sz="2000" dirty="0" smtClean="0"/>
              <a:t>Research candidates for mid- and upper-level  executive placement</a:t>
            </a:r>
          </a:p>
          <a:p>
            <a:r>
              <a:rPr lang="en-US" sz="2400" dirty="0" smtClean="0"/>
              <a:t>Executive search firms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creen potential mid/top-level candidates while keeping prospective employers anonymous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60294" y="1371600"/>
            <a:ext cx="777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228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Schools, colleges, and universities:</a:t>
            </a:r>
            <a:r>
              <a:rPr lang="en-US" sz="3600" dirty="0" smtClean="0">
                <a:solidFill>
                  <a:srgbClr val="FF3300"/>
                </a:solidFill>
              </a:rPr>
              <a:t> </a:t>
            </a:r>
          </a:p>
          <a:p>
            <a:pPr marL="514350" lvl="2"/>
            <a:r>
              <a:rPr lang="en-US" sz="2800" dirty="0" smtClean="0"/>
              <a:t>May provide entry-level or experienced workers through their placement services </a:t>
            </a:r>
          </a:p>
          <a:p>
            <a:pPr marL="514350" lvl="2"/>
            <a:r>
              <a:rPr lang="en-US" sz="2800" dirty="0" smtClean="0"/>
              <a:t>May also help companies establish cooperative education assignments and internships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75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Job Fairs </a:t>
            </a:r>
          </a:p>
          <a:p>
            <a:pPr eaLnBrk="1" hangingPunct="1"/>
            <a:r>
              <a:rPr lang="en-US" sz="2800" dirty="0" smtClean="0"/>
              <a:t>Attended by company recruiters seeking resumes and info from qualified candidates </a:t>
            </a:r>
          </a:p>
          <a:p>
            <a:pPr eaLnBrk="1" hangingPunct="1"/>
            <a:r>
              <a:rPr lang="en-US" sz="2800" dirty="0" smtClean="0">
                <a:hlinkClick r:id="rId2"/>
              </a:rPr>
              <a:t>Virtual online </a:t>
            </a:r>
            <a:r>
              <a:rPr lang="en-US" sz="2800" dirty="0" smtClean="0"/>
              <a:t>job fairs could bring employers and job seekers together online by logging into a specific Web site at a certain time. Some sites use avatars as candidates and recruiters.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46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Professional organizations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Publish rosters of vacancies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Run placement services at meetings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 the supply of prospective applicants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Labor unions are also in this category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Unsolicited applicants (walk-ins)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May provide a stockpile of prospective applicants if there are no current openings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9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6002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Most companies use the Internet to recruit employees</a:t>
            </a:r>
          </a:p>
          <a:p>
            <a:pPr lvl="1" eaLnBrk="1" hangingPunct="1"/>
            <a:r>
              <a:rPr lang="en-US" sz="1600" b="1" dirty="0" smtClean="0">
                <a:solidFill>
                  <a:srgbClr val="000000"/>
                </a:solidFill>
                <a:hlinkClick r:id="rId2"/>
              </a:rPr>
              <a:t>CareerBuilder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sz="1600" b="1" dirty="0" smtClean="0">
                <a:solidFill>
                  <a:srgbClr val="000000"/>
                </a:solidFill>
                <a:hlinkClick r:id="rId3"/>
              </a:rPr>
              <a:t>Monster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sz="1600" b="1" dirty="0" smtClean="0">
                <a:solidFill>
                  <a:srgbClr val="000000"/>
                </a:solidFill>
                <a:hlinkClick r:id="rId4"/>
              </a:rPr>
              <a:t>Manpower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sz="1600" b="1" dirty="0" smtClean="0">
                <a:solidFill>
                  <a:srgbClr val="000000"/>
                </a:solidFill>
                <a:hlinkClick r:id="rId5"/>
              </a:rPr>
              <a:t>Adecco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sz="1600" b="1" dirty="0" smtClean="0">
                <a:solidFill>
                  <a:srgbClr val="000000"/>
                </a:solidFill>
                <a:hlinkClick r:id="rId6"/>
              </a:rPr>
              <a:t>Dice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sz="1600" b="1" dirty="0" smtClean="0">
                <a:solidFill>
                  <a:srgbClr val="000000"/>
                </a:solidFill>
              </a:rPr>
              <a:t>Facebook</a:t>
            </a:r>
          </a:p>
          <a:p>
            <a:pPr lvl="1" eaLnBrk="1" hangingPunct="1"/>
            <a:r>
              <a:rPr lang="en-US" sz="1600" b="1" dirty="0" smtClean="0">
                <a:solidFill>
                  <a:srgbClr val="000000"/>
                </a:solidFill>
              </a:rPr>
              <a:t>LinkedIn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Job seekers use online resumes and create Web pages about their qualifications</a:t>
            </a:r>
          </a:p>
          <a:p>
            <a:pPr eaLnBrk="1" hangingPunct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657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62325" y="1689847"/>
            <a:ext cx="2362200" cy="106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online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35684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345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570194" y="1447800"/>
            <a:ext cx="2362200" cy="106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recruiting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alternatives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791135" y="25146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594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some positions, the whole world is a relevant labor market. So, HR can recruit</a:t>
            </a:r>
          </a:p>
          <a:p>
            <a:r>
              <a:rPr lang="en-US" sz="2800" dirty="0"/>
              <a:t>Home-country nationals who provide extensive company experience to launch a product in a country where it has never sold before</a:t>
            </a:r>
          </a:p>
          <a:p>
            <a:r>
              <a:rPr lang="en-US" sz="2800" dirty="0"/>
              <a:t>Host-country nationals when a foreign subsidiary is being established and HQ wants to retain control yet hire someone with local market knowledge </a:t>
            </a:r>
          </a:p>
          <a:p>
            <a:r>
              <a:rPr lang="en-US" sz="2800" dirty="0"/>
              <a:t>Candidates of any nationality, creating a truly international </a:t>
            </a:r>
            <a:r>
              <a:rPr lang="en-US" sz="2800" dirty="0" smtClean="0"/>
              <a:t>perspective</a:t>
            </a:r>
            <a:r>
              <a:rPr lang="en-US" sz="2800" dirty="0"/>
              <a:t> 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A Global Perspective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0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75980541"/>
              </p:ext>
            </p:extLst>
          </p:nvPr>
        </p:nvGraphicFramePr>
        <p:xfrm>
          <a:off x="1905000" y="1905000"/>
          <a:ext cx="5486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Your Own Job Search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71600" y="5410200"/>
            <a:ext cx="7086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i="1" dirty="0" smtClean="0">
                <a:solidFill>
                  <a:schemeClr val="tx2"/>
                </a:solidFill>
              </a:rPr>
              <a:t>Develop a network to gain access to prospective employers.</a:t>
            </a:r>
            <a:endParaRPr lang="en-US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3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Matching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990600" y="1584325"/>
            <a:ext cx="2514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000" smtClean="0"/>
              <a:t>constraints on recruiting efforts</a:t>
            </a: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r>
              <a:rPr lang="en-US" sz="2000" smtClean="0"/>
              <a:t>recruiting sources</a:t>
            </a: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r>
              <a:rPr lang="en-US" sz="2000" smtClean="0"/>
              <a:t>recruiting</a:t>
            </a: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r>
              <a:rPr lang="en-US" sz="2000" smtClean="0"/>
              <a:t>affects recruiting efforts</a:t>
            </a: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r>
              <a:rPr lang="en-US" sz="2000" smtClean="0"/>
              <a:t>recruiting alternatives</a:t>
            </a: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00600" y="1431925"/>
            <a:ext cx="38100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temp services and employee leasing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matching those with jobs to fill with those seeking jobs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employment conditions in the area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organization’s image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internal/external searches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895600" y="1889125"/>
            <a:ext cx="198120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3200400" y="2803525"/>
            <a:ext cx="1524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2362200" y="2879725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1981200" y="4098925"/>
            <a:ext cx="2819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2438400" y="1736725"/>
            <a:ext cx="2362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95300" y="6492875"/>
            <a:ext cx="37719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41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Once an organization identifies its human resource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needs through employment planning, it can begin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recruiting candidates for actual or anticipated vacancies.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38200" y="3200400"/>
            <a:ext cx="741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solidFill>
                  <a:srgbClr val="000000"/>
                </a:solidFill>
                <a:latin typeface="+mj-lt"/>
              </a:rPr>
              <a:t>Recruiting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brings together 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762000" y="4343400"/>
            <a:ext cx="3429000" cy="1219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E6E6C2"/>
                </a:solidFill>
              </a:rPr>
              <a:t>those with jobs to fill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5105400" y="4343400"/>
            <a:ext cx="3429000" cy="1219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E6E6C2"/>
                </a:solidFill>
              </a:rPr>
              <a:t>those seeking jobs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267200" y="4724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/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Recruiting provides information that will attract a significant pool of qualified candidates and discourage unqualified ones from applying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Recruiters promote the organization to prospective applicants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Minimize costs of processing unqualified candidates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Recruiting Goals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8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</a:rPr>
              <a:t>Factors that affect recruiting efforts</a:t>
            </a:r>
            <a:r>
              <a:rPr lang="en-US" sz="3600" dirty="0" smtClean="0"/>
              <a:t>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Organizational size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Employment conditions in the area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Effectiveness of past recruiting efforts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Working conditions, salary, and benefits offered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Organizational growth or decline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Goals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78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</a:rPr>
              <a:t>Constraints on recruiting efforts:</a:t>
            </a:r>
            <a:r>
              <a:rPr lang="en-US" sz="3600" dirty="0" smtClean="0"/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Organization’s image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Job attractiveness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Internal organizational policies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Government policy and laws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Recruiting costs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Goals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70965" y="4876800"/>
            <a:ext cx="3429000" cy="1200329"/>
          </a:xfrm>
          <a:prstGeom prst="rect">
            <a:avLst/>
          </a:prstGeom>
          <a:noFill/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Online recruiting is increasing dramatically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70965" y="1600200"/>
            <a:ext cx="2362200" cy="106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internal 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searches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599765" y="2667000"/>
            <a:ext cx="2362200" cy="106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employee 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referrals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352365" y="3733800"/>
            <a:ext cx="2362200" cy="106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external 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searches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181165" y="4800600"/>
            <a:ext cx="2362200" cy="106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online and 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alternative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4265" y="6506323"/>
            <a:ext cx="3695700" cy="351678"/>
          </a:xfrm>
        </p:spPr>
        <p:txBody>
          <a:bodyPr/>
          <a:lstStyle/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Organizations that promote from within identify current employees for job openings by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</a:rPr>
              <a:t>Having individuals bid for jobs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</a:rPr>
              <a:t>Using their </a:t>
            </a:r>
            <a:r>
              <a:rPr lang="en-US" dirty="0" smtClean="0">
                <a:solidFill>
                  <a:schemeClr val="tx2"/>
                </a:solidFill>
              </a:rPr>
              <a:t>HR</a:t>
            </a:r>
            <a:r>
              <a:rPr lang="en-US" dirty="0" smtClean="0">
                <a:solidFill>
                  <a:srgbClr val="000000"/>
                </a:solidFill>
              </a:rPr>
              <a:t> management system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</a:rPr>
              <a:t>Utilizing employee referrals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362200" y="1600200"/>
            <a:ext cx="4419600" cy="990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internal 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36104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Promoting from within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2286000"/>
          <a:ext cx="8382000" cy="399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52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Current employees can be asked to recommend recruits.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000000"/>
                </a:solidFill>
                <a:cs typeface="Times New Roman" pitchFamily="18" charset="0"/>
              </a:rPr>
              <a:t>Advantages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The employee’s motivation to make a good recommendation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The availability of accurate job information for the recruit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Employee referrals tend to be more acceptable applicants, more likely to accept an offer,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and have a higher survival rate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000000"/>
                </a:solidFill>
                <a:cs typeface="Times New Roman" pitchFamily="18" charset="0"/>
              </a:rPr>
              <a:t>Disadvantages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The possibility of friendship being confused with job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The potential for nepotism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The potential for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adverse impact</a:t>
            </a: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Recruiting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352800" y="1537447"/>
            <a:ext cx="2362200" cy="106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E6E6C2"/>
                </a:solidFill>
              </a:rPr>
              <a:t>employee </a:t>
            </a:r>
          </a:p>
          <a:p>
            <a:pPr algn="ctr"/>
            <a:r>
              <a:rPr lang="en-US" sz="2400" b="1">
                <a:solidFill>
                  <a:srgbClr val="E6E6C2"/>
                </a:solidFill>
              </a:rPr>
              <a:t>referrals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19100" y="2832847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0144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RM11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FHRM11e Template</Template>
  <TotalTime>93</TotalTime>
  <Words>859</Words>
  <Application>Microsoft Office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FHRM11e Template</vt:lpstr>
      <vt:lpstr>Content slide master</vt:lpstr>
      <vt:lpstr>Slide 1</vt:lpstr>
      <vt:lpstr>Introduction</vt:lpstr>
      <vt:lpstr>Recruiting Goals</vt:lpstr>
      <vt:lpstr>Recruiting Goals</vt:lpstr>
      <vt:lpstr>Recruiting Goals</vt:lpstr>
      <vt:lpstr>Recruiting Sources</vt:lpstr>
      <vt:lpstr>Recruiting Sources</vt:lpstr>
      <vt:lpstr>Recruiting Sources</vt:lpstr>
      <vt:lpstr>Recruiting Sources</vt:lpstr>
      <vt:lpstr>Recruiting Sources</vt:lpstr>
      <vt:lpstr>Recruiting Sources</vt:lpstr>
      <vt:lpstr>Recruiting Sources</vt:lpstr>
      <vt:lpstr>Recruiting Sources</vt:lpstr>
      <vt:lpstr>Recruiting Sources</vt:lpstr>
      <vt:lpstr>Recruiting Sources</vt:lpstr>
      <vt:lpstr>Recruiting Sources</vt:lpstr>
      <vt:lpstr>A Global Perspective</vt:lpstr>
      <vt:lpstr>Your Own Job Search</vt:lpstr>
      <vt:lpstr>Matching</vt:lpstr>
    </vt:vector>
  </TitlesOfParts>
  <Company>Frostburg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Susan</cp:lastModifiedBy>
  <cp:revision>13</cp:revision>
  <dcterms:created xsi:type="dcterms:W3CDTF">2012-11-01T14:52:23Z</dcterms:created>
  <dcterms:modified xsi:type="dcterms:W3CDTF">2013-02-17T23:01:41Z</dcterms:modified>
</cp:coreProperties>
</file>