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28"/>
  </p:notesMasterIdLst>
  <p:sldIdLst>
    <p:sldId id="262" r:id="rId3"/>
    <p:sldId id="264" r:id="rId4"/>
    <p:sldId id="275" r:id="rId5"/>
    <p:sldId id="274" r:id="rId6"/>
    <p:sldId id="273" r:id="rId7"/>
    <p:sldId id="288" r:id="rId8"/>
    <p:sldId id="271" r:id="rId9"/>
    <p:sldId id="270" r:id="rId10"/>
    <p:sldId id="269" r:id="rId11"/>
    <p:sldId id="268" r:id="rId12"/>
    <p:sldId id="289" r:id="rId13"/>
    <p:sldId id="277" r:id="rId14"/>
    <p:sldId id="276" r:id="rId15"/>
    <p:sldId id="266" r:id="rId16"/>
    <p:sldId id="265" r:id="rId17"/>
    <p:sldId id="278" r:id="rId18"/>
    <p:sldId id="279" r:id="rId19"/>
    <p:sldId id="280" r:id="rId20"/>
    <p:sldId id="282" r:id="rId21"/>
    <p:sldId id="283" r:id="rId22"/>
    <p:sldId id="281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86405" autoAdjust="0"/>
  </p:normalViewPr>
  <p:slideViewPr>
    <p:cSldViewPr>
      <p:cViewPr varScale="1">
        <p:scale>
          <a:sx n="59" d="100"/>
          <a:sy n="59" d="100"/>
        </p:scale>
        <p:origin x="8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2A8E-49FD-43DC-9FB7-089CCEA4A4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8F870C-E7D3-4793-9E32-BF48D1DBABB7}">
      <dgm:prSet custT="1"/>
      <dgm:spPr/>
      <dgm:t>
        <a:bodyPr/>
        <a:lstStyle/>
        <a:p>
          <a:pPr rtl="0"/>
          <a:r>
            <a:rPr lang="en-US" sz="1600" b="1" i="1" dirty="0" smtClean="0"/>
            <a:t>Content validity</a:t>
          </a:r>
          <a:r>
            <a:rPr lang="en-US" sz="1600" b="1" dirty="0" smtClean="0"/>
            <a:t> </a:t>
          </a:r>
          <a:endParaRPr lang="en-US" sz="1600" b="1" dirty="0"/>
        </a:p>
      </dgm:t>
    </dgm:pt>
    <dgm:pt modelId="{7BD1ACFD-7909-4611-AFD0-6F2DD7BDEBF9}" type="parTrans" cxnId="{818788B7-789F-4A89-90DB-0B89E88EFD99}">
      <dgm:prSet/>
      <dgm:spPr/>
      <dgm:t>
        <a:bodyPr/>
        <a:lstStyle/>
        <a:p>
          <a:endParaRPr lang="en-US"/>
        </a:p>
      </dgm:t>
    </dgm:pt>
    <dgm:pt modelId="{3C3BF1D3-9EB0-4319-8F54-970D7105508D}" type="sibTrans" cxnId="{818788B7-789F-4A89-90DB-0B89E88EFD99}">
      <dgm:prSet/>
      <dgm:spPr/>
      <dgm:t>
        <a:bodyPr/>
        <a:lstStyle/>
        <a:p>
          <a:endParaRPr lang="en-US"/>
        </a:p>
      </dgm:t>
    </dgm:pt>
    <dgm:pt modelId="{004AD96E-7AFC-405A-B87A-90A4C84D6181}">
      <dgm:prSet/>
      <dgm:spPr/>
      <dgm:t>
        <a:bodyPr/>
        <a:lstStyle/>
        <a:p>
          <a:pPr rtl="0"/>
          <a:r>
            <a:rPr lang="en-US" dirty="0" smtClean="0"/>
            <a:t>Degree to which the content of the test, as a sample, represents situations on the job </a:t>
          </a:r>
          <a:endParaRPr lang="en-US" dirty="0"/>
        </a:p>
      </dgm:t>
    </dgm:pt>
    <dgm:pt modelId="{76477874-37CE-408F-B8D9-8C8AAB818844}" type="parTrans" cxnId="{DD9A4913-4661-4792-A176-D1FAFFA88A5A}">
      <dgm:prSet/>
      <dgm:spPr/>
      <dgm:t>
        <a:bodyPr/>
        <a:lstStyle/>
        <a:p>
          <a:endParaRPr lang="en-US"/>
        </a:p>
      </dgm:t>
    </dgm:pt>
    <dgm:pt modelId="{3A92E9D6-CAAB-43FD-95FC-72F6675B574C}" type="sibTrans" cxnId="{DD9A4913-4661-4792-A176-D1FAFFA88A5A}">
      <dgm:prSet/>
      <dgm:spPr/>
      <dgm:t>
        <a:bodyPr/>
        <a:lstStyle/>
        <a:p>
          <a:endParaRPr lang="en-US"/>
        </a:p>
      </dgm:t>
    </dgm:pt>
    <dgm:pt modelId="{18DDD435-D5DF-402D-BD7C-3BF77CB5C1B9}">
      <dgm:prSet custT="1"/>
      <dgm:spPr/>
      <dgm:t>
        <a:bodyPr/>
        <a:lstStyle/>
        <a:p>
          <a:pPr rtl="0"/>
          <a:r>
            <a:rPr lang="en-US" sz="1600" b="1" i="1" dirty="0" smtClean="0"/>
            <a:t>Construct validity</a:t>
          </a:r>
          <a:endParaRPr lang="en-US" sz="1600" dirty="0"/>
        </a:p>
      </dgm:t>
    </dgm:pt>
    <dgm:pt modelId="{C6A6846B-4116-438E-9DAC-DF9496AF3592}" type="parTrans" cxnId="{44476D43-1BEC-402C-9453-2BFBD130ADE0}">
      <dgm:prSet/>
      <dgm:spPr/>
      <dgm:t>
        <a:bodyPr/>
        <a:lstStyle/>
        <a:p>
          <a:endParaRPr lang="en-US"/>
        </a:p>
      </dgm:t>
    </dgm:pt>
    <dgm:pt modelId="{5296EAAA-DA07-4F9E-8DEF-5165E2AB1285}" type="sibTrans" cxnId="{44476D43-1BEC-402C-9453-2BFBD130ADE0}">
      <dgm:prSet/>
      <dgm:spPr/>
      <dgm:t>
        <a:bodyPr/>
        <a:lstStyle/>
        <a:p>
          <a:endParaRPr lang="en-US"/>
        </a:p>
      </dgm:t>
    </dgm:pt>
    <dgm:pt modelId="{73C58D80-9F28-4913-8B97-C614F3C28D8F}">
      <dgm:prSet/>
      <dgm:spPr/>
      <dgm:t>
        <a:bodyPr/>
        <a:lstStyle/>
        <a:p>
          <a:pPr rtl="0"/>
          <a:endParaRPr lang="en-US" dirty="0"/>
        </a:p>
      </dgm:t>
    </dgm:pt>
    <dgm:pt modelId="{C9538DA9-1912-4142-872C-80242BFFC9AA}" type="parTrans" cxnId="{90B778A6-5443-42A4-8791-F78414E33DF4}">
      <dgm:prSet/>
      <dgm:spPr/>
      <dgm:t>
        <a:bodyPr/>
        <a:lstStyle/>
        <a:p>
          <a:endParaRPr lang="en-US"/>
        </a:p>
      </dgm:t>
    </dgm:pt>
    <dgm:pt modelId="{F521CC44-12B0-4966-B03E-E87D5F9F74E1}" type="sibTrans" cxnId="{90B778A6-5443-42A4-8791-F78414E33DF4}">
      <dgm:prSet/>
      <dgm:spPr/>
      <dgm:t>
        <a:bodyPr/>
        <a:lstStyle/>
        <a:p>
          <a:endParaRPr lang="en-US"/>
        </a:p>
      </dgm:t>
    </dgm:pt>
    <dgm:pt modelId="{4A6BA6EF-F49E-4BC1-BC17-A6E024B9AAD2}">
      <dgm:prSet custT="1"/>
      <dgm:spPr/>
      <dgm:t>
        <a:bodyPr/>
        <a:lstStyle/>
        <a:p>
          <a:pPr rtl="0"/>
          <a:r>
            <a:rPr lang="en-US" sz="1600" b="1" i="1" dirty="0" smtClean="0"/>
            <a:t>Criterion-related validity</a:t>
          </a:r>
          <a:endParaRPr lang="en-US" sz="1600" dirty="0"/>
        </a:p>
      </dgm:t>
    </dgm:pt>
    <dgm:pt modelId="{719237C6-A480-4A51-BA2C-47B558032559}" type="parTrans" cxnId="{0F1E2991-2557-4C07-822A-4DD8C9315C0A}">
      <dgm:prSet/>
      <dgm:spPr/>
      <dgm:t>
        <a:bodyPr/>
        <a:lstStyle/>
        <a:p>
          <a:endParaRPr lang="en-US"/>
        </a:p>
      </dgm:t>
    </dgm:pt>
    <dgm:pt modelId="{95334C77-33A4-4520-BFE7-56EF96861293}" type="sibTrans" cxnId="{0F1E2991-2557-4C07-822A-4DD8C9315C0A}">
      <dgm:prSet/>
      <dgm:spPr/>
      <dgm:t>
        <a:bodyPr/>
        <a:lstStyle/>
        <a:p>
          <a:endParaRPr lang="en-US"/>
        </a:p>
      </dgm:t>
    </dgm:pt>
    <dgm:pt modelId="{A0E50196-B1C1-4D97-BEFE-59C22C307B92}">
      <dgm:prSet/>
      <dgm:spPr/>
      <dgm:t>
        <a:bodyPr/>
        <a:lstStyle/>
        <a:p>
          <a:pPr rtl="0"/>
          <a:r>
            <a:rPr lang="en-US" dirty="0" smtClean="0"/>
            <a:t>Degree to which a selection device accurately predicts important elements of work behavior  </a:t>
          </a:r>
          <a:endParaRPr lang="en-US" dirty="0"/>
        </a:p>
      </dgm:t>
    </dgm:pt>
    <dgm:pt modelId="{55D11FDC-5C3D-483D-B170-8E2DF421C34F}" type="parTrans" cxnId="{D9FB32F4-7ED7-4339-8CA3-2BAB286B9C83}">
      <dgm:prSet/>
      <dgm:spPr/>
      <dgm:t>
        <a:bodyPr/>
        <a:lstStyle/>
        <a:p>
          <a:endParaRPr lang="en-US"/>
        </a:p>
      </dgm:t>
    </dgm:pt>
    <dgm:pt modelId="{C919573A-DF3C-4CC7-BBB0-9D5E984B986E}" type="sibTrans" cxnId="{D9FB32F4-7ED7-4339-8CA3-2BAB286B9C83}">
      <dgm:prSet/>
      <dgm:spPr/>
      <dgm:t>
        <a:bodyPr/>
        <a:lstStyle/>
        <a:p>
          <a:endParaRPr lang="en-US"/>
        </a:p>
      </dgm:t>
    </dgm:pt>
    <dgm:pt modelId="{F3D1EADF-0E84-41B2-A870-B9D72A3F5738}">
      <dgm:prSet/>
      <dgm:spPr/>
      <dgm:t>
        <a:bodyPr/>
        <a:lstStyle/>
        <a:p>
          <a:pPr rtl="0"/>
          <a:r>
            <a:rPr lang="en-US" i="1" dirty="0" smtClean="0"/>
            <a:t>Predictive validity</a:t>
          </a:r>
          <a:r>
            <a:rPr lang="en-US" dirty="0" smtClean="0"/>
            <a:t> uses test scores of applicants to compare with their future job performance </a:t>
          </a:r>
          <a:endParaRPr lang="en-US" dirty="0"/>
        </a:p>
      </dgm:t>
    </dgm:pt>
    <dgm:pt modelId="{CC97104F-8B0F-439A-ADE3-8DCE85A557D3}" type="parTrans" cxnId="{3067BAC1-8D33-472E-8762-481BCB7540BF}">
      <dgm:prSet/>
      <dgm:spPr/>
      <dgm:t>
        <a:bodyPr/>
        <a:lstStyle/>
        <a:p>
          <a:endParaRPr lang="en-US"/>
        </a:p>
      </dgm:t>
    </dgm:pt>
    <dgm:pt modelId="{F12649B5-C4A1-4F7D-B68E-8D7BECA43E45}" type="sibTrans" cxnId="{3067BAC1-8D33-472E-8762-481BCB7540BF}">
      <dgm:prSet/>
      <dgm:spPr/>
      <dgm:t>
        <a:bodyPr/>
        <a:lstStyle/>
        <a:p>
          <a:endParaRPr lang="en-US"/>
        </a:p>
      </dgm:t>
    </dgm:pt>
    <dgm:pt modelId="{C8C4C66C-D403-477F-87A1-0399CD57A980}">
      <dgm:prSet/>
      <dgm:spPr/>
      <dgm:t>
        <a:bodyPr/>
        <a:lstStyle/>
        <a:p>
          <a:pPr rtl="0"/>
          <a:r>
            <a:rPr lang="en-US" i="1" dirty="0" smtClean="0"/>
            <a:t>Concurrent </a:t>
          </a:r>
          <a:r>
            <a:rPr lang="en-US" i="1" dirty="0" smtClean="0"/>
            <a:t>validity: Does it relates to the existing similar </a:t>
          </a:r>
          <a:r>
            <a:rPr lang="en-US" i="1" dirty="0" err="1" smtClean="0"/>
            <a:t>meaures</a:t>
          </a:r>
          <a:r>
            <a:rPr lang="en-US" i="1" dirty="0" smtClean="0"/>
            <a:t>?</a:t>
          </a:r>
          <a:endParaRPr lang="en-US" dirty="0"/>
        </a:p>
      </dgm:t>
    </dgm:pt>
    <dgm:pt modelId="{AB5DDD8C-4013-4687-BEBF-BB5974900C6F}" type="parTrans" cxnId="{3D7F4B2D-3BA9-4D08-B759-0E204CA60015}">
      <dgm:prSet/>
      <dgm:spPr/>
      <dgm:t>
        <a:bodyPr/>
        <a:lstStyle/>
        <a:p>
          <a:endParaRPr lang="en-US"/>
        </a:p>
      </dgm:t>
    </dgm:pt>
    <dgm:pt modelId="{DD861525-1DB7-428C-8C9A-C84293F61ABF}" type="sibTrans" cxnId="{3D7F4B2D-3BA9-4D08-B759-0E204CA60015}">
      <dgm:prSet/>
      <dgm:spPr/>
      <dgm:t>
        <a:bodyPr/>
        <a:lstStyle/>
        <a:p>
          <a:endParaRPr lang="en-US"/>
        </a:p>
      </dgm:t>
    </dgm:pt>
    <dgm:pt modelId="{A63DE49F-2C4D-4E1E-861C-85CCC7BF6E0E}">
      <dgm:prSet/>
      <dgm:spPr/>
      <dgm:t>
        <a:bodyPr/>
        <a:lstStyle/>
        <a:p>
          <a:pPr rtl="0"/>
          <a:r>
            <a:rPr lang="en-US" dirty="0" smtClean="0"/>
            <a:t>The measure is logically related to another variable as you had conceptualized it to be</a:t>
          </a:r>
          <a:endParaRPr lang="en-US" dirty="0"/>
        </a:p>
      </dgm:t>
    </dgm:pt>
    <dgm:pt modelId="{AB532338-6C2F-4EF3-8313-7BE7E6102F9E}" type="parTrans" cxnId="{D6D47232-1CCD-46BA-858E-C830A994A4EC}">
      <dgm:prSet/>
      <dgm:spPr/>
    </dgm:pt>
    <dgm:pt modelId="{09521275-3E56-450B-8882-3FE446FAD266}" type="sibTrans" cxnId="{D6D47232-1CCD-46BA-858E-C830A994A4EC}">
      <dgm:prSet/>
      <dgm:spPr/>
    </dgm:pt>
    <dgm:pt modelId="{069A3796-142D-43E4-A220-D4367A81AD1F}">
      <dgm:prSet/>
      <dgm:spPr/>
      <dgm:t>
        <a:bodyPr/>
        <a:lstStyle/>
        <a:p>
          <a:pPr rtl="0"/>
          <a:r>
            <a:rPr lang="en-US" dirty="0" smtClean="0"/>
            <a:t>Example Construct = Happiness </a:t>
          </a:r>
          <a:endParaRPr lang="en-US" dirty="0"/>
        </a:p>
      </dgm:t>
    </dgm:pt>
    <dgm:pt modelId="{C5A20D96-A254-47D1-80D3-333F60B02C36}" type="parTrans" cxnId="{A04BC25E-91C1-49DC-A690-763764B890D3}">
      <dgm:prSet/>
      <dgm:spPr/>
    </dgm:pt>
    <dgm:pt modelId="{206860D9-8906-4183-A061-08E14B2E1D70}" type="sibTrans" cxnId="{A04BC25E-91C1-49DC-A690-763764B890D3}">
      <dgm:prSet/>
      <dgm:spPr/>
    </dgm:pt>
    <dgm:pt modelId="{F5635B92-41AB-422B-BBAB-499F8FE0CA0B}">
      <dgm:prSet/>
      <dgm:spPr/>
      <dgm:t>
        <a:bodyPr/>
        <a:lstStyle/>
        <a:p>
          <a:pPr rtl="0"/>
          <a:r>
            <a:rPr lang="en-US" dirty="0" smtClean="0"/>
            <a:t>Measure: Financial stability (If  not related to happiness than low construct validity)</a:t>
          </a:r>
          <a:endParaRPr lang="en-US" dirty="0"/>
        </a:p>
      </dgm:t>
    </dgm:pt>
    <dgm:pt modelId="{AEA8FD36-DE6A-42F4-8FD2-45EE4A2B5EF0}" type="parTrans" cxnId="{D71677D9-4911-413E-913D-40FFDAC5BF82}">
      <dgm:prSet/>
      <dgm:spPr/>
    </dgm:pt>
    <dgm:pt modelId="{2EFE077A-432F-482F-827A-656AC98A9A18}" type="sibTrans" cxnId="{D71677D9-4911-413E-913D-40FFDAC5BF82}">
      <dgm:prSet/>
      <dgm:spPr/>
    </dgm:pt>
    <dgm:pt modelId="{E521D68F-7D92-47A0-94EC-17A18887DDB1}">
      <dgm:prSet/>
      <dgm:spPr/>
      <dgm:t>
        <a:bodyPr/>
        <a:lstStyle/>
        <a:p>
          <a:pPr rtl="0"/>
          <a:r>
            <a:rPr lang="en-US" dirty="0" smtClean="0"/>
            <a:t>Relationship to the other measures</a:t>
          </a:r>
          <a:endParaRPr lang="en-US" dirty="0"/>
        </a:p>
      </dgm:t>
    </dgm:pt>
    <dgm:pt modelId="{0EBE83C5-48F2-43E9-9DF1-4784DEAEE8D0}" type="parTrans" cxnId="{928A1F48-4678-48E4-B7F3-1E123F00C2C1}">
      <dgm:prSet/>
      <dgm:spPr/>
    </dgm:pt>
    <dgm:pt modelId="{51318DE6-4573-41A8-8F5B-F726D195B4D3}" type="sibTrans" cxnId="{928A1F48-4678-48E4-B7F3-1E123F00C2C1}">
      <dgm:prSet/>
      <dgm:spPr/>
    </dgm:pt>
    <dgm:pt modelId="{76961C15-B974-408F-A64A-51B2AAB509BD}" type="pres">
      <dgm:prSet presAssocID="{BA652A8E-49FD-43DC-9FB7-089CCEA4A4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B5D51-0CAC-414D-866A-9B0647F94ABD}" type="pres">
      <dgm:prSet presAssocID="{B18F870C-E7D3-4793-9E32-BF48D1DBABB7}" presName="composite" presStyleCnt="0"/>
      <dgm:spPr/>
    </dgm:pt>
    <dgm:pt modelId="{CC9AF340-620B-4265-9164-A5DCF9A0C4D7}" type="pres">
      <dgm:prSet presAssocID="{B18F870C-E7D3-4793-9E32-BF48D1DBABB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36F87-B0A0-4098-8D7D-932AC63A232B}" type="pres">
      <dgm:prSet presAssocID="{B18F870C-E7D3-4793-9E32-BF48D1DBABB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872BB-DD37-4F8B-939F-875DFB614040}" type="pres">
      <dgm:prSet presAssocID="{3C3BF1D3-9EB0-4319-8F54-970D7105508D}" presName="space" presStyleCnt="0"/>
      <dgm:spPr/>
    </dgm:pt>
    <dgm:pt modelId="{AF82B274-C884-4CA5-9C3A-773972C65BD9}" type="pres">
      <dgm:prSet presAssocID="{18DDD435-D5DF-402D-BD7C-3BF77CB5C1B9}" presName="composite" presStyleCnt="0"/>
      <dgm:spPr/>
    </dgm:pt>
    <dgm:pt modelId="{A42904D9-4054-4431-8E28-66488AB53B15}" type="pres">
      <dgm:prSet presAssocID="{18DDD435-D5DF-402D-BD7C-3BF77CB5C1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F10DC-327B-435D-9B6C-EEE4C05F2562}" type="pres">
      <dgm:prSet presAssocID="{18DDD435-D5DF-402D-BD7C-3BF77CB5C1B9}" presName="desTx" presStyleLbl="alignAccFollowNode1" presStyleIdx="1" presStyleCnt="3" custLinFactNeighborX="509" custLinFactNeighborY="-1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7C7C1-73BB-4053-971D-16FDB2618F35}" type="pres">
      <dgm:prSet presAssocID="{5296EAAA-DA07-4F9E-8DEF-5165E2AB1285}" presName="space" presStyleCnt="0"/>
      <dgm:spPr/>
    </dgm:pt>
    <dgm:pt modelId="{E070B92A-BB49-4720-8193-000493E99722}" type="pres">
      <dgm:prSet presAssocID="{4A6BA6EF-F49E-4BC1-BC17-A6E024B9AAD2}" presName="composite" presStyleCnt="0"/>
      <dgm:spPr/>
    </dgm:pt>
    <dgm:pt modelId="{59895F79-D891-4E15-AF0E-5F2985376E59}" type="pres">
      <dgm:prSet presAssocID="{4A6BA6EF-F49E-4BC1-BC17-A6E024B9AAD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0D874-EBB5-44C0-B927-6C665CAC1887}" type="pres">
      <dgm:prSet presAssocID="{4A6BA6EF-F49E-4BC1-BC17-A6E024B9AAD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11B60-5389-453C-A410-CFBFF1C61497}" type="presOf" srcId="{4A6BA6EF-F49E-4BC1-BC17-A6E024B9AAD2}" destId="{59895F79-D891-4E15-AF0E-5F2985376E59}" srcOrd="0" destOrd="0" presId="urn:microsoft.com/office/officeart/2005/8/layout/hList1"/>
    <dgm:cxn modelId="{3D7F4B2D-3BA9-4D08-B759-0E204CA60015}" srcId="{4A6BA6EF-F49E-4BC1-BC17-A6E024B9AAD2}" destId="{C8C4C66C-D403-477F-87A1-0399CD57A980}" srcOrd="3" destOrd="0" parTransId="{AB5DDD8C-4013-4687-BEBF-BB5974900C6F}" sibTransId="{DD861525-1DB7-428C-8C9A-C84293F61ABF}"/>
    <dgm:cxn modelId="{DD9A4913-4661-4792-A176-D1FAFFA88A5A}" srcId="{B18F870C-E7D3-4793-9E32-BF48D1DBABB7}" destId="{004AD96E-7AFC-405A-B87A-90A4C84D6181}" srcOrd="0" destOrd="0" parTransId="{76477874-37CE-408F-B8D9-8C8AAB818844}" sibTransId="{3A92E9D6-CAAB-43FD-95FC-72F6675B574C}"/>
    <dgm:cxn modelId="{BC1FAF42-89EE-4A16-BBBC-6D4342C416D0}" type="presOf" srcId="{73C58D80-9F28-4913-8B97-C614F3C28D8F}" destId="{E96F10DC-327B-435D-9B6C-EEE4C05F2562}" srcOrd="0" destOrd="0" presId="urn:microsoft.com/office/officeart/2005/8/layout/hList1"/>
    <dgm:cxn modelId="{D9FB32F4-7ED7-4339-8CA3-2BAB286B9C83}" srcId="{4A6BA6EF-F49E-4BC1-BC17-A6E024B9AAD2}" destId="{A0E50196-B1C1-4D97-BEFE-59C22C307B92}" srcOrd="0" destOrd="0" parTransId="{55D11FDC-5C3D-483D-B170-8E2DF421C34F}" sibTransId="{C919573A-DF3C-4CC7-BBB0-9D5E984B986E}"/>
    <dgm:cxn modelId="{A04BC25E-91C1-49DC-A690-763764B890D3}" srcId="{18DDD435-D5DF-402D-BD7C-3BF77CB5C1B9}" destId="{069A3796-142D-43E4-A220-D4367A81AD1F}" srcOrd="2" destOrd="0" parTransId="{C5A20D96-A254-47D1-80D3-333F60B02C36}" sibTransId="{206860D9-8906-4183-A061-08E14B2E1D70}"/>
    <dgm:cxn modelId="{44476D43-1BEC-402C-9453-2BFBD130ADE0}" srcId="{BA652A8E-49FD-43DC-9FB7-089CCEA4A4CA}" destId="{18DDD435-D5DF-402D-BD7C-3BF77CB5C1B9}" srcOrd="1" destOrd="0" parTransId="{C6A6846B-4116-438E-9DAC-DF9496AF3592}" sibTransId="{5296EAAA-DA07-4F9E-8DEF-5165E2AB1285}"/>
    <dgm:cxn modelId="{2414CC77-01DC-4A7D-A996-AF18302A2E71}" type="presOf" srcId="{A63DE49F-2C4D-4E1E-861C-85CCC7BF6E0E}" destId="{E96F10DC-327B-435D-9B6C-EEE4C05F2562}" srcOrd="0" destOrd="1" presId="urn:microsoft.com/office/officeart/2005/8/layout/hList1"/>
    <dgm:cxn modelId="{0F1E2991-2557-4C07-822A-4DD8C9315C0A}" srcId="{BA652A8E-49FD-43DC-9FB7-089CCEA4A4CA}" destId="{4A6BA6EF-F49E-4BC1-BC17-A6E024B9AAD2}" srcOrd="2" destOrd="0" parTransId="{719237C6-A480-4A51-BA2C-47B558032559}" sibTransId="{95334C77-33A4-4520-BFE7-56EF96861293}"/>
    <dgm:cxn modelId="{818788B7-789F-4A89-90DB-0B89E88EFD99}" srcId="{BA652A8E-49FD-43DC-9FB7-089CCEA4A4CA}" destId="{B18F870C-E7D3-4793-9E32-BF48D1DBABB7}" srcOrd="0" destOrd="0" parTransId="{7BD1ACFD-7909-4611-AFD0-6F2DD7BDEBF9}" sibTransId="{3C3BF1D3-9EB0-4319-8F54-970D7105508D}"/>
    <dgm:cxn modelId="{3067BAC1-8D33-472E-8762-481BCB7540BF}" srcId="{4A6BA6EF-F49E-4BC1-BC17-A6E024B9AAD2}" destId="{F3D1EADF-0E84-41B2-A870-B9D72A3F5738}" srcOrd="2" destOrd="0" parTransId="{CC97104F-8B0F-439A-ADE3-8DCE85A557D3}" sibTransId="{F12649B5-C4A1-4F7D-B68E-8D7BECA43E45}"/>
    <dgm:cxn modelId="{90B778A6-5443-42A4-8791-F78414E33DF4}" srcId="{18DDD435-D5DF-402D-BD7C-3BF77CB5C1B9}" destId="{73C58D80-9F28-4913-8B97-C614F3C28D8F}" srcOrd="0" destOrd="0" parTransId="{C9538DA9-1912-4142-872C-80242BFFC9AA}" sibTransId="{F521CC44-12B0-4966-B03E-E87D5F9F74E1}"/>
    <dgm:cxn modelId="{A168348A-23FF-496D-A97D-B63EE2D65D70}" type="presOf" srcId="{E521D68F-7D92-47A0-94EC-17A18887DDB1}" destId="{9DA0D874-EBB5-44C0-B927-6C665CAC1887}" srcOrd="0" destOrd="1" presId="urn:microsoft.com/office/officeart/2005/8/layout/hList1"/>
    <dgm:cxn modelId="{AFCAB4C8-66B0-448A-802E-23077E483DB0}" type="presOf" srcId="{18DDD435-D5DF-402D-BD7C-3BF77CB5C1B9}" destId="{A42904D9-4054-4431-8E28-66488AB53B15}" srcOrd="0" destOrd="0" presId="urn:microsoft.com/office/officeart/2005/8/layout/hList1"/>
    <dgm:cxn modelId="{668CC5F3-E23F-4FBD-93B6-564775CA5878}" type="presOf" srcId="{BA652A8E-49FD-43DC-9FB7-089CCEA4A4CA}" destId="{76961C15-B974-408F-A64A-51B2AAB509BD}" srcOrd="0" destOrd="0" presId="urn:microsoft.com/office/officeart/2005/8/layout/hList1"/>
    <dgm:cxn modelId="{D71677D9-4911-413E-913D-40FFDAC5BF82}" srcId="{18DDD435-D5DF-402D-BD7C-3BF77CB5C1B9}" destId="{F5635B92-41AB-422B-BBAB-499F8FE0CA0B}" srcOrd="3" destOrd="0" parTransId="{AEA8FD36-DE6A-42F4-8FD2-45EE4A2B5EF0}" sibTransId="{2EFE077A-432F-482F-827A-656AC98A9A18}"/>
    <dgm:cxn modelId="{448F274C-3D66-4CAC-B084-2A858E5B418F}" type="presOf" srcId="{069A3796-142D-43E4-A220-D4367A81AD1F}" destId="{E96F10DC-327B-435D-9B6C-EEE4C05F2562}" srcOrd="0" destOrd="2" presId="urn:microsoft.com/office/officeart/2005/8/layout/hList1"/>
    <dgm:cxn modelId="{C8D7750B-99EC-4332-8BFC-5A9E5C009AA4}" type="presOf" srcId="{F5635B92-41AB-422B-BBAB-499F8FE0CA0B}" destId="{E96F10DC-327B-435D-9B6C-EEE4C05F2562}" srcOrd="0" destOrd="3" presId="urn:microsoft.com/office/officeart/2005/8/layout/hList1"/>
    <dgm:cxn modelId="{26D69C2F-5EDA-4C79-B42C-53B39F0E28B5}" type="presOf" srcId="{C8C4C66C-D403-477F-87A1-0399CD57A980}" destId="{9DA0D874-EBB5-44C0-B927-6C665CAC1887}" srcOrd="0" destOrd="3" presId="urn:microsoft.com/office/officeart/2005/8/layout/hList1"/>
    <dgm:cxn modelId="{1F5C10A0-FDB5-4BEB-8A47-78B238A7B257}" type="presOf" srcId="{A0E50196-B1C1-4D97-BEFE-59C22C307B92}" destId="{9DA0D874-EBB5-44C0-B927-6C665CAC1887}" srcOrd="0" destOrd="0" presId="urn:microsoft.com/office/officeart/2005/8/layout/hList1"/>
    <dgm:cxn modelId="{D6D47232-1CCD-46BA-858E-C830A994A4EC}" srcId="{18DDD435-D5DF-402D-BD7C-3BF77CB5C1B9}" destId="{A63DE49F-2C4D-4E1E-861C-85CCC7BF6E0E}" srcOrd="1" destOrd="0" parTransId="{AB532338-6C2F-4EF3-8313-7BE7E6102F9E}" sibTransId="{09521275-3E56-450B-8882-3FE446FAD266}"/>
    <dgm:cxn modelId="{B0E12AC6-1BF4-40B6-ADB8-581AF70A8188}" type="presOf" srcId="{B18F870C-E7D3-4793-9E32-BF48D1DBABB7}" destId="{CC9AF340-620B-4265-9164-A5DCF9A0C4D7}" srcOrd="0" destOrd="0" presId="urn:microsoft.com/office/officeart/2005/8/layout/hList1"/>
    <dgm:cxn modelId="{AF1C26C5-0635-4E52-B8EA-0D816AC41C72}" type="presOf" srcId="{F3D1EADF-0E84-41B2-A870-B9D72A3F5738}" destId="{9DA0D874-EBB5-44C0-B927-6C665CAC1887}" srcOrd="0" destOrd="2" presId="urn:microsoft.com/office/officeart/2005/8/layout/hList1"/>
    <dgm:cxn modelId="{928A1F48-4678-48E4-B7F3-1E123F00C2C1}" srcId="{4A6BA6EF-F49E-4BC1-BC17-A6E024B9AAD2}" destId="{E521D68F-7D92-47A0-94EC-17A18887DDB1}" srcOrd="1" destOrd="0" parTransId="{0EBE83C5-48F2-43E9-9DF1-4784DEAEE8D0}" sibTransId="{51318DE6-4573-41A8-8F5B-F726D195B4D3}"/>
    <dgm:cxn modelId="{0D2B0AA6-2B96-4DC2-B4C6-E5A71997D836}" type="presOf" srcId="{004AD96E-7AFC-405A-B87A-90A4C84D6181}" destId="{82536F87-B0A0-4098-8D7D-932AC63A232B}" srcOrd="0" destOrd="0" presId="urn:microsoft.com/office/officeart/2005/8/layout/hList1"/>
    <dgm:cxn modelId="{D0C93290-CD10-458C-A8FE-5DCF82EA95B6}" type="presParOf" srcId="{76961C15-B974-408F-A64A-51B2AAB509BD}" destId="{2A0B5D51-0CAC-414D-866A-9B0647F94ABD}" srcOrd="0" destOrd="0" presId="urn:microsoft.com/office/officeart/2005/8/layout/hList1"/>
    <dgm:cxn modelId="{CCC5652B-8DBC-4B17-921E-8872829A9A99}" type="presParOf" srcId="{2A0B5D51-0CAC-414D-866A-9B0647F94ABD}" destId="{CC9AF340-620B-4265-9164-A5DCF9A0C4D7}" srcOrd="0" destOrd="0" presId="urn:microsoft.com/office/officeart/2005/8/layout/hList1"/>
    <dgm:cxn modelId="{0AA3AD8F-B762-4C26-87A9-AA427E89E335}" type="presParOf" srcId="{2A0B5D51-0CAC-414D-866A-9B0647F94ABD}" destId="{82536F87-B0A0-4098-8D7D-932AC63A232B}" srcOrd="1" destOrd="0" presId="urn:microsoft.com/office/officeart/2005/8/layout/hList1"/>
    <dgm:cxn modelId="{85A13B53-874C-4E81-8CF9-AA46E2B0418C}" type="presParOf" srcId="{76961C15-B974-408F-A64A-51B2AAB509BD}" destId="{381872BB-DD37-4F8B-939F-875DFB614040}" srcOrd="1" destOrd="0" presId="urn:microsoft.com/office/officeart/2005/8/layout/hList1"/>
    <dgm:cxn modelId="{5B53EAF8-2BF6-4A7E-B4CA-C59D06AF20D3}" type="presParOf" srcId="{76961C15-B974-408F-A64A-51B2AAB509BD}" destId="{AF82B274-C884-4CA5-9C3A-773972C65BD9}" srcOrd="2" destOrd="0" presId="urn:microsoft.com/office/officeart/2005/8/layout/hList1"/>
    <dgm:cxn modelId="{A03FB9DD-5CCB-42DD-8AF9-525719DB481B}" type="presParOf" srcId="{AF82B274-C884-4CA5-9C3A-773972C65BD9}" destId="{A42904D9-4054-4431-8E28-66488AB53B15}" srcOrd="0" destOrd="0" presId="urn:microsoft.com/office/officeart/2005/8/layout/hList1"/>
    <dgm:cxn modelId="{518F562D-697A-4B98-B8E3-62D3FE9D0AD1}" type="presParOf" srcId="{AF82B274-C884-4CA5-9C3A-773972C65BD9}" destId="{E96F10DC-327B-435D-9B6C-EEE4C05F2562}" srcOrd="1" destOrd="0" presId="urn:microsoft.com/office/officeart/2005/8/layout/hList1"/>
    <dgm:cxn modelId="{77C52290-A45C-4B6E-98E1-1DFEFF8C50D5}" type="presParOf" srcId="{76961C15-B974-408F-A64A-51B2AAB509BD}" destId="{F287C7C1-73BB-4053-971D-16FDB2618F35}" srcOrd="3" destOrd="0" presId="urn:microsoft.com/office/officeart/2005/8/layout/hList1"/>
    <dgm:cxn modelId="{316C6233-FED4-42E9-822F-B48C7C547C50}" type="presParOf" srcId="{76961C15-B974-408F-A64A-51B2AAB509BD}" destId="{E070B92A-BB49-4720-8193-000493E99722}" srcOrd="4" destOrd="0" presId="urn:microsoft.com/office/officeart/2005/8/layout/hList1"/>
    <dgm:cxn modelId="{D7569BDC-54BB-410F-9229-A9AAB785F5CB}" type="presParOf" srcId="{E070B92A-BB49-4720-8193-000493E99722}" destId="{59895F79-D891-4E15-AF0E-5F2985376E59}" srcOrd="0" destOrd="0" presId="urn:microsoft.com/office/officeart/2005/8/layout/hList1"/>
    <dgm:cxn modelId="{FFCCDA5B-B923-4F9A-B320-68FD225593CB}" type="presParOf" srcId="{E070B92A-BB49-4720-8193-000493E99722}" destId="{9DA0D874-EBB5-44C0-B927-6C665CAC18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AF340-620B-4265-9164-A5DCF9A0C4D7}">
      <dsp:nvSpPr>
        <dsp:cNvPr id="0" name=""/>
        <dsp:cNvSpPr/>
      </dsp:nvSpPr>
      <dsp:spPr>
        <a:xfrm>
          <a:off x="2571" y="99196"/>
          <a:ext cx="2507456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Content validity</a:t>
          </a:r>
          <a:r>
            <a:rPr lang="en-US" sz="1600" b="1" kern="1200" dirty="0" smtClean="0"/>
            <a:t> </a:t>
          </a:r>
          <a:endParaRPr lang="en-US" sz="1600" b="1" kern="1200" dirty="0"/>
        </a:p>
      </dsp:txBody>
      <dsp:txXfrm>
        <a:off x="2571" y="99196"/>
        <a:ext cx="2507456" cy="432000"/>
      </dsp:txXfrm>
    </dsp:sp>
    <dsp:sp modelId="{82536F87-B0A0-4098-8D7D-932AC63A232B}">
      <dsp:nvSpPr>
        <dsp:cNvPr id="0" name=""/>
        <dsp:cNvSpPr/>
      </dsp:nvSpPr>
      <dsp:spPr>
        <a:xfrm>
          <a:off x="2571" y="531196"/>
          <a:ext cx="2507456" cy="2908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Degree to which the content of the test, as a sample, represents situations on the job </a:t>
          </a:r>
          <a:endParaRPr lang="en-US" sz="1500" kern="1200" dirty="0"/>
        </a:p>
      </dsp:txBody>
      <dsp:txXfrm>
        <a:off x="2571" y="531196"/>
        <a:ext cx="2507456" cy="2908145"/>
      </dsp:txXfrm>
    </dsp:sp>
    <dsp:sp modelId="{A42904D9-4054-4431-8E28-66488AB53B15}">
      <dsp:nvSpPr>
        <dsp:cNvPr id="0" name=""/>
        <dsp:cNvSpPr/>
      </dsp:nvSpPr>
      <dsp:spPr>
        <a:xfrm>
          <a:off x="2861071" y="99196"/>
          <a:ext cx="2507456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Construct validity</a:t>
          </a:r>
          <a:endParaRPr lang="en-US" sz="1600" kern="1200" dirty="0"/>
        </a:p>
      </dsp:txBody>
      <dsp:txXfrm>
        <a:off x="2861071" y="99196"/>
        <a:ext cx="2507456" cy="432000"/>
      </dsp:txXfrm>
    </dsp:sp>
    <dsp:sp modelId="{E96F10DC-327B-435D-9B6C-EEE4C05F2562}">
      <dsp:nvSpPr>
        <dsp:cNvPr id="0" name=""/>
        <dsp:cNvSpPr/>
      </dsp:nvSpPr>
      <dsp:spPr>
        <a:xfrm>
          <a:off x="2873834" y="497112"/>
          <a:ext cx="2507456" cy="2908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 measure is logically related to another variable as you had conceptualized it to be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Example Construct = Happiness 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Measure: Financial stability (If  not related to happiness than low construct validity)</a:t>
          </a:r>
          <a:endParaRPr lang="en-US" sz="1500" kern="1200" dirty="0"/>
        </a:p>
      </dsp:txBody>
      <dsp:txXfrm>
        <a:off x="2873834" y="497112"/>
        <a:ext cx="2507456" cy="2908145"/>
      </dsp:txXfrm>
    </dsp:sp>
    <dsp:sp modelId="{59895F79-D891-4E15-AF0E-5F2985376E59}">
      <dsp:nvSpPr>
        <dsp:cNvPr id="0" name=""/>
        <dsp:cNvSpPr/>
      </dsp:nvSpPr>
      <dsp:spPr>
        <a:xfrm>
          <a:off x="5719571" y="99196"/>
          <a:ext cx="2507456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Criterion-related validity</a:t>
          </a:r>
          <a:endParaRPr lang="en-US" sz="1600" kern="1200" dirty="0"/>
        </a:p>
      </dsp:txBody>
      <dsp:txXfrm>
        <a:off x="5719571" y="99196"/>
        <a:ext cx="2507456" cy="432000"/>
      </dsp:txXfrm>
    </dsp:sp>
    <dsp:sp modelId="{9DA0D874-EBB5-44C0-B927-6C665CAC1887}">
      <dsp:nvSpPr>
        <dsp:cNvPr id="0" name=""/>
        <dsp:cNvSpPr/>
      </dsp:nvSpPr>
      <dsp:spPr>
        <a:xfrm>
          <a:off x="5719571" y="531196"/>
          <a:ext cx="2507456" cy="2908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Degree to which a selection device accurately predicts important elements of work behavior  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Relationship to the other measures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Predictive validity</a:t>
          </a:r>
          <a:r>
            <a:rPr lang="en-US" sz="1500" kern="1200" dirty="0" smtClean="0"/>
            <a:t> uses test scores of applicants to compare with their future job performance 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Concurrent </a:t>
          </a:r>
          <a:r>
            <a:rPr lang="en-US" sz="1500" i="1" kern="1200" dirty="0" smtClean="0"/>
            <a:t>validity: Does it relates to the existing similar </a:t>
          </a:r>
          <a:r>
            <a:rPr lang="en-US" sz="1500" i="1" kern="1200" dirty="0" err="1" smtClean="0"/>
            <a:t>meaures</a:t>
          </a:r>
          <a:r>
            <a:rPr lang="en-US" sz="1500" i="1" kern="1200" dirty="0" smtClean="0"/>
            <a:t>?</a:t>
          </a:r>
          <a:endParaRPr lang="en-US" sz="1500" kern="1200" dirty="0"/>
        </a:p>
      </dsp:txBody>
      <dsp:txXfrm>
        <a:off x="5719571" y="531196"/>
        <a:ext cx="2507456" cy="290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7FCF34D-0D60-433D-9ABB-65EADB65987E}" type="datetimeFigureOut">
              <a:rPr lang="en-US"/>
              <a:pPr>
                <a:defRPr/>
              </a:pPr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E69C7ED-F50F-42EB-B147-E06284D8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9C7ED-F50F-42EB-B147-E06284D8FC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9C7ED-F50F-42EB-B147-E06284D8FC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46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2CC2-FC45-460D-9CDE-F5EC8276C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65DE-F34C-4BF3-9B84-57FD14F32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E8591-D5AF-43D9-A46D-489257941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6F0A-F464-46D1-A6CA-75BC54380E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F3760F-DEDA-4DC1-8392-E0111410C2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4" r:id="rId3"/>
    <p:sldLayoutId id="2147483695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fs/fs16-bck.htm" TargetMode="External"/><Relationship Id="rId2" Type="http://schemas.openxmlformats.org/officeDocument/2006/relationships/hyperlink" Target="http://www.forbes.com/sites/kashmirhill/2012/03/05/facebook-can-tell-you-if-a-person-is-worth-hi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s.gov/oco/oco20046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kill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atwom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9436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Chapter </a:t>
            </a:r>
            <a:r>
              <a:rPr lang="en-US" b="1" dirty="0" smtClean="0"/>
              <a:t>7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Foundations of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HR</a:t>
            </a:r>
            <a:r>
              <a:rPr lang="en-US" sz="2800" dirty="0" smtClean="0">
                <a:solidFill>
                  <a:srgbClr val="000000"/>
                </a:solidFill>
              </a:rPr>
              <a:t> manager makes an offer of employment, contingent on successful completion of background check, physical/medical exam, drug test, etc.</a:t>
            </a:r>
          </a:p>
          <a:p>
            <a:pPr marL="0" indent="0" eaLnBrk="1" hangingPunct="1">
              <a:buNone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May use only job-related information to make a hiring decision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3581400"/>
            <a:ext cx="82296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95600" y="1676400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conditional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job offer</a:t>
            </a:r>
          </a:p>
        </p:txBody>
      </p:sp>
    </p:spTree>
    <p:extLst>
      <p:ext uri="{BB962C8B-B14F-4D97-AF65-F5344CB8AC3E}">
        <p14:creationId xmlns:p14="http://schemas.microsoft.com/office/powerpoint/2010/main" val="3231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Verifies information from the application form:</a:t>
            </a:r>
          </a:p>
          <a:p>
            <a:r>
              <a:rPr lang="en-US" sz="2000" dirty="0" smtClean="0"/>
              <a:t>References </a:t>
            </a:r>
          </a:p>
          <a:p>
            <a:r>
              <a:rPr lang="en-US" sz="2000" dirty="0" smtClean="0"/>
              <a:t>Former employers</a:t>
            </a:r>
          </a:p>
          <a:p>
            <a:r>
              <a:rPr lang="en-US" sz="2000" dirty="0" smtClean="0"/>
              <a:t>Education</a:t>
            </a:r>
          </a:p>
          <a:p>
            <a:r>
              <a:rPr lang="en-US" sz="2000" dirty="0" smtClean="0"/>
              <a:t>Third-Party </a:t>
            </a:r>
          </a:p>
          <a:p>
            <a:r>
              <a:rPr lang="en-US" sz="2000" dirty="0" smtClean="0"/>
              <a:t>Legal status to work in U.S.</a:t>
            </a:r>
          </a:p>
          <a:p>
            <a:r>
              <a:rPr lang="en-US" sz="2000" dirty="0" smtClean="0"/>
              <a:t>Credit references</a:t>
            </a:r>
          </a:p>
          <a:p>
            <a:r>
              <a:rPr lang="en-US" sz="2000" dirty="0" smtClean="0"/>
              <a:t>Criminal records</a:t>
            </a:r>
          </a:p>
          <a:p>
            <a:r>
              <a:rPr lang="en-US" sz="2000" dirty="0" smtClean="0"/>
              <a:t>Online Searches </a:t>
            </a:r>
          </a:p>
          <a:p>
            <a:pPr>
              <a:buNone/>
            </a:pPr>
            <a:r>
              <a:rPr lang="en-US" sz="2000" u="sng" dirty="0" smtClean="0">
                <a:hlinkClick r:id="rId2"/>
              </a:rPr>
              <a:t>What employers look for on Facebook</a:t>
            </a:r>
            <a:endParaRPr lang="en-US" sz="2000" dirty="0" smtClean="0"/>
          </a:p>
          <a:p>
            <a:pPr>
              <a:buNone/>
            </a:pPr>
            <a:r>
              <a:rPr lang="en-US" sz="2000" u="sng" dirty="0" smtClean="0">
                <a:hlinkClick r:id="rId3"/>
              </a:rPr>
              <a:t>What are employee and employer rights when doing online background checks?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08764" y="198120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105400" y="1905000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background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investigation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49582" y="28956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852555" y="2895600"/>
            <a:ext cx="3733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9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sz="2400" dirty="0" smtClean="0"/>
              <a:t>Qualified privilege: </a:t>
            </a:r>
          </a:p>
          <a:p>
            <a:pPr lvl="1"/>
            <a:r>
              <a:rPr lang="en-US" sz="2000" dirty="0" smtClean="0"/>
              <a:t>Former employers may discuss employees with prospective employers without fear of reprisal as long as the discussion is about job-related, documented facts </a:t>
            </a:r>
          </a:p>
          <a:p>
            <a:r>
              <a:rPr lang="en-US" sz="2400" dirty="0" smtClean="0"/>
              <a:t>One-third of all applicants exaggerate their backgrounds or experiences  </a:t>
            </a:r>
          </a:p>
          <a:p>
            <a:r>
              <a:rPr lang="en-US" sz="2400" dirty="0" smtClean="0"/>
              <a:t>A good predictor of future behavior is an individual’s past behavior </a:t>
            </a:r>
            <a:r>
              <a:rPr lang="en-US" sz="2800" dirty="0" smtClean="0"/>
              <a:t> 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5888326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i="1" dirty="0">
                <a:solidFill>
                  <a:schemeClr val="accent1"/>
                </a:solidFill>
              </a:rPr>
              <a:t>Companies can be held liable for failure to properly hire.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24200" y="1498600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background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348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sz="2800" dirty="0" smtClean="0"/>
              <a:t>Used only to determine if the individual can comply with essential functions of the job </a:t>
            </a:r>
          </a:p>
          <a:p>
            <a:r>
              <a:rPr lang="en-US" sz="2800" i="1" dirty="0" smtClean="0"/>
              <a:t>Americans with Disabilities Act</a:t>
            </a:r>
            <a:r>
              <a:rPr lang="en-US" sz="2800" dirty="0" smtClean="0"/>
              <a:t> requires that exams be given only after conditional job offer is made </a:t>
            </a:r>
          </a:p>
          <a:p>
            <a:r>
              <a:rPr lang="en-US" sz="2800" dirty="0" smtClean="0"/>
              <a:t>Drug tests can be given at this time</a:t>
            </a:r>
          </a:p>
          <a:p>
            <a:r>
              <a:rPr lang="en-US" sz="2800" dirty="0" smtClean="0"/>
              <a:t>Company health &amp; life insurance policy qualifier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743200" y="1447800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medical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6469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Actual hiring decision generally made by the department manager, not </a:t>
            </a:r>
            <a:r>
              <a:rPr lang="en-US" sz="2400" dirty="0" smtClean="0">
                <a:solidFill>
                  <a:schemeClr val="accent1"/>
                </a:solidFill>
              </a:rPr>
              <a:t>HR</a:t>
            </a:r>
            <a:r>
              <a:rPr lang="en-US" sz="2400" dirty="0" smtClean="0">
                <a:solidFill>
                  <a:srgbClr val="000000"/>
                </a:solidFill>
              </a:rPr>
              <a:t> manager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Candidates not hired deserve the courtesy of prompt notification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222812" y="1531938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job offer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41612" y="4267200"/>
            <a:ext cx="7162800" cy="2133600"/>
          </a:xfrm>
          <a:prstGeom prst="rect">
            <a:avLst/>
          </a:prstGeom>
          <a:solidFill>
            <a:srgbClr val="E6E6C2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i="1" dirty="0"/>
          </a:p>
          <a:p>
            <a:pPr algn="ctr"/>
            <a:r>
              <a:rPr lang="en-US" b="1" i="1" dirty="0"/>
              <a:t>Resources for Job Seekers: Evaluating Companies</a:t>
            </a:r>
          </a:p>
          <a:p>
            <a:pPr algn="ctr"/>
            <a:r>
              <a:rPr lang="en-US" i="1" dirty="0"/>
              <a:t>Dun &amp; Bradstreet’s Million Dollar Directory</a:t>
            </a:r>
            <a:r>
              <a:rPr lang="en-US" dirty="0"/>
              <a:t> </a:t>
            </a:r>
          </a:p>
          <a:p>
            <a:pPr algn="ctr"/>
            <a:r>
              <a:rPr lang="en-US" i="1" dirty="0"/>
              <a:t>Standard and Poor’s Register of Corporations</a:t>
            </a:r>
            <a:r>
              <a:rPr lang="en-US" dirty="0"/>
              <a:t> </a:t>
            </a:r>
          </a:p>
          <a:p>
            <a:pPr algn="ctr"/>
            <a:r>
              <a:rPr lang="en-US" i="1" dirty="0" err="1"/>
              <a:t>Mergent’s</a:t>
            </a:r>
            <a:r>
              <a:rPr lang="en-US" i="1" dirty="0"/>
              <a:t> Industrial Review (formerly Moody’s Industrial Manual)</a:t>
            </a:r>
            <a:r>
              <a:rPr lang="en-US" dirty="0"/>
              <a:t> </a:t>
            </a:r>
          </a:p>
          <a:p>
            <a:pPr algn="ctr"/>
            <a:r>
              <a:rPr lang="en-US" i="1" dirty="0"/>
              <a:t>Thomas Register of American Manufacturers</a:t>
            </a:r>
            <a:r>
              <a:rPr lang="en-US" dirty="0"/>
              <a:t> </a:t>
            </a:r>
          </a:p>
          <a:p>
            <a:pPr algn="ctr"/>
            <a:r>
              <a:rPr lang="en-US" i="1" dirty="0"/>
              <a:t>Ward’s Business Directory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From:  </a:t>
            </a:r>
            <a:r>
              <a:rPr lang="en-US" dirty="0">
                <a:hlinkClick r:id="rId2"/>
              </a:rPr>
              <a:t>http://www.bls.gov/oco/oco20046.htm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 Comprehensive Approach </a:t>
            </a:r>
          </a:p>
          <a:p>
            <a:r>
              <a:rPr lang="en-US" sz="2800" dirty="0" smtClean="0"/>
              <a:t>Comprehensive selection </a:t>
            </a:r>
          </a:p>
          <a:p>
            <a:pPr lvl="1"/>
            <a:r>
              <a:rPr lang="en-US" sz="2400" dirty="0" smtClean="0"/>
              <a:t>Puts applicants through all the steps in the selection process before making a decision. </a:t>
            </a:r>
          </a:p>
          <a:p>
            <a:pPr lvl="1"/>
            <a:r>
              <a:rPr lang="en-US" sz="2400" dirty="0" smtClean="0"/>
              <a:t>Assesses both strengths and weaknesses, and is considered more realistic </a:t>
            </a:r>
          </a:p>
          <a:p>
            <a:pPr lvl="1"/>
            <a:r>
              <a:rPr lang="en-US" sz="2400" dirty="0" smtClean="0"/>
              <a:t>May only measure factors related to the job</a:t>
            </a:r>
          </a:p>
          <a:p>
            <a:pPr lvl="1"/>
            <a:r>
              <a:rPr lang="en-US" sz="2400" dirty="0" smtClean="0"/>
              <a:t>Typically more costly and time consuming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cs typeface="Times New Roman" pitchFamily="18" charset="0"/>
              </a:rPr>
              <a:t>Now it’s up to the candidate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Most people want jobs compatible with their personality</a:t>
            </a: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Applicants who are not hired this time will still form an impression about the company </a:t>
            </a: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Management should make sure the selection process leaves candidates with a favorable impression of the company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Elements for Successful Predictors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8669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What test elements help predict which applicants will be successful on the job?</a:t>
            </a:r>
            <a:r>
              <a:rPr lang="en-US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838200" y="39243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reliability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352800" y="44577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validity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867400" y="50673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cut scores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657600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The ability of the selection tool to measure an attribute consistently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HR</a:t>
            </a:r>
            <a:r>
              <a:rPr lang="en-US" sz="2800" dirty="0" smtClean="0">
                <a:solidFill>
                  <a:srgbClr val="000000"/>
                </a:solidFill>
              </a:rPr>
              <a:t> managers need reliable tests to make sure the applicant will perform satisfactorily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Elements for Successful Predictors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54741" y="2112169"/>
            <a:ext cx="71628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276600" y="15240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E6E6C2"/>
                </a:solidFill>
              </a:rPr>
              <a:t>reliability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26141" y="5582962"/>
            <a:ext cx="7620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There are companies that specialize in employment testing. For example, watch the demo at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www.eSkill.com</a:t>
            </a:r>
            <a:r>
              <a:rPr lang="en-US" sz="20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8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sz="2800" dirty="0"/>
              <a:t>The relationship between scores on a selection tool and a relevant criterion, such as job performance. </a:t>
            </a:r>
          </a:p>
          <a:p>
            <a:pPr lvl="1"/>
            <a:r>
              <a:rPr lang="en-US" sz="2400" dirty="0"/>
              <a:t>Content validity</a:t>
            </a:r>
          </a:p>
          <a:p>
            <a:pPr lvl="1"/>
            <a:r>
              <a:rPr lang="en-US" sz="2400" dirty="0"/>
              <a:t>Construct validity</a:t>
            </a:r>
          </a:p>
          <a:p>
            <a:pPr lvl="1"/>
            <a:r>
              <a:rPr lang="en-US" sz="2400" dirty="0"/>
              <a:t>Criterion-related </a:t>
            </a:r>
            <a:r>
              <a:rPr lang="en-US" sz="2400" dirty="0" smtClean="0"/>
              <a:t>validity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Elements for Successful Predictors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325906" y="16764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E6E6C2"/>
                </a:solidFill>
              </a:rPr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20153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5453063" y="45275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5529263" y="368935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4843463" y="30035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5376863" y="23177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2405063" y="36893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4"/>
          <p:cNvSpPr>
            <a:spLocks noChangeShapeType="1"/>
          </p:cNvSpPr>
          <p:nvPr/>
        </p:nvSpPr>
        <p:spPr bwMode="auto">
          <a:xfrm flipV="1">
            <a:off x="1643063" y="391795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V="1">
            <a:off x="4691063" y="5670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>
            <a:off x="1795463" y="5746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4691063" y="4832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 flipH="1">
            <a:off x="4462463" y="3003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4462463" y="23177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 flipH="1">
            <a:off x="4462463" y="1631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3395663" y="1479550"/>
            <a:ext cx="2057400" cy="3333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initial screening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395663" y="2165350"/>
            <a:ext cx="2057400" cy="3333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completed application   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395663" y="2851150"/>
            <a:ext cx="1512888" cy="3333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employment test</a:t>
            </a: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3409951" y="3536950"/>
            <a:ext cx="2163762" cy="3333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comprehensive interview</a:t>
            </a: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1271588" y="3460750"/>
            <a:ext cx="1060450" cy="5461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conditional</a:t>
            </a:r>
          </a:p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job offer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3395663" y="5289550"/>
            <a:ext cx="2519363" cy="5461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medical/physical examination</a:t>
            </a:r>
          </a:p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(conditional job offer made)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1262063" y="5137150"/>
            <a:ext cx="1058863" cy="5461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permanent</a:t>
            </a:r>
          </a:p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 job offer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7688263" y="5432425"/>
            <a:ext cx="1404938" cy="3333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reject applicant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3395663" y="4298950"/>
            <a:ext cx="2143125" cy="5461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background examination</a:t>
            </a:r>
          </a:p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if required</a:t>
            </a: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2557463" y="3689350"/>
            <a:ext cx="690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Passed</a:t>
            </a: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1871663" y="45275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71901" y="4930775"/>
            <a:ext cx="690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Passed</a:t>
            </a: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1605757" y="6153035"/>
            <a:ext cx="32377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dirty="0"/>
              <a:t>Able to perform essential elements of the job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3467101" y="1860550"/>
            <a:ext cx="690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Passed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3467101" y="2492375"/>
            <a:ext cx="690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Passed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3457576" y="3232150"/>
            <a:ext cx="776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Passed</a:t>
            </a: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1795463" y="612775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>
            <a:off x="1871663" y="3994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5834063" y="4557713"/>
            <a:ext cx="1711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Problems encountered</a:t>
            </a: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5791201" y="3765550"/>
            <a:ext cx="263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Failed to impress interviewer and/or </a:t>
            </a:r>
          </a:p>
          <a:p>
            <a:pPr eaLnBrk="1" hangingPunct="1"/>
            <a:r>
              <a:rPr lang="en-US" sz="1200"/>
              <a:t>meet job expectations</a:t>
            </a:r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5786438" y="3033713"/>
            <a:ext cx="885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Failed test</a:t>
            </a: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5783263" y="2317750"/>
            <a:ext cx="241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Failed to complete application or </a:t>
            </a:r>
          </a:p>
          <a:p>
            <a:pPr eaLnBrk="1" hangingPunct="1"/>
            <a:r>
              <a:rPr lang="en-US" sz="1200"/>
              <a:t>failed job specifications</a:t>
            </a: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5757863" y="1631950"/>
            <a:ext cx="27257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Failed to meet minimum qualifications</a:t>
            </a:r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>
            <a:off x="5453063" y="16319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8424863" y="163195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49"/>
          <p:cNvSpPr>
            <a:spLocks noChangeShapeType="1"/>
          </p:cNvSpPr>
          <p:nvPr/>
        </p:nvSpPr>
        <p:spPr bwMode="auto">
          <a:xfrm>
            <a:off x="5910263" y="55943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70588" y="5594350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Unfit to do essential </a:t>
            </a:r>
          </a:p>
          <a:p>
            <a:pPr eaLnBrk="1" hangingPunct="1"/>
            <a:r>
              <a:rPr lang="en-US" sz="1200"/>
              <a:t>elements of job</a:t>
            </a:r>
          </a:p>
        </p:txBody>
      </p:sp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881063" y="1403350"/>
            <a:ext cx="2362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/>
              <a:t>The selection process typically consists of eight steps.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5072063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Elements for Successful Predictors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3470887"/>
              </p:ext>
            </p:extLst>
          </p:nvPr>
        </p:nvGraphicFramePr>
        <p:xfrm>
          <a:off x="609600" y="2819400"/>
          <a:ext cx="8229600" cy="353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505200" y="1667435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E6E6C2"/>
                </a:solidFill>
              </a:rPr>
              <a:t>validity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962400" cy="50164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Key </a:t>
            </a:r>
            <a:r>
              <a:rPr lang="en-US" dirty="0"/>
              <a:t>Elements for Successful Predictors</a:t>
            </a:r>
          </a:p>
        </p:txBody>
      </p:sp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4959016" y="574469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3663616" y="521129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 flipV="1">
            <a:off x="7321216" y="323009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758616" y="1858496"/>
            <a:ext cx="1600200" cy="1377950"/>
            <a:chOff x="768" y="1008"/>
            <a:chExt cx="1008" cy="868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392" y="12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68" y="1008"/>
              <a:ext cx="768" cy="8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E6E6C2"/>
                  </a:solidFill>
                </a:rPr>
                <a:t>Give test to all applicants, record score and file</a:t>
              </a:r>
            </a:p>
            <a:p>
              <a:pPr algn="ctr" eaLnBrk="1" hangingPunct="1"/>
              <a:endParaRPr lang="en-US" sz="1400" dirty="0">
                <a:solidFill>
                  <a:srgbClr val="E6E6C2"/>
                </a:solidFill>
              </a:endParaRP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435016" y="1858496"/>
            <a:ext cx="1676400" cy="1377950"/>
            <a:chOff x="1872" y="1008"/>
            <a:chExt cx="1056" cy="868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544" y="12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872" y="1008"/>
              <a:ext cx="816" cy="8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E6E6C2"/>
                  </a:solidFill>
                </a:rPr>
                <a:t>Hire based on criteria other than test results</a:t>
              </a:r>
            </a:p>
            <a:p>
              <a:pPr eaLnBrk="1" hangingPunct="1"/>
              <a:endParaRPr lang="en-US" sz="1400">
                <a:solidFill>
                  <a:srgbClr val="E6E6C2"/>
                </a:solidFill>
              </a:endParaRPr>
            </a:p>
            <a:p>
              <a:pPr eaLnBrk="1" hangingPunct="1"/>
              <a:endParaRPr lang="en-US" sz="1400">
                <a:solidFill>
                  <a:srgbClr val="E6E6C2"/>
                </a:solidFill>
              </a:endParaRPr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5187616" y="1858496"/>
            <a:ext cx="1600200" cy="1368425"/>
            <a:chOff x="3168" y="998"/>
            <a:chExt cx="912" cy="862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696" y="12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168" y="998"/>
              <a:ext cx="672" cy="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E6E6C2"/>
                  </a:solidFill>
                </a:rPr>
                <a:t>Evaluate performance one year after beginning work</a:t>
              </a:r>
            </a:p>
          </p:txBody>
        </p: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626016" y="4258796"/>
            <a:ext cx="1066800" cy="1377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>
              <a:solidFill>
                <a:srgbClr val="E6E6C2"/>
              </a:solidFill>
            </a:endParaRPr>
          </a:p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Set and implement valid cut scores</a:t>
            </a:r>
          </a:p>
          <a:p>
            <a:pPr algn="ctr" eaLnBrk="1" hangingPunct="1"/>
            <a:endParaRPr lang="en-US" sz="1400">
              <a:solidFill>
                <a:srgbClr val="E6E6C2"/>
              </a:solidFill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73016" y="4525496"/>
            <a:ext cx="1066800" cy="1377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>
              <a:solidFill>
                <a:srgbClr val="E6E6C2"/>
              </a:solidFill>
            </a:endParaRPr>
          </a:p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Give test to all current employees</a:t>
            </a:r>
          </a:p>
          <a:p>
            <a:pPr algn="ctr" eaLnBrk="1" hangingPunct="1"/>
            <a:endParaRPr lang="en-US" sz="1400">
              <a:solidFill>
                <a:srgbClr val="E6E6C2"/>
              </a:solidFill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381166" y="1415584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Predictive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095641" y="6199795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Concurrent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3216" y="3001496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1758616" y="521129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1758616" y="4296896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5644816" y="5211296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5263816" y="5287496"/>
            <a:ext cx="0" cy="609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1072816" y="6201896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1149016" y="4601696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1149016" y="2163296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1149016" y="216329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996616" y="3382496"/>
            <a:ext cx="1143000" cy="1165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>
              <a:solidFill>
                <a:srgbClr val="E6E6C2"/>
              </a:solidFill>
            </a:endParaRPr>
          </a:p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Develop a battery of tests</a:t>
            </a:r>
          </a:p>
          <a:p>
            <a:pPr algn="ctr" eaLnBrk="1" hangingPunct="1"/>
            <a:endParaRPr lang="en-US" sz="1400">
              <a:solidFill>
                <a:srgbClr val="E6E6C2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864016" y="1858496"/>
            <a:ext cx="1600200" cy="159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Analyze test scores and performance evaluations for significant relationship; does it exist?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4349416" y="4220696"/>
            <a:ext cx="1295400" cy="180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E6E6C2"/>
                </a:solidFill>
              </a:rPr>
              <a:t>Analyze test scores and performance evaluations for significant relationship: does it exist?</a:t>
            </a:r>
          </a:p>
          <a:p>
            <a:pPr algn="ctr" eaLnBrk="1" hangingPunct="1"/>
            <a:endParaRPr lang="en-US" sz="1400">
              <a:solidFill>
                <a:srgbClr val="E6E6C2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2292016" y="3839696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8067341" y="3495209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 flipH="1">
            <a:off x="6254416" y="383969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5644816" y="5211296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5035216" y="612569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044616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The cut score separates successful  from unsuccessful performers.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Cut scores on a selection device can be determined by validity studies</a:t>
            </a: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Applicants scoring below the cut score are predicted to be unsuccessful on the job and are rejected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Key </a:t>
            </a:r>
            <a:r>
              <a:rPr lang="en-US" dirty="0"/>
              <a:t>Elements for Successful Predictors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3162300"/>
            <a:ext cx="85344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352800" y="163830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>
                <a:solidFill>
                  <a:srgbClr val="E6E6C2"/>
                </a:solidFill>
              </a:rPr>
              <a:t>cut scores</a:t>
            </a:r>
          </a:p>
        </p:txBody>
      </p:sp>
    </p:spTree>
    <p:extLst>
      <p:ext uri="{BB962C8B-B14F-4D97-AF65-F5344CB8AC3E}">
        <p14:creationId xmlns:p14="http://schemas.microsoft.com/office/powerpoint/2010/main" val="12423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Selection criteria for international assignments: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1. Interest in working overseas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2. Ability to relate to different cultures and environments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3. Supportiveness of the candidate’s family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Female executives have done well abroad in Asia and Latin America, despite past reluctance to assign them to these countries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From a Global Perspective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5800" y="4953000"/>
            <a:ext cx="7772400" cy="1447800"/>
          </a:xfrm>
          <a:prstGeom prst="rect">
            <a:avLst/>
          </a:prstGeom>
          <a:solidFill>
            <a:srgbClr val="E6E6C2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For Further Information</a:t>
            </a:r>
            <a:br>
              <a:rPr lang="en-US" sz="1600" dirty="0" smtClean="0"/>
            </a:br>
            <a:r>
              <a:rPr lang="en-US" sz="1600" dirty="0" smtClean="0">
                <a:hlinkClick r:id="rId2"/>
              </a:rPr>
              <a:t>www.expatwomen.com</a:t>
            </a:r>
            <a:r>
              <a:rPr lang="en-US" sz="1600" dirty="0" smtClean="0"/>
              <a:t>: resources for women taking overseas positions</a:t>
            </a:r>
            <a:br>
              <a:rPr lang="en-US" sz="1600" dirty="0" smtClean="0"/>
            </a:br>
            <a:r>
              <a:rPr lang="en-US" sz="1600" i="1" dirty="0" smtClean="0">
                <a:solidFill>
                  <a:schemeClr val="hlink"/>
                </a:solidFill>
              </a:rPr>
              <a:t>Best Practices for Managers and Expatriates: </a:t>
            </a:r>
            <a:br>
              <a:rPr lang="en-US" sz="1600" i="1" dirty="0" smtClean="0">
                <a:solidFill>
                  <a:schemeClr val="hlink"/>
                </a:solidFill>
              </a:rPr>
            </a:br>
            <a:r>
              <a:rPr lang="en-US" sz="1600" i="1" dirty="0" smtClean="0">
                <a:solidFill>
                  <a:schemeClr val="hlink"/>
                </a:solidFill>
              </a:rPr>
              <a:t>A Guide on Selection, Hiring and Compensation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By Stan Lomax: book for managers and overseas assignees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690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excel in your own job interview</a:t>
            </a:r>
          </a:p>
          <a:p>
            <a:r>
              <a:rPr lang="en-US" sz="2400" dirty="0" smtClean="0"/>
              <a:t>Do some homework on the company </a:t>
            </a:r>
          </a:p>
          <a:p>
            <a:r>
              <a:rPr lang="en-US" sz="2400" dirty="0" smtClean="0"/>
              <a:t>Get a good night’s rest the night before </a:t>
            </a:r>
          </a:p>
          <a:p>
            <a:r>
              <a:rPr lang="en-US" sz="2400" dirty="0" smtClean="0"/>
              <a:t>Dress appropriately </a:t>
            </a:r>
          </a:p>
          <a:p>
            <a:r>
              <a:rPr lang="en-US" sz="2400" dirty="0" smtClean="0"/>
              <a:t>Arrive for the interview a few minutes early </a:t>
            </a:r>
          </a:p>
          <a:p>
            <a:r>
              <a:rPr lang="en-US" sz="2400" dirty="0" smtClean="0"/>
              <a:t>Use a firm handshake </a:t>
            </a:r>
          </a:p>
          <a:p>
            <a:r>
              <a:rPr lang="en-US" sz="2400" dirty="0" smtClean="0"/>
              <a:t>Maintain good eye contact</a:t>
            </a:r>
          </a:p>
          <a:p>
            <a:r>
              <a:rPr lang="en-US" sz="2400" dirty="0" smtClean="0"/>
              <a:t>Take the opportunity to have practice interviews </a:t>
            </a:r>
          </a:p>
          <a:p>
            <a:r>
              <a:rPr lang="en-US" sz="2400" dirty="0" smtClean="0"/>
              <a:t>Thank the interviewer in person, and send a thank-you note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Excelling at the Interview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Fill-in-the-blanks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1. The _____ is the first step in the selection process.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</a:rPr>
              <a:t>	initial screening interview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2. _____ assign values to application information in order to determine job success.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</a:rPr>
              <a:t>	Weighted application forms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3. _______ require applicants to engage in job behaviors necessary for doing the job successfully.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</a:rPr>
              <a:t>	Performance simulation tests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4. Three types of comprehensive interviews are _____, ______, and _____.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  <a:cs typeface="Times New Roman" pitchFamily="18" charset="0"/>
              </a:rPr>
              <a:t>	traditional, panel, and situational</a:t>
            </a:r>
            <a:r>
              <a:rPr lang="en-US" sz="1600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5. In a _____, HR manager makes an offer of employment, contingent upon successful completion of background check, physical/medical exam, drug test, etc.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</a:rPr>
              <a:t>	conditional job offer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6. _________ </a:t>
            </a:r>
            <a:r>
              <a:rPr lang="en-US" sz="1600" dirty="0" smtClean="0"/>
              <a:t>means employers may discuss employees with prospective employers without fear of reprisal as long as the discussion is about job-related, documented facts.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</a:rPr>
              <a:t>	Qualified privilege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7. There three types of validity are _______, ________, and _______.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</a:rPr>
              <a:t>	Content, construct, criterion-related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8. On an employment test, </a:t>
            </a:r>
            <a:r>
              <a:rPr lang="en-US" sz="1600" smtClean="0"/>
              <a:t>the _____ </a:t>
            </a:r>
            <a:r>
              <a:rPr lang="en-US" sz="1600" dirty="0" smtClean="0">
                <a:solidFill>
                  <a:srgbClr val="000000"/>
                </a:solidFill>
              </a:rPr>
              <a:t>separates successful from unsuccessful performers.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3300"/>
                </a:solidFill>
              </a:rPr>
              <a:t>	cut score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3810000" cy="349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048001"/>
            <a:ext cx="8229600" cy="2133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Job description information is shared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sz="2800" dirty="0" smtClean="0">
                <a:solidFill>
                  <a:srgbClr val="000000"/>
                </a:solidFill>
              </a:rPr>
              <a:t>long with a salary range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839788" lvl="1" indent="-382588" eaLnBrk="1" hangingPunct="1"/>
            <a:r>
              <a:rPr lang="en-US" sz="2400" dirty="0" smtClean="0">
                <a:solidFill>
                  <a:srgbClr val="000000"/>
                </a:solidFill>
              </a:rPr>
              <a:t>Weeding out of applicants who don’t meet general job requirements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839788" lvl="1" indent="-382588" eaLnBrk="1" hangingPunct="1"/>
            <a:r>
              <a:rPr lang="en-US" sz="2400" dirty="0" smtClean="0">
                <a:solidFill>
                  <a:srgbClr val="000000"/>
                </a:solidFill>
              </a:rPr>
              <a:t>Screening interviews help candidates decide if position is suitable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846294" y="1676400"/>
            <a:ext cx="32766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initial screening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interview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93694" y="4343400"/>
            <a:ext cx="7086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9788" lvl="1" indent="-382588"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1523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Gives a job-performance-related synopsis of what applicants have been doing, their skills and accomplishments. </a:t>
            </a:r>
          </a:p>
          <a:p>
            <a:r>
              <a:rPr lang="en-US" sz="2400" dirty="0" smtClean="0"/>
              <a:t>Legal considerations </a:t>
            </a:r>
          </a:p>
          <a:p>
            <a:pPr lvl="1"/>
            <a:r>
              <a:rPr lang="en-US" sz="2000" dirty="0" smtClean="0"/>
              <a:t>Omit items that are not job-related such as gender, religion, age</a:t>
            </a:r>
          </a:p>
          <a:p>
            <a:pPr lvl="1"/>
            <a:r>
              <a:rPr lang="en-US" sz="2000" dirty="0" smtClean="0"/>
              <a:t>Includes statement giving employer the right to dismiss an employee for falsifying information </a:t>
            </a:r>
          </a:p>
          <a:p>
            <a:pPr lvl="1"/>
            <a:r>
              <a:rPr lang="en-US" sz="2000" dirty="0" smtClean="0"/>
              <a:t>Asks for permission to check work references </a:t>
            </a:r>
          </a:p>
          <a:p>
            <a:pPr lvl="1"/>
            <a:r>
              <a:rPr lang="en-US" sz="2000" dirty="0" smtClean="0"/>
              <a:t>Typically includes “employment-at-will” statement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895600" y="1613647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completing 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47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Weighted application forms</a:t>
            </a:r>
            <a:r>
              <a:rPr lang="en-US" sz="2800" dirty="0" smtClean="0"/>
              <a:t> </a:t>
            </a:r>
            <a:endParaRPr lang="en-US" sz="1600" dirty="0" smtClean="0"/>
          </a:p>
          <a:p>
            <a:pPr lvl="1" eaLnBrk="1" hangingPunct="1"/>
            <a:r>
              <a:rPr lang="en-US" sz="2400" dirty="0" smtClean="0">
                <a:solidFill>
                  <a:srgbClr val="000000"/>
                </a:solidFill>
              </a:rPr>
              <a:t>Individual pieces of information are validated against performance and turnover measures and given appropriate weights</a:t>
            </a:r>
            <a:r>
              <a:rPr lang="en-US" sz="2400" dirty="0" smtClean="0"/>
              <a:t> </a:t>
            </a:r>
            <a:endParaRPr lang="en-US" sz="1400" dirty="0" smtClean="0"/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Data must be collected for each job to determine how well a particular item (Years of schooling, tenure on last job) predicts success on target job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819400" y="1600200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completing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320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Information collected on application forms can be highly predictive of successful job performance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Forms must be validated and continuously reviewed and updated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Data should be verified through background investigations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9638" y="2971800"/>
            <a:ext cx="6938962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819400" y="1600200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completing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320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Performance simulation tests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Require applicants to engage in job behaviors necessary for doing the job successfully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Work sampling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Uses job analysis to develop a miniature replica of the job so the applicant can demonstrate his/her skills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Assessment centers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Give tests and exercises, (individual and group), to assess managerial potential or other complex skills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24200" y="1622612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pre-employment testing</a:t>
            </a:r>
          </a:p>
        </p:txBody>
      </p:sp>
    </p:spTree>
    <p:extLst>
      <p:ext uri="{BB962C8B-B14F-4D97-AF65-F5344CB8AC3E}">
        <p14:creationId xmlns:p14="http://schemas.microsoft.com/office/powerpoint/2010/main" val="1077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 sz="2800" dirty="0"/>
              <a:t>Assesses motivation, values, ability to work under pressure, attitude, ability to fit in</a:t>
            </a:r>
          </a:p>
          <a:p>
            <a:r>
              <a:rPr lang="en-US" sz="2800" dirty="0"/>
              <a:t>Can be traditional, panel, or situational</a:t>
            </a:r>
          </a:p>
          <a:p>
            <a:r>
              <a:rPr lang="en-US" sz="2800" dirty="0"/>
              <a:t>Especially useful for high-turnover jobs and less routine </a:t>
            </a:r>
            <a:r>
              <a:rPr lang="en-US" sz="2800" dirty="0" smtClean="0"/>
              <a:t>ones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28687" y="3603626"/>
            <a:ext cx="746760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80000"/>
              </a:lnSpc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09887" y="1992313"/>
            <a:ext cx="3429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comprehensive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interviews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33487" y="5726113"/>
            <a:ext cx="696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</a:rPr>
              <a:t>The interview is only as effective as those conducting it.</a:t>
            </a:r>
          </a:p>
        </p:txBody>
      </p:sp>
    </p:spTree>
    <p:extLst>
      <p:ext uri="{BB962C8B-B14F-4D97-AF65-F5344CB8AC3E}">
        <p14:creationId xmlns:p14="http://schemas.microsoft.com/office/powerpoint/2010/main" val="29808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33800"/>
          </a:xfrm>
        </p:spPr>
        <p:txBody>
          <a:bodyPr/>
          <a:lstStyle/>
          <a:p>
            <a:r>
              <a:rPr lang="en-US" sz="2000" dirty="0"/>
              <a:t>Impression management</a:t>
            </a:r>
          </a:p>
          <a:p>
            <a:pPr lvl="1"/>
            <a:r>
              <a:rPr lang="en-US" sz="1800" dirty="0"/>
              <a:t>Applicant’s attempts to project the “right image” may skew interview results</a:t>
            </a:r>
          </a:p>
          <a:p>
            <a:r>
              <a:rPr lang="en-US" sz="2000" dirty="0"/>
              <a:t>Interviewer bias</a:t>
            </a:r>
          </a:p>
          <a:p>
            <a:pPr lvl="1"/>
            <a:r>
              <a:rPr lang="en-US" sz="1800" dirty="0"/>
              <a:t>Created by reviewing materials such as the resume, application, or test scores prior to the actual interview </a:t>
            </a:r>
          </a:p>
          <a:p>
            <a:r>
              <a:rPr lang="en-US" sz="2000" dirty="0"/>
              <a:t>Interviewers have short and inaccurate memories, note-taking and video may help </a:t>
            </a:r>
          </a:p>
          <a:p>
            <a:r>
              <a:rPr lang="en-US" sz="2000" dirty="0"/>
              <a:t>Behavioral interviews are much more effective at predicting job performance than traditional interviews</a:t>
            </a:r>
          </a:p>
          <a:p>
            <a:r>
              <a:rPr lang="en-US" sz="2000" dirty="0"/>
              <a:t>Realistic job previews (brochures, videos, plant tours, work sampling) help reduce turnover rates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Selection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817769" y="1524000"/>
            <a:ext cx="34290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comprehensive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11901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HRM11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FHRM11e Template</Template>
  <TotalTime>199</TotalTime>
  <Words>1453</Words>
  <Application>Microsoft Office PowerPoint</Application>
  <PresentationFormat>On-screen Show (4:3)</PresentationFormat>
  <Paragraphs>259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FHRM11e Template</vt:lpstr>
      <vt:lpstr>Content slide master</vt:lpstr>
      <vt:lpstr>PowerPoint Presentation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The Selection Process</vt:lpstr>
      <vt:lpstr>Key Elements for Successful Predictors</vt:lpstr>
      <vt:lpstr>Key Elements for Successful Predictors</vt:lpstr>
      <vt:lpstr>Key Elements for Successful Predictors</vt:lpstr>
      <vt:lpstr>Key Elements for Successful Predictors</vt:lpstr>
      <vt:lpstr>Key Elements for Successful Predictors</vt:lpstr>
      <vt:lpstr>Key Elements for Successful Predictors</vt:lpstr>
      <vt:lpstr>Selection From a Global Perspective</vt:lpstr>
      <vt:lpstr>Excelling at the Interview</vt:lpstr>
      <vt:lpstr>Fill-in-the-blanks</vt:lpstr>
    </vt:vector>
  </TitlesOfParts>
  <Company>Frostburg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SmartCom</cp:lastModifiedBy>
  <cp:revision>29</cp:revision>
  <dcterms:created xsi:type="dcterms:W3CDTF">2012-11-01T15:14:08Z</dcterms:created>
  <dcterms:modified xsi:type="dcterms:W3CDTF">2022-04-05T03:29:33Z</dcterms:modified>
</cp:coreProperties>
</file>