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30"/>
  </p:notesMasterIdLst>
  <p:sldIdLst>
    <p:sldId id="262" r:id="rId3"/>
    <p:sldId id="264" r:id="rId4"/>
    <p:sldId id="271" r:id="rId5"/>
    <p:sldId id="273" r:id="rId6"/>
    <p:sldId id="274" r:id="rId7"/>
    <p:sldId id="276" r:id="rId8"/>
    <p:sldId id="275" r:id="rId9"/>
    <p:sldId id="272" r:id="rId10"/>
    <p:sldId id="265" r:id="rId11"/>
    <p:sldId id="263" r:id="rId12"/>
    <p:sldId id="288" r:id="rId13"/>
    <p:sldId id="285" r:id="rId14"/>
    <p:sldId id="286" r:id="rId15"/>
    <p:sldId id="266" r:id="rId16"/>
    <p:sldId id="284" r:id="rId17"/>
    <p:sldId id="267" r:id="rId18"/>
    <p:sldId id="269" r:id="rId19"/>
    <p:sldId id="287" r:id="rId20"/>
    <p:sldId id="283" r:id="rId21"/>
    <p:sldId id="282" r:id="rId22"/>
    <p:sldId id="268" r:id="rId23"/>
    <p:sldId id="281" r:id="rId24"/>
    <p:sldId id="280" r:id="rId25"/>
    <p:sldId id="270" r:id="rId26"/>
    <p:sldId id="279" r:id="rId27"/>
    <p:sldId id="278" r:id="rId28"/>
    <p:sldId id="27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0" autoAdjust="0"/>
    <p:restoredTop sz="94663" autoAdjust="0"/>
  </p:normalViewPr>
  <p:slideViewPr>
    <p:cSldViewPr>
      <p:cViewPr varScale="1">
        <p:scale>
          <a:sx n="93" d="100"/>
          <a:sy n="93" d="100"/>
        </p:scale>
        <p:origin x="-9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68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DA937-5F38-4F80-A6C0-82CA3E4F108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705B1B-7BA3-4780-AF54-87A2E224D01D}">
      <dgm:prSet/>
      <dgm:spPr/>
      <dgm:t>
        <a:bodyPr/>
        <a:lstStyle/>
        <a:p>
          <a:pPr rtl="0"/>
          <a:r>
            <a:rPr lang="en-US" b="1" i="1" dirty="0" smtClean="0"/>
            <a:t>Employee training</a:t>
          </a:r>
          <a:r>
            <a:rPr lang="en-US" b="1" dirty="0" smtClean="0"/>
            <a:t> is now-oriented. </a:t>
          </a:r>
          <a:endParaRPr lang="en-US" dirty="0"/>
        </a:p>
      </dgm:t>
    </dgm:pt>
    <dgm:pt modelId="{A8F98823-615E-4E8C-A2F6-C049DE05DA35}" type="parTrans" cxnId="{9467262D-F9AF-4231-9EB2-BE84D541F88B}">
      <dgm:prSet/>
      <dgm:spPr/>
      <dgm:t>
        <a:bodyPr/>
        <a:lstStyle/>
        <a:p>
          <a:endParaRPr lang="en-US"/>
        </a:p>
      </dgm:t>
    </dgm:pt>
    <dgm:pt modelId="{24A3EC3E-897B-4BE8-BE1E-689585C996F9}" type="sibTrans" cxnId="{9467262D-F9AF-4231-9EB2-BE84D541F88B}">
      <dgm:prSet/>
      <dgm:spPr/>
      <dgm:t>
        <a:bodyPr/>
        <a:lstStyle/>
        <a:p>
          <a:endParaRPr lang="en-US"/>
        </a:p>
      </dgm:t>
    </dgm:pt>
    <dgm:pt modelId="{9CB7FE29-2BB7-4F68-BF63-AE3CC8B88DE0}">
      <dgm:prSet/>
      <dgm:spPr/>
      <dgm:t>
        <a:bodyPr/>
        <a:lstStyle/>
        <a:p>
          <a:pPr rtl="0"/>
          <a:r>
            <a:rPr lang="en-US" dirty="0" smtClean="0"/>
            <a:t>Designed to achieve a relatively permanent change in an individual that will improve his or her performance</a:t>
          </a:r>
          <a:endParaRPr lang="en-US" dirty="0"/>
        </a:p>
      </dgm:t>
    </dgm:pt>
    <dgm:pt modelId="{CAFB99FD-452A-47B0-8D02-C3AD66033D10}" type="parTrans" cxnId="{AA4EE8EB-F86E-4457-8AC8-33D31DEC8D83}">
      <dgm:prSet/>
      <dgm:spPr/>
      <dgm:t>
        <a:bodyPr/>
        <a:lstStyle/>
        <a:p>
          <a:endParaRPr lang="en-US"/>
        </a:p>
      </dgm:t>
    </dgm:pt>
    <dgm:pt modelId="{2B2C52F0-ED3D-4E93-B2BC-6085D4ED8894}" type="sibTrans" cxnId="{AA4EE8EB-F86E-4457-8AC8-33D31DEC8D83}">
      <dgm:prSet/>
      <dgm:spPr/>
      <dgm:t>
        <a:bodyPr/>
        <a:lstStyle/>
        <a:p>
          <a:endParaRPr lang="en-US"/>
        </a:p>
      </dgm:t>
    </dgm:pt>
    <dgm:pt modelId="{745231ED-F777-4383-AB28-62F5A1DF1517}">
      <dgm:prSet/>
      <dgm:spPr/>
      <dgm:t>
        <a:bodyPr/>
        <a:lstStyle/>
        <a:p>
          <a:pPr rtl="0"/>
          <a:r>
            <a:rPr lang="en-US" dirty="0" smtClean="0"/>
            <a:t>Training goals should be tangible, verifiable, timely, and measurable</a:t>
          </a:r>
          <a:endParaRPr lang="en-US" dirty="0"/>
        </a:p>
      </dgm:t>
    </dgm:pt>
    <dgm:pt modelId="{6EE3A193-30E7-42F7-8F27-E606510BFD11}" type="parTrans" cxnId="{3FBE7D58-F8D2-4DDD-AD7D-63B2784C4182}">
      <dgm:prSet/>
      <dgm:spPr/>
      <dgm:t>
        <a:bodyPr/>
        <a:lstStyle/>
        <a:p>
          <a:endParaRPr lang="en-US"/>
        </a:p>
      </dgm:t>
    </dgm:pt>
    <dgm:pt modelId="{02617C8A-0172-4339-A356-CBBBAE418A0F}" type="sibTrans" cxnId="{3FBE7D58-F8D2-4DDD-AD7D-63B2784C4182}">
      <dgm:prSet/>
      <dgm:spPr/>
      <dgm:t>
        <a:bodyPr/>
        <a:lstStyle/>
        <a:p>
          <a:endParaRPr lang="en-US"/>
        </a:p>
      </dgm:t>
    </dgm:pt>
    <dgm:pt modelId="{44A8E035-D07F-408C-BFDD-DDB4C7290E50}">
      <dgm:prSet/>
      <dgm:spPr/>
      <dgm:t>
        <a:bodyPr/>
        <a:lstStyle/>
        <a:p>
          <a:pPr rtl="0"/>
          <a:r>
            <a:rPr lang="en-US" dirty="0" smtClean="0"/>
            <a:t>Training is either on-the-job or off-the-job</a:t>
          </a:r>
          <a:endParaRPr lang="en-US" dirty="0"/>
        </a:p>
      </dgm:t>
    </dgm:pt>
    <dgm:pt modelId="{587EC250-69DC-41C2-A8F6-AC4AEDBD5043}" type="parTrans" cxnId="{5643AC17-717B-47B5-AD5C-09E0C6146BD6}">
      <dgm:prSet/>
      <dgm:spPr/>
      <dgm:t>
        <a:bodyPr/>
        <a:lstStyle/>
        <a:p>
          <a:endParaRPr lang="en-US"/>
        </a:p>
      </dgm:t>
    </dgm:pt>
    <dgm:pt modelId="{68D098AA-80E6-47B3-9636-775741E47B50}" type="sibTrans" cxnId="{5643AC17-717B-47B5-AD5C-09E0C6146BD6}">
      <dgm:prSet/>
      <dgm:spPr/>
      <dgm:t>
        <a:bodyPr/>
        <a:lstStyle/>
        <a:p>
          <a:endParaRPr lang="en-US"/>
        </a:p>
      </dgm:t>
    </dgm:pt>
    <dgm:pt modelId="{065C7159-7388-4FBF-9A9B-6A33D2C493D9}">
      <dgm:prSet/>
      <dgm:spPr/>
      <dgm:t>
        <a:bodyPr/>
        <a:lstStyle/>
        <a:p>
          <a:pPr rtl="0"/>
          <a:r>
            <a:rPr lang="en-US" b="1" i="1" dirty="0" smtClean="0"/>
            <a:t>Employee development</a:t>
          </a:r>
          <a:r>
            <a:rPr lang="en-US" b="1" dirty="0" smtClean="0"/>
            <a:t> is future-oriented.</a:t>
          </a:r>
          <a:endParaRPr lang="en-US" dirty="0"/>
        </a:p>
      </dgm:t>
    </dgm:pt>
    <dgm:pt modelId="{8E0A0285-5B17-4AD7-8D98-13BE0F584A73}" type="parTrans" cxnId="{46635F50-61E2-439C-876A-9F8BC4A83CB6}">
      <dgm:prSet/>
      <dgm:spPr/>
      <dgm:t>
        <a:bodyPr/>
        <a:lstStyle/>
        <a:p>
          <a:endParaRPr lang="en-US"/>
        </a:p>
      </dgm:t>
    </dgm:pt>
    <dgm:pt modelId="{6890F5F7-CF95-410F-818A-3418FB605ADC}" type="sibTrans" cxnId="{46635F50-61E2-439C-876A-9F8BC4A83CB6}">
      <dgm:prSet/>
      <dgm:spPr/>
      <dgm:t>
        <a:bodyPr/>
        <a:lstStyle/>
        <a:p>
          <a:endParaRPr lang="en-US"/>
        </a:p>
      </dgm:t>
    </dgm:pt>
    <dgm:pt modelId="{CA0C64EF-91F9-4609-8E85-B40EBCCA9A59}">
      <dgm:prSet/>
      <dgm:spPr/>
      <dgm:t>
        <a:bodyPr/>
        <a:lstStyle/>
        <a:p>
          <a:pPr rtl="0"/>
          <a:r>
            <a:rPr lang="en-US" dirty="0" smtClean="0"/>
            <a:t>Helps employees to understand cause and effect relationships, learn from experience, visualize relationships, think logically.</a:t>
          </a:r>
          <a:endParaRPr lang="en-US" dirty="0"/>
        </a:p>
      </dgm:t>
    </dgm:pt>
    <dgm:pt modelId="{3ABE0122-F1E3-4825-BD0F-D69324BB88B4}" type="parTrans" cxnId="{14F7BD93-DBF0-4A43-B006-DFC7DC3053D8}">
      <dgm:prSet/>
      <dgm:spPr/>
      <dgm:t>
        <a:bodyPr/>
        <a:lstStyle/>
        <a:p>
          <a:endParaRPr lang="en-US"/>
        </a:p>
      </dgm:t>
    </dgm:pt>
    <dgm:pt modelId="{7A81064D-15EB-4BA3-BED9-AAA985F5ACC0}" type="sibTrans" cxnId="{14F7BD93-DBF0-4A43-B006-DFC7DC3053D8}">
      <dgm:prSet/>
      <dgm:spPr/>
      <dgm:t>
        <a:bodyPr/>
        <a:lstStyle/>
        <a:p>
          <a:endParaRPr lang="en-US"/>
        </a:p>
      </dgm:t>
    </dgm:pt>
    <dgm:pt modelId="{ACBD99C4-D54A-46CF-8DFD-6DF8E3048A73}">
      <dgm:prSet/>
      <dgm:spPr/>
      <dgm:t>
        <a:bodyPr/>
        <a:lstStyle/>
        <a:p>
          <a:pPr rtl="0"/>
          <a:r>
            <a:rPr lang="en-US" dirty="0" smtClean="0"/>
            <a:t>Benefits all employees plus top management candidates</a:t>
          </a:r>
          <a:endParaRPr lang="en-US" dirty="0"/>
        </a:p>
      </dgm:t>
    </dgm:pt>
    <dgm:pt modelId="{8AAFE770-BB6F-4356-828C-5AA766ECA10C}" type="parTrans" cxnId="{189FA805-DF06-4EF1-A821-9C8BD1046883}">
      <dgm:prSet/>
      <dgm:spPr/>
      <dgm:t>
        <a:bodyPr/>
        <a:lstStyle/>
        <a:p>
          <a:endParaRPr lang="en-US"/>
        </a:p>
      </dgm:t>
    </dgm:pt>
    <dgm:pt modelId="{3C885B47-70FE-487C-9774-6B91A440B00F}" type="sibTrans" cxnId="{189FA805-DF06-4EF1-A821-9C8BD1046883}">
      <dgm:prSet/>
      <dgm:spPr/>
      <dgm:t>
        <a:bodyPr/>
        <a:lstStyle/>
        <a:p>
          <a:endParaRPr lang="en-US"/>
        </a:p>
      </dgm:t>
    </dgm:pt>
    <dgm:pt modelId="{351AC841-930D-4B52-9065-A9CC61F0CB54}" type="pres">
      <dgm:prSet presAssocID="{AD4DA937-5F38-4F80-A6C0-82CA3E4F1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FE6620-A0C4-4311-87F8-6B5FC785E565}" type="pres">
      <dgm:prSet presAssocID="{D9705B1B-7BA3-4780-AF54-87A2E224D01D}" presName="composite" presStyleCnt="0"/>
      <dgm:spPr/>
    </dgm:pt>
    <dgm:pt modelId="{88090950-1BE2-4D87-BAAD-8B808DD68934}" type="pres">
      <dgm:prSet presAssocID="{D9705B1B-7BA3-4780-AF54-87A2E224D01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D1E55-CA3C-4EEE-95BA-A4897F18AF8D}" type="pres">
      <dgm:prSet presAssocID="{D9705B1B-7BA3-4780-AF54-87A2E224D01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B03DE-66B9-4FCF-BDDF-2F16B6FDEAC9}" type="pres">
      <dgm:prSet presAssocID="{24A3EC3E-897B-4BE8-BE1E-689585C996F9}" presName="space" presStyleCnt="0"/>
      <dgm:spPr/>
    </dgm:pt>
    <dgm:pt modelId="{4BBAC0AF-1CCC-43B1-A1AF-B4AF5DC55584}" type="pres">
      <dgm:prSet presAssocID="{065C7159-7388-4FBF-9A9B-6A33D2C493D9}" presName="composite" presStyleCnt="0"/>
      <dgm:spPr/>
    </dgm:pt>
    <dgm:pt modelId="{7424F3CE-47C2-4B76-8A06-0F1EF3B252C6}" type="pres">
      <dgm:prSet presAssocID="{065C7159-7388-4FBF-9A9B-6A33D2C493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049A1-E45A-4D50-A369-9FFB467A74EB}" type="pres">
      <dgm:prSet presAssocID="{065C7159-7388-4FBF-9A9B-6A33D2C493D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3A3EC-15B8-4ACA-882A-A3D926666068}" type="presOf" srcId="{44A8E035-D07F-408C-BFDD-DDB4C7290E50}" destId="{E84D1E55-CA3C-4EEE-95BA-A4897F18AF8D}" srcOrd="0" destOrd="2" presId="urn:microsoft.com/office/officeart/2005/8/layout/hList1"/>
    <dgm:cxn modelId="{70388EBC-52D7-4479-B68F-08512B408AC2}" type="presOf" srcId="{D9705B1B-7BA3-4780-AF54-87A2E224D01D}" destId="{88090950-1BE2-4D87-BAAD-8B808DD68934}" srcOrd="0" destOrd="0" presId="urn:microsoft.com/office/officeart/2005/8/layout/hList1"/>
    <dgm:cxn modelId="{14F7BD93-DBF0-4A43-B006-DFC7DC3053D8}" srcId="{065C7159-7388-4FBF-9A9B-6A33D2C493D9}" destId="{CA0C64EF-91F9-4609-8E85-B40EBCCA9A59}" srcOrd="0" destOrd="0" parTransId="{3ABE0122-F1E3-4825-BD0F-D69324BB88B4}" sibTransId="{7A81064D-15EB-4BA3-BED9-AAA985F5ACC0}"/>
    <dgm:cxn modelId="{39307D78-E1CB-4E1C-AAE0-E9E8E192BF47}" type="presOf" srcId="{AD4DA937-5F38-4F80-A6C0-82CA3E4F1080}" destId="{351AC841-930D-4B52-9065-A9CC61F0CB54}" srcOrd="0" destOrd="0" presId="urn:microsoft.com/office/officeart/2005/8/layout/hList1"/>
    <dgm:cxn modelId="{C0CA93C8-79FA-4437-B3E0-0EBD8D624032}" type="presOf" srcId="{ACBD99C4-D54A-46CF-8DFD-6DF8E3048A73}" destId="{046049A1-E45A-4D50-A369-9FFB467A74EB}" srcOrd="0" destOrd="1" presId="urn:microsoft.com/office/officeart/2005/8/layout/hList1"/>
    <dgm:cxn modelId="{8274D101-D161-4930-AD53-F05639CF9271}" type="presOf" srcId="{CA0C64EF-91F9-4609-8E85-B40EBCCA9A59}" destId="{046049A1-E45A-4D50-A369-9FFB467A74EB}" srcOrd="0" destOrd="0" presId="urn:microsoft.com/office/officeart/2005/8/layout/hList1"/>
    <dgm:cxn modelId="{F9766EAD-3C5E-47B9-9BEC-43A41BB1FF1D}" type="presOf" srcId="{9CB7FE29-2BB7-4F68-BF63-AE3CC8B88DE0}" destId="{E84D1E55-CA3C-4EEE-95BA-A4897F18AF8D}" srcOrd="0" destOrd="0" presId="urn:microsoft.com/office/officeart/2005/8/layout/hList1"/>
    <dgm:cxn modelId="{3FBE7D58-F8D2-4DDD-AD7D-63B2784C4182}" srcId="{D9705B1B-7BA3-4780-AF54-87A2E224D01D}" destId="{745231ED-F777-4383-AB28-62F5A1DF1517}" srcOrd="1" destOrd="0" parTransId="{6EE3A193-30E7-42F7-8F27-E606510BFD11}" sibTransId="{02617C8A-0172-4339-A356-CBBBAE418A0F}"/>
    <dgm:cxn modelId="{189FA805-DF06-4EF1-A821-9C8BD1046883}" srcId="{065C7159-7388-4FBF-9A9B-6A33D2C493D9}" destId="{ACBD99C4-D54A-46CF-8DFD-6DF8E3048A73}" srcOrd="1" destOrd="0" parTransId="{8AAFE770-BB6F-4356-828C-5AA766ECA10C}" sibTransId="{3C885B47-70FE-487C-9774-6B91A440B00F}"/>
    <dgm:cxn modelId="{AA4EE8EB-F86E-4457-8AC8-33D31DEC8D83}" srcId="{D9705B1B-7BA3-4780-AF54-87A2E224D01D}" destId="{9CB7FE29-2BB7-4F68-BF63-AE3CC8B88DE0}" srcOrd="0" destOrd="0" parTransId="{CAFB99FD-452A-47B0-8D02-C3AD66033D10}" sibTransId="{2B2C52F0-ED3D-4E93-B2BC-6085D4ED8894}"/>
    <dgm:cxn modelId="{5643AC17-717B-47B5-AD5C-09E0C6146BD6}" srcId="{D9705B1B-7BA3-4780-AF54-87A2E224D01D}" destId="{44A8E035-D07F-408C-BFDD-DDB4C7290E50}" srcOrd="2" destOrd="0" parTransId="{587EC250-69DC-41C2-A8F6-AC4AEDBD5043}" sibTransId="{68D098AA-80E6-47B3-9636-775741E47B50}"/>
    <dgm:cxn modelId="{9F65F0BF-A788-4D01-8D1C-F35EFDDE24B3}" type="presOf" srcId="{745231ED-F777-4383-AB28-62F5A1DF1517}" destId="{E84D1E55-CA3C-4EEE-95BA-A4897F18AF8D}" srcOrd="0" destOrd="1" presId="urn:microsoft.com/office/officeart/2005/8/layout/hList1"/>
    <dgm:cxn modelId="{46635F50-61E2-439C-876A-9F8BC4A83CB6}" srcId="{AD4DA937-5F38-4F80-A6C0-82CA3E4F1080}" destId="{065C7159-7388-4FBF-9A9B-6A33D2C493D9}" srcOrd="1" destOrd="0" parTransId="{8E0A0285-5B17-4AD7-8D98-13BE0F584A73}" sibTransId="{6890F5F7-CF95-410F-818A-3418FB605ADC}"/>
    <dgm:cxn modelId="{5FE142DD-2F7D-48EB-B331-9CC2C91B0FD1}" type="presOf" srcId="{065C7159-7388-4FBF-9A9B-6A33D2C493D9}" destId="{7424F3CE-47C2-4B76-8A06-0F1EF3B252C6}" srcOrd="0" destOrd="0" presId="urn:microsoft.com/office/officeart/2005/8/layout/hList1"/>
    <dgm:cxn modelId="{9467262D-F9AF-4231-9EB2-BE84D541F88B}" srcId="{AD4DA937-5F38-4F80-A6C0-82CA3E4F1080}" destId="{D9705B1B-7BA3-4780-AF54-87A2E224D01D}" srcOrd="0" destOrd="0" parTransId="{A8F98823-615E-4E8C-A2F6-C049DE05DA35}" sibTransId="{24A3EC3E-897B-4BE8-BE1E-689585C996F9}"/>
    <dgm:cxn modelId="{3744497B-D8CD-4273-A513-8F67DAB90707}" type="presParOf" srcId="{351AC841-930D-4B52-9065-A9CC61F0CB54}" destId="{33FE6620-A0C4-4311-87F8-6B5FC785E565}" srcOrd="0" destOrd="0" presId="urn:microsoft.com/office/officeart/2005/8/layout/hList1"/>
    <dgm:cxn modelId="{CBFB68C3-9C5A-415D-AA3F-A43ADEB9C72C}" type="presParOf" srcId="{33FE6620-A0C4-4311-87F8-6B5FC785E565}" destId="{88090950-1BE2-4D87-BAAD-8B808DD68934}" srcOrd="0" destOrd="0" presId="urn:microsoft.com/office/officeart/2005/8/layout/hList1"/>
    <dgm:cxn modelId="{A452B44D-2FE3-4DB7-A7CE-64EA9F081B85}" type="presParOf" srcId="{33FE6620-A0C4-4311-87F8-6B5FC785E565}" destId="{E84D1E55-CA3C-4EEE-95BA-A4897F18AF8D}" srcOrd="1" destOrd="0" presId="urn:microsoft.com/office/officeart/2005/8/layout/hList1"/>
    <dgm:cxn modelId="{F5500B02-2119-4A9B-8D61-D72A38F127A5}" type="presParOf" srcId="{351AC841-930D-4B52-9065-A9CC61F0CB54}" destId="{4D1B03DE-66B9-4FCF-BDDF-2F16B6FDEAC9}" srcOrd="1" destOrd="0" presId="urn:microsoft.com/office/officeart/2005/8/layout/hList1"/>
    <dgm:cxn modelId="{5BBA3AF4-C14B-48A4-AC17-66B4E229485A}" type="presParOf" srcId="{351AC841-930D-4B52-9065-A9CC61F0CB54}" destId="{4BBAC0AF-1CCC-43B1-A1AF-B4AF5DC55584}" srcOrd="2" destOrd="0" presId="urn:microsoft.com/office/officeart/2005/8/layout/hList1"/>
    <dgm:cxn modelId="{48C240B2-FF61-4C04-8361-C8875B93E0E6}" type="presParOf" srcId="{4BBAC0AF-1CCC-43B1-A1AF-B4AF5DC55584}" destId="{7424F3CE-47C2-4B76-8A06-0F1EF3B252C6}" srcOrd="0" destOrd="0" presId="urn:microsoft.com/office/officeart/2005/8/layout/hList1"/>
    <dgm:cxn modelId="{0CFB4E55-2AEA-478A-A7B3-6A8DE92ECA7D}" type="presParOf" srcId="{4BBAC0AF-1CCC-43B1-A1AF-B4AF5DC55584}" destId="{046049A1-E45A-4D50-A369-9FFB467A74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86C40-F4A3-4BC7-A5F1-A7906B979AC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</dgm:pt>
    <dgm:pt modelId="{B0289AB6-C003-44AE-802C-A0212F0CE7A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job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rotation</a:t>
          </a:r>
        </a:p>
      </dgm:t>
    </dgm:pt>
    <dgm:pt modelId="{A9D5203B-7473-4220-94C7-3AA8116B60C2}" type="parTrans" cxnId="{902B7B28-2E0A-411D-9DC4-923B53A4947D}">
      <dgm:prSet/>
      <dgm:spPr/>
    </dgm:pt>
    <dgm:pt modelId="{98C68466-7D17-4F44-8309-FA44DF5B3A31}" type="sibTrans" cxnId="{902B7B28-2E0A-411D-9DC4-923B53A4947D}">
      <dgm:prSet/>
      <dgm:spPr/>
    </dgm:pt>
    <dgm:pt modelId="{B95C2608-843F-4E65-8B96-86E1ED0B36A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assistant-to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positions</a:t>
          </a:r>
        </a:p>
      </dgm:t>
    </dgm:pt>
    <dgm:pt modelId="{3E1D3C9D-5BE3-415E-A81C-0EEF12D7B109}" type="parTrans" cxnId="{02EC9BFB-79FB-461C-9C2A-AB83623F4A83}">
      <dgm:prSet/>
      <dgm:spPr/>
    </dgm:pt>
    <dgm:pt modelId="{86F26FB3-004B-419A-8FC4-29FFB0EED88E}" type="sibTrans" cxnId="{02EC9BFB-79FB-461C-9C2A-AB83623F4A83}">
      <dgm:prSet/>
      <dgm:spPr/>
    </dgm:pt>
    <dgm:pt modelId="{B5488C83-7E18-4493-AB58-DFEE3FCAC18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committee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assignment</a:t>
          </a:r>
        </a:p>
      </dgm:t>
    </dgm:pt>
    <dgm:pt modelId="{B2FD01AB-76AE-4A96-B511-C7C46BBD4A9A}" type="parTrans" cxnId="{719AEEAD-A6E2-4D18-AE35-50F86921568C}">
      <dgm:prSet/>
      <dgm:spPr/>
    </dgm:pt>
    <dgm:pt modelId="{C9BB0998-7238-485F-B6EF-24C1D0B2A9DD}" type="sibTrans" cxnId="{719AEEAD-A6E2-4D18-AE35-50F86921568C}">
      <dgm:prSet/>
      <dgm:spPr/>
    </dgm:pt>
    <dgm:pt modelId="{B9FFEC99-AA18-4DB7-ADFF-E0C16F5ED47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lecture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courses/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seminars</a:t>
          </a:r>
        </a:p>
      </dgm:t>
    </dgm:pt>
    <dgm:pt modelId="{657FD9A2-FCB2-4019-B4AF-EA647AB5029E}" type="parTrans" cxnId="{0A95C227-70EE-4B43-9F2E-96317A4BF8C8}">
      <dgm:prSet/>
      <dgm:spPr/>
    </dgm:pt>
    <dgm:pt modelId="{EE4C9BBD-BB2D-4692-8E54-D40DB7032854}" type="sibTrans" cxnId="{0A95C227-70EE-4B43-9F2E-96317A4BF8C8}">
      <dgm:prSet/>
      <dgm:spPr/>
    </dgm:pt>
    <dgm:pt modelId="{9D04C315-98AD-4C71-A307-B5F4F506B95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simulations</a:t>
          </a:r>
        </a:p>
      </dgm:t>
    </dgm:pt>
    <dgm:pt modelId="{62E349EB-BB1A-427D-87B2-5BFB57B7DA01}" type="parTrans" cxnId="{0522DDA4-66A9-405B-970D-BEF95738C024}">
      <dgm:prSet/>
      <dgm:spPr/>
    </dgm:pt>
    <dgm:pt modelId="{B217FAC0-111A-4740-BAA5-0CF52DDD802D}" type="sibTrans" cxnId="{0522DDA4-66A9-405B-970D-BEF95738C024}">
      <dgm:prSet/>
      <dgm:spPr/>
    </dgm:pt>
    <dgm:pt modelId="{A112385F-9E1C-4B4D-887E-5F7923072CE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adventure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training</a:t>
          </a:r>
        </a:p>
      </dgm:t>
    </dgm:pt>
    <dgm:pt modelId="{E7E64D4F-04D8-40CA-9729-B7BC9CFA5A32}" type="parTrans" cxnId="{2954A4FC-A342-4545-8F31-BE578DEE2FA8}">
      <dgm:prSet/>
      <dgm:spPr/>
    </dgm:pt>
    <dgm:pt modelId="{DD669446-58A5-466E-8643-D9A85685A749}" type="sibTrans" cxnId="{2954A4FC-A342-4545-8F31-BE578DEE2FA8}">
      <dgm:prSet/>
      <dgm:spPr/>
    </dgm:pt>
    <dgm:pt modelId="{A45DD7D2-D554-4720-B1B7-6F7B2BFECD71}" type="pres">
      <dgm:prSet presAssocID="{85386C40-F4A3-4BC7-A5F1-A7906B979AC7}" presName="cycle" presStyleCnt="0">
        <dgm:presLayoutVars>
          <dgm:dir/>
          <dgm:resizeHandles val="exact"/>
        </dgm:presLayoutVars>
      </dgm:prSet>
      <dgm:spPr/>
    </dgm:pt>
    <dgm:pt modelId="{95B37ECF-CCC1-4A54-B70D-DA279AC305F3}" type="pres">
      <dgm:prSet presAssocID="{B0289AB6-C003-44AE-802C-A0212F0CE7A4}" presName="dummy" presStyleCnt="0"/>
      <dgm:spPr/>
    </dgm:pt>
    <dgm:pt modelId="{C5642854-C561-4B44-B24A-B1DCB01274AA}" type="pres">
      <dgm:prSet presAssocID="{B0289AB6-C003-44AE-802C-A0212F0CE7A4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DAE6-060F-47B7-BB0A-644925462E6D}" type="pres">
      <dgm:prSet presAssocID="{98C68466-7D17-4F44-8309-FA44DF5B3A31}" presName="sibTrans" presStyleLbl="node1" presStyleIdx="0" presStyleCnt="6"/>
      <dgm:spPr/>
    </dgm:pt>
    <dgm:pt modelId="{CC874B88-B36A-43C1-8F6B-446CDEBD59F7}" type="pres">
      <dgm:prSet presAssocID="{B95C2608-843F-4E65-8B96-86E1ED0B36A6}" presName="dummy" presStyleCnt="0"/>
      <dgm:spPr/>
    </dgm:pt>
    <dgm:pt modelId="{0E85AC5A-B734-484F-89D7-D48C05F1AE38}" type="pres">
      <dgm:prSet presAssocID="{B95C2608-843F-4E65-8B96-86E1ED0B36A6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EBFD2-06F5-4029-90F8-995DB508DB08}" type="pres">
      <dgm:prSet presAssocID="{86F26FB3-004B-419A-8FC4-29FFB0EED88E}" presName="sibTrans" presStyleLbl="node1" presStyleIdx="1" presStyleCnt="6"/>
      <dgm:spPr/>
    </dgm:pt>
    <dgm:pt modelId="{9C769C34-DB0B-481B-A153-4AB262A9D322}" type="pres">
      <dgm:prSet presAssocID="{B5488C83-7E18-4493-AB58-DFEE3FCAC181}" presName="dummy" presStyleCnt="0"/>
      <dgm:spPr/>
    </dgm:pt>
    <dgm:pt modelId="{87040F1A-72F7-47EC-A2F9-77C485D71A83}" type="pres">
      <dgm:prSet presAssocID="{B5488C83-7E18-4493-AB58-DFEE3FCAC181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9888C-2DE0-4B3C-B133-8769424F04FF}" type="pres">
      <dgm:prSet presAssocID="{C9BB0998-7238-485F-B6EF-24C1D0B2A9DD}" presName="sibTrans" presStyleLbl="node1" presStyleIdx="2" presStyleCnt="6"/>
      <dgm:spPr/>
    </dgm:pt>
    <dgm:pt modelId="{DD936109-403D-46F4-8FFD-556EDEF12D01}" type="pres">
      <dgm:prSet presAssocID="{B9FFEC99-AA18-4DB7-ADFF-E0C16F5ED47C}" presName="dummy" presStyleCnt="0"/>
      <dgm:spPr/>
    </dgm:pt>
    <dgm:pt modelId="{85B97C28-36E4-4F7C-9326-D486C862D560}" type="pres">
      <dgm:prSet presAssocID="{B9FFEC99-AA18-4DB7-ADFF-E0C16F5ED47C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65C41-72A3-433E-8EE5-C00E68874931}" type="pres">
      <dgm:prSet presAssocID="{EE4C9BBD-BB2D-4692-8E54-D40DB7032854}" presName="sibTrans" presStyleLbl="node1" presStyleIdx="3" presStyleCnt="6"/>
      <dgm:spPr/>
    </dgm:pt>
    <dgm:pt modelId="{F7030B3F-B8A6-48FA-9E42-BC179003B325}" type="pres">
      <dgm:prSet presAssocID="{9D04C315-98AD-4C71-A307-B5F4F506B954}" presName="dummy" presStyleCnt="0"/>
      <dgm:spPr/>
    </dgm:pt>
    <dgm:pt modelId="{841B0040-BC88-4D48-B849-8052FE4FDCB0}" type="pres">
      <dgm:prSet presAssocID="{9D04C315-98AD-4C71-A307-B5F4F506B954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60255-A5F1-4276-8520-828809E126BD}" type="pres">
      <dgm:prSet presAssocID="{B217FAC0-111A-4740-BAA5-0CF52DDD802D}" presName="sibTrans" presStyleLbl="node1" presStyleIdx="4" presStyleCnt="6"/>
      <dgm:spPr/>
    </dgm:pt>
    <dgm:pt modelId="{441BC6E1-CFA9-49F6-8C7A-2EB463ED5172}" type="pres">
      <dgm:prSet presAssocID="{A112385F-9E1C-4B4D-887E-5F7923072CEB}" presName="dummy" presStyleCnt="0"/>
      <dgm:spPr/>
    </dgm:pt>
    <dgm:pt modelId="{D282728B-8CFE-4628-BE44-E7159F73AC84}" type="pres">
      <dgm:prSet presAssocID="{A112385F-9E1C-4B4D-887E-5F7923072CEB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44A27-5A37-4195-904E-B3E972ACA081}" type="pres">
      <dgm:prSet presAssocID="{DD669446-58A5-466E-8643-D9A85685A749}" presName="sibTrans" presStyleLbl="node1" presStyleIdx="5" presStyleCnt="6"/>
      <dgm:spPr/>
    </dgm:pt>
  </dgm:ptLst>
  <dgm:cxnLst>
    <dgm:cxn modelId="{14B32919-15F9-4367-A123-F1ED3D0B5081}" type="presOf" srcId="{B217FAC0-111A-4740-BAA5-0CF52DDD802D}" destId="{C0760255-A5F1-4276-8520-828809E126BD}" srcOrd="0" destOrd="0" presId="urn:microsoft.com/office/officeart/2005/8/layout/cycle1"/>
    <dgm:cxn modelId="{2954A4FC-A342-4545-8F31-BE578DEE2FA8}" srcId="{85386C40-F4A3-4BC7-A5F1-A7906B979AC7}" destId="{A112385F-9E1C-4B4D-887E-5F7923072CEB}" srcOrd="5" destOrd="0" parTransId="{E7E64D4F-04D8-40CA-9729-B7BC9CFA5A32}" sibTransId="{DD669446-58A5-466E-8643-D9A85685A749}"/>
    <dgm:cxn modelId="{84E59BFD-E7FE-49A1-BFD4-B3784EB21151}" type="presOf" srcId="{98C68466-7D17-4F44-8309-FA44DF5B3A31}" destId="{8D6BDAE6-060F-47B7-BB0A-644925462E6D}" srcOrd="0" destOrd="0" presId="urn:microsoft.com/office/officeart/2005/8/layout/cycle1"/>
    <dgm:cxn modelId="{902B7B28-2E0A-411D-9DC4-923B53A4947D}" srcId="{85386C40-F4A3-4BC7-A5F1-A7906B979AC7}" destId="{B0289AB6-C003-44AE-802C-A0212F0CE7A4}" srcOrd="0" destOrd="0" parTransId="{A9D5203B-7473-4220-94C7-3AA8116B60C2}" sibTransId="{98C68466-7D17-4F44-8309-FA44DF5B3A31}"/>
    <dgm:cxn modelId="{733A51A4-7EFD-4FF5-8842-4019F3599047}" type="presOf" srcId="{EE4C9BBD-BB2D-4692-8E54-D40DB7032854}" destId="{22A65C41-72A3-433E-8EE5-C00E68874931}" srcOrd="0" destOrd="0" presId="urn:microsoft.com/office/officeart/2005/8/layout/cycle1"/>
    <dgm:cxn modelId="{D31F5113-9FDE-486C-ADAA-E65152F10545}" type="presOf" srcId="{9D04C315-98AD-4C71-A307-B5F4F506B954}" destId="{841B0040-BC88-4D48-B849-8052FE4FDCB0}" srcOrd="0" destOrd="0" presId="urn:microsoft.com/office/officeart/2005/8/layout/cycle1"/>
    <dgm:cxn modelId="{0783E556-A1E9-4F65-9876-16054DA8DF5B}" type="presOf" srcId="{B95C2608-843F-4E65-8B96-86E1ED0B36A6}" destId="{0E85AC5A-B734-484F-89D7-D48C05F1AE38}" srcOrd="0" destOrd="0" presId="urn:microsoft.com/office/officeart/2005/8/layout/cycle1"/>
    <dgm:cxn modelId="{BB1B70A9-1BC0-4C0E-92C6-F08B6501122B}" type="presOf" srcId="{B9FFEC99-AA18-4DB7-ADFF-E0C16F5ED47C}" destId="{85B97C28-36E4-4F7C-9326-D486C862D560}" srcOrd="0" destOrd="0" presId="urn:microsoft.com/office/officeart/2005/8/layout/cycle1"/>
    <dgm:cxn modelId="{B4B43F96-5CB1-47A1-80B8-AC460E8FFA4E}" type="presOf" srcId="{A112385F-9E1C-4B4D-887E-5F7923072CEB}" destId="{D282728B-8CFE-4628-BE44-E7159F73AC84}" srcOrd="0" destOrd="0" presId="urn:microsoft.com/office/officeart/2005/8/layout/cycle1"/>
    <dgm:cxn modelId="{02EC9BFB-79FB-461C-9C2A-AB83623F4A83}" srcId="{85386C40-F4A3-4BC7-A5F1-A7906B979AC7}" destId="{B95C2608-843F-4E65-8B96-86E1ED0B36A6}" srcOrd="1" destOrd="0" parTransId="{3E1D3C9D-5BE3-415E-A81C-0EEF12D7B109}" sibTransId="{86F26FB3-004B-419A-8FC4-29FFB0EED88E}"/>
    <dgm:cxn modelId="{9A34A27B-1F2B-481E-939B-737DDA834A75}" type="presOf" srcId="{C9BB0998-7238-485F-B6EF-24C1D0B2A9DD}" destId="{5FF9888C-2DE0-4B3C-B133-8769424F04FF}" srcOrd="0" destOrd="0" presId="urn:microsoft.com/office/officeart/2005/8/layout/cycle1"/>
    <dgm:cxn modelId="{566A3820-C21D-4AC2-A6B1-1BC687165694}" type="presOf" srcId="{B0289AB6-C003-44AE-802C-A0212F0CE7A4}" destId="{C5642854-C561-4B44-B24A-B1DCB01274AA}" srcOrd="0" destOrd="0" presId="urn:microsoft.com/office/officeart/2005/8/layout/cycle1"/>
    <dgm:cxn modelId="{0A95C227-70EE-4B43-9F2E-96317A4BF8C8}" srcId="{85386C40-F4A3-4BC7-A5F1-A7906B979AC7}" destId="{B9FFEC99-AA18-4DB7-ADFF-E0C16F5ED47C}" srcOrd="3" destOrd="0" parTransId="{657FD9A2-FCB2-4019-B4AF-EA647AB5029E}" sibTransId="{EE4C9BBD-BB2D-4692-8E54-D40DB7032854}"/>
    <dgm:cxn modelId="{195A6F60-68FC-44DF-A662-19F4BF54E545}" type="presOf" srcId="{86F26FB3-004B-419A-8FC4-29FFB0EED88E}" destId="{A10EBFD2-06F5-4029-90F8-995DB508DB08}" srcOrd="0" destOrd="0" presId="urn:microsoft.com/office/officeart/2005/8/layout/cycle1"/>
    <dgm:cxn modelId="{14187C06-05B7-429B-814C-3AB30C5FCC56}" type="presOf" srcId="{85386C40-F4A3-4BC7-A5F1-A7906B979AC7}" destId="{A45DD7D2-D554-4720-B1B7-6F7B2BFECD71}" srcOrd="0" destOrd="0" presId="urn:microsoft.com/office/officeart/2005/8/layout/cycle1"/>
    <dgm:cxn modelId="{904EFC9E-5A2A-4B5C-B74F-94BD8CC254B3}" type="presOf" srcId="{DD669446-58A5-466E-8643-D9A85685A749}" destId="{77544A27-5A37-4195-904E-B3E972ACA081}" srcOrd="0" destOrd="0" presId="urn:microsoft.com/office/officeart/2005/8/layout/cycle1"/>
    <dgm:cxn modelId="{0522DDA4-66A9-405B-970D-BEF95738C024}" srcId="{85386C40-F4A3-4BC7-A5F1-A7906B979AC7}" destId="{9D04C315-98AD-4C71-A307-B5F4F506B954}" srcOrd="4" destOrd="0" parTransId="{62E349EB-BB1A-427D-87B2-5BFB57B7DA01}" sibTransId="{B217FAC0-111A-4740-BAA5-0CF52DDD802D}"/>
    <dgm:cxn modelId="{29020545-35F2-4017-96B6-D3507863998C}" type="presOf" srcId="{B5488C83-7E18-4493-AB58-DFEE3FCAC181}" destId="{87040F1A-72F7-47EC-A2F9-77C485D71A83}" srcOrd="0" destOrd="0" presId="urn:microsoft.com/office/officeart/2005/8/layout/cycle1"/>
    <dgm:cxn modelId="{719AEEAD-A6E2-4D18-AE35-50F86921568C}" srcId="{85386C40-F4A3-4BC7-A5F1-A7906B979AC7}" destId="{B5488C83-7E18-4493-AB58-DFEE3FCAC181}" srcOrd="2" destOrd="0" parTransId="{B2FD01AB-76AE-4A96-B511-C7C46BBD4A9A}" sibTransId="{C9BB0998-7238-485F-B6EF-24C1D0B2A9DD}"/>
    <dgm:cxn modelId="{3191E514-D14E-4825-A4D1-2BAFFEFC8F6A}" type="presParOf" srcId="{A45DD7D2-D554-4720-B1B7-6F7B2BFECD71}" destId="{95B37ECF-CCC1-4A54-B70D-DA279AC305F3}" srcOrd="0" destOrd="0" presId="urn:microsoft.com/office/officeart/2005/8/layout/cycle1"/>
    <dgm:cxn modelId="{23C57CE2-F5BC-4A64-AEB9-4C80A4499A9E}" type="presParOf" srcId="{A45DD7D2-D554-4720-B1B7-6F7B2BFECD71}" destId="{C5642854-C561-4B44-B24A-B1DCB01274AA}" srcOrd="1" destOrd="0" presId="urn:microsoft.com/office/officeart/2005/8/layout/cycle1"/>
    <dgm:cxn modelId="{F839156D-1333-4E79-8296-D0F19A8A1AF8}" type="presParOf" srcId="{A45DD7D2-D554-4720-B1B7-6F7B2BFECD71}" destId="{8D6BDAE6-060F-47B7-BB0A-644925462E6D}" srcOrd="2" destOrd="0" presId="urn:microsoft.com/office/officeart/2005/8/layout/cycle1"/>
    <dgm:cxn modelId="{2F75E606-C0A7-4A70-AB1F-09D93CA9D2A4}" type="presParOf" srcId="{A45DD7D2-D554-4720-B1B7-6F7B2BFECD71}" destId="{CC874B88-B36A-43C1-8F6B-446CDEBD59F7}" srcOrd="3" destOrd="0" presId="urn:microsoft.com/office/officeart/2005/8/layout/cycle1"/>
    <dgm:cxn modelId="{7CDAC0FC-7FAA-448F-AFBD-6BCC3C371FE3}" type="presParOf" srcId="{A45DD7D2-D554-4720-B1B7-6F7B2BFECD71}" destId="{0E85AC5A-B734-484F-89D7-D48C05F1AE38}" srcOrd="4" destOrd="0" presId="urn:microsoft.com/office/officeart/2005/8/layout/cycle1"/>
    <dgm:cxn modelId="{763C990E-CDB2-4D34-B015-2F1A86E5E6D7}" type="presParOf" srcId="{A45DD7D2-D554-4720-B1B7-6F7B2BFECD71}" destId="{A10EBFD2-06F5-4029-90F8-995DB508DB08}" srcOrd="5" destOrd="0" presId="urn:microsoft.com/office/officeart/2005/8/layout/cycle1"/>
    <dgm:cxn modelId="{CAD5A081-1266-403E-A5A1-12DD3CA8911F}" type="presParOf" srcId="{A45DD7D2-D554-4720-B1B7-6F7B2BFECD71}" destId="{9C769C34-DB0B-481B-A153-4AB262A9D322}" srcOrd="6" destOrd="0" presId="urn:microsoft.com/office/officeart/2005/8/layout/cycle1"/>
    <dgm:cxn modelId="{51DFC027-FD3F-446D-BBC4-F162F3A821B7}" type="presParOf" srcId="{A45DD7D2-D554-4720-B1B7-6F7B2BFECD71}" destId="{87040F1A-72F7-47EC-A2F9-77C485D71A83}" srcOrd="7" destOrd="0" presId="urn:microsoft.com/office/officeart/2005/8/layout/cycle1"/>
    <dgm:cxn modelId="{1D5ECA60-0C48-4175-A88B-636C18A679A6}" type="presParOf" srcId="{A45DD7D2-D554-4720-B1B7-6F7B2BFECD71}" destId="{5FF9888C-2DE0-4B3C-B133-8769424F04FF}" srcOrd="8" destOrd="0" presId="urn:microsoft.com/office/officeart/2005/8/layout/cycle1"/>
    <dgm:cxn modelId="{51A8B0CD-E57A-4067-B30E-3B4A9AEBAA06}" type="presParOf" srcId="{A45DD7D2-D554-4720-B1B7-6F7B2BFECD71}" destId="{DD936109-403D-46F4-8FFD-556EDEF12D01}" srcOrd="9" destOrd="0" presId="urn:microsoft.com/office/officeart/2005/8/layout/cycle1"/>
    <dgm:cxn modelId="{B1CF1E15-A178-40B7-B425-B05F4958959A}" type="presParOf" srcId="{A45DD7D2-D554-4720-B1B7-6F7B2BFECD71}" destId="{85B97C28-36E4-4F7C-9326-D486C862D560}" srcOrd="10" destOrd="0" presId="urn:microsoft.com/office/officeart/2005/8/layout/cycle1"/>
    <dgm:cxn modelId="{EF59CDDF-11C6-4DB3-BD7E-384DB52EDDED}" type="presParOf" srcId="{A45DD7D2-D554-4720-B1B7-6F7B2BFECD71}" destId="{22A65C41-72A3-433E-8EE5-C00E68874931}" srcOrd="11" destOrd="0" presId="urn:microsoft.com/office/officeart/2005/8/layout/cycle1"/>
    <dgm:cxn modelId="{4D767E05-EB85-4D86-B19F-8DE004941CDA}" type="presParOf" srcId="{A45DD7D2-D554-4720-B1B7-6F7B2BFECD71}" destId="{F7030B3F-B8A6-48FA-9E42-BC179003B325}" srcOrd="12" destOrd="0" presId="urn:microsoft.com/office/officeart/2005/8/layout/cycle1"/>
    <dgm:cxn modelId="{22CEEEFC-D7B7-475C-9BA4-F22523A04FA2}" type="presParOf" srcId="{A45DD7D2-D554-4720-B1B7-6F7B2BFECD71}" destId="{841B0040-BC88-4D48-B849-8052FE4FDCB0}" srcOrd="13" destOrd="0" presId="urn:microsoft.com/office/officeart/2005/8/layout/cycle1"/>
    <dgm:cxn modelId="{087E1948-931C-40C0-BDDB-18DC1FFE3EE5}" type="presParOf" srcId="{A45DD7D2-D554-4720-B1B7-6F7B2BFECD71}" destId="{C0760255-A5F1-4276-8520-828809E126BD}" srcOrd="14" destOrd="0" presId="urn:microsoft.com/office/officeart/2005/8/layout/cycle1"/>
    <dgm:cxn modelId="{40D0C063-E3BE-44DA-9524-5F694A3E1780}" type="presParOf" srcId="{A45DD7D2-D554-4720-B1B7-6F7B2BFECD71}" destId="{441BC6E1-CFA9-49F6-8C7A-2EB463ED5172}" srcOrd="15" destOrd="0" presId="urn:microsoft.com/office/officeart/2005/8/layout/cycle1"/>
    <dgm:cxn modelId="{71DD15BB-D7AC-4C9B-99EC-60B8E1ED7946}" type="presParOf" srcId="{A45DD7D2-D554-4720-B1B7-6F7B2BFECD71}" destId="{D282728B-8CFE-4628-BE44-E7159F73AC84}" srcOrd="16" destOrd="0" presId="urn:microsoft.com/office/officeart/2005/8/layout/cycle1"/>
    <dgm:cxn modelId="{AB9D6FD8-3997-4C53-8AC5-0EBA9AD274CD}" type="presParOf" srcId="{A45DD7D2-D554-4720-B1B7-6F7B2BFECD71}" destId="{77544A27-5A37-4195-904E-B3E972ACA081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090950-1BE2-4D87-BAAD-8B808DD68934}">
      <dsp:nvSpPr>
        <dsp:cNvPr id="0" name=""/>
        <dsp:cNvSpPr/>
      </dsp:nvSpPr>
      <dsp:spPr>
        <a:xfrm>
          <a:off x="39" y="2874"/>
          <a:ext cx="3774355" cy="868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1" kern="1200" dirty="0" smtClean="0"/>
            <a:t>Employee training</a:t>
          </a:r>
          <a:r>
            <a:rPr lang="en-US" sz="2500" b="1" kern="1200" dirty="0" smtClean="0"/>
            <a:t> is now-oriented. </a:t>
          </a:r>
          <a:endParaRPr lang="en-US" sz="2500" kern="1200" dirty="0"/>
        </a:p>
      </dsp:txBody>
      <dsp:txXfrm>
        <a:off x="39" y="2874"/>
        <a:ext cx="3774355" cy="868076"/>
      </dsp:txXfrm>
    </dsp:sp>
    <dsp:sp modelId="{E84D1E55-CA3C-4EEE-95BA-A4897F18AF8D}">
      <dsp:nvSpPr>
        <dsp:cNvPr id="0" name=""/>
        <dsp:cNvSpPr/>
      </dsp:nvSpPr>
      <dsp:spPr>
        <a:xfrm>
          <a:off x="39" y="870950"/>
          <a:ext cx="3774355" cy="3774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Designed to achieve a relatively permanent change in an individual that will improve his or her performance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Training goals should be tangible, verifiable, timely, and measurable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Training is either on-the-job or off-the-job</a:t>
          </a:r>
          <a:endParaRPr lang="en-US" sz="2500" kern="1200" dirty="0"/>
        </a:p>
      </dsp:txBody>
      <dsp:txXfrm>
        <a:off x="39" y="870950"/>
        <a:ext cx="3774355" cy="3774375"/>
      </dsp:txXfrm>
    </dsp:sp>
    <dsp:sp modelId="{7424F3CE-47C2-4B76-8A06-0F1EF3B252C6}">
      <dsp:nvSpPr>
        <dsp:cNvPr id="0" name=""/>
        <dsp:cNvSpPr/>
      </dsp:nvSpPr>
      <dsp:spPr>
        <a:xfrm>
          <a:off x="4302804" y="2874"/>
          <a:ext cx="3774355" cy="868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1" kern="1200" dirty="0" smtClean="0"/>
            <a:t>Employee development</a:t>
          </a:r>
          <a:r>
            <a:rPr lang="en-US" sz="2500" b="1" kern="1200" dirty="0" smtClean="0"/>
            <a:t> is future-oriented.</a:t>
          </a:r>
          <a:endParaRPr lang="en-US" sz="2500" kern="1200" dirty="0"/>
        </a:p>
      </dsp:txBody>
      <dsp:txXfrm>
        <a:off x="4302804" y="2874"/>
        <a:ext cx="3774355" cy="868076"/>
      </dsp:txXfrm>
    </dsp:sp>
    <dsp:sp modelId="{046049A1-E45A-4D50-A369-9FFB467A74EB}">
      <dsp:nvSpPr>
        <dsp:cNvPr id="0" name=""/>
        <dsp:cNvSpPr/>
      </dsp:nvSpPr>
      <dsp:spPr>
        <a:xfrm>
          <a:off x="4302804" y="870950"/>
          <a:ext cx="3774355" cy="3774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Helps employees to understand cause and effect relationships, learn from experience, visualize relationships, think logically.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Benefits all employees plus top management candidates</a:t>
          </a:r>
          <a:endParaRPr lang="en-US" sz="2500" kern="1200" dirty="0"/>
        </a:p>
      </dsp:txBody>
      <dsp:txXfrm>
        <a:off x="4302804" y="870950"/>
        <a:ext cx="3774355" cy="37743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642854-C561-4B44-B24A-B1DCB01274AA}">
      <dsp:nvSpPr>
        <dsp:cNvPr id="0" name=""/>
        <dsp:cNvSpPr/>
      </dsp:nvSpPr>
      <dsp:spPr>
        <a:xfrm>
          <a:off x="7377179" y="13319"/>
          <a:ext cx="1029006" cy="102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job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rotation</a:t>
          </a:r>
        </a:p>
      </dsp:txBody>
      <dsp:txXfrm>
        <a:off x="7377179" y="13319"/>
        <a:ext cx="1029006" cy="1029006"/>
      </dsp:txXfrm>
    </dsp:sp>
    <dsp:sp modelId="{8D6BDAE6-060F-47B7-BB0A-644925462E6D}">
      <dsp:nvSpPr>
        <dsp:cNvPr id="0" name=""/>
        <dsp:cNvSpPr/>
      </dsp:nvSpPr>
      <dsp:spPr>
        <a:xfrm>
          <a:off x="4230356" y="2844"/>
          <a:ext cx="5026686" cy="5026686"/>
        </a:xfrm>
        <a:prstGeom prst="circularArrow">
          <a:avLst>
            <a:gd name="adj1" fmla="val 3992"/>
            <a:gd name="adj2" fmla="val 250424"/>
            <a:gd name="adj3" fmla="val 20572613"/>
            <a:gd name="adj4" fmla="val 18983593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5AC5A-B734-484F-89D7-D48C05F1AE38}">
      <dsp:nvSpPr>
        <dsp:cNvPr id="0" name=""/>
        <dsp:cNvSpPr/>
      </dsp:nvSpPr>
      <dsp:spPr>
        <a:xfrm>
          <a:off x="8525161" y="2001684"/>
          <a:ext cx="1029006" cy="102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assistant-to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positions</a:t>
          </a:r>
        </a:p>
      </dsp:txBody>
      <dsp:txXfrm>
        <a:off x="8525161" y="2001684"/>
        <a:ext cx="1029006" cy="1029006"/>
      </dsp:txXfrm>
    </dsp:sp>
    <dsp:sp modelId="{A10EBFD2-06F5-4029-90F8-995DB508DB08}">
      <dsp:nvSpPr>
        <dsp:cNvPr id="0" name=""/>
        <dsp:cNvSpPr/>
      </dsp:nvSpPr>
      <dsp:spPr>
        <a:xfrm>
          <a:off x="4230356" y="2844"/>
          <a:ext cx="5026686" cy="5026686"/>
        </a:xfrm>
        <a:prstGeom prst="circularArrow">
          <a:avLst>
            <a:gd name="adj1" fmla="val 3992"/>
            <a:gd name="adj2" fmla="val 250424"/>
            <a:gd name="adj3" fmla="val 2365983"/>
            <a:gd name="adj4" fmla="val 776963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40F1A-72F7-47EC-A2F9-77C485D71A83}">
      <dsp:nvSpPr>
        <dsp:cNvPr id="0" name=""/>
        <dsp:cNvSpPr/>
      </dsp:nvSpPr>
      <dsp:spPr>
        <a:xfrm>
          <a:off x="7377179" y="3990048"/>
          <a:ext cx="1029006" cy="102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committee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assignment</a:t>
          </a:r>
        </a:p>
      </dsp:txBody>
      <dsp:txXfrm>
        <a:off x="7377179" y="3990048"/>
        <a:ext cx="1029006" cy="1029006"/>
      </dsp:txXfrm>
    </dsp:sp>
    <dsp:sp modelId="{5FF9888C-2DE0-4B3C-B133-8769424F04FF}">
      <dsp:nvSpPr>
        <dsp:cNvPr id="0" name=""/>
        <dsp:cNvSpPr/>
      </dsp:nvSpPr>
      <dsp:spPr>
        <a:xfrm>
          <a:off x="4230356" y="2844"/>
          <a:ext cx="5026686" cy="5026686"/>
        </a:xfrm>
        <a:prstGeom prst="circularArrow">
          <a:avLst>
            <a:gd name="adj1" fmla="val 3992"/>
            <a:gd name="adj2" fmla="val 250424"/>
            <a:gd name="adj3" fmla="val 6110550"/>
            <a:gd name="adj4" fmla="val 4439026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97C28-36E4-4F7C-9326-D486C862D560}">
      <dsp:nvSpPr>
        <dsp:cNvPr id="0" name=""/>
        <dsp:cNvSpPr/>
      </dsp:nvSpPr>
      <dsp:spPr>
        <a:xfrm>
          <a:off x="5081213" y="3990048"/>
          <a:ext cx="1029006" cy="102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lecture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courses/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seminars</a:t>
          </a:r>
        </a:p>
      </dsp:txBody>
      <dsp:txXfrm>
        <a:off x="5081213" y="3990048"/>
        <a:ext cx="1029006" cy="1029006"/>
      </dsp:txXfrm>
    </dsp:sp>
    <dsp:sp modelId="{22A65C41-72A3-433E-8EE5-C00E68874931}">
      <dsp:nvSpPr>
        <dsp:cNvPr id="0" name=""/>
        <dsp:cNvSpPr/>
      </dsp:nvSpPr>
      <dsp:spPr>
        <a:xfrm>
          <a:off x="4230356" y="2844"/>
          <a:ext cx="5026686" cy="5026686"/>
        </a:xfrm>
        <a:prstGeom prst="circularArrow">
          <a:avLst>
            <a:gd name="adj1" fmla="val 3992"/>
            <a:gd name="adj2" fmla="val 250424"/>
            <a:gd name="adj3" fmla="val 9772613"/>
            <a:gd name="adj4" fmla="val 8183593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B0040-BC88-4D48-B849-8052FE4FDCB0}">
      <dsp:nvSpPr>
        <dsp:cNvPr id="0" name=""/>
        <dsp:cNvSpPr/>
      </dsp:nvSpPr>
      <dsp:spPr>
        <a:xfrm>
          <a:off x="3933231" y="2001684"/>
          <a:ext cx="1029006" cy="102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simulations</a:t>
          </a:r>
        </a:p>
      </dsp:txBody>
      <dsp:txXfrm>
        <a:off x="3933231" y="2001684"/>
        <a:ext cx="1029006" cy="1029006"/>
      </dsp:txXfrm>
    </dsp:sp>
    <dsp:sp modelId="{C0760255-A5F1-4276-8520-828809E126BD}">
      <dsp:nvSpPr>
        <dsp:cNvPr id="0" name=""/>
        <dsp:cNvSpPr/>
      </dsp:nvSpPr>
      <dsp:spPr>
        <a:xfrm>
          <a:off x="4230356" y="2844"/>
          <a:ext cx="5026686" cy="5026686"/>
        </a:xfrm>
        <a:prstGeom prst="circularArrow">
          <a:avLst>
            <a:gd name="adj1" fmla="val 3992"/>
            <a:gd name="adj2" fmla="val 250424"/>
            <a:gd name="adj3" fmla="val 13165983"/>
            <a:gd name="adj4" fmla="val 11576963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2728B-8CFE-4628-BE44-E7159F73AC84}">
      <dsp:nvSpPr>
        <dsp:cNvPr id="0" name=""/>
        <dsp:cNvSpPr/>
      </dsp:nvSpPr>
      <dsp:spPr>
        <a:xfrm>
          <a:off x="5081213" y="13319"/>
          <a:ext cx="1029006" cy="102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adventure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3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training</a:t>
          </a:r>
        </a:p>
      </dsp:txBody>
      <dsp:txXfrm>
        <a:off x="5081213" y="13319"/>
        <a:ext cx="1029006" cy="1029006"/>
      </dsp:txXfrm>
    </dsp:sp>
    <dsp:sp modelId="{77544A27-5A37-4195-904E-B3E972ACA081}">
      <dsp:nvSpPr>
        <dsp:cNvPr id="0" name=""/>
        <dsp:cNvSpPr/>
      </dsp:nvSpPr>
      <dsp:spPr>
        <a:xfrm>
          <a:off x="4230356" y="2844"/>
          <a:ext cx="5026686" cy="5026686"/>
        </a:xfrm>
        <a:prstGeom prst="circularArrow">
          <a:avLst>
            <a:gd name="adj1" fmla="val 3992"/>
            <a:gd name="adj2" fmla="val 250424"/>
            <a:gd name="adj3" fmla="val 16910550"/>
            <a:gd name="adj4" fmla="val 15239026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703A016-371B-4E52-8CE1-208C8F4F7505}" type="datetimeFigureOut">
              <a:rPr lang="en-US"/>
              <a:pPr>
                <a:defRPr/>
              </a:pPr>
              <a:t>2/17/2013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46EFCD2-7D76-45BD-8035-C6474CE80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753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6EFCD2-7D76-45BD-8035-C6474CE807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12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7421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D632-ADAC-447E-B066-3B9DB326A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26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51667-A92F-4737-B63D-E90438162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997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5D22-8FDC-42D1-821E-251BA5681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4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A6156-A371-4208-A275-FD8684CE6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878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596A7D-8793-41AF-925F-E6EE81A81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dirty="0" smtClean="0">
                <a:solidFill>
                  <a:srgbClr val="17375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4" r:id="rId3"/>
    <p:sldLayoutId id="2147483695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almartstores.com/AboutUs/321.aspx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hyperlink" Target="http://www.google.com/corporate/cult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uthwest.com/careers/culture.html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hp.com/hpinfo/abouthp/diversity/sharedvalues.html" TargetMode="Externa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a.gov/content/employee-handboo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09800" y="4419600"/>
            <a:ext cx="6781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/>
              <a:t>Socializing, Orienting, and Developing Employees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Top management is often visible during the new employee orientation process. </a:t>
            </a:r>
          </a:p>
          <a:p>
            <a:pPr>
              <a:buNone/>
            </a:pPr>
            <a:r>
              <a:rPr lang="en-US" dirty="0" smtClean="0"/>
              <a:t>CEOs can </a:t>
            </a:r>
          </a:p>
          <a:p>
            <a:pPr marL="914400" lvl="1" indent="-452438"/>
            <a:r>
              <a:rPr lang="en-US" dirty="0" smtClean="0"/>
              <a:t>Welcome employees </a:t>
            </a:r>
          </a:p>
          <a:p>
            <a:pPr marL="914400" lvl="1" indent="-452438"/>
            <a:r>
              <a:rPr lang="en-US" dirty="0" smtClean="0"/>
              <a:t>Provide a vision for the company </a:t>
            </a:r>
          </a:p>
          <a:p>
            <a:pPr marL="914400" lvl="1" indent="-452438"/>
            <a:r>
              <a:rPr lang="en-US" dirty="0" smtClean="0"/>
              <a:t>Introduce company culture </a:t>
            </a:r>
          </a:p>
          <a:p>
            <a:pPr marL="914400" lvl="1" indent="-452438"/>
            <a:r>
              <a:rPr lang="en-US" dirty="0" smtClean="0"/>
              <a:t>Convey that the company cares about employees </a:t>
            </a:r>
          </a:p>
          <a:p>
            <a:pPr marL="914400" lvl="1" indent="-452438"/>
            <a:r>
              <a:rPr lang="en-US" dirty="0" smtClean="0"/>
              <a:t>Allay some new employee anxieties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Purpose of New-Employee Orientation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HR has a dual role in orientation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tx2"/>
                </a:solidFill>
              </a:rPr>
              <a:t>Coordinating Role</a:t>
            </a:r>
          </a:p>
          <a:p>
            <a:pPr marL="914400" lvl="1" indent="-514350"/>
            <a:r>
              <a:rPr lang="en-US" dirty="0" smtClean="0"/>
              <a:t>HRM instructs new employees when and where to report; provides information about benefits choices</a:t>
            </a:r>
          </a:p>
          <a:p>
            <a:pPr marL="514350" indent="-514350">
              <a:buNone/>
            </a:pPr>
            <a:r>
              <a:rPr lang="en-US" i="1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Participant Role</a:t>
            </a:r>
          </a:p>
          <a:p>
            <a:pPr marL="914400" lvl="1" indent="-514350"/>
            <a:r>
              <a:rPr lang="en-US" dirty="0" smtClean="0"/>
              <a:t>HRM offers its assistance for future employee needs   (career guidance, training, etc.)</a:t>
            </a:r>
          </a:p>
          <a:p>
            <a:pPr marL="514350" indent="-514350"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Purpose of New-Employee Orientation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309282"/>
            <a:ext cx="6629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Employee Training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18565" y="1524000"/>
          <a:ext cx="8077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419600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91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On-the-Job Training Methods</a:t>
            </a:r>
          </a:p>
          <a:p>
            <a:r>
              <a:rPr lang="en-US" sz="2400" dirty="0" smtClean="0"/>
              <a:t>Job Rotation</a:t>
            </a:r>
          </a:p>
          <a:p>
            <a:r>
              <a:rPr lang="en-US" sz="2400" dirty="0" smtClean="0"/>
              <a:t>On-the-Job Training</a:t>
            </a:r>
          </a:p>
          <a:p>
            <a:r>
              <a:rPr lang="en-US" sz="2400" dirty="0" smtClean="0"/>
              <a:t>Apprenticeships</a:t>
            </a:r>
          </a:p>
          <a:p>
            <a:r>
              <a:rPr lang="en-US" sz="2400" dirty="0" smtClean="0"/>
              <a:t>Internships</a:t>
            </a:r>
          </a:p>
          <a:p>
            <a:pPr marL="0" indent="0">
              <a:buNone/>
            </a:pPr>
            <a:r>
              <a:rPr lang="en-US" dirty="0" smtClean="0"/>
              <a:t>Off-the-Job Training Methods</a:t>
            </a:r>
          </a:p>
          <a:p>
            <a:r>
              <a:rPr lang="en-US" sz="2400" dirty="0" smtClean="0"/>
              <a:t>Classroom Lectures</a:t>
            </a:r>
          </a:p>
          <a:p>
            <a:r>
              <a:rPr lang="en-US" sz="2400" dirty="0" smtClean="0"/>
              <a:t>Multimedia Learning</a:t>
            </a:r>
          </a:p>
          <a:p>
            <a:r>
              <a:rPr lang="en-US" sz="2400" dirty="0" smtClean="0"/>
              <a:t>Simulations</a:t>
            </a:r>
          </a:p>
          <a:p>
            <a:r>
              <a:rPr lang="en-US" sz="2400" dirty="0" smtClean="0"/>
              <a:t>Vestibule Training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05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Employee Development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-1747837" y="1394572"/>
          <a:ext cx="134874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28"/>
          <p:cNvSpPr>
            <a:spLocks noChangeArrowheads="1"/>
          </p:cNvSpPr>
          <p:nvPr/>
        </p:nvSpPr>
        <p:spPr bwMode="auto">
          <a:xfrm>
            <a:off x="4119562" y="3106738"/>
            <a:ext cx="1752600" cy="1600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043362" y="3411538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E6E6C2"/>
                </a:solidFill>
                <a:latin typeface="Arial" charset="0"/>
              </a:rPr>
              <a:t>employee development methods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114800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613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2895600"/>
            <a:ext cx="4038600" cy="3230563"/>
          </a:xfrm>
        </p:spPr>
        <p:txBody>
          <a:bodyPr/>
          <a:lstStyle/>
          <a:p>
            <a:r>
              <a:rPr lang="en-US" dirty="0" smtClean="0"/>
              <a:t>Moving employees horizontally or vertically to expand their skills, knowledge, and abilities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71800"/>
            <a:ext cx="4038600" cy="3154363"/>
          </a:xfrm>
        </p:spPr>
        <p:txBody>
          <a:bodyPr/>
          <a:lstStyle/>
          <a:p>
            <a:r>
              <a:rPr lang="en-US" dirty="0" smtClean="0"/>
              <a:t>Employees with potential can work under and be coached by successful managers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Fundamentals of Human Resource Management 11e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14600" y="274638"/>
            <a:ext cx="6629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Employee Development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38200" y="1600200"/>
            <a:ext cx="2667000" cy="11430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  <a:latin typeface="Arial" charset="0"/>
              </a:rPr>
              <a:t>job rotation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334000" y="1676400"/>
            <a:ext cx="2590800" cy="1066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  <a:latin typeface="Arial" charset="0"/>
              </a:rPr>
              <a:t>assistant-to</a:t>
            </a:r>
          </a:p>
          <a:p>
            <a:pPr algn="ctr"/>
            <a:r>
              <a:rPr lang="en-US" dirty="0">
                <a:solidFill>
                  <a:srgbClr val="E6E6C2"/>
                </a:solidFill>
                <a:latin typeface="Arial" charset="0"/>
              </a:rPr>
              <a:t>positions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12920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r>
              <a:rPr lang="en-US" sz="2800" dirty="0" smtClean="0"/>
              <a:t>Provide opportunities for decision-making, learning by watching others, and investigating specific organizational problems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Benefit from today’s technology and are often offered in a distance learning format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Employee Development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4238" y="3121819"/>
            <a:ext cx="765016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33400" y="4267200"/>
            <a:ext cx="2895600" cy="12954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  <a:latin typeface="Arial" charset="0"/>
              </a:rPr>
              <a:t>lecture courses/ </a:t>
            </a:r>
          </a:p>
          <a:p>
            <a:pPr algn="ctr"/>
            <a:r>
              <a:rPr lang="en-US" dirty="0">
                <a:solidFill>
                  <a:srgbClr val="E6E6C2"/>
                </a:solidFill>
                <a:latin typeface="Arial" charset="0"/>
              </a:rPr>
              <a:t>seminars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" y="1676400"/>
            <a:ext cx="2895600" cy="12954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  <a:latin typeface="Arial" charset="0"/>
              </a:rPr>
              <a:t>committee</a:t>
            </a:r>
          </a:p>
          <a:p>
            <a:pPr algn="ctr"/>
            <a:r>
              <a:rPr lang="en-US" dirty="0">
                <a:solidFill>
                  <a:srgbClr val="E6E6C2"/>
                </a:solidFill>
                <a:latin typeface="Arial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xmlns="" val="345184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124200"/>
            <a:ext cx="4038600" cy="3001963"/>
          </a:xfrm>
        </p:spPr>
        <p:txBody>
          <a:bodyPr/>
          <a:lstStyle/>
          <a:p>
            <a:r>
              <a:rPr lang="en-US" dirty="0" smtClean="0"/>
              <a:t>Include case studies, decision games, and role plays - and are intended to improve decision-making 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124200"/>
            <a:ext cx="4038600" cy="3001963"/>
          </a:xfrm>
        </p:spPr>
        <p:txBody>
          <a:bodyPr/>
          <a:lstStyle/>
          <a:p>
            <a:r>
              <a:rPr lang="en-US" dirty="0" smtClean="0"/>
              <a:t>Include case studies, decision games, and role plays - and are intended to improve decision-making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14600" y="274638"/>
            <a:ext cx="6629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Employee Development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9200" y="3121959"/>
            <a:ext cx="6781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None/>
            </a:pPr>
            <a:endParaRPr lang="en-U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334000" y="1600200"/>
            <a:ext cx="2667000" cy="12954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E6E6C2"/>
                </a:solidFill>
                <a:latin typeface="Arial" charset="0"/>
              </a:rPr>
              <a:t>adventure training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066800" y="1524000"/>
            <a:ext cx="2667000" cy="12954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  <a:latin typeface="Arial" charset="0"/>
              </a:rPr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1538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$171.5 billion is spent annually on employee training. Nearly two-thirds of that was spent internally. The balance was spent on training by external organizations.</a:t>
            </a:r>
          </a:p>
          <a:p>
            <a:r>
              <a:rPr lang="en-US" sz="2400" dirty="0" smtClean="0"/>
              <a:t>$1,228 was the average spent per employee in the United States.</a:t>
            </a:r>
          </a:p>
          <a:p>
            <a:r>
              <a:rPr lang="en-US" sz="2400" dirty="0" smtClean="0"/>
              <a:t>Employees spend an average of nearly 32 a year in training , with 22 of those spent in a classroom, and nearly 9 of those hours spent online using a self-paced or instructor-led online learning.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191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US" sz="2800" dirty="0" smtClean="0"/>
              <a:t>Organizational development (OD) efforts also facilitate change with employees, whether newly hired or well seasoned</a:t>
            </a:r>
          </a:p>
          <a:p>
            <a:r>
              <a:rPr lang="en-US" sz="2800" dirty="0" smtClean="0"/>
              <a:t>Change agents help employees adapt to the organization’s new: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Organization Development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58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096000" y="5334000"/>
            <a:ext cx="19812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technology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371600" y="4267200"/>
            <a:ext cx="19812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systems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895600" y="5334000"/>
            <a:ext cx="19812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processes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419600" y="4267200"/>
            <a:ext cx="1981200" cy="914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E6E6C2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xmlns="" val="36239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ache\Temporary Internet Files\Content.IE5\FWA5US3L\MP90044857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200400"/>
            <a:ext cx="2438400" cy="36576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Ideally, employees who understand what working is about in the organization will become fully productive.</a:t>
            </a:r>
          </a:p>
          <a:p>
            <a:r>
              <a:rPr lang="en-US" sz="2800" dirty="0"/>
              <a:t>HR helps employees become well-adjusted and productive through socialization, training, and development programs.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5410200"/>
            <a:ext cx="678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chemeClr val="tx2"/>
                </a:solidFill>
                <a:latin typeface="Arial" charset="0"/>
              </a:rPr>
              <a:t>In other words, they’re hired – now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metaphors clarify the change process. </a:t>
            </a:r>
          </a:p>
          <a:p>
            <a:pPr lvl="1"/>
            <a:r>
              <a:rPr lang="en-US" sz="2400" dirty="0" smtClean="0"/>
              <a:t>Calm waters (Kurt </a:t>
            </a:r>
            <a:r>
              <a:rPr lang="en-US" sz="2400" dirty="0" err="1" smtClean="0"/>
              <a:t>Lewin</a:t>
            </a:r>
            <a:r>
              <a:rPr lang="en-US" sz="2400" dirty="0" smtClean="0"/>
              <a:t>): </a:t>
            </a:r>
          </a:p>
          <a:p>
            <a:pPr lvl="1"/>
            <a:r>
              <a:rPr lang="en-US" sz="2400" i="1" dirty="0" smtClean="0"/>
              <a:t>Unfreezing</a:t>
            </a:r>
            <a:r>
              <a:rPr lang="en-US" sz="2400" dirty="0" smtClean="0"/>
              <a:t> the status quo</a:t>
            </a:r>
          </a:p>
          <a:p>
            <a:pPr lvl="1"/>
            <a:r>
              <a:rPr lang="en-US" sz="2400" i="1" dirty="0" smtClean="0"/>
              <a:t>Change</a:t>
            </a:r>
            <a:r>
              <a:rPr lang="en-US" sz="2400" dirty="0" smtClean="0"/>
              <a:t> to a new state</a:t>
            </a:r>
          </a:p>
          <a:p>
            <a:pPr lvl="1"/>
            <a:r>
              <a:rPr lang="en-US" sz="2400" i="1" dirty="0" smtClean="0"/>
              <a:t>Refreezing </a:t>
            </a:r>
            <a:r>
              <a:rPr lang="en-US" sz="2400" dirty="0" smtClean="0"/>
              <a:t>to ensure that the change is permanent </a:t>
            </a:r>
          </a:p>
          <a:p>
            <a:r>
              <a:rPr lang="en-US" sz="2800" dirty="0" smtClean="0"/>
              <a:t>White-water rapids: </a:t>
            </a:r>
          </a:p>
          <a:p>
            <a:pPr lvl="1"/>
            <a:r>
              <a:rPr lang="en-US" sz="2400" dirty="0" smtClean="0"/>
              <a:t>recognizes today’s </a:t>
            </a:r>
            <a:br>
              <a:rPr lang="en-US" sz="2400" dirty="0" smtClean="0"/>
            </a:br>
            <a:r>
              <a:rPr lang="en-US" sz="2400" dirty="0" smtClean="0"/>
              <a:t>business environment, </a:t>
            </a:r>
            <a:br>
              <a:rPr lang="en-US" sz="2400" dirty="0" smtClean="0"/>
            </a:br>
            <a:r>
              <a:rPr lang="en-US" sz="2400" dirty="0" smtClean="0"/>
              <a:t>which is less stable and </a:t>
            </a:r>
            <a:br>
              <a:rPr lang="en-US" sz="2400" dirty="0" smtClean="0"/>
            </a:br>
            <a:r>
              <a:rPr lang="en-US" sz="2400" dirty="0" smtClean="0"/>
              <a:t>not as predictable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Organization Development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pic>
        <p:nvPicPr>
          <p:cNvPr id="5" name="Picture 7" descr="calm rapids mirr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91000"/>
            <a:ext cx="3657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58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Organizational development facilitates long-term organization-wide changes</a:t>
            </a:r>
            <a:r>
              <a:rPr lang="en-US" dirty="0" smtClean="0"/>
              <a:t>. </a:t>
            </a:r>
          </a:p>
          <a:p>
            <a:r>
              <a:rPr lang="en-US" sz="2800" dirty="0" smtClean="0"/>
              <a:t>OD techniques include:</a:t>
            </a:r>
          </a:p>
          <a:p>
            <a:pPr lvl="2"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smtClean="0"/>
              <a:t>Survey feedback gets workers’ attitudes/perceptions on the change</a:t>
            </a:r>
          </a:p>
          <a:p>
            <a:pPr lvl="2"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smtClean="0"/>
              <a:t>Process consultation gets outside experts to help ease OD efforts </a:t>
            </a:r>
          </a:p>
          <a:p>
            <a:pPr lvl="2"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smtClean="0"/>
              <a:t>Team building strives for cohesion </a:t>
            </a:r>
            <a:r>
              <a:rPr lang="en-US" i="1" dirty="0" smtClean="0"/>
              <a:t>in</a:t>
            </a:r>
            <a:r>
              <a:rPr lang="en-US" dirty="0" smtClean="0"/>
              <a:t> a work group</a:t>
            </a:r>
          </a:p>
          <a:p>
            <a:pPr lvl="2">
              <a:buClr>
                <a:schemeClr val="tx2"/>
              </a:buClr>
              <a:buFont typeface="Arial" pitchFamily="34" charset="0"/>
              <a:buChar char="•"/>
            </a:pPr>
            <a:r>
              <a:rPr lang="en-US" dirty="0" smtClean="0"/>
              <a:t>Intergroup development achieves cohesion among </a:t>
            </a:r>
            <a:r>
              <a:rPr lang="en-US" i="1" dirty="0" smtClean="0"/>
              <a:t>different</a:t>
            </a:r>
            <a:r>
              <a:rPr lang="en-US" dirty="0" smtClean="0"/>
              <a:t> work groups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304800"/>
            <a:ext cx="6629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Organization Development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4094" y="5953777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solidFill>
                  <a:schemeClr val="tx2"/>
                </a:solidFill>
                <a:latin typeface="Arial" charset="0"/>
              </a:rPr>
              <a:t>change can be stressful for employees</a:t>
            </a:r>
          </a:p>
        </p:txBody>
      </p:sp>
    </p:spTree>
    <p:extLst>
      <p:ext uri="{BB962C8B-B14F-4D97-AF65-F5344CB8AC3E}">
        <p14:creationId xmlns:p14="http://schemas.microsoft.com/office/powerpoint/2010/main" xmlns="" val="3728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b="1" i="1" dirty="0" smtClean="0"/>
              <a:t>learning organization </a:t>
            </a:r>
            <a:r>
              <a:rPr lang="en-US" sz="2800" dirty="0" smtClean="0"/>
              <a:t>values continued learning and believes a competitive advantage can be gained from it.</a:t>
            </a:r>
          </a:p>
          <a:p>
            <a:r>
              <a:rPr lang="en-US" sz="2800" dirty="0" smtClean="0"/>
              <a:t>Characterized by   </a:t>
            </a:r>
          </a:p>
          <a:p>
            <a:pPr lvl="1"/>
            <a:r>
              <a:rPr lang="en-US" sz="2400" dirty="0" smtClean="0"/>
              <a:t>A capacity to continuously adapt </a:t>
            </a:r>
          </a:p>
          <a:p>
            <a:pPr lvl="1"/>
            <a:r>
              <a:rPr lang="en-US" sz="2400" dirty="0" smtClean="0"/>
              <a:t>Employees continually acquiring and sharing new knowledge </a:t>
            </a:r>
          </a:p>
          <a:p>
            <a:pPr lvl="1"/>
            <a:r>
              <a:rPr lang="en-US" sz="2400" dirty="0" smtClean="0"/>
              <a:t>Collaboration across functional specialties </a:t>
            </a:r>
          </a:p>
          <a:p>
            <a:pPr lvl="1"/>
            <a:r>
              <a:rPr lang="en-US" sz="2400" dirty="0" smtClean="0"/>
              <a:t>Supporting teams, leadership, and culture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Organization Development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87188" y="2819400"/>
            <a:ext cx="7878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Employee and management opinions aren’t necessarily valid measures of evaluating effective training. They may be influenced by:</a:t>
            </a:r>
          </a:p>
          <a:p>
            <a:pPr lvl="1"/>
            <a:r>
              <a:rPr lang="en-US" sz="2000" dirty="0" smtClean="0"/>
              <a:t>Difficulty</a:t>
            </a:r>
          </a:p>
          <a:p>
            <a:pPr lvl="1"/>
            <a:r>
              <a:rPr lang="en-US" sz="2000" dirty="0" smtClean="0"/>
              <a:t>Entertainment value</a:t>
            </a:r>
          </a:p>
          <a:p>
            <a:pPr lvl="1"/>
            <a:r>
              <a:rPr lang="en-US" sz="2000" dirty="0" smtClean="0"/>
              <a:t>Personality of the instructor  </a:t>
            </a:r>
          </a:p>
          <a:p>
            <a:r>
              <a:rPr lang="en-US" sz="2400" dirty="0" smtClean="0"/>
              <a:t>Performance-based measures (benefits gained) are better indicators of training’s cost-effectiveness</a:t>
            </a:r>
          </a:p>
          <a:p>
            <a:r>
              <a:rPr lang="en-US" sz="2400" dirty="0" smtClean="0"/>
              <a:t>Divide the benefit of the training by the cost of the training to determine ROI (return on investment) 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Evaluating Training and Development Effectiveness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14478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3413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can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HR</a:t>
            </a:r>
            <a:r>
              <a:rPr lang="en-US" sz="2000" dirty="0" smtClean="0">
                <a:solidFill>
                  <a:srgbClr val="B22626"/>
                </a:solidFill>
              </a:rPr>
              <a:t> </a:t>
            </a:r>
            <a:r>
              <a:rPr lang="en-US" sz="2000" dirty="0" smtClean="0"/>
              <a:t>evaluate training method results when measures aren’t easy to calculate?</a:t>
            </a:r>
          </a:p>
          <a:p>
            <a:pPr marL="53975" indent="-53975">
              <a:buNone/>
            </a:pPr>
            <a:r>
              <a:rPr lang="en-US" sz="2000" dirty="0" smtClean="0">
                <a:latin typeface="+mj-lt"/>
              </a:rPr>
              <a:t>Through Kirkpatrick’s model:</a:t>
            </a:r>
          </a:p>
          <a:p>
            <a:pPr marL="53975" indent="-53975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Evaluating Training and Development Effectiveness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1371600"/>
            <a:ext cx="670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-53975"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2895600"/>
            <a:ext cx="39624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E6E6C2"/>
                </a:solidFill>
                <a:latin typeface="Arial" charset="0"/>
              </a:rPr>
              <a:t>Level 1 </a:t>
            </a:r>
          </a:p>
          <a:p>
            <a:pPr algn="ctr"/>
            <a:r>
              <a:rPr lang="en-US" sz="1800">
                <a:solidFill>
                  <a:srgbClr val="E6E6C2"/>
                </a:solidFill>
                <a:latin typeface="Arial" charset="0"/>
              </a:rPr>
              <a:t>What was reaction to training?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810000"/>
            <a:ext cx="39624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E6E6C2"/>
                </a:solidFill>
                <a:latin typeface="Arial" charset="0"/>
              </a:rPr>
              <a:t>Level 2</a:t>
            </a:r>
          </a:p>
          <a:p>
            <a:pPr algn="ctr"/>
            <a:r>
              <a:rPr lang="en-US" sz="1800">
                <a:solidFill>
                  <a:srgbClr val="E6E6C2"/>
                </a:solidFill>
                <a:latin typeface="Arial" charset="0"/>
              </a:rPr>
              <a:t>What was learned?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29000" y="4724400"/>
            <a:ext cx="39624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E6E6C2"/>
                </a:solidFill>
                <a:latin typeface="Arial" charset="0"/>
              </a:rPr>
              <a:t>Level 3</a:t>
            </a:r>
          </a:p>
          <a:p>
            <a:pPr algn="ctr"/>
            <a:r>
              <a:rPr lang="en-US" sz="1800">
                <a:solidFill>
                  <a:srgbClr val="E6E6C2"/>
                </a:solidFill>
                <a:latin typeface="Arial" charset="0"/>
              </a:rPr>
              <a:t>Did training change behavior?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00600" y="5638800"/>
            <a:ext cx="39624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E6E6C2"/>
                </a:solidFill>
                <a:latin typeface="Arial" charset="0"/>
              </a:rPr>
              <a:t>Level 4</a:t>
            </a:r>
          </a:p>
          <a:p>
            <a:pPr algn="ctr"/>
            <a:r>
              <a:rPr lang="en-US" sz="1800">
                <a:solidFill>
                  <a:srgbClr val="E6E6C2"/>
                </a:solidFill>
                <a:latin typeface="Arial" charset="0"/>
              </a:rPr>
              <a:t>Did training benefit employer?</a:t>
            </a:r>
          </a:p>
        </p:txBody>
      </p:sp>
    </p:spTree>
    <p:extLst>
      <p:ext uri="{BB962C8B-B14F-4D97-AF65-F5344CB8AC3E}">
        <p14:creationId xmlns:p14="http://schemas.microsoft.com/office/powerpoint/2010/main" xmlns="" val="2547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HR can also use performance-based evaluation measures.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Post-training method:  </a:t>
            </a:r>
          </a:p>
          <a:p>
            <a:pPr lvl="1"/>
            <a:r>
              <a:rPr lang="en-US" sz="2400" dirty="0" smtClean="0"/>
              <a:t>Employees’ on-the-job performance is assessed after training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Pre-post-training method:  </a:t>
            </a:r>
          </a:p>
          <a:p>
            <a:pPr lvl="1"/>
            <a:r>
              <a:rPr lang="en-US" sz="2400" dirty="0" smtClean="0"/>
              <a:t>Employee’s job performance is assessed both before and after training, to determine whether a change has taken place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Pre-post-training w/control group: </a:t>
            </a:r>
          </a:p>
          <a:p>
            <a:pPr lvl="1"/>
            <a:r>
              <a:rPr lang="en-US" sz="2400" dirty="0" smtClean="0"/>
              <a:t>Compares results </a:t>
            </a:r>
            <a:r>
              <a:rPr lang="en-US" sz="2400" dirty="0" smtClean="0"/>
              <a:t>of instructed group to non-instructed group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Evaluating Training and Development Effectiveness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669676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Training and development is critical to overseas employees. It must teach the culture’s</a:t>
            </a:r>
            <a:r>
              <a:rPr lang="en-US" dirty="0" smtClean="0"/>
              <a:t>:</a:t>
            </a:r>
          </a:p>
          <a:p>
            <a:r>
              <a:rPr lang="en-US" sz="2400" dirty="0" smtClean="0"/>
              <a:t>Politics</a:t>
            </a:r>
            <a:endParaRPr lang="en-US" sz="2400" dirty="0" smtClean="0"/>
          </a:p>
          <a:p>
            <a:r>
              <a:rPr lang="en-US" sz="2400" dirty="0" smtClean="0"/>
              <a:t>Language</a:t>
            </a:r>
          </a:p>
          <a:p>
            <a:r>
              <a:rPr lang="en-US" sz="2400" dirty="0" smtClean="0"/>
              <a:t>Religion</a:t>
            </a:r>
          </a:p>
          <a:p>
            <a:r>
              <a:rPr lang="en-US" sz="2400" dirty="0" smtClean="0"/>
              <a:t>Economy</a:t>
            </a:r>
          </a:p>
          <a:p>
            <a:r>
              <a:rPr lang="en-US" sz="2400" dirty="0" smtClean="0"/>
              <a:t>History</a:t>
            </a:r>
          </a:p>
          <a:p>
            <a:r>
              <a:rPr lang="en-US" sz="2400" dirty="0" smtClean="0"/>
              <a:t>Social climate</a:t>
            </a:r>
          </a:p>
          <a:p>
            <a:r>
              <a:rPr lang="en-US" sz="2400" dirty="0" smtClean="0"/>
              <a:t>Business practice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International Training and Development Issues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961231" y="5909757"/>
            <a:ext cx="7634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chemeClr val="tx2"/>
                </a:solidFill>
                <a:latin typeface="Arial" charset="0"/>
              </a:rPr>
              <a:t>may involve role playing, simulations, and immersion in the culture</a:t>
            </a:r>
          </a:p>
        </p:txBody>
      </p:sp>
    </p:spTree>
    <p:extLst>
      <p:ext uri="{BB962C8B-B14F-4D97-AF65-F5344CB8AC3E}">
        <p14:creationId xmlns:p14="http://schemas.microsoft.com/office/powerpoint/2010/main" xmlns="" val="289768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Let’s Play Jeopardy-style!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0" y="1447800"/>
            <a:ext cx="7391400" cy="526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700" b="1" dirty="0">
                <a:latin typeface="Arial" charset="0"/>
              </a:rPr>
              <a:t>1. A process of adaptation to a new work role.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B22626"/>
                </a:solidFill>
                <a:latin typeface="Arial" charset="0"/>
              </a:rPr>
              <a:t>What is socialization/onboarding?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Arial" charset="0"/>
              </a:rPr>
              <a:t>2. Individuals adjust to new situations in similar ways.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B22626"/>
                </a:solidFill>
                <a:latin typeface="Arial" charset="0"/>
              </a:rPr>
              <a:t>What is an assumption of employee socialization?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Arial" charset="0"/>
              </a:rPr>
              <a:t>3. </a:t>
            </a:r>
            <a:r>
              <a:rPr lang="en-US" sz="1700" b="1" dirty="0" err="1">
                <a:latin typeface="Arial" charset="0"/>
              </a:rPr>
              <a:t>Prearrival</a:t>
            </a:r>
            <a:r>
              <a:rPr lang="en-US" sz="1700" b="1" dirty="0">
                <a:latin typeface="Arial" charset="0"/>
              </a:rPr>
              <a:t>, encounter, metamorphosis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B22626"/>
                </a:solidFill>
                <a:latin typeface="Arial" charset="0"/>
              </a:rPr>
              <a:t>What are the steps in the socialization process?</a:t>
            </a:r>
            <a:r>
              <a:rPr lang="en-US" sz="1700" b="1" dirty="0">
                <a:solidFill>
                  <a:srgbClr val="FF3300"/>
                </a:solidFill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Arial" charset="0"/>
              </a:rPr>
              <a:t>4. A central source on company mission, history, policies, benefits, and culture.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B22626"/>
                </a:solidFill>
                <a:latin typeface="Arial" charset="0"/>
              </a:rPr>
              <a:t>What is an employee handbook?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Arial" charset="0"/>
              </a:rPr>
              <a:t>5. Job rotation, assistant-to positions, committee assignments, lectures/seminars, simulations.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B22626"/>
                </a:solidFill>
                <a:latin typeface="Arial" charset="0"/>
              </a:rPr>
              <a:t>What are the employee development methods?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Arial" charset="0"/>
              </a:rPr>
              <a:t>6. They help employees adapt to OD efforts.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B22626"/>
                </a:solidFill>
                <a:latin typeface="Arial" charset="0"/>
              </a:rPr>
              <a:t>What are change agents?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Arial" charset="0"/>
              </a:rPr>
              <a:t>7. Post-training method, pre-post-training, pre-post-training w/control group.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solidFill>
                  <a:srgbClr val="B22626"/>
                </a:solidFill>
                <a:latin typeface="Arial" charset="0"/>
              </a:rPr>
              <a:t>What are performance-based evaluation methods?</a:t>
            </a:r>
          </a:p>
          <a:p>
            <a:endParaRPr lang="en-US" sz="1800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76999"/>
            <a:ext cx="4191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87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Socialization, or “onboarding” is a process of adaptation to a new work role </a:t>
            </a:r>
          </a:p>
          <a:p>
            <a:r>
              <a:rPr lang="en-US" sz="2800" dirty="0"/>
              <a:t>Adjustments must be made whenever individuals change jobs</a:t>
            </a:r>
          </a:p>
          <a:p>
            <a:r>
              <a:rPr lang="en-US" sz="2800" dirty="0"/>
              <a:t>The most profound adjustment occurs when an individual first enters an </a:t>
            </a:r>
            <a:r>
              <a:rPr lang="en-US" sz="2800" dirty="0" smtClean="0"/>
              <a:t>organization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Insider-Outsider Passage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28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Insider-Outsider Passage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7176" y="1562100"/>
            <a:ext cx="723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sz="2400" smtClean="0">
                <a:solidFill>
                  <a:srgbClr val="000000"/>
                </a:solidFill>
              </a:rPr>
              <a:t>The Assumptions of Employee Socialization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705100"/>
            <a:ext cx="3733800" cy="1371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E6E6C2"/>
                </a:solidFill>
                <a:latin typeface="Times New Roman" pitchFamily="18" charset="0"/>
              </a:rPr>
              <a:t>socialization strongly 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E6E6C2"/>
                </a:solidFill>
                <a:latin typeface="Times New Roman" pitchFamily="18" charset="0"/>
              </a:rPr>
              <a:t>influences 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E6E6C2"/>
                </a:solidFill>
                <a:latin typeface="Times New Roman" pitchFamily="18" charset="0"/>
              </a:rPr>
              <a:t>employee performance</a:t>
            </a: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E6E6C2"/>
                </a:solidFill>
                <a:latin typeface="Times New Roman" pitchFamily="18" charset="0"/>
              </a:rPr>
              <a:t>and organizational stability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686300"/>
            <a:ext cx="3733800" cy="1371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  <a:latin typeface="Times New Roman" pitchFamily="18" charset="0"/>
              </a:rPr>
              <a:t>socialization </a:t>
            </a:r>
            <a:r>
              <a:rPr lang="en-US" sz="2400" dirty="0" smtClean="0">
                <a:solidFill>
                  <a:srgbClr val="E6E6C2"/>
                </a:solidFill>
                <a:latin typeface="Times New Roman" pitchFamily="18" charset="0"/>
              </a:rPr>
              <a:t>needs to be </a:t>
            </a:r>
          </a:p>
          <a:p>
            <a:pPr algn="ctr"/>
            <a:r>
              <a:rPr lang="en-US" sz="2400" dirty="0" smtClean="0">
                <a:solidFill>
                  <a:srgbClr val="E6E6C2"/>
                </a:solidFill>
                <a:latin typeface="Times New Roman" pitchFamily="18" charset="0"/>
              </a:rPr>
              <a:t>consistent with culture</a:t>
            </a:r>
            <a:endParaRPr lang="en-US" sz="2400" dirty="0">
              <a:solidFill>
                <a:srgbClr val="E6E6C2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76800" y="2705100"/>
            <a:ext cx="3733800" cy="1371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  <a:latin typeface="Times New Roman" pitchFamily="18" charset="0"/>
              </a:rPr>
              <a:t>new members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  <a:latin typeface="Times New Roman" pitchFamily="18" charset="0"/>
              </a:rPr>
              <a:t>suffer anxiety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0" y="4686300"/>
            <a:ext cx="3733800" cy="1371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6E6C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  <a:latin typeface="Times New Roman" pitchFamily="18" charset="0"/>
              </a:rPr>
              <a:t>individuals adjust to new</a:t>
            </a:r>
          </a:p>
          <a:p>
            <a:pPr algn="ctr"/>
            <a:r>
              <a:rPr lang="en-US" sz="2400" dirty="0">
                <a:solidFill>
                  <a:srgbClr val="E6E6C2"/>
                </a:solidFill>
                <a:latin typeface="Times New Roman" pitchFamily="18" charset="0"/>
              </a:rPr>
              <a:t>situations in similar ways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4800" y="2400300"/>
            <a:ext cx="762000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648200" y="4381500"/>
            <a:ext cx="762000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57200" y="4305300"/>
            <a:ext cx="762000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3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648200" y="2476500"/>
            <a:ext cx="762000" cy="6858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E6E6C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419600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0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Socialization </a:t>
            </a:r>
            <a:r>
              <a:rPr lang="en-US" sz="2400" dirty="0"/>
              <a:t>P</a:t>
            </a:r>
            <a:r>
              <a:rPr lang="en-US" sz="2400" dirty="0" smtClean="0"/>
              <a:t>rocess</a:t>
            </a:r>
            <a:endParaRPr lang="en-US" sz="2400" dirty="0"/>
          </a:p>
          <a:p>
            <a:r>
              <a:rPr lang="en-US" sz="2400" dirty="0" err="1"/>
              <a:t>Prearrival</a:t>
            </a:r>
            <a:r>
              <a:rPr lang="en-US" sz="2400" dirty="0"/>
              <a:t>  </a:t>
            </a:r>
            <a:endParaRPr lang="en-US" sz="2400" dirty="0" smtClean="0"/>
          </a:p>
          <a:p>
            <a:pPr lvl="1"/>
            <a:r>
              <a:rPr lang="en-US" sz="2000" dirty="0" smtClean="0"/>
              <a:t>Individuals arrive with a set of values, attitudes, and expectations developed from previous experience and the selection process.</a:t>
            </a:r>
          </a:p>
          <a:p>
            <a:r>
              <a:rPr lang="en-US" sz="2400" dirty="0" smtClean="0"/>
              <a:t>Encounter  </a:t>
            </a:r>
            <a:endParaRPr lang="en-US" sz="2400" dirty="0"/>
          </a:p>
          <a:p>
            <a:pPr lvl="1"/>
            <a:r>
              <a:rPr lang="en-US" sz="2000" dirty="0"/>
              <a:t>Individuals discover how well their expectations match realities within the organization. Where differences exist, socialization occurs to imbue the employee with the organization’s standards.</a:t>
            </a:r>
          </a:p>
          <a:p>
            <a:r>
              <a:rPr lang="en-US" sz="2400" dirty="0"/>
              <a:t>Metamorphosis  </a:t>
            </a:r>
          </a:p>
          <a:p>
            <a:pPr lvl="1"/>
            <a:r>
              <a:rPr lang="en-US" sz="2000" dirty="0"/>
              <a:t>Individuals have adapted to the organization, feel accepted, and know what is expected of </a:t>
            </a:r>
            <a:r>
              <a:rPr lang="en-US" sz="2000" dirty="0" smtClean="0"/>
              <a:t>them.</a:t>
            </a:r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Insider-Outsider Passage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00200" y="2552700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70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Insider-Outsider Passage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35050" y="1524000"/>
            <a:ext cx="731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  <a:latin typeface="Arial" charset="0"/>
              </a:rPr>
              <a:t>The Socialization Process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048500" y="3429000"/>
            <a:ext cx="1377950" cy="3794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E6E6C2"/>
                </a:solidFill>
                <a:latin typeface="Arial" charset="0"/>
              </a:rPr>
              <a:t>Productivity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054850" y="4495800"/>
            <a:ext cx="1492250" cy="3794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E6E6C2"/>
                </a:solidFill>
                <a:latin typeface="Arial" charset="0"/>
              </a:rPr>
              <a:t>Commitment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054850" y="5562600"/>
            <a:ext cx="1111250" cy="3794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E6E6C2"/>
                </a:solidFill>
                <a:latin typeface="Arial" charset="0"/>
              </a:rPr>
              <a:t>Turnover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054850" y="274320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u="sng">
                <a:latin typeface="Arial" charset="0"/>
              </a:rPr>
              <a:t>Outcomes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178050" y="4648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930650" y="4648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6673850" y="57150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6673850" y="4648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6673850" y="3581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140450" y="46482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6673850" y="3581400"/>
            <a:ext cx="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387850" y="4495800"/>
            <a:ext cx="1758950" cy="3794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6E6C2"/>
                </a:solidFill>
              </a:rPr>
              <a:t>Metamorphosis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11450" y="4495800"/>
            <a:ext cx="1238250" cy="3794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E6E6C2"/>
                </a:solidFill>
                <a:latin typeface="Arial" charset="0"/>
              </a:rPr>
              <a:t>Encounter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5050" y="4495800"/>
            <a:ext cx="1174750" cy="3794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E6E6C2"/>
                </a:solidFill>
                <a:latin typeface="Arial" charset="0"/>
              </a:rPr>
              <a:t>Prearrival</a:t>
            </a:r>
            <a:endParaRPr lang="en-US" sz="1800" dirty="0">
              <a:solidFill>
                <a:srgbClr val="E6E6C2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4235450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95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Purpose of New-Employee Orientation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52500" y="5715000"/>
            <a:ext cx="7392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 dirty="0">
                <a:solidFill>
                  <a:schemeClr val="tx2"/>
                </a:solidFill>
                <a:latin typeface="Arial" charset="0"/>
              </a:rPr>
              <a:t>Socialized employees know how things are done, what matters, </a:t>
            </a:r>
          </a:p>
          <a:p>
            <a:pPr algn="ctr"/>
            <a:r>
              <a:rPr lang="en-US" sz="2000" i="1" dirty="0">
                <a:solidFill>
                  <a:schemeClr val="tx2"/>
                </a:solidFill>
                <a:latin typeface="Arial" charset="0"/>
              </a:rPr>
              <a:t>and which behaviors and perspectives are acceptable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Orientation </a:t>
            </a:r>
          </a:p>
          <a:p>
            <a:r>
              <a:rPr lang="en-US" dirty="0"/>
              <a:t>May be done by supervisor, HR staff, computer-based programs, or some combination  </a:t>
            </a:r>
          </a:p>
          <a:p>
            <a:r>
              <a:rPr lang="en-US" dirty="0"/>
              <a:t>Can be formal or informal, depending on the organization’s size</a:t>
            </a:r>
          </a:p>
          <a:p>
            <a:r>
              <a:rPr lang="en-US" dirty="0"/>
              <a:t>Teaches the </a:t>
            </a:r>
            <a:r>
              <a:rPr lang="en-US" i="1" dirty="0"/>
              <a:t>organization’s culture</a:t>
            </a:r>
            <a:r>
              <a:rPr lang="en-US" dirty="0"/>
              <a:t>, or system of shared meaning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82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The Purpose of New-Employee Orientation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14400" y="3962400"/>
            <a:ext cx="6216650" cy="609600"/>
            <a:chOff x="528" y="2388"/>
            <a:chExt cx="3916" cy="38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440" y="2541"/>
              <a:ext cx="3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800" dirty="0">
                  <a:latin typeface="Arial" charset="0"/>
                  <a:hlinkClick r:id="rId2"/>
                </a:rPr>
                <a:t>http://www.google.com/corporate/culture.html</a:t>
              </a:r>
              <a:endParaRPr lang="en-US" sz="1800" dirty="0">
                <a:latin typeface="Arial" charset="0"/>
              </a:endParaRPr>
            </a:p>
          </p:txBody>
        </p:sp>
        <p:pic>
          <p:nvPicPr>
            <p:cNvPr id="6" name="Picture 12" descr="Google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388"/>
              <a:ext cx="864" cy="348"/>
            </a:xfrm>
            <a:prstGeom prst="rect">
              <a:avLst/>
            </a:prstGeom>
            <a:noFill/>
            <a:ln w="19050">
              <a:solidFill>
                <a:srgbClr val="B2262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914400" y="3048000"/>
            <a:ext cx="7372350" cy="603250"/>
            <a:chOff x="864" y="1920"/>
            <a:chExt cx="4644" cy="380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440" y="2069"/>
              <a:ext cx="40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800" dirty="0">
                  <a:latin typeface="Arial" charset="0"/>
                  <a:hlinkClick r:id="rId4"/>
                </a:rPr>
                <a:t>http://www.hp.com/hpinfo/abouthp/diversity/sharedvalues.html</a:t>
              </a:r>
              <a:endParaRPr lang="en-US" sz="1800" dirty="0">
                <a:latin typeface="Arial" charset="0"/>
              </a:endParaRPr>
            </a:p>
          </p:txBody>
        </p:sp>
        <p:pic>
          <p:nvPicPr>
            <p:cNvPr id="9" name="Picture 13" descr="HP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920"/>
              <a:ext cx="510" cy="344"/>
            </a:xfrm>
            <a:prstGeom prst="rect">
              <a:avLst/>
            </a:prstGeom>
            <a:noFill/>
            <a:ln w="19050">
              <a:solidFill>
                <a:srgbClr val="B2262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914400" y="2133600"/>
            <a:ext cx="7391400" cy="595313"/>
            <a:chOff x="672" y="2976"/>
            <a:chExt cx="4656" cy="375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440" y="3120"/>
              <a:ext cx="38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800" dirty="0">
                  <a:latin typeface="Arial" charset="0"/>
                  <a:hlinkClick r:id="rId6"/>
                </a:rPr>
                <a:t>http://www.southwest.com/careers/culture.html</a:t>
              </a:r>
              <a:endParaRPr lang="en-US" sz="18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2" name="Picture 14" descr="Southwest Airline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976"/>
              <a:ext cx="720" cy="339"/>
            </a:xfrm>
            <a:prstGeom prst="rect">
              <a:avLst/>
            </a:prstGeom>
            <a:noFill/>
            <a:ln w="19050">
              <a:solidFill>
                <a:srgbClr val="B2262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914400" y="4953000"/>
            <a:ext cx="6508750" cy="600075"/>
            <a:chOff x="240" y="1392"/>
            <a:chExt cx="4100" cy="37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440" y="1539"/>
              <a:ext cx="2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800" dirty="0">
                  <a:latin typeface="Arial" charset="0"/>
                  <a:hlinkClick r:id="rId8"/>
                </a:rPr>
                <a:t>http://walmartstores.com/AboutUs/321.aspx</a:t>
              </a:r>
              <a:endParaRPr lang="en-US" sz="1800" dirty="0">
                <a:latin typeface="Arial" charset="0"/>
              </a:endParaRPr>
            </a:p>
          </p:txBody>
        </p:sp>
        <p:pic>
          <p:nvPicPr>
            <p:cNvPr id="15" name="Picture 15" descr="Walmart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92"/>
              <a:ext cx="1188" cy="342"/>
            </a:xfrm>
            <a:prstGeom prst="rect">
              <a:avLst/>
            </a:prstGeom>
            <a:noFill/>
            <a:ln w="19050">
              <a:solidFill>
                <a:srgbClr val="B2262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199" y="6356350"/>
            <a:ext cx="4289425" cy="501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4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r>
              <a:rPr lang="en-US" dirty="0" smtClean="0"/>
              <a:t>HR’s permanent reference guide: the employee handbook. </a:t>
            </a:r>
          </a:p>
          <a:p>
            <a:pPr lvl="1"/>
            <a:r>
              <a:rPr lang="en-US" dirty="0" smtClean="0"/>
              <a:t>Central source for teaching employees company mission </a:t>
            </a:r>
          </a:p>
          <a:p>
            <a:pPr lvl="1"/>
            <a:r>
              <a:rPr lang="en-US" dirty="0" smtClean="0"/>
              <a:t>Includes history, policies, benefits, culture </a:t>
            </a:r>
          </a:p>
          <a:p>
            <a:pPr lvl="1"/>
            <a:r>
              <a:rPr lang="en-US" dirty="0" smtClean="0"/>
              <a:t>Employers must watch wording and include a disclaimer to avoid implied contracts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Employee Handbook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5562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Small Business Administration has suggestions and guidelines for creating an employee handbook on its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website</a:t>
            </a:r>
            <a:r>
              <a:rPr lang="en-US" dirty="0" smtClean="0">
                <a:solidFill>
                  <a:schemeClr val="tx2"/>
                </a:solidFill>
              </a:rPr>
              <a:t> sba.gov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88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RM11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FHRM11e Template</Template>
  <TotalTime>334</TotalTime>
  <Words>1413</Words>
  <Application>Microsoft Office PowerPoint</Application>
  <PresentationFormat>On-screen Show (4:3)</PresentationFormat>
  <Paragraphs>240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FHRM11e Template</vt:lpstr>
      <vt:lpstr>Content slide master</vt:lpstr>
      <vt:lpstr>Slide 1</vt:lpstr>
      <vt:lpstr>Introduction</vt:lpstr>
      <vt:lpstr>The Insider-Outsider Passage</vt:lpstr>
      <vt:lpstr>The Insider-Outsider Passage</vt:lpstr>
      <vt:lpstr>The Insider-Outsider Passage</vt:lpstr>
      <vt:lpstr>The Insider-Outsider Passage</vt:lpstr>
      <vt:lpstr>The Purpose of New-Employee Orientation</vt:lpstr>
      <vt:lpstr>The Purpose of New-Employee Orientation</vt:lpstr>
      <vt:lpstr>Employee Handbook</vt:lpstr>
      <vt:lpstr>The Purpose of New-Employee Orientation</vt:lpstr>
      <vt:lpstr>The Purpose of New-Employee Orientation</vt:lpstr>
      <vt:lpstr>Employee Training</vt:lpstr>
      <vt:lpstr>Training Methods</vt:lpstr>
      <vt:lpstr>Employee Development</vt:lpstr>
      <vt:lpstr>Employee Development</vt:lpstr>
      <vt:lpstr>Employee Development</vt:lpstr>
      <vt:lpstr>Employee Development</vt:lpstr>
      <vt:lpstr>Training Costs</vt:lpstr>
      <vt:lpstr>Organization Development</vt:lpstr>
      <vt:lpstr>Organization Development</vt:lpstr>
      <vt:lpstr>Organization Development</vt:lpstr>
      <vt:lpstr>Organization Development</vt:lpstr>
      <vt:lpstr>Evaluating Training and Development Effectiveness</vt:lpstr>
      <vt:lpstr>Evaluating Training and Development Effectiveness</vt:lpstr>
      <vt:lpstr>Evaluating Training and Development Effectiveness</vt:lpstr>
      <vt:lpstr>International Training and Development Issues</vt:lpstr>
      <vt:lpstr>Let’s Play Jeopardy-style!</vt:lpstr>
    </vt:vector>
  </TitlesOfParts>
  <Company>Frostburg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Susan</cp:lastModifiedBy>
  <cp:revision>26</cp:revision>
  <dcterms:created xsi:type="dcterms:W3CDTF">2012-11-01T15:43:07Z</dcterms:created>
  <dcterms:modified xsi:type="dcterms:W3CDTF">2013-02-17T23:11:21Z</dcterms:modified>
</cp:coreProperties>
</file>