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48" r:id="rId2"/>
  </p:sldMasterIdLst>
  <p:notesMasterIdLst>
    <p:notesMasterId r:id="rId28"/>
  </p:notesMasterIdLst>
  <p:sldIdLst>
    <p:sldId id="262" r:id="rId3"/>
    <p:sldId id="264" r:id="rId4"/>
    <p:sldId id="271" r:id="rId5"/>
    <p:sldId id="275" r:id="rId6"/>
    <p:sldId id="287" r:id="rId7"/>
    <p:sldId id="285" r:id="rId8"/>
    <p:sldId id="286" r:id="rId9"/>
    <p:sldId id="284" r:id="rId10"/>
    <p:sldId id="283" r:id="rId11"/>
    <p:sldId id="288" r:id="rId12"/>
    <p:sldId id="282" r:id="rId13"/>
    <p:sldId id="281" r:id="rId14"/>
    <p:sldId id="280" r:id="rId15"/>
    <p:sldId id="279" r:id="rId16"/>
    <p:sldId id="274" r:id="rId17"/>
    <p:sldId id="276" r:id="rId18"/>
    <p:sldId id="278" r:id="rId19"/>
    <p:sldId id="277" r:id="rId20"/>
    <p:sldId id="266" r:id="rId21"/>
    <p:sldId id="272" r:id="rId22"/>
    <p:sldId id="273" r:id="rId23"/>
    <p:sldId id="269" r:id="rId24"/>
    <p:sldId id="270" r:id="rId25"/>
    <p:sldId id="268" r:id="rId26"/>
    <p:sldId id="267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  <a:srgbClr val="00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1" autoAdjust="0"/>
    <p:restoredTop sz="94663" autoAdjust="0"/>
  </p:normalViewPr>
  <p:slideViewPr>
    <p:cSldViewPr>
      <p:cViewPr varScale="1">
        <p:scale>
          <a:sx n="91" d="100"/>
          <a:sy n="91" d="100"/>
        </p:scale>
        <p:origin x="-108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F51D162-7399-492B-82D8-0C261DC93817}" type="datetimeFigureOut">
              <a:rPr lang="en-US"/>
              <a:pPr>
                <a:defRPr/>
              </a:pPr>
              <a:t>2/17/2013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5D4BB0AF-4ADD-4F78-877B-F8198B456A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86341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250"/>
          <a:stretch>
            <a:fillRect/>
          </a:stretch>
        </p:blipFill>
        <p:spPr bwMode="auto">
          <a:xfrm>
            <a:off x="0" y="0"/>
            <a:ext cx="15732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2133600" y="1828800"/>
            <a:ext cx="7010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410200"/>
            <a:ext cx="6858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286000" y="4419600"/>
            <a:ext cx="5486400" cy="121920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1530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5000" b="56250"/>
          <a:stretch>
            <a:fillRect/>
          </a:stretch>
        </p:blipFill>
        <p:spPr bwMode="auto">
          <a:xfrm>
            <a:off x="0" y="0"/>
            <a:ext cx="157321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133600" y="1371600"/>
            <a:ext cx="7010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86000" y="6400800"/>
            <a:ext cx="6858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 bwMode="auto">
          <a:xfrm>
            <a:off x="2057400" y="274638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content slide master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4C45A-83F1-4712-84EC-089911626C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100" dirty="0" smtClean="0">
                <a:solidFill>
                  <a:srgbClr val="17375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Fundamentals of Human Resource Management 11e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624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 txBox="1">
            <a:spLocks/>
          </p:cNvSpPr>
          <p:nvPr/>
        </p:nvSpPr>
        <p:spPr bwMode="auto">
          <a:xfrm>
            <a:off x="2057400" y="274638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60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Click to edit content slide master</a:t>
            </a:r>
            <a:endParaRPr lang="en-US" sz="3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BF37B-8FE5-4F5B-99A2-FDC8652D6E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Fundamentals of Human Resource Management 11e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983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2057400" y="274638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content slide master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31CB6-5CDC-4539-BB5C-AC8F650991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Fundamentals of Human Resource Management 11e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62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811C4-8C62-493D-89D2-3378E49CE3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Fundamentals of Human Resource Management 11e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327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0" y="4267200"/>
            <a:ext cx="5943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Chapter x</a:t>
            </a:r>
          </a:p>
          <a:p>
            <a:pPr lvl="0"/>
            <a:r>
              <a:rPr lang="en-US" smtClean="0"/>
              <a:t>Chapter Title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33600" y="533400"/>
            <a:ext cx="7315200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Fundamentals of</a:t>
            </a:r>
            <a:b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Human Resource Management 11e</a:t>
            </a:r>
            <a:endParaRPr 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250"/>
          <a:stretch>
            <a:fillRect/>
          </a:stretch>
        </p:blipFill>
        <p:spPr bwMode="auto">
          <a:xfrm>
            <a:off x="0" y="0"/>
            <a:ext cx="15732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2133600" y="1828800"/>
            <a:ext cx="7010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86000" y="5410200"/>
            <a:ext cx="6858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rgbClr val="4F6228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57400" y="274638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content slide master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content slide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989C7D9-4F07-4F34-B4FF-08A787854E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3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5000" b="56250"/>
          <a:stretch>
            <a:fillRect/>
          </a:stretch>
        </p:blipFill>
        <p:spPr bwMode="auto">
          <a:xfrm>
            <a:off x="0" y="0"/>
            <a:ext cx="157321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2133600" y="1371600"/>
            <a:ext cx="7010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86000" y="6400800"/>
            <a:ext cx="6858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dirty="0" smtClean="0">
                <a:solidFill>
                  <a:srgbClr val="17375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Fundamentals of Human Resource Management 11e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4" r:id="rId3"/>
    <p:sldLayoutId id="2147483695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17375E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F6228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F6228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10253F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obhuntersbible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ssociationdatabase.com/aws/NCDA/pt/sp/home_page" TargetMode="External"/><Relationship Id="rId2" Type="http://schemas.openxmlformats.org/officeDocument/2006/relationships/hyperlink" Target="http://managementhelp.org/career/career.ht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209800" y="4495800"/>
            <a:ext cx="5486400" cy="1219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Chapter 9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Managing Careers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Mentors </a:t>
            </a:r>
            <a:r>
              <a:rPr lang="en-US" sz="2800" dirty="0"/>
              <a:t>are typically senior-level employees who provide a support system for junior employees by offering insight into:</a:t>
            </a:r>
          </a:p>
          <a:p>
            <a:r>
              <a:rPr lang="en-US" sz="2800" dirty="0"/>
              <a:t>How the organization operates, helping expand the junior employee’s professional network, </a:t>
            </a:r>
          </a:p>
          <a:p>
            <a:r>
              <a:rPr lang="en-US" sz="2800" dirty="0"/>
              <a:t>Assisting in setting career development goals, and </a:t>
            </a:r>
          </a:p>
          <a:p>
            <a:r>
              <a:rPr lang="en-US" sz="2800" dirty="0"/>
              <a:t>Providing feedback when necessary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>
                <a:cs typeface="Times New Roman" pitchFamily="18" charset="0"/>
              </a:rPr>
              <a:t>What is a Career?</a:t>
            </a:r>
            <a:endParaRPr lang="en-US" b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151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Disadvantages of coaching/mentoring include:</a:t>
            </a:r>
          </a:p>
          <a:p>
            <a:r>
              <a:rPr lang="en-US" sz="2800" dirty="0"/>
              <a:t>A tendency to perpetuate current styles and practices</a:t>
            </a:r>
          </a:p>
          <a:p>
            <a:r>
              <a:rPr lang="en-US" sz="2800" dirty="0"/>
              <a:t>Reliance on the coach’s ability to be a good teacher</a:t>
            </a:r>
          </a:p>
          <a:p>
            <a:r>
              <a:rPr lang="en-US" sz="2800" dirty="0"/>
              <a:t>Considerations for organizations:</a:t>
            </a:r>
          </a:p>
          <a:p>
            <a:r>
              <a:rPr lang="en-US" sz="2800" dirty="0"/>
              <a:t>Coaching between employees who do not have a reporting relationship</a:t>
            </a:r>
          </a:p>
          <a:p>
            <a:r>
              <a:rPr lang="en-US" sz="2800" dirty="0"/>
              <a:t>Ways to effectively implement cross-gender mentoring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>
                <a:cs typeface="Times New Roman" pitchFamily="18" charset="0"/>
              </a:rPr>
              <a:t>What is a Career?</a:t>
            </a:r>
            <a:endParaRPr lang="en-US" b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966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>
                <a:cs typeface="Times New Roman" pitchFamily="18" charset="0"/>
              </a:rPr>
              <a:t>Traditional Career Stages</a:t>
            </a:r>
            <a:endParaRPr lang="en-US" b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4876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4" name="Line 90"/>
          <p:cNvSpPr>
            <a:spLocks noChangeShapeType="1"/>
          </p:cNvSpPr>
          <p:nvPr/>
        </p:nvSpPr>
        <p:spPr bwMode="auto">
          <a:xfrm flipV="1">
            <a:off x="7700963" y="1949450"/>
            <a:ext cx="14287" cy="3190875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9"/>
          <p:cNvSpPr>
            <a:spLocks noChangeShapeType="1"/>
          </p:cNvSpPr>
          <p:nvPr/>
        </p:nvSpPr>
        <p:spPr bwMode="auto">
          <a:xfrm flipV="1">
            <a:off x="5576888" y="1954213"/>
            <a:ext cx="14287" cy="3190875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59"/>
          <p:cNvSpPr>
            <a:spLocks noChangeShapeType="1"/>
          </p:cNvSpPr>
          <p:nvPr/>
        </p:nvSpPr>
        <p:spPr bwMode="auto">
          <a:xfrm flipV="1">
            <a:off x="2905125" y="1963738"/>
            <a:ext cx="14288" cy="3190875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88"/>
          <p:cNvSpPr>
            <a:spLocks noChangeShapeType="1"/>
          </p:cNvSpPr>
          <p:nvPr/>
        </p:nvSpPr>
        <p:spPr bwMode="auto">
          <a:xfrm flipV="1">
            <a:off x="4233863" y="1954213"/>
            <a:ext cx="14287" cy="3190875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71"/>
          <p:cNvSpPr>
            <a:spLocks noChangeShapeType="1"/>
          </p:cNvSpPr>
          <p:nvPr/>
        </p:nvSpPr>
        <p:spPr bwMode="auto">
          <a:xfrm>
            <a:off x="4335463" y="3219450"/>
            <a:ext cx="2905125" cy="14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4894263" y="2917825"/>
            <a:ext cx="1752600" cy="657225"/>
            <a:chOff x="2541" y="1855"/>
            <a:chExt cx="1078" cy="414"/>
          </a:xfrm>
        </p:grpSpPr>
        <p:sp>
          <p:nvSpPr>
            <p:cNvPr id="10" name="Oval 68"/>
            <p:cNvSpPr>
              <a:spLocks noChangeArrowheads="1"/>
            </p:cNvSpPr>
            <p:nvPr/>
          </p:nvSpPr>
          <p:spPr bwMode="auto">
            <a:xfrm>
              <a:off x="2548" y="1855"/>
              <a:ext cx="1071" cy="414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B22626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4D4D4D"/>
                </a:solidFill>
              </a:endParaRPr>
            </a:p>
          </p:txBody>
        </p:sp>
        <p:sp>
          <p:nvSpPr>
            <p:cNvPr id="11" name="Text Box 69"/>
            <p:cNvSpPr txBox="1">
              <a:spLocks noChangeArrowheads="1"/>
            </p:cNvSpPr>
            <p:nvPr/>
          </p:nvSpPr>
          <p:spPr bwMode="auto">
            <a:xfrm>
              <a:off x="2541" y="1905"/>
              <a:ext cx="10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B2262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200">
                  <a:solidFill>
                    <a:srgbClr val="4D4D4D"/>
                  </a:solidFill>
                </a:rPr>
                <a:t>Will performance increase or decline?</a:t>
              </a:r>
            </a:p>
          </p:txBody>
        </p:sp>
      </p:grp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01638" y="2759075"/>
            <a:ext cx="750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/>
              <a:t>High</a:t>
            </a:r>
          </a:p>
        </p:txBody>
      </p:sp>
      <p:grpSp>
        <p:nvGrpSpPr>
          <p:cNvPr id="13" name="Group 42"/>
          <p:cNvGrpSpPr>
            <a:grpSpLocks/>
          </p:cNvGrpSpPr>
          <p:nvPr/>
        </p:nvGrpSpPr>
        <p:grpSpPr bwMode="auto">
          <a:xfrm>
            <a:off x="466725" y="5235575"/>
            <a:ext cx="8229600" cy="750888"/>
            <a:chOff x="294" y="3591"/>
            <a:chExt cx="5184" cy="473"/>
          </a:xfrm>
        </p:grpSpPr>
        <p:sp>
          <p:nvSpPr>
            <p:cNvPr id="14" name="Line 7"/>
            <p:cNvSpPr>
              <a:spLocks noChangeShapeType="1"/>
            </p:cNvSpPr>
            <p:nvPr/>
          </p:nvSpPr>
          <p:spPr bwMode="auto">
            <a:xfrm>
              <a:off x="294" y="3687"/>
              <a:ext cx="51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 flipV="1">
              <a:off x="822" y="359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V="1">
              <a:off x="1494" y="359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V="1">
              <a:off x="1158" y="359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V="1">
              <a:off x="486" y="359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V="1">
              <a:off x="2166" y="359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3510" y="359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3174" y="359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V="1">
              <a:off x="2838" y="359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V="1">
              <a:off x="2502" y="359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 flipV="1">
              <a:off x="1830" y="359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 flipV="1">
              <a:off x="5190" y="359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 flipV="1">
              <a:off x="4854" y="359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 flipV="1">
              <a:off x="4518" y="359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V="1">
              <a:off x="4182" y="359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 flipV="1">
              <a:off x="3846" y="359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 flipH="1">
              <a:off x="384" y="369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400"/>
                <a:t>5</a:t>
              </a:r>
            </a:p>
          </p:txBody>
        </p:sp>
        <p:sp>
          <p:nvSpPr>
            <p:cNvPr id="31" name="Text Box 27"/>
            <p:cNvSpPr txBox="1">
              <a:spLocks noChangeArrowheads="1"/>
            </p:cNvSpPr>
            <p:nvPr/>
          </p:nvSpPr>
          <p:spPr bwMode="auto">
            <a:xfrm>
              <a:off x="1044" y="3713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2" name="Text Box 28"/>
            <p:cNvSpPr txBox="1">
              <a:spLocks noChangeArrowheads="1"/>
            </p:cNvSpPr>
            <p:nvPr/>
          </p:nvSpPr>
          <p:spPr bwMode="auto">
            <a:xfrm>
              <a:off x="702" y="3713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10</a:t>
              </a:r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2370" y="3713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35</a:t>
              </a:r>
            </a:p>
          </p:txBody>
        </p:sp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1698" y="3713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25</a:t>
              </a:r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1374" y="3713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20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2718" y="3713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40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2034" y="3713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30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378" y="3713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50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042" y="3713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45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4062" y="3713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60</a:t>
              </a:r>
            </a:p>
          </p:txBody>
        </p:sp>
        <p:sp>
          <p:nvSpPr>
            <p:cNvPr id="41" name="Text Box 37"/>
            <p:cNvSpPr txBox="1">
              <a:spLocks noChangeArrowheads="1"/>
            </p:cNvSpPr>
            <p:nvPr/>
          </p:nvSpPr>
          <p:spPr bwMode="auto">
            <a:xfrm>
              <a:off x="3714" y="3713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55</a:t>
              </a:r>
            </a:p>
          </p:txBody>
        </p:sp>
        <p:sp>
          <p:nvSpPr>
            <p:cNvPr id="42" name="Text Box 38"/>
            <p:cNvSpPr txBox="1">
              <a:spLocks noChangeArrowheads="1"/>
            </p:cNvSpPr>
            <p:nvPr/>
          </p:nvSpPr>
          <p:spPr bwMode="auto">
            <a:xfrm>
              <a:off x="4728" y="3713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70</a:t>
              </a: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4392" y="3713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65</a:t>
              </a:r>
            </a:p>
          </p:txBody>
        </p:sp>
        <p:sp>
          <p:nvSpPr>
            <p:cNvPr id="44" name="Text Box 40"/>
            <p:cNvSpPr txBox="1">
              <a:spLocks noChangeArrowheads="1"/>
            </p:cNvSpPr>
            <p:nvPr/>
          </p:nvSpPr>
          <p:spPr bwMode="auto">
            <a:xfrm>
              <a:off x="5058" y="3713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75</a:t>
              </a:r>
            </a:p>
          </p:txBody>
        </p:sp>
        <p:sp>
          <p:nvSpPr>
            <p:cNvPr id="45" name="Text Box 41"/>
            <p:cNvSpPr txBox="1">
              <a:spLocks noChangeArrowheads="1"/>
            </p:cNvSpPr>
            <p:nvPr/>
          </p:nvSpPr>
          <p:spPr bwMode="auto">
            <a:xfrm>
              <a:off x="2508" y="3872"/>
              <a:ext cx="3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Age</a:t>
              </a:r>
            </a:p>
          </p:txBody>
        </p:sp>
      </p:grpSp>
      <p:sp>
        <p:nvSpPr>
          <p:cNvPr id="46" name="Text Box 43"/>
          <p:cNvSpPr txBox="1">
            <a:spLocks noChangeArrowheads="1"/>
          </p:cNvSpPr>
          <p:nvPr/>
        </p:nvSpPr>
        <p:spPr bwMode="auto">
          <a:xfrm>
            <a:off x="514350" y="3776663"/>
            <a:ext cx="509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Low</a:t>
            </a:r>
          </a:p>
        </p:txBody>
      </p: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3311525" y="4391025"/>
            <a:ext cx="1108075" cy="822325"/>
          </a:xfrm>
          <a:prstGeom prst="rect">
            <a:avLst/>
          </a:prstGeom>
          <a:solidFill>
            <a:srgbClr val="E6E6C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200" b="1">
                <a:solidFill>
                  <a:srgbClr val="FF3300"/>
                </a:solidFill>
              </a:rPr>
              <a:t>Getting first job and being accepted</a:t>
            </a:r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5610225" y="4483100"/>
            <a:ext cx="1185863" cy="457200"/>
          </a:xfrm>
          <a:prstGeom prst="rect">
            <a:avLst/>
          </a:prstGeom>
          <a:solidFill>
            <a:srgbClr val="E6E6C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200" b="1">
                <a:solidFill>
                  <a:srgbClr val="FF3300"/>
                </a:solidFill>
              </a:rPr>
              <a:t>The elder statesperson</a:t>
            </a:r>
          </a:p>
        </p:txBody>
      </p:sp>
      <p:sp>
        <p:nvSpPr>
          <p:cNvPr id="49" name="Text Box 48"/>
          <p:cNvSpPr txBox="1">
            <a:spLocks noChangeArrowheads="1"/>
          </p:cNvSpPr>
          <p:nvPr/>
        </p:nvSpPr>
        <p:spPr bwMode="auto">
          <a:xfrm>
            <a:off x="6926263" y="4454525"/>
            <a:ext cx="1198562" cy="457200"/>
          </a:xfrm>
          <a:prstGeom prst="rect">
            <a:avLst/>
          </a:prstGeom>
          <a:solidFill>
            <a:srgbClr val="E6E6C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200" b="1">
                <a:solidFill>
                  <a:srgbClr val="FF3300"/>
                </a:solidFill>
              </a:rPr>
              <a:t>Preparing for retirement</a:t>
            </a:r>
          </a:p>
        </p:txBody>
      </p:sp>
      <p:grpSp>
        <p:nvGrpSpPr>
          <p:cNvPr id="50" name="Group 75"/>
          <p:cNvGrpSpPr>
            <a:grpSpLocks/>
          </p:cNvGrpSpPr>
          <p:nvPr/>
        </p:nvGrpSpPr>
        <p:grpSpPr bwMode="auto">
          <a:xfrm>
            <a:off x="1524000" y="2014538"/>
            <a:ext cx="7016750" cy="317500"/>
            <a:chOff x="960" y="1365"/>
            <a:chExt cx="4420" cy="200"/>
          </a:xfrm>
        </p:grpSpPr>
        <p:sp>
          <p:nvSpPr>
            <p:cNvPr id="51" name="Text Box 50"/>
            <p:cNvSpPr txBox="1">
              <a:spLocks noChangeArrowheads="1"/>
            </p:cNvSpPr>
            <p:nvPr/>
          </p:nvSpPr>
          <p:spPr bwMode="auto">
            <a:xfrm>
              <a:off x="960" y="1366"/>
              <a:ext cx="67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Exploration</a:t>
              </a:r>
            </a:p>
          </p:txBody>
        </p:sp>
        <p:sp>
          <p:nvSpPr>
            <p:cNvPr id="52" name="Text Box 51"/>
            <p:cNvSpPr txBox="1">
              <a:spLocks noChangeArrowheads="1"/>
            </p:cNvSpPr>
            <p:nvPr/>
          </p:nvSpPr>
          <p:spPr bwMode="auto">
            <a:xfrm>
              <a:off x="1804" y="1367"/>
              <a:ext cx="8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Establishment</a:t>
              </a:r>
            </a:p>
          </p:txBody>
        </p:sp>
        <p:sp>
          <p:nvSpPr>
            <p:cNvPr id="53" name="Text Box 52"/>
            <p:cNvSpPr txBox="1">
              <a:spLocks noChangeArrowheads="1"/>
            </p:cNvSpPr>
            <p:nvPr/>
          </p:nvSpPr>
          <p:spPr bwMode="auto">
            <a:xfrm>
              <a:off x="2669" y="1365"/>
              <a:ext cx="6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Mid career</a:t>
              </a:r>
            </a:p>
          </p:txBody>
        </p:sp>
        <p:sp>
          <p:nvSpPr>
            <p:cNvPr id="54" name="Text Box 53"/>
            <p:cNvSpPr txBox="1">
              <a:spLocks noChangeArrowheads="1"/>
            </p:cNvSpPr>
            <p:nvPr/>
          </p:nvSpPr>
          <p:spPr bwMode="auto">
            <a:xfrm>
              <a:off x="3737" y="1369"/>
              <a:ext cx="70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Late Career</a:t>
              </a:r>
            </a:p>
          </p:txBody>
        </p:sp>
        <p:sp>
          <p:nvSpPr>
            <p:cNvPr id="55" name="Text Box 54"/>
            <p:cNvSpPr txBox="1">
              <a:spLocks noChangeArrowheads="1"/>
            </p:cNvSpPr>
            <p:nvPr/>
          </p:nvSpPr>
          <p:spPr bwMode="auto">
            <a:xfrm>
              <a:off x="4891" y="1373"/>
              <a:ext cx="48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Decline</a:t>
              </a:r>
            </a:p>
          </p:txBody>
        </p:sp>
      </p:grpSp>
      <p:sp>
        <p:nvSpPr>
          <p:cNvPr id="56" name="Text Box 44"/>
          <p:cNvSpPr txBox="1">
            <a:spLocks noChangeArrowheads="1"/>
          </p:cNvSpPr>
          <p:nvPr/>
        </p:nvSpPr>
        <p:spPr bwMode="auto">
          <a:xfrm>
            <a:off x="2030413" y="4375150"/>
            <a:ext cx="1108075" cy="639763"/>
          </a:xfrm>
          <a:prstGeom prst="rect">
            <a:avLst/>
          </a:prstGeom>
          <a:solidFill>
            <a:srgbClr val="E6E6C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200" b="1">
                <a:solidFill>
                  <a:srgbClr val="FF3300"/>
                </a:solidFill>
              </a:rPr>
              <a:t>Transition from school to work</a:t>
            </a:r>
          </a:p>
        </p:txBody>
      </p:sp>
      <p:sp>
        <p:nvSpPr>
          <p:cNvPr id="57" name="Line 55"/>
          <p:cNvSpPr>
            <a:spLocks noChangeShapeType="1"/>
          </p:cNvSpPr>
          <p:nvPr/>
        </p:nvSpPr>
        <p:spPr bwMode="auto">
          <a:xfrm flipV="1">
            <a:off x="2165350" y="3486150"/>
            <a:ext cx="1143000" cy="127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8" name="Group 76"/>
          <p:cNvGrpSpPr>
            <a:grpSpLocks/>
          </p:cNvGrpSpPr>
          <p:nvPr/>
        </p:nvGrpSpPr>
        <p:grpSpPr bwMode="auto">
          <a:xfrm>
            <a:off x="1216025" y="3133725"/>
            <a:ext cx="1128713" cy="657225"/>
            <a:chOff x="766" y="1938"/>
            <a:chExt cx="711" cy="414"/>
          </a:xfrm>
        </p:grpSpPr>
        <p:sp>
          <p:nvSpPr>
            <p:cNvPr id="59" name="Oval 56"/>
            <p:cNvSpPr>
              <a:spLocks noChangeArrowheads="1"/>
            </p:cNvSpPr>
            <p:nvPr/>
          </p:nvSpPr>
          <p:spPr bwMode="auto">
            <a:xfrm>
              <a:off x="766" y="1938"/>
              <a:ext cx="703" cy="414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B22626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Text Box 57"/>
            <p:cNvSpPr txBox="1">
              <a:spLocks noChangeArrowheads="1"/>
            </p:cNvSpPr>
            <p:nvPr/>
          </p:nvSpPr>
          <p:spPr bwMode="auto">
            <a:xfrm>
              <a:off x="772" y="1973"/>
              <a:ext cx="7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B2B2B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B2262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200">
                  <a:solidFill>
                    <a:srgbClr val="4D4D4D"/>
                  </a:solidFill>
                </a:rPr>
                <a:t>Job Performance</a:t>
              </a:r>
            </a:p>
          </p:txBody>
        </p:sp>
      </p:grpSp>
      <p:grpSp>
        <p:nvGrpSpPr>
          <p:cNvPr id="61" name="Group 87"/>
          <p:cNvGrpSpPr>
            <a:grpSpLocks/>
          </p:cNvGrpSpPr>
          <p:nvPr/>
        </p:nvGrpSpPr>
        <p:grpSpPr bwMode="auto">
          <a:xfrm>
            <a:off x="3281363" y="2741613"/>
            <a:ext cx="2979737" cy="1095375"/>
            <a:chOff x="2067" y="1727"/>
            <a:chExt cx="1877" cy="690"/>
          </a:xfrm>
        </p:grpSpPr>
        <p:sp>
          <p:nvSpPr>
            <p:cNvPr id="62" name="Line 64"/>
            <p:cNvSpPr>
              <a:spLocks noChangeShapeType="1"/>
            </p:cNvSpPr>
            <p:nvPr/>
          </p:nvSpPr>
          <p:spPr bwMode="auto">
            <a:xfrm flipV="1">
              <a:off x="2067" y="1727"/>
              <a:ext cx="1812" cy="4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65"/>
            <p:cNvSpPr>
              <a:spLocks noChangeShapeType="1"/>
            </p:cNvSpPr>
            <p:nvPr/>
          </p:nvSpPr>
          <p:spPr bwMode="auto">
            <a:xfrm>
              <a:off x="2733" y="2027"/>
              <a:ext cx="1211" cy="3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" name="Line 72"/>
          <p:cNvSpPr>
            <a:spLocks noChangeShapeType="1"/>
          </p:cNvSpPr>
          <p:nvPr/>
        </p:nvSpPr>
        <p:spPr bwMode="auto">
          <a:xfrm>
            <a:off x="7259638" y="3240088"/>
            <a:ext cx="1263650" cy="8064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212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Includes school and early work experiences, such as internships. </a:t>
            </a:r>
            <a:r>
              <a:rPr lang="en-US" sz="2800" dirty="0" smtClean="0"/>
              <a:t>Involves</a:t>
            </a:r>
            <a:r>
              <a:rPr lang="en-US" sz="2800" dirty="0"/>
              <a:t>:</a:t>
            </a:r>
          </a:p>
          <a:p>
            <a:r>
              <a:rPr lang="en-US" sz="2800" dirty="0"/>
              <a:t>Trying out different fields</a:t>
            </a:r>
          </a:p>
          <a:p>
            <a:r>
              <a:rPr lang="en-US" sz="2800" dirty="0"/>
              <a:t>Discovering likes and dislikes</a:t>
            </a:r>
          </a:p>
          <a:p>
            <a:r>
              <a:rPr lang="en-US" sz="2800" dirty="0"/>
              <a:t>Forming attitudes toward work and social relationship patterns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>
                <a:cs typeface="Times New Roman" pitchFamily="18" charset="0"/>
              </a:rPr>
              <a:t>Traditional Career Stages</a:t>
            </a:r>
            <a:endParaRPr lang="en-US" b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454803" y="5638800"/>
            <a:ext cx="6629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solidFill>
                  <a:schemeClr val="tx2"/>
                </a:solidFill>
              </a:rPr>
              <a:t>this stage is least relevant to HRM because it occurs prior to employment</a:t>
            </a:r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3740803" y="1524000"/>
            <a:ext cx="2057400" cy="990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E6E6C2"/>
                </a:solidFill>
              </a:rPr>
              <a:t>exploration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4552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Includes:</a:t>
            </a:r>
          </a:p>
          <a:p>
            <a:r>
              <a:rPr lang="en-US" dirty="0"/>
              <a:t>Searching for work</a:t>
            </a:r>
          </a:p>
          <a:p>
            <a:r>
              <a:rPr lang="en-US" dirty="0"/>
              <a:t>Getting first job</a:t>
            </a:r>
          </a:p>
          <a:p>
            <a:r>
              <a:rPr lang="en-US" dirty="0"/>
              <a:t>Getting evidence of “success” or “failure”</a:t>
            </a:r>
          </a:p>
          <a:p>
            <a:r>
              <a:rPr lang="en-US" dirty="0"/>
              <a:t>Takes time and energy to find a “niche” and to “make your mark</a:t>
            </a:r>
            <a:r>
              <a:rPr lang="en-US" dirty="0" smtClean="0"/>
              <a:t>”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>
                <a:cs typeface="Times New Roman" pitchFamily="18" charset="0"/>
              </a:rPr>
              <a:t>Traditional Career Stages</a:t>
            </a:r>
            <a:endParaRPr lang="en-US" b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3048000" y="1524000"/>
            <a:ext cx="2895600" cy="11430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E6E6C2"/>
                </a:solidFill>
              </a:rPr>
              <a:t>establishment</a:t>
            </a:r>
          </a:p>
        </p:txBody>
      </p:sp>
    </p:spTree>
    <p:extLst>
      <p:ext uri="{BB962C8B-B14F-4D97-AF65-F5344CB8AC3E}">
        <p14:creationId xmlns:p14="http://schemas.microsoft.com/office/powerpoint/2010/main" xmlns="" val="276808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0" y="2514600"/>
            <a:ext cx="7772400" cy="36115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Employee </a:t>
            </a:r>
            <a:r>
              <a:rPr lang="en-US" sz="2800" dirty="0"/>
              <a:t>may:</a:t>
            </a:r>
          </a:p>
          <a:p>
            <a:r>
              <a:rPr lang="en-US" sz="2800" dirty="0"/>
              <a:t>Continue to </a:t>
            </a:r>
            <a:r>
              <a:rPr lang="en-US" sz="2800" dirty="0" smtClean="0"/>
              <a:t>grow</a:t>
            </a:r>
          </a:p>
          <a:p>
            <a:pPr lvl="1"/>
            <a:r>
              <a:rPr lang="en-US" sz="2400" dirty="0" smtClean="0"/>
              <a:t>S</a:t>
            </a:r>
            <a:r>
              <a:rPr lang="en-US" sz="2400" dirty="0" smtClean="0"/>
              <a:t>eeking increased responsibility</a:t>
            </a:r>
            <a:endParaRPr lang="en-US" sz="2400" dirty="0"/>
          </a:p>
          <a:p>
            <a:r>
              <a:rPr lang="en-US" sz="2800" dirty="0" smtClean="0"/>
              <a:t>Plateau</a:t>
            </a:r>
          </a:p>
          <a:p>
            <a:pPr lvl="1"/>
            <a:r>
              <a:rPr lang="en-US" sz="2400" dirty="0" smtClean="0"/>
              <a:t>Satisfied with their role in the organization</a:t>
            </a:r>
            <a:endParaRPr lang="en-US" sz="2400" dirty="0"/>
          </a:p>
          <a:p>
            <a:r>
              <a:rPr lang="en-US" sz="2800" dirty="0" smtClean="0"/>
              <a:t>Deteriorate</a:t>
            </a:r>
          </a:p>
          <a:p>
            <a:pPr lvl="1"/>
            <a:r>
              <a:rPr lang="en-US" sz="2400" dirty="0" smtClean="0"/>
              <a:t>Loss of interest and reduced productivity</a:t>
            </a:r>
            <a:r>
              <a:rPr lang="en-US" sz="2400" dirty="0" smtClean="0"/>
              <a:t> </a:t>
            </a:r>
            <a:r>
              <a:rPr lang="en-US" sz="2400" dirty="0"/>
              <a:t> 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>
                <a:cs typeface="Times New Roman" pitchFamily="18" charset="0"/>
              </a:rPr>
              <a:t>Traditional Career Stages</a:t>
            </a:r>
            <a:endParaRPr lang="en-US" b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3352800" y="1524000"/>
            <a:ext cx="2438400" cy="990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E6E6C2"/>
                </a:solidFill>
              </a:rPr>
              <a:t>mid-career</a:t>
            </a:r>
          </a:p>
        </p:txBody>
      </p:sp>
    </p:spTree>
    <p:extLst>
      <p:ext uri="{BB962C8B-B14F-4D97-AF65-F5344CB8AC3E}">
        <p14:creationId xmlns:p14="http://schemas.microsoft.com/office/powerpoint/2010/main" xmlns="" val="220859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230563"/>
          </a:xfrm>
        </p:spPr>
        <p:txBody>
          <a:bodyPr/>
          <a:lstStyle/>
          <a:p>
            <a:r>
              <a:rPr lang="en-US" sz="2800" dirty="0"/>
              <a:t>Successful </a:t>
            </a:r>
            <a:r>
              <a:rPr lang="en-US" sz="2800" dirty="0" smtClean="0"/>
              <a:t>workers with seniority can </a:t>
            </a:r>
            <a:r>
              <a:rPr lang="en-US" sz="2800" dirty="0"/>
              <a:t>enjoy being respected for their judgment.  Good resource for teaching others</a:t>
            </a:r>
          </a:p>
          <a:p>
            <a:r>
              <a:rPr lang="en-US" sz="2800" dirty="0"/>
              <a:t>Those who have declined may experience job insecurity </a:t>
            </a:r>
          </a:p>
          <a:p>
            <a:r>
              <a:rPr lang="en-US" sz="2800" dirty="0"/>
              <a:t>Plateauing is expected; life off the job increases in importance  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>
                <a:cs typeface="Times New Roman" pitchFamily="18" charset="0"/>
              </a:rPr>
              <a:t>Traditional Career Stages</a:t>
            </a:r>
            <a:endParaRPr lang="en-US" b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3390900" y="1752600"/>
            <a:ext cx="2438400" cy="990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E6E6C2"/>
                </a:solidFill>
              </a:rPr>
              <a:t>late career</a:t>
            </a:r>
          </a:p>
        </p:txBody>
      </p:sp>
    </p:spTree>
    <p:extLst>
      <p:ext uri="{BB962C8B-B14F-4D97-AF65-F5344CB8AC3E}">
        <p14:creationId xmlns:p14="http://schemas.microsoft.com/office/powerpoint/2010/main" xmlns="" val="124393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May be most difficult for those who were most successful at earlier stages</a:t>
            </a:r>
            <a:r>
              <a:rPr lang="en-US" sz="2800" dirty="0" smtClean="0"/>
              <a:t> </a:t>
            </a:r>
          </a:p>
          <a:p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Today’s longer life spans and legal protections for older workers open the possibility for continued work contributions, either paid or volunteer</a:t>
            </a:r>
            <a:r>
              <a:rPr lang="en-US" sz="2400" dirty="0" smtClean="0"/>
              <a:t> 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>
                <a:cs typeface="Times New Roman" pitchFamily="18" charset="0"/>
              </a:rPr>
              <a:t>Traditional Career Stages</a:t>
            </a:r>
            <a:endParaRPr lang="en-US" b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3539331" y="1827212"/>
            <a:ext cx="2438400" cy="990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>
              <a:solidFill>
                <a:srgbClr val="E6E6C2"/>
              </a:solidFill>
            </a:endParaRPr>
          </a:p>
          <a:p>
            <a:pPr algn="ctr"/>
            <a:endParaRPr lang="en-US">
              <a:solidFill>
                <a:srgbClr val="E6E6C2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250531" y="2058987"/>
            <a:ext cx="12366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sz="2400" dirty="0">
                <a:solidFill>
                  <a:srgbClr val="E6E6C2"/>
                </a:solidFill>
              </a:rPr>
              <a:t>decline</a:t>
            </a:r>
            <a:r>
              <a:rPr lang="en-US" sz="2400" dirty="0"/>
              <a:t> 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29051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Good career choice outcomes provide a positive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self-concept and the opportunity to do work that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we value.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>
                <a:solidFill>
                  <a:srgbClr val="000000"/>
                </a:solidFill>
              </a:rPr>
              <a:t>Models to help you match your skills to careers: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>
                <a:cs typeface="Times New Roman" pitchFamily="18" charset="0"/>
              </a:rPr>
              <a:t>Career Choices and Preferences</a:t>
            </a:r>
            <a:endParaRPr lang="en-US" b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528918" y="5638800"/>
            <a:ext cx="8077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B22626"/>
                </a:solidFill>
              </a:rPr>
              <a:t>Also try the classic work “What Color is Your Parachute?” for career advice and a wealth of information:</a:t>
            </a:r>
            <a:r>
              <a:rPr lang="en-US" sz="2000"/>
              <a:t> </a:t>
            </a:r>
            <a:r>
              <a:rPr lang="en-US" sz="2000">
                <a:hlinkClick r:id="rId2"/>
              </a:rPr>
              <a:t>http://www.jobhuntersbible.com/</a:t>
            </a:r>
            <a:endParaRPr lang="en-US"/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909918" y="3886200"/>
            <a:ext cx="7315200" cy="1295400"/>
            <a:chOff x="528" y="2256"/>
            <a:chExt cx="4608" cy="816"/>
          </a:xfrm>
        </p:grpSpPr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528" y="2256"/>
              <a:ext cx="4608" cy="81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E6E6C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E6E6C2"/>
                </a:solidFill>
              </a:endParaRPr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auto">
            <a:xfrm>
              <a:off x="3600" y="2256"/>
              <a:ext cx="0" cy="816"/>
            </a:xfrm>
            <a:prstGeom prst="line">
              <a:avLst/>
            </a:prstGeom>
            <a:noFill/>
            <a:ln w="38100">
              <a:solidFill>
                <a:srgbClr val="E6E6C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2064" y="2256"/>
              <a:ext cx="0" cy="816"/>
            </a:xfrm>
            <a:prstGeom prst="line">
              <a:avLst/>
            </a:prstGeom>
            <a:noFill/>
            <a:ln w="38100">
              <a:solidFill>
                <a:srgbClr val="E6E6C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864" y="2352"/>
              <a:ext cx="916" cy="6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E6E6C2"/>
                  </a:solidFill>
                </a:rPr>
                <a:t>Holland</a:t>
              </a:r>
            </a:p>
            <a:p>
              <a:pPr algn="ctr"/>
              <a:r>
                <a:rPr lang="en-US" dirty="0">
                  <a:solidFill>
                    <a:srgbClr val="E6E6C2"/>
                  </a:solidFill>
                </a:rPr>
                <a:t>Vocational</a:t>
              </a:r>
            </a:p>
            <a:p>
              <a:pPr algn="ctr"/>
              <a:r>
                <a:rPr lang="en-US" dirty="0">
                  <a:solidFill>
                    <a:srgbClr val="E6E6C2"/>
                  </a:solidFill>
                </a:rPr>
                <a:t>Preferences</a:t>
              </a: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2500" y="2452"/>
              <a:ext cx="668" cy="42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E6E6C2"/>
                  </a:solidFill>
                </a:rPr>
                <a:t>Schein</a:t>
              </a:r>
            </a:p>
            <a:p>
              <a:pPr algn="ctr"/>
              <a:r>
                <a:rPr lang="en-US" dirty="0">
                  <a:solidFill>
                    <a:srgbClr val="E6E6C2"/>
                  </a:solidFill>
                </a:rPr>
                <a:t>Anchors</a:t>
              </a:r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3888" y="2448"/>
              <a:ext cx="980" cy="42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E6E6C2"/>
                  </a:solidFill>
                </a:rPr>
                <a:t>Myers Briggs</a:t>
              </a:r>
            </a:p>
            <a:p>
              <a:pPr algn="ctr"/>
              <a:r>
                <a:rPr lang="en-US">
                  <a:solidFill>
                    <a:srgbClr val="E6E6C2"/>
                  </a:solidFill>
                </a:rPr>
                <a:t>Typologies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30957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2305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Three major components </a:t>
            </a:r>
          </a:p>
          <a:p>
            <a:r>
              <a:rPr lang="en-US" sz="2800" dirty="0"/>
              <a:t>People have varying occupational preferences </a:t>
            </a:r>
          </a:p>
          <a:p>
            <a:r>
              <a:rPr lang="en-US" sz="2800" dirty="0"/>
              <a:t>If you think your work is important, you will be a more productive employee </a:t>
            </a:r>
          </a:p>
          <a:p>
            <a:r>
              <a:rPr lang="en-US" sz="2800" dirty="0"/>
              <a:t>You will have more in common with people who have similar interests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>
                <a:cs typeface="Times New Roman" pitchFamily="18" charset="0"/>
              </a:rPr>
              <a:t>Career Choices and Preferences</a:t>
            </a:r>
            <a:endParaRPr lang="en-US" b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498273" y="1524000"/>
            <a:ext cx="2514600" cy="1295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200" dirty="0">
                <a:solidFill>
                  <a:srgbClr val="E6E6C2"/>
                </a:solidFill>
              </a:rPr>
              <a:t>Holland</a:t>
            </a:r>
          </a:p>
          <a:p>
            <a:pPr algn="ctr"/>
            <a:r>
              <a:rPr lang="en-US" sz="2200" dirty="0">
                <a:solidFill>
                  <a:srgbClr val="E6E6C2"/>
                </a:solidFill>
              </a:rPr>
              <a:t>Vocational</a:t>
            </a:r>
          </a:p>
          <a:p>
            <a:pPr algn="ctr"/>
            <a:r>
              <a:rPr lang="en-US" sz="2200" dirty="0">
                <a:solidFill>
                  <a:srgbClr val="E6E6C2"/>
                </a:solidFill>
              </a:rPr>
              <a:t>Preferences</a:t>
            </a:r>
          </a:p>
        </p:txBody>
      </p:sp>
    </p:spTree>
    <p:extLst>
      <p:ext uri="{BB962C8B-B14F-4D97-AF65-F5344CB8AC3E}">
        <p14:creationId xmlns:p14="http://schemas.microsoft.com/office/powerpoint/2010/main" xmlns="" val="385849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Traditionally, career development programs helped employees advance within the organization</a:t>
            </a:r>
          </a:p>
          <a:p>
            <a:r>
              <a:rPr lang="en-US" dirty="0"/>
              <a:t>Today, each individual must take responsibility for managing their </a:t>
            </a:r>
            <a:r>
              <a:rPr lang="en-US" dirty="0" smtClean="0"/>
              <a:t>career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 pitchFamily="18" charset="0"/>
              </a:rPr>
              <a:t>Introduction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14400" y="4419600"/>
            <a:ext cx="69342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Some helpful career development sites:</a:t>
            </a:r>
          </a:p>
          <a:p>
            <a:pPr algn="ctr">
              <a:spcBef>
                <a:spcPct val="50000"/>
              </a:spcBef>
            </a:pPr>
            <a:r>
              <a:rPr lang="en-US" b="1" dirty="0">
                <a:hlinkClick r:id="rId2"/>
              </a:rPr>
              <a:t>http://managementhelp.org/career/career.htm</a:t>
            </a:r>
            <a:endParaRPr lang="en-US" b="1" dirty="0"/>
          </a:p>
          <a:p>
            <a:pPr algn="ctr">
              <a:spcBef>
                <a:spcPct val="50000"/>
              </a:spcBef>
            </a:pPr>
            <a:r>
              <a:rPr lang="en-US" b="1" dirty="0">
                <a:hlinkClick r:id="rId3"/>
              </a:rPr>
              <a:t>http://associationdatabase.com/aws/NCDA/pt/sp/home_page</a:t>
            </a:r>
            <a:endParaRPr lang="en-US" b="1" dirty="0"/>
          </a:p>
          <a:p>
            <a:pPr algn="ctr">
              <a:spcBef>
                <a:spcPct val="5000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>
                <a:cs typeface="Times New Roman" pitchFamily="18" charset="0"/>
              </a:rPr>
              <a:t>Career Choices and Preferences</a:t>
            </a:r>
            <a:endParaRPr lang="en-US" b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4876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0" y="3276600"/>
            <a:ext cx="2514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253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 smtClean="0">
                <a:solidFill>
                  <a:srgbClr val="000000"/>
                </a:solidFill>
                <a:cs typeface="Times New Roman" pitchFamily="18" charset="0"/>
              </a:rPr>
              <a:t>Model identifies six vocational themes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</a:p>
          <a:p>
            <a:pPr marL="120650" lvl="1" indent="0">
              <a:lnSpc>
                <a:spcPct val="90000"/>
              </a:lnSpc>
              <a:buFont typeface="Wingdings" pitchFamily="2" charset="2"/>
              <a:buNone/>
            </a:pPr>
            <a:endParaRPr lang="en-US" sz="18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120650" lvl="1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1. </a:t>
            </a:r>
            <a:r>
              <a:rPr lang="en-US" sz="1800" u="sng" dirty="0" smtClean="0">
                <a:solidFill>
                  <a:srgbClr val="000000"/>
                </a:solidFill>
                <a:cs typeface="Times New Roman" pitchFamily="18" charset="0"/>
              </a:rPr>
              <a:t>R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ealistic</a:t>
            </a:r>
          </a:p>
          <a:p>
            <a:pPr marL="120650" lvl="1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2. </a:t>
            </a:r>
            <a:r>
              <a:rPr lang="en-US" sz="1800" u="sng" dirty="0" smtClean="0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nvestigative</a:t>
            </a:r>
          </a:p>
          <a:p>
            <a:pPr marL="120650" lvl="1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3. </a:t>
            </a:r>
            <a:r>
              <a:rPr lang="en-US" sz="1800" u="sng" dirty="0" smtClean="0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rtistic</a:t>
            </a:r>
          </a:p>
          <a:p>
            <a:pPr marL="120650" lvl="1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4. </a:t>
            </a:r>
            <a:r>
              <a:rPr lang="en-US" sz="1800" u="sng" dirty="0" smtClean="0">
                <a:solidFill>
                  <a:srgbClr val="000000"/>
                </a:solidFill>
                <a:cs typeface="Times New Roman" pitchFamily="18" charset="0"/>
              </a:rPr>
              <a:t>S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ocial</a:t>
            </a:r>
          </a:p>
          <a:p>
            <a:pPr marL="120650" lvl="1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5. </a:t>
            </a:r>
            <a:r>
              <a:rPr lang="en-US" sz="1800" u="sng" dirty="0" smtClean="0">
                <a:solidFill>
                  <a:srgbClr val="000000"/>
                </a:solidFill>
                <a:cs typeface="Times New Roman" pitchFamily="18" charset="0"/>
              </a:rPr>
              <a:t>E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nterprising</a:t>
            </a:r>
          </a:p>
          <a:p>
            <a:pPr marL="120650" lvl="1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6. </a:t>
            </a:r>
            <a:r>
              <a:rPr lang="en-US" sz="1800" u="sng" dirty="0" smtClean="0">
                <a:solidFill>
                  <a:srgbClr val="000000"/>
                </a:solidFill>
                <a:cs typeface="Times New Roman" pitchFamily="18" charset="0"/>
              </a:rPr>
              <a:t>C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onventional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85800" y="1600200"/>
            <a:ext cx="2743200" cy="15240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E6E6C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E6E6C2"/>
                </a:solidFill>
              </a:rPr>
              <a:t>Holland</a:t>
            </a:r>
          </a:p>
          <a:p>
            <a:pPr algn="ctr"/>
            <a:r>
              <a:rPr lang="en-US" sz="2400" dirty="0">
                <a:solidFill>
                  <a:srgbClr val="E6E6C2"/>
                </a:solidFill>
              </a:rPr>
              <a:t>Vocational</a:t>
            </a:r>
          </a:p>
          <a:p>
            <a:pPr algn="ctr"/>
            <a:r>
              <a:rPr lang="en-US" sz="2400" dirty="0">
                <a:solidFill>
                  <a:srgbClr val="E6E6C2"/>
                </a:solidFill>
              </a:rPr>
              <a:t>Preferences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00600" y="2362200"/>
            <a:ext cx="2819400" cy="2362200"/>
          </a:xfrm>
          <a:prstGeom prst="hexagon">
            <a:avLst>
              <a:gd name="adj" fmla="val 29839"/>
              <a:gd name="vf" fmla="val 115470"/>
            </a:avLst>
          </a:prstGeom>
          <a:noFill/>
          <a:ln w="38100">
            <a:solidFill>
              <a:srgbClr val="29292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267200" y="5486400"/>
            <a:ext cx="3886200" cy="85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Letters connected by the line indicate reinforcing themes; letters not connected represent opposing themes</a:t>
            </a:r>
            <a:r>
              <a:rPr lang="en-US"/>
              <a:t>.</a:t>
            </a:r>
          </a:p>
        </p:txBody>
      </p:sp>
      <p:sp>
        <p:nvSpPr>
          <p:cNvPr id="8" name="Oval 21"/>
          <p:cNvSpPr>
            <a:spLocks noChangeArrowheads="1"/>
          </p:cNvSpPr>
          <p:nvPr/>
        </p:nvSpPr>
        <p:spPr bwMode="auto">
          <a:xfrm>
            <a:off x="5105400" y="18288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E6E6C2"/>
                </a:solidFill>
              </a:rPr>
              <a:t>R</a:t>
            </a:r>
          </a:p>
        </p:txBody>
      </p:sp>
      <p:sp>
        <p:nvSpPr>
          <p:cNvPr id="9" name="Oval 23"/>
          <p:cNvSpPr>
            <a:spLocks noChangeArrowheads="1"/>
          </p:cNvSpPr>
          <p:nvPr/>
        </p:nvSpPr>
        <p:spPr bwMode="auto">
          <a:xfrm>
            <a:off x="4267200" y="3276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E6E6C2"/>
                </a:solidFill>
              </a:rPr>
              <a:t>C</a:t>
            </a:r>
          </a:p>
        </p:txBody>
      </p:sp>
      <p:sp>
        <p:nvSpPr>
          <p:cNvPr id="10" name="Oval 24"/>
          <p:cNvSpPr>
            <a:spLocks noChangeArrowheads="1"/>
          </p:cNvSpPr>
          <p:nvPr/>
        </p:nvSpPr>
        <p:spPr bwMode="auto">
          <a:xfrm>
            <a:off x="5105400" y="47244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E6E6C2"/>
                </a:solidFill>
              </a:rPr>
              <a:t>E</a:t>
            </a:r>
          </a:p>
        </p:txBody>
      </p:sp>
      <p:sp>
        <p:nvSpPr>
          <p:cNvPr id="11" name="Oval 25"/>
          <p:cNvSpPr>
            <a:spLocks noChangeArrowheads="1"/>
          </p:cNvSpPr>
          <p:nvPr/>
        </p:nvSpPr>
        <p:spPr bwMode="auto">
          <a:xfrm>
            <a:off x="6781800" y="47244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E6E6C2"/>
                </a:solidFill>
              </a:rPr>
              <a:t>S</a:t>
            </a:r>
          </a:p>
        </p:txBody>
      </p:sp>
      <p:sp>
        <p:nvSpPr>
          <p:cNvPr id="12" name="Oval 26"/>
          <p:cNvSpPr>
            <a:spLocks noChangeArrowheads="1"/>
          </p:cNvSpPr>
          <p:nvPr/>
        </p:nvSpPr>
        <p:spPr bwMode="auto">
          <a:xfrm>
            <a:off x="7620000" y="3276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E6E6C2"/>
                </a:solidFill>
              </a:rPr>
              <a:t>A</a:t>
            </a:r>
          </a:p>
        </p:txBody>
      </p:sp>
      <p:sp>
        <p:nvSpPr>
          <p:cNvPr id="13" name="Oval 27"/>
          <p:cNvSpPr>
            <a:spLocks noChangeArrowheads="1"/>
          </p:cNvSpPr>
          <p:nvPr/>
        </p:nvSpPr>
        <p:spPr bwMode="auto">
          <a:xfrm>
            <a:off x="6781800" y="18288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E6E6C2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xmlns="" val="126932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2925763"/>
          </a:xfrm>
        </p:spPr>
        <p:txBody>
          <a:bodyPr/>
          <a:lstStyle/>
          <a:p>
            <a:r>
              <a:rPr lang="en-US" sz="2800" dirty="0"/>
              <a:t>Preferences can be matched to work environments </a:t>
            </a:r>
          </a:p>
          <a:p>
            <a:r>
              <a:rPr lang="en-US" sz="2800" dirty="0"/>
              <a:t>Example:  social-enterprising-conventional preference structure matches career ladder in large bureaucracy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>
                <a:cs typeface="Times New Roman" pitchFamily="18" charset="0"/>
              </a:rPr>
              <a:t>Career Choices and Preferences</a:t>
            </a:r>
            <a:endParaRPr lang="en-US" b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23365" y="1676400"/>
            <a:ext cx="2438400" cy="12954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E6E6C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E6E6C2"/>
                </a:solidFill>
              </a:rPr>
              <a:t>Holland</a:t>
            </a:r>
          </a:p>
          <a:p>
            <a:pPr algn="ctr"/>
            <a:r>
              <a:rPr lang="en-US" sz="2400">
                <a:solidFill>
                  <a:srgbClr val="E6E6C2"/>
                </a:solidFill>
              </a:rPr>
              <a:t>Vocational</a:t>
            </a:r>
          </a:p>
          <a:p>
            <a:pPr algn="ctr"/>
            <a:r>
              <a:rPr lang="en-US" sz="2400">
                <a:solidFill>
                  <a:srgbClr val="E6E6C2"/>
                </a:solidFill>
              </a:rPr>
              <a:t>Preferences</a:t>
            </a:r>
          </a:p>
        </p:txBody>
      </p:sp>
    </p:spTree>
    <p:extLst>
      <p:ext uri="{BB962C8B-B14F-4D97-AF65-F5344CB8AC3E}">
        <p14:creationId xmlns:p14="http://schemas.microsoft.com/office/powerpoint/2010/main" xmlns="" val="180904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230563"/>
          </a:xfrm>
        </p:spPr>
        <p:txBody>
          <a:bodyPr/>
          <a:lstStyle/>
          <a:p>
            <a:r>
              <a:rPr lang="en-US" sz="2400" dirty="0"/>
              <a:t>Personal value clusters determine what is important to individuals </a:t>
            </a:r>
          </a:p>
          <a:p>
            <a:pPr lvl="1"/>
            <a:r>
              <a:rPr lang="en-US" sz="2000" dirty="0"/>
              <a:t>Technical-functional competence</a:t>
            </a:r>
          </a:p>
          <a:p>
            <a:pPr lvl="1"/>
            <a:r>
              <a:rPr lang="en-US" sz="2000" dirty="0"/>
              <a:t>Managerial competence</a:t>
            </a:r>
          </a:p>
          <a:p>
            <a:pPr lvl="1"/>
            <a:r>
              <a:rPr lang="en-US" sz="2000" dirty="0"/>
              <a:t>Security-stability</a:t>
            </a:r>
          </a:p>
          <a:p>
            <a:pPr lvl="1"/>
            <a:r>
              <a:rPr lang="en-US" sz="2000" dirty="0"/>
              <a:t>Creativity</a:t>
            </a:r>
          </a:p>
          <a:p>
            <a:pPr lvl="1"/>
            <a:r>
              <a:rPr lang="en-US" sz="2000" dirty="0"/>
              <a:t>Autonomy-independence</a:t>
            </a:r>
          </a:p>
          <a:p>
            <a:r>
              <a:rPr lang="en-US" sz="2400" dirty="0"/>
              <a:t>Success of person-job match determines individual’s fit with the job  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>
                <a:cs typeface="Times New Roman" pitchFamily="18" charset="0"/>
              </a:rPr>
              <a:t>Career Choices and Preferences</a:t>
            </a:r>
            <a:endParaRPr lang="en-US" b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09600" y="1564341"/>
            <a:ext cx="2133600" cy="12192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E6E6C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E6E6C2"/>
                </a:solidFill>
              </a:rPr>
              <a:t>Schein</a:t>
            </a:r>
          </a:p>
          <a:p>
            <a:pPr algn="ctr"/>
            <a:r>
              <a:rPr lang="en-US" sz="2400">
                <a:solidFill>
                  <a:srgbClr val="E6E6C2"/>
                </a:solidFill>
              </a:rPr>
              <a:t>Anchors</a:t>
            </a:r>
          </a:p>
        </p:txBody>
      </p:sp>
    </p:spTree>
    <p:extLst>
      <p:ext uri="{BB962C8B-B14F-4D97-AF65-F5344CB8AC3E}">
        <p14:creationId xmlns:p14="http://schemas.microsoft.com/office/powerpoint/2010/main" xmlns="" val="12585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048000"/>
            <a:ext cx="5486400" cy="3078163"/>
          </a:xfrm>
        </p:spPr>
        <p:txBody>
          <a:bodyPr/>
          <a:lstStyle/>
          <a:p>
            <a:r>
              <a:rPr lang="en-US" sz="2400" dirty="0"/>
              <a:t>These four personality dimensions </a:t>
            </a:r>
            <a:r>
              <a:rPr lang="en-US" sz="2400" dirty="0" smtClean="0"/>
              <a:t>identify </a:t>
            </a:r>
            <a:r>
              <a:rPr lang="en-US" sz="2400" dirty="0"/>
              <a:t>16 personality types. </a:t>
            </a:r>
          </a:p>
          <a:p>
            <a:r>
              <a:rPr lang="en-US" sz="2400" dirty="0"/>
              <a:t>Managers find knowing personality types useful in understanding how workers interact </a:t>
            </a:r>
          </a:p>
          <a:p>
            <a:r>
              <a:rPr lang="en-US" sz="2400" dirty="0"/>
              <a:t>Job characteristics can be matched to individual preferences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>
                <a:cs typeface="Times New Roman" pitchFamily="18" charset="0"/>
              </a:rPr>
              <a:t>Career Choices and Preferences</a:t>
            </a:r>
            <a:endParaRPr lang="en-US" b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24753" y="1676400"/>
            <a:ext cx="2286000" cy="12192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E6E6C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E6E6C2"/>
                </a:solidFill>
              </a:rPr>
              <a:t>Myers Briggs</a:t>
            </a:r>
          </a:p>
          <a:p>
            <a:pPr algn="ctr"/>
            <a:r>
              <a:rPr lang="en-US" sz="2400">
                <a:solidFill>
                  <a:srgbClr val="E6E6C2"/>
                </a:solidFill>
              </a:rPr>
              <a:t>Typologies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900518"/>
            <a:ext cx="3448752" cy="378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0225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>
                <a:cs typeface="Times New Roman" pitchFamily="18" charset="0"/>
              </a:rPr>
              <a:t>Enhancing Your Career</a:t>
            </a:r>
            <a:endParaRPr lang="en-US" b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4876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14400" y="1494865"/>
            <a:ext cx="7620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253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You are ultimately responsible for your own career.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3769659" y="1943100"/>
            <a:ext cx="2057400" cy="914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E6E6C2"/>
                </a:solidFill>
              </a:rPr>
              <a:t>manage your</a:t>
            </a:r>
          </a:p>
          <a:p>
            <a:pPr algn="ctr"/>
            <a:r>
              <a:rPr lang="en-US" dirty="0">
                <a:solidFill>
                  <a:srgbClr val="E6E6C2"/>
                </a:solidFill>
              </a:rPr>
              <a:t>reputation</a:t>
            </a: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1483659" y="2476500"/>
            <a:ext cx="2057400" cy="914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E6E6C2"/>
                </a:solidFill>
              </a:rPr>
              <a:t>know yourself</a:t>
            </a: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950259" y="3695700"/>
            <a:ext cx="2057400" cy="914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E6E6C2"/>
                </a:solidFill>
              </a:rPr>
              <a:t>build and maintain</a:t>
            </a: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6055659" y="2476500"/>
            <a:ext cx="2057400" cy="914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E6E6C2"/>
                </a:solidFill>
              </a:rPr>
              <a:t>network contacts</a:t>
            </a: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6665259" y="3695700"/>
            <a:ext cx="2057400" cy="914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E6E6C2"/>
                </a:solidFill>
              </a:rPr>
              <a:t>keep current</a:t>
            </a: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6055659" y="4914900"/>
            <a:ext cx="2057400" cy="914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E6E6C2"/>
                </a:solidFill>
              </a:rPr>
              <a:t>keep your </a:t>
            </a:r>
          </a:p>
          <a:p>
            <a:pPr algn="ctr"/>
            <a:r>
              <a:rPr lang="en-US" dirty="0">
                <a:solidFill>
                  <a:srgbClr val="E6E6C2"/>
                </a:solidFill>
              </a:rPr>
              <a:t>options open</a:t>
            </a:r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769659" y="5524500"/>
            <a:ext cx="2057400" cy="914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E6E6C2"/>
                </a:solidFill>
              </a:rPr>
              <a:t>document your</a:t>
            </a:r>
          </a:p>
          <a:p>
            <a:pPr algn="ctr"/>
            <a:r>
              <a:rPr lang="en-US" dirty="0">
                <a:solidFill>
                  <a:srgbClr val="E6E6C2"/>
                </a:solidFill>
              </a:rPr>
              <a:t>achievements</a:t>
            </a: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1483659" y="4914900"/>
            <a:ext cx="2087563" cy="914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rgbClr val="E6E6C2"/>
                </a:solidFill>
              </a:rPr>
              <a:t>balance your</a:t>
            </a:r>
          </a:p>
          <a:p>
            <a:pPr algn="ctr"/>
            <a:r>
              <a:rPr lang="en-US" sz="1600" dirty="0">
                <a:solidFill>
                  <a:srgbClr val="E6E6C2"/>
                </a:solidFill>
              </a:rPr>
              <a:t>specialist &amp; generalist</a:t>
            </a:r>
          </a:p>
          <a:p>
            <a:pPr algn="ctr"/>
            <a:r>
              <a:rPr lang="en-US" sz="1600" dirty="0">
                <a:solidFill>
                  <a:srgbClr val="E6E6C2"/>
                </a:solidFill>
              </a:rPr>
              <a:t>competencies</a:t>
            </a:r>
          </a:p>
        </p:txBody>
      </p:sp>
      <p:sp>
        <p:nvSpPr>
          <p:cNvPr id="15" name="AutoShape 18"/>
          <p:cNvSpPr>
            <a:spLocks noChangeArrowheads="1"/>
          </p:cNvSpPr>
          <p:nvPr/>
        </p:nvSpPr>
        <p:spPr bwMode="auto">
          <a:xfrm>
            <a:off x="3464859" y="3162300"/>
            <a:ext cx="2667000" cy="2057400"/>
          </a:xfrm>
          <a:prstGeom prst="hexagon">
            <a:avLst>
              <a:gd name="adj" fmla="val 32407"/>
              <a:gd name="vf" fmla="val 11547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E6E6C2"/>
                </a:solidFill>
              </a:rPr>
              <a:t>Successful</a:t>
            </a:r>
          </a:p>
          <a:p>
            <a:pPr algn="ctr"/>
            <a:r>
              <a:rPr lang="en-US" sz="2400">
                <a:solidFill>
                  <a:srgbClr val="E6E6C2"/>
                </a:solidFill>
              </a:rPr>
              <a:t>Career</a:t>
            </a:r>
          </a:p>
          <a:p>
            <a:pPr algn="ctr"/>
            <a:r>
              <a:rPr lang="en-US" sz="2400">
                <a:solidFill>
                  <a:srgbClr val="E6E6C2"/>
                </a:solidFill>
              </a:rPr>
              <a:t>Tips</a:t>
            </a:r>
          </a:p>
        </p:txBody>
      </p:sp>
    </p:spTree>
    <p:extLst>
      <p:ext uri="{BB962C8B-B14F-4D97-AF65-F5344CB8AC3E}">
        <p14:creationId xmlns:p14="http://schemas.microsoft.com/office/powerpoint/2010/main" xmlns="" val="23707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>
                <a:cs typeface="Times New Roman" pitchFamily="18" charset="0"/>
              </a:rPr>
              <a:t>True or False?</a:t>
            </a:r>
            <a:endParaRPr lang="en-US" b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4876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38200" y="1447800"/>
            <a:ext cx="7467600" cy="509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>
                <a:solidFill>
                  <a:srgbClr val="000000"/>
                </a:solidFill>
              </a:rPr>
              <a:t>1. Your employer is ultimately responsible for your career path.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>
                <a:solidFill>
                  <a:srgbClr val="B22626"/>
                </a:solidFill>
              </a:rPr>
              <a:t>False!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>
                <a:solidFill>
                  <a:srgbClr val="000000"/>
                </a:solidFill>
              </a:rPr>
              <a:t>2. A career is a pattern of work-related experiences that span the course of a person’s life.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>
                <a:solidFill>
                  <a:srgbClr val="B22626"/>
                </a:solidFill>
              </a:rPr>
              <a:t>True!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>
                <a:solidFill>
                  <a:srgbClr val="000000"/>
                </a:solidFill>
              </a:rPr>
              <a:t>3. Career development looks at the short career effectiveness and success of employees.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>
                <a:solidFill>
                  <a:srgbClr val="B22626"/>
                </a:solidFill>
              </a:rPr>
              <a:t>False!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>
                <a:solidFill>
                  <a:srgbClr val="000000"/>
                </a:solidFill>
              </a:rPr>
              <a:t>4. Establishment is the first traditional career stage.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>
                <a:solidFill>
                  <a:srgbClr val="B22626"/>
                </a:solidFill>
              </a:rPr>
              <a:t>False!</a:t>
            </a:r>
            <a:r>
              <a:rPr lang="en-US">
                <a:solidFill>
                  <a:srgbClr val="000000"/>
                </a:solidFill>
              </a:rPr>
              <a:t>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>
                <a:solidFill>
                  <a:srgbClr val="000000"/>
                </a:solidFill>
              </a:rPr>
              <a:t>5. The Holland Vocational Model identifies six vocational themes.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>
                <a:solidFill>
                  <a:srgbClr val="B22626"/>
                </a:solidFill>
              </a:rPr>
              <a:t>True!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>
                <a:solidFill>
                  <a:srgbClr val="000000"/>
                </a:solidFill>
              </a:rPr>
              <a:t>6. The Myers-Briggs Typologies (four dimensions that identify 16 personality types) help match job characteristics to individual preferences.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>
                <a:solidFill>
                  <a:srgbClr val="B22626"/>
                </a:solidFill>
              </a:rPr>
              <a:t>True!</a:t>
            </a:r>
            <a:r>
              <a:rPr lang="en-US">
                <a:solidFill>
                  <a:srgbClr val="FF33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44812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Organizations now focus on matching the </a:t>
            </a:r>
            <a:r>
              <a:rPr lang="en-US" i="1" dirty="0"/>
              <a:t>career needs</a:t>
            </a:r>
            <a:r>
              <a:rPr lang="en-US" dirty="0"/>
              <a:t> of employees with the </a:t>
            </a:r>
            <a:r>
              <a:rPr lang="en-US" i="1" dirty="0"/>
              <a:t>requirements of the organization</a:t>
            </a:r>
            <a:r>
              <a:rPr lang="en-US" dirty="0"/>
              <a:t> </a:t>
            </a:r>
          </a:p>
          <a:p>
            <a:r>
              <a:rPr lang="en-US" dirty="0"/>
              <a:t>While many organizations still invest in their employees, they don’t offer career security and they can’t meet the needs of everyone in a diverse workforce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>
                <a:cs typeface="Times New Roman" pitchFamily="18" charset="0"/>
              </a:rPr>
              <a:t>Introduction</a:t>
            </a:r>
            <a:endParaRPr lang="en-US" b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756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career</a:t>
            </a:r>
          </a:p>
          <a:p>
            <a:r>
              <a:rPr lang="en-US" dirty="0"/>
              <a:t>Is a pattern of work-related experiences that span the course of a person’s life  </a:t>
            </a:r>
          </a:p>
          <a:p>
            <a:r>
              <a:rPr lang="en-US" dirty="0"/>
              <a:t>Reflects any work, paid or unpaid </a:t>
            </a:r>
          </a:p>
          <a:p>
            <a:r>
              <a:rPr lang="en-US" dirty="0"/>
              <a:t>Is a broad definition helpful in today’s work environment where employees and organizations have diverse needs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>
                <a:cs typeface="Times New Roman" pitchFamily="18" charset="0"/>
              </a:rPr>
              <a:t>What is a Career?</a:t>
            </a:r>
            <a:endParaRPr lang="en-US" b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648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Organizational career planning </a:t>
            </a:r>
          </a:p>
          <a:p>
            <a:r>
              <a:rPr lang="en-US" dirty="0"/>
              <a:t>Develops career ladders, tracks careers, and provides opportunities for development </a:t>
            </a:r>
          </a:p>
          <a:p>
            <a:r>
              <a:rPr lang="en-US" dirty="0"/>
              <a:t>Individual career development </a:t>
            </a:r>
          </a:p>
          <a:p>
            <a:r>
              <a:rPr lang="en-US" dirty="0"/>
              <a:t>Helps employees identify their goals and the steps to achieve them  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>
                <a:cs typeface="Times New Roman" pitchFamily="18" charset="0"/>
              </a:rPr>
              <a:t>What is a Career?</a:t>
            </a:r>
            <a:endParaRPr lang="en-US" b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925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Career development  looks at the long-term career effectiveness and success of employees</a:t>
            </a:r>
          </a:p>
          <a:p>
            <a:r>
              <a:rPr lang="en-US" dirty="0"/>
              <a:t>Employee training and development focuses on performance in the immediate or intermediate time </a:t>
            </a:r>
            <a:r>
              <a:rPr lang="en-US" dirty="0" smtClean="0"/>
              <a:t>frames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>
                <a:cs typeface="Times New Roman" pitchFamily="18" charset="0"/>
              </a:rPr>
              <a:t>What is a Career?</a:t>
            </a:r>
            <a:endParaRPr lang="en-US" b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096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Career development adds value to the company by</a:t>
            </a:r>
          </a:p>
          <a:p>
            <a:r>
              <a:rPr lang="en-US" sz="2800" dirty="0"/>
              <a:t>Ensuring needed talent will be available </a:t>
            </a:r>
          </a:p>
          <a:p>
            <a:r>
              <a:rPr lang="en-US" sz="2800" dirty="0" smtClean="0"/>
              <a:t>Improving </a:t>
            </a:r>
            <a:r>
              <a:rPr lang="en-US" sz="2800" dirty="0"/>
              <a:t>the organization's ability to attract and retain talented employees </a:t>
            </a:r>
          </a:p>
          <a:p>
            <a:r>
              <a:rPr lang="en-US" sz="2800" dirty="0" smtClean="0"/>
              <a:t>Ensuring </a:t>
            </a:r>
            <a:r>
              <a:rPr lang="en-US" sz="2800" dirty="0"/>
              <a:t>that minorities and women get opportunities for growth and development. </a:t>
            </a:r>
            <a:endParaRPr lang="en-US" sz="2800" dirty="0" smtClean="0"/>
          </a:p>
          <a:p>
            <a:r>
              <a:rPr lang="en-US" sz="2800" dirty="0" smtClean="0"/>
              <a:t>Reduces </a:t>
            </a:r>
            <a:r>
              <a:rPr lang="en-US" sz="2800" dirty="0"/>
              <a:t>employee frustration </a:t>
            </a:r>
          </a:p>
          <a:p>
            <a:r>
              <a:rPr lang="en-US" sz="2800" dirty="0"/>
              <a:t>Enhances cultural diversity </a:t>
            </a:r>
          </a:p>
          <a:p>
            <a:r>
              <a:rPr lang="en-US" sz="2800" dirty="0"/>
              <a:t>Promotes organizational goodwill 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>
                <a:cs typeface="Times New Roman" pitchFamily="18" charset="0"/>
              </a:rPr>
              <a:t>What is a Career?</a:t>
            </a:r>
            <a:endParaRPr lang="en-US" b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768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Individuals’ external career success is measured by criteria such as:</a:t>
            </a:r>
          </a:p>
          <a:p>
            <a:r>
              <a:rPr lang="en-US" sz="2400" dirty="0"/>
              <a:t>Progression up the hierarchy </a:t>
            </a:r>
          </a:p>
          <a:p>
            <a:r>
              <a:rPr lang="en-US" sz="2400" dirty="0"/>
              <a:t>Type of occupation </a:t>
            </a:r>
          </a:p>
          <a:p>
            <a:r>
              <a:rPr lang="en-US" sz="2400" dirty="0"/>
              <a:t>Long-term commitment</a:t>
            </a:r>
          </a:p>
          <a:p>
            <a:r>
              <a:rPr lang="en-US" sz="2400" dirty="0"/>
              <a:t>Income </a:t>
            </a:r>
          </a:p>
          <a:p>
            <a:r>
              <a:rPr lang="en-US" sz="2400" dirty="0"/>
              <a:t>Internal career success is measured by the meaningfulness of one’s work and achievement of personal life goals 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>
                <a:cs typeface="Times New Roman" pitchFamily="18" charset="0"/>
              </a:rPr>
              <a:t>What is a Career?</a:t>
            </a:r>
            <a:endParaRPr lang="en-US" b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309687" y="5508625"/>
            <a:ext cx="71024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i="1" dirty="0">
                <a:solidFill>
                  <a:schemeClr val="tx2"/>
                </a:solidFill>
              </a:rPr>
              <a:t>the external/internal distinction important to the manager who wants to motivate employees</a:t>
            </a:r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642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7760" y="2133600"/>
            <a:ext cx="4206240" cy="420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Effective coaches give guidance through direction, advice, criticism, and suggestion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in </a:t>
            </a:r>
            <a:r>
              <a:rPr lang="en-US" sz="2800" dirty="0"/>
              <a:t>an attempt to aid the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employee’s </a:t>
            </a:r>
            <a:r>
              <a:rPr lang="en-US" sz="2800" dirty="0"/>
              <a:t>growth 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>
                <a:cs typeface="Times New Roman" pitchFamily="18" charset="0"/>
              </a:rPr>
              <a:t>What is a Career?</a:t>
            </a:r>
            <a:endParaRPr lang="en-US" b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528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HRM11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rm11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FHRM11e Template</Template>
  <TotalTime>123</TotalTime>
  <Words>1197</Words>
  <Application>Microsoft Office PowerPoint</Application>
  <PresentationFormat>On-screen Show (4:3)</PresentationFormat>
  <Paragraphs>233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FHRM11e Template</vt:lpstr>
      <vt:lpstr>Content slide master</vt:lpstr>
      <vt:lpstr>Slide 1</vt:lpstr>
      <vt:lpstr>Introduction</vt:lpstr>
      <vt:lpstr>Introduction</vt:lpstr>
      <vt:lpstr>What is a Career?</vt:lpstr>
      <vt:lpstr>What is a Career?</vt:lpstr>
      <vt:lpstr>What is a Career?</vt:lpstr>
      <vt:lpstr>What is a Career?</vt:lpstr>
      <vt:lpstr>What is a Career?</vt:lpstr>
      <vt:lpstr>What is a Career?</vt:lpstr>
      <vt:lpstr>What is a Career?</vt:lpstr>
      <vt:lpstr>What is a Career?</vt:lpstr>
      <vt:lpstr>Traditional Career Stages</vt:lpstr>
      <vt:lpstr>Traditional Career Stages</vt:lpstr>
      <vt:lpstr>Traditional Career Stages</vt:lpstr>
      <vt:lpstr>Traditional Career Stages</vt:lpstr>
      <vt:lpstr>Traditional Career Stages</vt:lpstr>
      <vt:lpstr>Traditional Career Stages</vt:lpstr>
      <vt:lpstr>Career Choices and Preferences</vt:lpstr>
      <vt:lpstr>Career Choices and Preferences</vt:lpstr>
      <vt:lpstr>Career Choices and Preferences</vt:lpstr>
      <vt:lpstr>Career Choices and Preferences</vt:lpstr>
      <vt:lpstr>Career Choices and Preferences</vt:lpstr>
      <vt:lpstr>Career Choices and Preferences</vt:lpstr>
      <vt:lpstr>Enhancing Your Career</vt:lpstr>
      <vt:lpstr>True or False?</vt:lpstr>
    </vt:vector>
  </TitlesOfParts>
  <Company>Frostburg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 Verhulst</dc:creator>
  <cp:lastModifiedBy>Susan</cp:lastModifiedBy>
  <cp:revision>15</cp:revision>
  <dcterms:created xsi:type="dcterms:W3CDTF">2012-11-01T16:02:19Z</dcterms:created>
  <dcterms:modified xsi:type="dcterms:W3CDTF">2013-02-17T23:17:49Z</dcterms:modified>
</cp:coreProperties>
</file>