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48" r:id="rId2"/>
  </p:sldMasterIdLst>
  <p:notesMasterIdLst>
    <p:notesMasterId r:id="rId33"/>
  </p:notesMasterIdLst>
  <p:sldIdLst>
    <p:sldId id="262" r:id="rId3"/>
    <p:sldId id="263" r:id="rId4"/>
    <p:sldId id="265" r:id="rId5"/>
    <p:sldId id="266" r:id="rId6"/>
    <p:sldId id="267" r:id="rId7"/>
    <p:sldId id="264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90" r:id="rId17"/>
    <p:sldId id="291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92" r:id="rId26"/>
    <p:sldId id="284" r:id="rId27"/>
    <p:sldId id="293" r:id="rId28"/>
    <p:sldId id="285" r:id="rId29"/>
    <p:sldId id="287" r:id="rId30"/>
    <p:sldId id="288" r:id="rId31"/>
    <p:sldId id="289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211D"/>
    <a:srgbClr val="DF332F"/>
    <a:srgbClr val="DB3733"/>
    <a:srgbClr val="17375E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7" autoAdjust="0"/>
    <p:restoredTop sz="94660"/>
  </p:normalViewPr>
  <p:slideViewPr>
    <p:cSldViewPr>
      <p:cViewPr>
        <p:scale>
          <a:sx n="81" d="100"/>
          <a:sy n="81" d="100"/>
        </p:scale>
        <p:origin x="884" y="-2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5D2D2-A699-447A-8EEC-2B4E83331763}" type="datetimeFigureOut">
              <a:rPr lang="en-US" smtClean="0"/>
              <a:pPr/>
              <a:t>5/17/2022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FF82F-2C25-47B1-9B4C-E5B2D66AFD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20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FF82F-2C25-47B1-9B4C-E5B2D66AFD4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0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email"/>
          <a:srcRect b="6250"/>
          <a:stretch>
            <a:fillRect/>
          </a:stretch>
        </p:blipFill>
        <p:spPr bwMode="auto">
          <a:xfrm>
            <a:off x="0" y="0"/>
            <a:ext cx="15732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Connector 3"/>
          <p:cNvCxnSpPr/>
          <p:nvPr/>
        </p:nvCxnSpPr>
        <p:spPr>
          <a:xfrm>
            <a:off x="2133600" y="1828800"/>
            <a:ext cx="70104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286000" y="5410200"/>
            <a:ext cx="68580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2286000" y="4419600"/>
            <a:ext cx="5486400" cy="1219200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email"/>
          <a:srcRect t="25000" b="56250"/>
          <a:stretch>
            <a:fillRect/>
          </a:stretch>
        </p:blipFill>
        <p:spPr bwMode="auto">
          <a:xfrm>
            <a:off x="0" y="0"/>
            <a:ext cx="157321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/>
        </p:nvCxnSpPr>
        <p:spPr>
          <a:xfrm>
            <a:off x="2133600" y="1371600"/>
            <a:ext cx="70104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286000" y="6400800"/>
            <a:ext cx="68580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 bwMode="auto">
          <a:xfrm>
            <a:off x="2057400" y="274638"/>
            <a:ext cx="6629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dirty="0" smtClean="0"/>
              <a:t>Click to edit content slide master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B3EB46-9B19-4BAF-BED5-08115D4355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17375E"/>
                </a:solidFill>
                <a:latin typeface="+mn-lt"/>
              </a:defRPr>
            </a:lvl1pPr>
          </a:lstStyle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 txBox="1">
            <a:spLocks/>
          </p:cNvSpPr>
          <p:nvPr/>
        </p:nvSpPr>
        <p:spPr bwMode="auto">
          <a:xfrm>
            <a:off x="2057400" y="274638"/>
            <a:ext cx="6629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360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Click to edit content slide master</a:t>
            </a:r>
            <a:endParaRPr lang="en-US" sz="36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5769D2-CE47-47E2-A8D5-EC8E3F9916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17375E"/>
                </a:solidFill>
                <a:latin typeface="+mn-lt"/>
              </a:defRPr>
            </a:lvl1pPr>
          </a:lstStyle>
          <a:p>
            <a:r>
              <a:rPr lang="en-US" smtClean="0"/>
              <a:t>Fundamentals of Human Resource Management 11e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2057400" y="274638"/>
            <a:ext cx="6629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dirty="0" smtClean="0"/>
              <a:t>Click to edit content slide master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2CE60-66AA-4C0E-BA90-1265AE3542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17375E"/>
                </a:solidFill>
                <a:latin typeface="+mn-lt"/>
              </a:defRPr>
            </a:lvl1pPr>
          </a:lstStyle>
          <a:p>
            <a:r>
              <a:rPr lang="en-US" smtClean="0"/>
              <a:t>Fundamentals of Human Resource Management 11e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15CFF8-B9CE-41B7-B03B-038FBF409E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17375E"/>
                </a:solidFill>
                <a:latin typeface="+mn-lt"/>
              </a:defRPr>
            </a:lvl1pPr>
          </a:lstStyle>
          <a:p>
            <a:r>
              <a:rPr lang="en-US" smtClean="0"/>
              <a:t>Fundamentals of Human Resource Management 11e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0" y="4267200"/>
            <a:ext cx="5943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Chapter x</a:t>
            </a:r>
          </a:p>
          <a:p>
            <a:pPr lvl="0"/>
            <a:r>
              <a:rPr lang="en-US" smtClean="0"/>
              <a:t>Chapter Title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33600" y="533400"/>
            <a:ext cx="7315200" cy="14700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Fundamentals of</a:t>
            </a:r>
            <a:br>
              <a:rPr 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lang="en-US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Human Resource Management 11e</a:t>
            </a:r>
            <a:endParaRPr lang="en-US" sz="32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1028" name="Picture 2"/>
          <p:cNvPicPr>
            <a:picLocks noChangeAspect="1" noChangeArrowheads="1"/>
          </p:cNvPicPr>
          <p:nvPr/>
        </p:nvPicPr>
        <p:blipFill>
          <a:blip r:embed="rId3" cstate="email"/>
          <a:srcRect b="6250"/>
          <a:stretch>
            <a:fillRect/>
          </a:stretch>
        </p:blipFill>
        <p:spPr bwMode="auto">
          <a:xfrm>
            <a:off x="0" y="0"/>
            <a:ext cx="15732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>
          <a:xfrm>
            <a:off x="2133600" y="1828800"/>
            <a:ext cx="70104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286000" y="5410200"/>
            <a:ext cx="68580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rgbClr val="4F6228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+mn-ea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400" kern="1200">
          <a:solidFill>
            <a:schemeClr val="tx1"/>
          </a:solidFill>
          <a:latin typeface="+mn-lt"/>
          <a:ea typeface="+mn-ea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+mn-ea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000" kern="1200">
          <a:solidFill>
            <a:schemeClr val="tx1"/>
          </a:solidFill>
          <a:latin typeface="+mn-lt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057400" y="274638"/>
            <a:ext cx="6629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content slide master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content slide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8A2807D-5116-4418-BB9E-64CF37104C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4" name="Picture 2"/>
          <p:cNvPicPr>
            <a:picLocks noChangeAspect="1" noChangeArrowheads="1"/>
          </p:cNvPicPr>
          <p:nvPr/>
        </p:nvPicPr>
        <p:blipFill>
          <a:blip r:embed="rId6" cstate="email"/>
          <a:srcRect t="25000" b="56250"/>
          <a:stretch>
            <a:fillRect/>
          </a:stretch>
        </p:blipFill>
        <p:spPr bwMode="auto">
          <a:xfrm>
            <a:off x="0" y="0"/>
            <a:ext cx="157321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Straight Connector 12"/>
          <p:cNvCxnSpPr/>
          <p:nvPr/>
        </p:nvCxnSpPr>
        <p:spPr>
          <a:xfrm>
            <a:off x="2133600" y="1371600"/>
            <a:ext cx="70104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286000" y="6400800"/>
            <a:ext cx="68580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17375E"/>
                </a:solidFill>
                <a:latin typeface="+mn-lt"/>
              </a:defRPr>
            </a:lvl1pPr>
          </a:lstStyle>
          <a:p>
            <a:r>
              <a:rPr lang="en-US" smtClean="0"/>
              <a:t>Fundamentals of Human Resource Management 11e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78" r:id="rId3"/>
    <p:sldLayoutId id="2147483679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17375E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4F6228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7375E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4F6228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10253F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eoc.gov/facts/performance-conduct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286000" y="4419600"/>
            <a:ext cx="6858000" cy="12192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Chapter 10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smtClean="0"/>
              <a:t>Establishing the Performance Management System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Five common mistakes managers can make in giving a performance review: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Appraisal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  <p:grpSp>
        <p:nvGrpSpPr>
          <p:cNvPr id="9" name="Group 23"/>
          <p:cNvGrpSpPr>
            <a:grpSpLocks/>
          </p:cNvGrpSpPr>
          <p:nvPr/>
        </p:nvGrpSpPr>
        <p:grpSpPr bwMode="auto">
          <a:xfrm>
            <a:off x="1730375" y="2535144"/>
            <a:ext cx="6486525" cy="549275"/>
            <a:chOff x="878" y="1717"/>
            <a:chExt cx="4086" cy="346"/>
          </a:xfrm>
        </p:grpSpPr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1144" y="1824"/>
              <a:ext cx="3820" cy="239"/>
            </a:xfrm>
            <a:prstGeom prst="rect">
              <a:avLst/>
            </a:prstGeom>
            <a:solidFill>
              <a:srgbClr val="E6E6C2"/>
            </a:solidFill>
            <a:ln w="1270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dirty="0"/>
                <a:t>   waiting for the performance appraisal to give feedback   </a:t>
              </a:r>
            </a:p>
          </p:txBody>
        </p:sp>
        <p:sp>
          <p:nvSpPr>
            <p:cNvPr id="11" name="Oval 18"/>
            <p:cNvSpPr>
              <a:spLocks noChangeArrowheads="1"/>
            </p:cNvSpPr>
            <p:nvPr/>
          </p:nvSpPr>
          <p:spPr bwMode="auto">
            <a:xfrm>
              <a:off x="878" y="1717"/>
              <a:ext cx="237" cy="21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E6E6C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E6E6C2"/>
                  </a:solidFill>
                </a:rPr>
                <a:t>1</a:t>
              </a:r>
            </a:p>
          </p:txBody>
        </p:sp>
      </p:grpSp>
      <p:grpSp>
        <p:nvGrpSpPr>
          <p:cNvPr id="12" name="Group 28"/>
          <p:cNvGrpSpPr>
            <a:grpSpLocks/>
          </p:cNvGrpSpPr>
          <p:nvPr/>
        </p:nvGrpSpPr>
        <p:grpSpPr bwMode="auto">
          <a:xfrm>
            <a:off x="3336925" y="3265394"/>
            <a:ext cx="4679950" cy="542925"/>
            <a:chOff x="399" y="1881"/>
            <a:chExt cx="2948" cy="342"/>
          </a:xfrm>
        </p:grpSpPr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575" y="1984"/>
              <a:ext cx="2772" cy="239"/>
            </a:xfrm>
            <a:prstGeom prst="rect">
              <a:avLst/>
            </a:prstGeom>
            <a:solidFill>
              <a:srgbClr val="E6E6C2"/>
            </a:solidFill>
            <a:ln w="1270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dirty="0"/>
                <a:t>   overemphasizing recent performances  </a:t>
              </a:r>
            </a:p>
          </p:txBody>
        </p:sp>
        <p:sp>
          <p:nvSpPr>
            <p:cNvPr id="14" name="Oval 19"/>
            <p:cNvSpPr>
              <a:spLocks noChangeArrowheads="1"/>
            </p:cNvSpPr>
            <p:nvPr/>
          </p:nvSpPr>
          <p:spPr bwMode="auto">
            <a:xfrm>
              <a:off x="399" y="1881"/>
              <a:ext cx="237" cy="21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E6E6C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E6E6C2"/>
                  </a:solidFill>
                </a:rPr>
                <a:t>2</a:t>
              </a:r>
            </a:p>
          </p:txBody>
        </p:sp>
      </p:grpSp>
      <p:grpSp>
        <p:nvGrpSpPr>
          <p:cNvPr id="15" name="Group 29"/>
          <p:cNvGrpSpPr>
            <a:grpSpLocks/>
          </p:cNvGrpSpPr>
          <p:nvPr/>
        </p:nvGrpSpPr>
        <p:grpSpPr bwMode="auto">
          <a:xfrm>
            <a:off x="1581150" y="3940082"/>
            <a:ext cx="3784600" cy="563562"/>
            <a:chOff x="2399" y="2350"/>
            <a:chExt cx="2384" cy="355"/>
          </a:xfrm>
        </p:grpSpPr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2587" y="2466"/>
              <a:ext cx="2196" cy="239"/>
            </a:xfrm>
            <a:prstGeom prst="rect">
              <a:avLst/>
            </a:prstGeom>
            <a:solidFill>
              <a:srgbClr val="E6E6C2"/>
            </a:solidFill>
            <a:ln w="1270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   being too positive or negative  </a:t>
              </a:r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2399" y="2350"/>
              <a:ext cx="237" cy="21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E6E6C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E6E6C2"/>
                  </a:solidFill>
                </a:rPr>
                <a:t>3</a:t>
              </a:r>
            </a:p>
          </p:txBody>
        </p:sp>
      </p:grpSp>
      <p:grpSp>
        <p:nvGrpSpPr>
          <p:cNvPr id="18" name="Group 30"/>
          <p:cNvGrpSpPr>
            <a:grpSpLocks/>
          </p:cNvGrpSpPr>
          <p:nvPr/>
        </p:nvGrpSpPr>
        <p:grpSpPr bwMode="auto">
          <a:xfrm>
            <a:off x="3678238" y="4644932"/>
            <a:ext cx="4760912" cy="557212"/>
            <a:chOff x="468" y="2712"/>
            <a:chExt cx="2999" cy="351"/>
          </a:xfrm>
        </p:grpSpPr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647" y="2824"/>
              <a:ext cx="2820" cy="239"/>
            </a:xfrm>
            <a:prstGeom prst="rect">
              <a:avLst/>
            </a:prstGeom>
            <a:solidFill>
              <a:srgbClr val="E6E6C2"/>
            </a:solidFill>
            <a:ln w="1270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   being critical without being constructive  </a:t>
              </a:r>
            </a:p>
          </p:txBody>
        </p:sp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468" y="2712"/>
              <a:ext cx="237" cy="21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E6E6C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E6E6C2"/>
                  </a:solidFill>
                </a:rPr>
                <a:t>4</a:t>
              </a:r>
            </a:p>
          </p:txBody>
        </p:sp>
      </p:grpSp>
      <p:grpSp>
        <p:nvGrpSpPr>
          <p:cNvPr id="21" name="Group 27"/>
          <p:cNvGrpSpPr>
            <a:grpSpLocks/>
          </p:cNvGrpSpPr>
          <p:nvPr/>
        </p:nvGrpSpPr>
        <p:grpSpPr bwMode="auto">
          <a:xfrm>
            <a:off x="2101850" y="5319619"/>
            <a:ext cx="2743200" cy="549275"/>
            <a:chOff x="3229" y="2951"/>
            <a:chExt cx="1728" cy="346"/>
          </a:xfrm>
        </p:grpSpPr>
        <p:sp>
          <p:nvSpPr>
            <p:cNvPr id="22" name="Text Box 17"/>
            <p:cNvSpPr txBox="1">
              <a:spLocks noChangeArrowheads="1"/>
            </p:cNvSpPr>
            <p:nvPr/>
          </p:nvSpPr>
          <p:spPr bwMode="auto">
            <a:xfrm>
              <a:off x="3409" y="3058"/>
              <a:ext cx="1548" cy="239"/>
            </a:xfrm>
            <a:prstGeom prst="rect">
              <a:avLst/>
            </a:prstGeom>
            <a:solidFill>
              <a:srgbClr val="E6E6C2"/>
            </a:solidFill>
            <a:ln w="12700">
              <a:solidFill>
                <a:schemeClr val="tx2">
                  <a:lumMod val="5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   talking not listening  </a:t>
              </a:r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3229" y="2951"/>
              <a:ext cx="237" cy="21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E6E6C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E6E6C2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461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Appraisal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14400" y="1310153"/>
            <a:ext cx="76962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F6228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75E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F6228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253F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itchFamily="2" charset="2"/>
              <a:buNone/>
            </a:pPr>
            <a:r>
              <a:rPr lang="en-US" sz="2800" b="1" dirty="0" smtClean="0">
                <a:solidFill>
                  <a:srgbClr val="000000"/>
                </a:solidFill>
                <a:cs typeface="Times New Roman" pitchFamily="18" charset="0"/>
              </a:rPr>
              <a:t>The Three Appraisal Approaches</a:t>
            </a:r>
            <a:endParaRPr lang="en-US" sz="2800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838200" y="5943600"/>
            <a:ext cx="7772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 dirty="0">
                <a:solidFill>
                  <a:schemeClr val="tx2"/>
                </a:solidFill>
              </a:rPr>
              <a:t>no single approach is best; each has its strengths and weaknesses</a:t>
            </a: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3124200" y="2148353"/>
            <a:ext cx="3352800" cy="10668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E6E6C2"/>
                </a:solidFill>
              </a:rPr>
              <a:t>absolute standards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3124200" y="3367553"/>
            <a:ext cx="3352800" cy="10668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E6E6C2"/>
                </a:solidFill>
              </a:rPr>
              <a:t>relative standards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3124200" y="4586753"/>
            <a:ext cx="3352800" cy="10668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E6E6C2"/>
                </a:solidFill>
              </a:rPr>
              <a:t>achieved outcomes</a:t>
            </a:r>
          </a:p>
        </p:txBody>
      </p:sp>
    </p:spTree>
    <p:extLst>
      <p:ext uri="{BB962C8B-B14F-4D97-AF65-F5344CB8AC3E}">
        <p14:creationId xmlns:p14="http://schemas.microsoft.com/office/powerpoint/2010/main" val="1868814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Absolute standards</a:t>
            </a:r>
          </a:p>
          <a:p>
            <a:r>
              <a:rPr lang="en-US" dirty="0" smtClean="0"/>
              <a:t>Employee’s performance is measured against established standards  </a:t>
            </a:r>
          </a:p>
          <a:p>
            <a:r>
              <a:rPr lang="en-US" dirty="0" smtClean="0"/>
              <a:t>Evaluation is independent of any other employee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Appraisal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81869" y="3352800"/>
            <a:ext cx="7450138" cy="241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F6228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75E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F6228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253F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00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31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382963"/>
          </a:xfrm>
        </p:spPr>
        <p:txBody>
          <a:bodyPr/>
          <a:lstStyle/>
          <a:p>
            <a:r>
              <a:rPr lang="en-US" sz="2400" dirty="0" smtClean="0"/>
              <a:t>Critical incident appraisal</a:t>
            </a:r>
          </a:p>
          <a:p>
            <a:pPr lvl="1"/>
            <a:r>
              <a:rPr lang="en-US" sz="2000" dirty="0" smtClean="0"/>
              <a:t>Based on key behavior anecdotes illustrating effective or ineffective job performance </a:t>
            </a:r>
          </a:p>
          <a:p>
            <a:r>
              <a:rPr lang="en-US" sz="2400" dirty="0" smtClean="0"/>
              <a:t> Checklist appraisal</a:t>
            </a:r>
          </a:p>
          <a:p>
            <a:pPr lvl="1"/>
            <a:r>
              <a:rPr lang="en-US" sz="2000" dirty="0" smtClean="0"/>
              <a:t> Appraiser checks off behaviors that apply to the employee</a:t>
            </a:r>
          </a:p>
          <a:p>
            <a:r>
              <a:rPr lang="en-US" sz="2400" dirty="0" smtClean="0"/>
              <a:t> Graphic rating scale appraisal</a:t>
            </a:r>
          </a:p>
          <a:p>
            <a:pPr lvl="1"/>
            <a:r>
              <a:rPr lang="en-US" sz="2000" dirty="0" smtClean="0"/>
              <a:t> Appraiser rates employee on a number of job-related factors; avoids abstract categories 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Appraisal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2895600" y="1600200"/>
            <a:ext cx="3352800" cy="10668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rgbClr val="E6E6C2"/>
                </a:solidFill>
              </a:rPr>
              <a:t>absolute standards</a:t>
            </a:r>
          </a:p>
        </p:txBody>
      </p:sp>
    </p:spTree>
    <p:extLst>
      <p:ext uri="{BB962C8B-B14F-4D97-AF65-F5344CB8AC3E}">
        <p14:creationId xmlns:p14="http://schemas.microsoft.com/office/powerpoint/2010/main" val="1504003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535363"/>
          </a:xfrm>
        </p:spPr>
        <p:txBody>
          <a:bodyPr/>
          <a:lstStyle/>
          <a:p>
            <a:r>
              <a:rPr lang="en-US" sz="2400" b="1" i="1" dirty="0" smtClean="0"/>
              <a:t> </a:t>
            </a:r>
            <a:r>
              <a:rPr lang="en-US" sz="2400" dirty="0" smtClean="0"/>
              <a:t>Forced-choice appraisal</a:t>
            </a:r>
          </a:p>
          <a:p>
            <a:pPr lvl="1"/>
            <a:r>
              <a:rPr lang="en-US" sz="2000" dirty="0" smtClean="0"/>
              <a:t> Appraisers ponder sets of statements that appear to be equally favorable, then choose the statement that best describes the employee </a:t>
            </a:r>
          </a:p>
          <a:p>
            <a:r>
              <a:rPr lang="en-US" sz="2400" dirty="0" smtClean="0"/>
              <a:t> Behaviorally anchored rating scales (bars)</a:t>
            </a:r>
          </a:p>
          <a:p>
            <a:pPr lvl="1"/>
            <a:r>
              <a:rPr lang="en-US" sz="2000" dirty="0" smtClean="0"/>
              <a:t> Appraiser rates employee on factors that are defined by behavioral descriptions illustrating various dimensions along each rating scale </a:t>
            </a:r>
            <a:endParaRPr lang="en-US" sz="2400" dirty="0" smtClean="0"/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Appraisal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2895600" y="1447800"/>
            <a:ext cx="3352800" cy="10668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E6E6C2"/>
                </a:solidFill>
              </a:rPr>
              <a:t>absolute standards</a:t>
            </a:r>
          </a:p>
        </p:txBody>
      </p:sp>
    </p:spTree>
    <p:extLst>
      <p:ext uri="{BB962C8B-B14F-4D97-AF65-F5344CB8AC3E}">
        <p14:creationId xmlns:p14="http://schemas.microsoft.com/office/powerpoint/2010/main" val="260302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 Rating 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5769D2-CE47-47E2-A8D5-EC8E3F99163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Fundamentals of Human Resource Management 11e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85800" y="2209800"/>
            <a:ext cx="761444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Behaviorally Anchored Rating 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5769D2-CE47-47E2-A8D5-EC8E3F99163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Fundamentals of Human Resource Management 11e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524000" y="1676400"/>
            <a:ext cx="5700713" cy="4588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459163"/>
          </a:xfrm>
        </p:spPr>
        <p:txBody>
          <a:bodyPr/>
          <a:lstStyle/>
          <a:p>
            <a:r>
              <a:rPr lang="en-US" sz="2400" dirty="0" smtClean="0"/>
              <a:t>Group order ranking</a:t>
            </a:r>
          </a:p>
          <a:p>
            <a:pPr lvl="1"/>
            <a:r>
              <a:rPr lang="en-US" sz="2000" dirty="0" smtClean="0"/>
              <a:t>Employees are placed in a classification reflecting their relative performance, such as “top one-fifth” </a:t>
            </a:r>
          </a:p>
          <a:p>
            <a:r>
              <a:rPr lang="en-US" sz="2400" dirty="0" smtClean="0"/>
              <a:t>Individual ranking</a:t>
            </a:r>
          </a:p>
          <a:p>
            <a:pPr lvl="1"/>
            <a:r>
              <a:rPr lang="en-US" sz="2000" dirty="0" smtClean="0"/>
              <a:t>Employees are ranked from highest to lowest </a:t>
            </a:r>
          </a:p>
          <a:p>
            <a:r>
              <a:rPr lang="en-US" sz="2400" dirty="0" smtClean="0"/>
              <a:t>Paired comparison</a:t>
            </a:r>
          </a:p>
          <a:p>
            <a:pPr lvl="1"/>
            <a:r>
              <a:rPr lang="en-US" sz="2000" dirty="0" smtClean="0"/>
              <a:t> Each individual is compared to every other final ranking is based on number of times the individual is preferred member in a pair 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Appraisal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933700" y="1524000"/>
            <a:ext cx="3352800" cy="10668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E6E6C2"/>
                </a:solidFill>
              </a:rPr>
              <a:t>relative standards</a:t>
            </a:r>
          </a:p>
        </p:txBody>
      </p:sp>
    </p:spTree>
    <p:extLst>
      <p:ext uri="{BB962C8B-B14F-4D97-AF65-F5344CB8AC3E}">
        <p14:creationId xmlns:p14="http://schemas.microsoft.com/office/powerpoint/2010/main" val="394811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3306763"/>
          </a:xfrm>
        </p:spPr>
        <p:txBody>
          <a:bodyPr/>
          <a:lstStyle/>
          <a:p>
            <a:r>
              <a:rPr lang="en-US" sz="2400" dirty="0" smtClean="0"/>
              <a:t>Management by Objectives (MBO)</a:t>
            </a:r>
          </a:p>
          <a:p>
            <a:pPr lvl="1"/>
            <a:r>
              <a:rPr lang="en-US" sz="2000" dirty="0" smtClean="0"/>
              <a:t>Includes mutual objective-setting and evaluation based on the attainment of the specific objectives</a:t>
            </a:r>
          </a:p>
          <a:p>
            <a:pPr lvl="1"/>
            <a:r>
              <a:rPr lang="en-US" sz="2000" dirty="0" smtClean="0"/>
              <a:t>The organizational objectives translate into specific objectives for  the divisional/departmental/ individual levels </a:t>
            </a:r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Appraisal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2971800" y="1676400"/>
            <a:ext cx="3352800" cy="10668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rgbClr val="E6E6C2"/>
                </a:solidFill>
              </a:rPr>
              <a:t>achieved outcomes</a:t>
            </a:r>
          </a:p>
        </p:txBody>
      </p:sp>
    </p:spTree>
    <p:extLst>
      <p:ext uri="{BB962C8B-B14F-4D97-AF65-F5344CB8AC3E}">
        <p14:creationId xmlns:p14="http://schemas.microsoft.com/office/powerpoint/2010/main" val="159431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3230563"/>
          </a:xfrm>
        </p:spPr>
        <p:txBody>
          <a:bodyPr/>
          <a:lstStyle/>
          <a:p>
            <a:r>
              <a:rPr lang="en-US" sz="2400" dirty="0" smtClean="0"/>
              <a:t>Common elements in an MBO program are:</a:t>
            </a:r>
          </a:p>
          <a:p>
            <a:pPr lvl="1"/>
            <a:r>
              <a:rPr lang="en-US" sz="2000" dirty="0" smtClean="0"/>
              <a:t>Goal specific</a:t>
            </a:r>
          </a:p>
          <a:p>
            <a:pPr lvl="1"/>
            <a:r>
              <a:rPr lang="en-US" sz="2000" dirty="0" smtClean="0"/>
              <a:t>Participative decision making</a:t>
            </a:r>
          </a:p>
          <a:p>
            <a:pPr lvl="1"/>
            <a:r>
              <a:rPr lang="en-US" sz="2000" dirty="0" smtClean="0"/>
              <a:t>Specific time period</a:t>
            </a:r>
          </a:p>
          <a:p>
            <a:pPr lvl="1"/>
            <a:r>
              <a:rPr lang="en-US" sz="2000" dirty="0" smtClean="0"/>
              <a:t>Performance feedback</a:t>
            </a:r>
          </a:p>
          <a:p>
            <a:r>
              <a:rPr lang="en-US" sz="2400" dirty="0" smtClean="0"/>
              <a:t>Effectively increases employee performance and organizational productivity, especially when goals are difficult enough to require stretching 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Appraisal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2979644" y="1676400"/>
            <a:ext cx="3352800" cy="10668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solidFill>
                  <a:srgbClr val="E6E6C2"/>
                </a:solidFill>
              </a:rPr>
              <a:t>achieved outcomes</a:t>
            </a:r>
          </a:p>
        </p:txBody>
      </p:sp>
    </p:spTree>
    <p:extLst>
      <p:ext uri="{BB962C8B-B14F-4D97-AF65-F5344CB8AC3E}">
        <p14:creationId xmlns:p14="http://schemas.microsoft.com/office/powerpoint/2010/main" val="263766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388" indent="-52388">
              <a:buNone/>
            </a:pPr>
            <a:r>
              <a:rPr lang="en-US" sz="2800" dirty="0" smtClean="0"/>
              <a:t>Employees see performance evaluations as having a direct effect on their work lives </a:t>
            </a:r>
          </a:p>
          <a:p>
            <a:r>
              <a:rPr lang="en-US" sz="2800" dirty="0" smtClean="0"/>
              <a:t>Questions regarding the performance management process:</a:t>
            </a:r>
          </a:p>
          <a:p>
            <a:pPr lvl="1"/>
            <a:r>
              <a:rPr lang="en-US" sz="2400" dirty="0" smtClean="0"/>
              <a:t>What is the purpose of the evaluation?</a:t>
            </a:r>
          </a:p>
          <a:p>
            <a:pPr lvl="1"/>
            <a:r>
              <a:rPr lang="en-US" sz="2400" dirty="0" smtClean="0"/>
              <a:t>Who should be evaluated?</a:t>
            </a:r>
          </a:p>
          <a:p>
            <a:pPr lvl="1"/>
            <a:r>
              <a:rPr lang="en-US" sz="2400" dirty="0" smtClean="0"/>
              <a:t>What format should be used?</a:t>
            </a:r>
          </a:p>
          <a:p>
            <a:pPr lvl="1"/>
            <a:r>
              <a:rPr lang="en-US" sz="2400" dirty="0" smtClean="0"/>
              <a:t>Who will do the evaluation?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Introduction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 that distort appraisals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981200" y="1524000"/>
            <a:ext cx="5089062" cy="475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9625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Leniency error</a:t>
            </a:r>
          </a:p>
          <a:p>
            <a:pPr lvl="1"/>
            <a:r>
              <a:rPr lang="en-US" sz="2400" dirty="0" smtClean="0"/>
              <a:t>Each evaluator has his/her own value system; Some evaluate high (positive leniency) and others, low (negative leniency) </a:t>
            </a:r>
          </a:p>
          <a:p>
            <a:r>
              <a:rPr lang="en-US" sz="2800" dirty="0" smtClean="0"/>
              <a:t>Halo error</a:t>
            </a:r>
          </a:p>
          <a:p>
            <a:pPr lvl="1"/>
            <a:r>
              <a:rPr lang="en-US" sz="2400" dirty="0" smtClean="0"/>
              <a:t>Evaluator lets an assessment of an individual on one trait influence evaluation on all traits </a:t>
            </a:r>
            <a:r>
              <a:rPr lang="en-US" sz="2800" dirty="0" smtClean="0"/>
              <a:t> 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 That Distort Appraisals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47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Similarity error</a:t>
            </a:r>
          </a:p>
          <a:p>
            <a:pPr lvl="1"/>
            <a:r>
              <a:rPr lang="en-US" sz="2400" dirty="0" smtClean="0"/>
              <a:t>Evaluator rates others in the same way that the evaluator perceives him or herself</a:t>
            </a:r>
          </a:p>
          <a:p>
            <a:r>
              <a:rPr lang="en-US" sz="2800" dirty="0" smtClean="0"/>
              <a:t>Low appraiser motivation</a:t>
            </a:r>
          </a:p>
          <a:p>
            <a:pPr lvl="1"/>
            <a:r>
              <a:rPr lang="en-US" sz="2400" dirty="0" smtClean="0"/>
              <a:t>Evaluator may be reluctant to give an accurate appraisal if it means the employee may not attain expected rewards as a result</a:t>
            </a:r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 That Distort Appraisals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54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Central tendency</a:t>
            </a:r>
          </a:p>
          <a:p>
            <a:pPr lvl="1"/>
            <a:r>
              <a:rPr lang="en-US" sz="2400" dirty="0" smtClean="0"/>
              <a:t>The reluctance to use the extremes of a rating scale resulting in all employees being rated close to average</a:t>
            </a:r>
          </a:p>
          <a:p>
            <a:r>
              <a:rPr lang="en-US" sz="2800" dirty="0" smtClean="0"/>
              <a:t> Inflationary pressures</a:t>
            </a:r>
          </a:p>
          <a:p>
            <a:pPr lvl="1"/>
            <a:r>
              <a:rPr lang="en-US" sz="2400" dirty="0" smtClean="0"/>
              <a:t>Rater feels pressures for equality or fear </a:t>
            </a:r>
            <a:r>
              <a:rPr lang="en-US" sz="2400" smtClean="0"/>
              <a:t>of </a:t>
            </a:r>
            <a:r>
              <a:rPr lang="en-US" sz="2400" smtClean="0"/>
              <a:t>revenge </a:t>
            </a:r>
            <a:r>
              <a:rPr lang="en-US" sz="2400" dirty="0" smtClean="0"/>
              <a:t>from unhappy employees</a:t>
            </a:r>
          </a:p>
          <a:p>
            <a:pPr lvl="1"/>
            <a:r>
              <a:rPr lang="en-US" sz="2400" dirty="0" smtClean="0"/>
              <a:t>Rater ranks employees better than they deserve to avoid conflict</a:t>
            </a:r>
          </a:p>
          <a:p>
            <a:pPr>
              <a:buNone/>
            </a:pP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 That Distort Appraisals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70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Inappropriate substitutes for performance</a:t>
            </a:r>
          </a:p>
          <a:p>
            <a:pPr lvl="1"/>
            <a:r>
              <a:rPr lang="en-US" sz="2400" dirty="0" smtClean="0"/>
              <a:t> Effort, enthusiasm, appearance, etc., are less relevant for some jobs than others </a:t>
            </a:r>
          </a:p>
          <a:p>
            <a:r>
              <a:rPr lang="en-US" sz="2800" dirty="0" smtClean="0"/>
              <a:t>Attribution theory</a:t>
            </a:r>
          </a:p>
          <a:p>
            <a:pPr lvl="1"/>
            <a:r>
              <a:rPr lang="en-US" sz="2400" dirty="0" smtClean="0"/>
              <a:t>Evaluations are affected based on whether someone’s performance is due to:</a:t>
            </a:r>
          </a:p>
          <a:p>
            <a:pPr lvl="2"/>
            <a:r>
              <a:rPr lang="en-US" dirty="0" smtClean="0"/>
              <a:t>Internal factors they can control</a:t>
            </a:r>
          </a:p>
          <a:p>
            <a:pPr lvl="2"/>
            <a:r>
              <a:rPr lang="en-US" dirty="0" smtClean="0"/>
              <a:t>External factors they cannot control </a:t>
            </a:r>
            <a:endParaRPr lang="en-US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 That Distort Appraisals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dirty="0" smtClean="0"/>
              <a:t>Fundamentals of Human Resource Management 11e</a:t>
            </a:r>
            <a:endParaRPr lang="en-US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57200" y="5334000"/>
            <a:ext cx="8153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i="1" dirty="0" smtClean="0">
                <a:solidFill>
                  <a:schemeClr val="tx2"/>
                </a:solidFill>
              </a:rPr>
              <a:t>If </a:t>
            </a:r>
            <a:r>
              <a:rPr lang="en-US" sz="2000" i="1" dirty="0">
                <a:solidFill>
                  <a:schemeClr val="tx2"/>
                </a:solidFill>
              </a:rPr>
              <a:t>poor performance is attributed to internal control, the judgment is harsher than when it is attributed to external control</a:t>
            </a:r>
          </a:p>
        </p:txBody>
      </p:sp>
    </p:spTree>
    <p:extLst>
      <p:ext uri="{BB962C8B-B14F-4D97-AF65-F5344CB8AC3E}">
        <p14:creationId xmlns:p14="http://schemas.microsoft.com/office/powerpoint/2010/main" val="1499703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/>
              <a:t>To create better performance management systems:</a:t>
            </a:r>
          </a:p>
          <a:p>
            <a:r>
              <a:rPr lang="en-US" sz="2400" dirty="0" smtClean="0"/>
              <a:t>Use behavior-based measures</a:t>
            </a:r>
          </a:p>
          <a:p>
            <a:pPr lvl="1"/>
            <a:r>
              <a:rPr lang="en-US" sz="2000" dirty="0" smtClean="0"/>
              <a:t>They’re more job-related and elicit more inter-rater agreement than traits such as “loyalty” or “friendliness” </a:t>
            </a:r>
          </a:p>
          <a:p>
            <a:r>
              <a:rPr lang="en-US" sz="2400" dirty="0" smtClean="0"/>
              <a:t>Combine absolute and relative standards</a:t>
            </a:r>
          </a:p>
          <a:p>
            <a:pPr lvl="1"/>
            <a:r>
              <a:rPr lang="en-US" sz="2000" dirty="0" smtClean="0"/>
              <a:t>Absolute standards tend to be positively lenient</a:t>
            </a:r>
          </a:p>
          <a:p>
            <a:pPr lvl="1"/>
            <a:r>
              <a:rPr lang="en-US" sz="2000" dirty="0" smtClean="0"/>
              <a:t>Relative standards suffer when there is little variability</a:t>
            </a:r>
          </a:p>
          <a:p>
            <a:r>
              <a:rPr lang="en-US" sz="2400" dirty="0" smtClean="0"/>
              <a:t>Provide ongoing feedback</a:t>
            </a:r>
          </a:p>
          <a:p>
            <a:pPr lvl="1"/>
            <a:r>
              <a:rPr lang="en-US" sz="2000" dirty="0" smtClean="0"/>
              <a:t>Expectations and disappointments should be shared with employees on a frequent basis 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effective performance management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187450" y="2667000"/>
            <a:ext cx="7162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F6228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75E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F6228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253F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</a:pPr>
            <a:endParaRPr lang="en-US" sz="2000" dirty="0">
              <a:solidFill>
                <a:srgbClr val="00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/>
              <a:t>To create better performance management systems:</a:t>
            </a:r>
          </a:p>
          <a:p>
            <a:r>
              <a:rPr lang="en-US" sz="2400" dirty="0" smtClean="0"/>
              <a:t>Use multiple raters</a:t>
            </a:r>
          </a:p>
          <a:p>
            <a:pPr lvl="1"/>
            <a:r>
              <a:rPr lang="en-US" sz="2000" dirty="0" smtClean="0"/>
              <a:t>The more used, the more reliable and valid the results</a:t>
            </a:r>
          </a:p>
          <a:p>
            <a:pPr lvl="1"/>
            <a:r>
              <a:rPr lang="en-US" sz="2000" dirty="0" smtClean="0"/>
              <a:t>Peer evaluations, Upward evaluations and 360-degree appraisals)</a:t>
            </a:r>
          </a:p>
          <a:p>
            <a:r>
              <a:rPr lang="en-US" sz="2400" dirty="0" smtClean="0"/>
              <a:t> Rate selectively</a:t>
            </a:r>
          </a:p>
          <a:p>
            <a:pPr lvl="1"/>
            <a:r>
              <a:rPr lang="en-US" sz="2000" dirty="0" smtClean="0"/>
              <a:t>Appraisers should evaluate only in areas about which they have sufficient knowledge, they should be organizationally close the individual being evaluated, and should be an effective rater  </a:t>
            </a:r>
          </a:p>
          <a:p>
            <a:r>
              <a:rPr lang="en-US" sz="2400" dirty="0" smtClean="0"/>
              <a:t>Train appraisers</a:t>
            </a:r>
          </a:p>
          <a:p>
            <a:pPr lvl="1"/>
            <a:r>
              <a:rPr lang="en-US" sz="2000" dirty="0" smtClean="0"/>
              <a:t>Poor appraisals can demoralize employees and increase legal liabilities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effective performance management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187450" y="2667000"/>
            <a:ext cx="7162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F6228"/>
              </a:buClr>
              <a:buFont typeface="Wingdings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7375E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F6228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253F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</a:pPr>
            <a:endParaRPr lang="en-US" sz="2000" dirty="0">
              <a:solidFill>
                <a:srgbClr val="00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effective performance management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752600" y="1447800"/>
            <a:ext cx="4662443" cy="484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4174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For an effective performance appraisal meeting</a:t>
            </a:r>
          </a:p>
          <a:p>
            <a:r>
              <a:rPr lang="en-US" sz="2400" dirty="0" smtClean="0"/>
              <a:t>Prepare/schedule meeting in advance</a:t>
            </a:r>
          </a:p>
          <a:p>
            <a:r>
              <a:rPr lang="en-US" sz="2400" dirty="0" smtClean="0"/>
              <a:t>Create supportive aura about meeting</a:t>
            </a:r>
          </a:p>
          <a:p>
            <a:r>
              <a:rPr lang="en-US" sz="2400" dirty="0" smtClean="0"/>
              <a:t>Describe appraisal’s purpose</a:t>
            </a:r>
          </a:p>
          <a:p>
            <a:r>
              <a:rPr lang="en-US" sz="2400" dirty="0" smtClean="0"/>
              <a:t>Involve employee in appraisal discussion</a:t>
            </a:r>
          </a:p>
          <a:p>
            <a:r>
              <a:rPr lang="en-US" sz="2400" dirty="0" smtClean="0"/>
              <a:t>Focus on behaviors, not employee</a:t>
            </a:r>
          </a:p>
          <a:p>
            <a:r>
              <a:rPr lang="en-US" sz="2400" dirty="0" smtClean="0"/>
              <a:t>Cite specific examples</a:t>
            </a:r>
          </a:p>
          <a:p>
            <a:r>
              <a:rPr lang="en-US" sz="2400" dirty="0" smtClean="0"/>
              <a:t>Give positive and negative feedback</a:t>
            </a:r>
          </a:p>
          <a:p>
            <a:r>
              <a:rPr lang="en-US" sz="2400" dirty="0" smtClean="0"/>
              <a:t>Ensure employee understood appraisal</a:t>
            </a:r>
          </a:p>
          <a:p>
            <a:r>
              <a:rPr lang="en-US" sz="2400" dirty="0" smtClean="0"/>
              <a:t>Generate a development plan 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Creating effective performance management systems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  <p:pic>
        <p:nvPicPr>
          <p:cNvPr id="5122" name="Picture 2" descr="C:\Users\Susan\AppData\Local\Temp\MP900410182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248400" y="1940099"/>
            <a:ext cx="2895600" cy="43540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8328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/>
              <a:t>Challenges in evaluating overseas employees: </a:t>
            </a:r>
          </a:p>
          <a:p>
            <a:r>
              <a:rPr lang="en-US" sz="2800" dirty="0" smtClean="0"/>
              <a:t>Different cultural perspectives and expectations between the parent and local country may make evaluation difficult </a:t>
            </a:r>
          </a:p>
          <a:p>
            <a:r>
              <a:rPr lang="en-US" sz="2800" dirty="0" smtClean="0"/>
              <a:t>Evaluation forms may not be translated accurately </a:t>
            </a:r>
          </a:p>
          <a:p>
            <a:r>
              <a:rPr lang="en-US" sz="2800" dirty="0" smtClean="0"/>
              <a:t>Quantitative measures may be misleading </a:t>
            </a:r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International Performance Appraisal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9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Performance management systems have three main purposes: </a:t>
            </a:r>
          </a:p>
          <a:p>
            <a:pPr lvl="1"/>
            <a:r>
              <a:rPr lang="en-US" dirty="0" smtClean="0"/>
              <a:t>Two-way feedback – performance measures mutually set between employee and employer </a:t>
            </a:r>
          </a:p>
          <a:p>
            <a:pPr lvl="1"/>
            <a:r>
              <a:rPr lang="en-US" dirty="0" smtClean="0"/>
              <a:t>Development – identify areas in which employees have deficiencies or weaknesses </a:t>
            </a:r>
          </a:p>
          <a:p>
            <a:pPr lvl="1"/>
            <a:r>
              <a:rPr lang="en-US" dirty="0" smtClean="0"/>
              <a:t>Documentation - to meet legal requirements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Management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Matching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  <p:sp>
        <p:nvSpPr>
          <p:cNvPr id="7" name="Rectangle 84"/>
          <p:cNvSpPr>
            <a:spLocks noChangeArrowheads="1"/>
          </p:cNvSpPr>
          <p:nvPr/>
        </p:nvSpPr>
        <p:spPr bwMode="auto">
          <a:xfrm>
            <a:off x="5522072" y="3716337"/>
            <a:ext cx="2698750" cy="725487"/>
          </a:xfrm>
          <a:prstGeom prst="rect">
            <a:avLst/>
          </a:prstGeom>
          <a:solidFill>
            <a:srgbClr val="B9211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>
                <a:solidFill>
                  <a:srgbClr val="E6E6C2"/>
                </a:solidFill>
              </a:rPr>
              <a:t>factors that can </a:t>
            </a:r>
          </a:p>
          <a:p>
            <a:pPr algn="ctr"/>
            <a:r>
              <a:rPr lang="en-US" sz="1600">
                <a:solidFill>
                  <a:srgbClr val="E6E6C2"/>
                </a:solidFill>
              </a:rPr>
              <a:t>distort appraisals</a:t>
            </a:r>
          </a:p>
        </p:txBody>
      </p:sp>
      <p:grpSp>
        <p:nvGrpSpPr>
          <p:cNvPr id="8" name="Group 74"/>
          <p:cNvGrpSpPr>
            <a:grpSpLocks/>
          </p:cNvGrpSpPr>
          <p:nvPr/>
        </p:nvGrpSpPr>
        <p:grpSpPr bwMode="auto">
          <a:xfrm>
            <a:off x="5535706" y="5791200"/>
            <a:ext cx="2770188" cy="609600"/>
            <a:chOff x="3168" y="3456"/>
            <a:chExt cx="1745" cy="384"/>
          </a:xfrm>
        </p:grpSpPr>
        <p:sp>
          <p:nvSpPr>
            <p:cNvPr id="9" name="Rectangle 49"/>
            <p:cNvSpPr>
              <a:spLocks noChangeArrowheads="1"/>
            </p:cNvSpPr>
            <p:nvPr/>
          </p:nvSpPr>
          <p:spPr bwMode="auto">
            <a:xfrm>
              <a:off x="3168" y="3456"/>
              <a:ext cx="1728" cy="384"/>
            </a:xfrm>
            <a:prstGeom prst="rect">
              <a:avLst/>
            </a:prstGeom>
            <a:solidFill>
              <a:srgbClr val="B22626"/>
            </a:solidFill>
            <a:ln w="19050">
              <a:solidFill>
                <a:srgbClr val="B2262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20" descr="Solid diamond"/>
            <p:cNvSpPr txBox="1">
              <a:spLocks noChangeArrowheads="1"/>
            </p:cNvSpPr>
            <p:nvPr/>
          </p:nvSpPr>
          <p:spPr bwMode="auto">
            <a:xfrm>
              <a:off x="3168" y="3552"/>
              <a:ext cx="17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6E6C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rgbClr val="E6E6C2"/>
                  </a:solidFill>
                </a:rPr>
                <a:t>step in the appraisal process</a:t>
              </a:r>
            </a:p>
          </p:txBody>
        </p:sp>
      </p:grpSp>
      <p:grpSp>
        <p:nvGrpSpPr>
          <p:cNvPr id="11" name="Group 73"/>
          <p:cNvGrpSpPr>
            <a:grpSpLocks/>
          </p:cNvGrpSpPr>
          <p:nvPr/>
        </p:nvGrpSpPr>
        <p:grpSpPr bwMode="auto">
          <a:xfrm>
            <a:off x="5535706" y="4648200"/>
            <a:ext cx="2759075" cy="838200"/>
            <a:chOff x="3168" y="2736"/>
            <a:chExt cx="1738" cy="528"/>
          </a:xfrm>
        </p:grpSpPr>
        <p:sp>
          <p:nvSpPr>
            <p:cNvPr id="12" name="Rectangle 28"/>
            <p:cNvSpPr>
              <a:spLocks noChangeArrowheads="1"/>
            </p:cNvSpPr>
            <p:nvPr/>
          </p:nvSpPr>
          <p:spPr bwMode="auto">
            <a:xfrm>
              <a:off x="3168" y="2736"/>
              <a:ext cx="1728" cy="528"/>
            </a:xfrm>
            <a:prstGeom prst="rect">
              <a:avLst/>
            </a:prstGeom>
            <a:solidFill>
              <a:srgbClr val="B22626"/>
            </a:solidFill>
            <a:ln w="19050">
              <a:solidFill>
                <a:srgbClr val="B2262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21" descr="Solid diamond"/>
            <p:cNvSpPr txBox="1">
              <a:spLocks noChangeArrowheads="1"/>
            </p:cNvSpPr>
            <p:nvPr/>
          </p:nvSpPr>
          <p:spPr bwMode="auto">
            <a:xfrm>
              <a:off x="3216" y="2736"/>
              <a:ext cx="1690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6E6C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absolute standards, relative standards, achieved outcomes</a:t>
              </a:r>
            </a:p>
          </p:txBody>
        </p:sp>
      </p:grpSp>
      <p:grpSp>
        <p:nvGrpSpPr>
          <p:cNvPr id="14" name="Group 71"/>
          <p:cNvGrpSpPr>
            <a:grpSpLocks/>
          </p:cNvGrpSpPr>
          <p:nvPr/>
        </p:nvGrpSpPr>
        <p:grpSpPr bwMode="auto">
          <a:xfrm>
            <a:off x="5535706" y="2590800"/>
            <a:ext cx="2743200" cy="838200"/>
            <a:chOff x="3168" y="1440"/>
            <a:chExt cx="1728" cy="528"/>
          </a:xfrm>
        </p:grpSpPr>
        <p:sp>
          <p:nvSpPr>
            <p:cNvPr id="15" name="Rectangle 40"/>
            <p:cNvSpPr>
              <a:spLocks noChangeArrowheads="1"/>
            </p:cNvSpPr>
            <p:nvPr/>
          </p:nvSpPr>
          <p:spPr bwMode="auto">
            <a:xfrm>
              <a:off x="3168" y="1440"/>
              <a:ext cx="1728" cy="528"/>
            </a:xfrm>
            <a:prstGeom prst="rect">
              <a:avLst/>
            </a:prstGeom>
            <a:solidFill>
              <a:srgbClr val="B22626"/>
            </a:solidFill>
            <a:ln w="19050">
              <a:solidFill>
                <a:srgbClr val="B2262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rgbClr val="B22626"/>
                </a:solidFill>
              </a:endParaRPr>
            </a:p>
          </p:txBody>
        </p:sp>
        <p:sp>
          <p:nvSpPr>
            <p:cNvPr id="16" name="Text Box 23"/>
            <p:cNvSpPr txBox="1">
              <a:spLocks noChangeArrowheads="1"/>
            </p:cNvSpPr>
            <p:nvPr/>
          </p:nvSpPr>
          <p:spPr bwMode="auto">
            <a:xfrm>
              <a:off x="3168" y="1448"/>
              <a:ext cx="1728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2262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>
                  <a:solidFill>
                    <a:srgbClr val="E6E6C2"/>
                  </a:solidFill>
                </a:rPr>
                <a:t>two-way feedback, development, documentation</a:t>
              </a:r>
              <a:r>
                <a:rPr lang="en-US" sz="1400"/>
                <a:t> </a:t>
              </a:r>
            </a:p>
          </p:txBody>
        </p:sp>
      </p:grpSp>
      <p:grpSp>
        <p:nvGrpSpPr>
          <p:cNvPr id="17" name="Group 70"/>
          <p:cNvGrpSpPr>
            <a:grpSpLocks/>
          </p:cNvGrpSpPr>
          <p:nvPr/>
        </p:nvGrpSpPr>
        <p:grpSpPr bwMode="auto">
          <a:xfrm>
            <a:off x="5535706" y="1371600"/>
            <a:ext cx="2819400" cy="914400"/>
            <a:chOff x="3168" y="672"/>
            <a:chExt cx="1776" cy="576"/>
          </a:xfrm>
        </p:grpSpPr>
        <p:sp>
          <p:nvSpPr>
            <p:cNvPr id="18" name="Rectangle 26"/>
            <p:cNvSpPr>
              <a:spLocks noChangeArrowheads="1"/>
            </p:cNvSpPr>
            <p:nvPr/>
          </p:nvSpPr>
          <p:spPr bwMode="auto">
            <a:xfrm>
              <a:off x="3168" y="672"/>
              <a:ext cx="1728" cy="576"/>
            </a:xfrm>
            <a:prstGeom prst="rect">
              <a:avLst/>
            </a:prstGeom>
            <a:solidFill>
              <a:srgbClr val="B22626"/>
            </a:solidFill>
            <a:ln w="19050">
              <a:solidFill>
                <a:srgbClr val="B2262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8" descr="Solid diamond"/>
            <p:cNvSpPr txBox="1">
              <a:spLocks noChangeArrowheads="1"/>
            </p:cNvSpPr>
            <p:nvPr/>
          </p:nvSpPr>
          <p:spPr bwMode="auto">
            <a:xfrm>
              <a:off x="3216" y="680"/>
              <a:ext cx="1728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6E6C2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B2262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rgbClr val="E6E6C2"/>
                  </a:solidFill>
                </a:rPr>
                <a:t>internal and external control factors weigh heavily in the appraisal</a:t>
              </a:r>
            </a:p>
          </p:txBody>
        </p:sp>
      </p:grpSp>
      <p:grpSp>
        <p:nvGrpSpPr>
          <p:cNvPr id="20" name="Group 75"/>
          <p:cNvGrpSpPr>
            <a:grpSpLocks/>
          </p:cNvGrpSpPr>
          <p:nvPr/>
        </p:nvGrpSpPr>
        <p:grpSpPr bwMode="auto">
          <a:xfrm>
            <a:off x="5535706" y="4648200"/>
            <a:ext cx="2759075" cy="838200"/>
            <a:chOff x="3168" y="2736"/>
            <a:chExt cx="1738" cy="528"/>
          </a:xfrm>
        </p:grpSpPr>
        <p:sp>
          <p:nvSpPr>
            <p:cNvPr id="21" name="Rectangle 76"/>
            <p:cNvSpPr>
              <a:spLocks noChangeArrowheads="1"/>
            </p:cNvSpPr>
            <p:nvPr/>
          </p:nvSpPr>
          <p:spPr bwMode="auto">
            <a:xfrm>
              <a:off x="3168" y="2736"/>
              <a:ext cx="1728" cy="528"/>
            </a:xfrm>
            <a:prstGeom prst="rect">
              <a:avLst/>
            </a:prstGeom>
            <a:solidFill>
              <a:srgbClr val="B22626"/>
            </a:solidFill>
            <a:ln w="19050">
              <a:solidFill>
                <a:srgbClr val="B2262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77" descr="Solid diamond"/>
            <p:cNvSpPr txBox="1">
              <a:spLocks noChangeArrowheads="1"/>
            </p:cNvSpPr>
            <p:nvPr/>
          </p:nvSpPr>
          <p:spPr bwMode="auto">
            <a:xfrm>
              <a:off x="3216" y="2736"/>
              <a:ext cx="1690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6E6C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rgbClr val="E6E6C2"/>
                  </a:solidFill>
                </a:rPr>
                <a:t>absolute standards, relative standards, achieved outcomes</a:t>
              </a:r>
            </a:p>
          </p:txBody>
        </p:sp>
      </p:grpSp>
      <p:sp>
        <p:nvSpPr>
          <p:cNvPr id="23" name="Line 79"/>
          <p:cNvSpPr>
            <a:spLocks noChangeShapeType="1"/>
          </p:cNvSpPr>
          <p:nvPr/>
        </p:nvSpPr>
        <p:spPr bwMode="auto">
          <a:xfrm>
            <a:off x="4164106" y="1600200"/>
            <a:ext cx="1447800" cy="3505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4" name="Group 65"/>
          <p:cNvGrpSpPr>
            <a:grpSpLocks/>
          </p:cNvGrpSpPr>
          <p:nvPr/>
        </p:nvGrpSpPr>
        <p:grpSpPr bwMode="auto">
          <a:xfrm>
            <a:off x="1420906" y="1371600"/>
            <a:ext cx="2743200" cy="609600"/>
            <a:chOff x="576" y="672"/>
            <a:chExt cx="1728" cy="384"/>
          </a:xfrm>
        </p:grpSpPr>
        <p:sp>
          <p:nvSpPr>
            <p:cNvPr id="25" name="Rectangle 37"/>
            <p:cNvSpPr>
              <a:spLocks noChangeArrowheads="1"/>
            </p:cNvSpPr>
            <p:nvPr/>
          </p:nvSpPr>
          <p:spPr bwMode="auto">
            <a:xfrm>
              <a:off x="576" y="672"/>
              <a:ext cx="1728" cy="384"/>
            </a:xfrm>
            <a:prstGeom prst="rect">
              <a:avLst/>
            </a:prstGeom>
            <a:solidFill>
              <a:srgbClr val="B22626"/>
            </a:solidFill>
            <a:ln w="19050">
              <a:solidFill>
                <a:srgbClr val="B2262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Text Box 16" descr="Solid diamond"/>
            <p:cNvSpPr txBox="1">
              <a:spLocks noChangeArrowheads="1"/>
            </p:cNvSpPr>
            <p:nvPr/>
          </p:nvSpPr>
          <p:spPr bwMode="auto">
            <a:xfrm>
              <a:off x="624" y="768"/>
              <a:ext cx="166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6E6C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E6E6C2"/>
                  </a:solidFill>
                </a:rPr>
                <a:t>three appraisal approaches</a:t>
              </a:r>
            </a:p>
          </p:txBody>
        </p:sp>
      </p:grpSp>
      <p:sp>
        <p:nvSpPr>
          <p:cNvPr id="27" name="Line 80"/>
          <p:cNvSpPr>
            <a:spLocks noChangeShapeType="1"/>
          </p:cNvSpPr>
          <p:nvPr/>
        </p:nvSpPr>
        <p:spPr bwMode="auto">
          <a:xfrm>
            <a:off x="4164106" y="2590800"/>
            <a:ext cx="1447800" cy="3429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" name="Group 66"/>
          <p:cNvGrpSpPr>
            <a:grpSpLocks/>
          </p:cNvGrpSpPr>
          <p:nvPr/>
        </p:nvGrpSpPr>
        <p:grpSpPr bwMode="auto">
          <a:xfrm>
            <a:off x="1420906" y="2286000"/>
            <a:ext cx="2743200" cy="609600"/>
            <a:chOff x="576" y="1248"/>
            <a:chExt cx="1728" cy="384"/>
          </a:xfrm>
        </p:grpSpPr>
        <p:sp>
          <p:nvSpPr>
            <p:cNvPr id="29" name="Rectangle 38"/>
            <p:cNvSpPr>
              <a:spLocks noChangeArrowheads="1"/>
            </p:cNvSpPr>
            <p:nvPr/>
          </p:nvSpPr>
          <p:spPr bwMode="auto">
            <a:xfrm>
              <a:off x="576" y="1248"/>
              <a:ext cx="1728" cy="384"/>
            </a:xfrm>
            <a:prstGeom prst="rect">
              <a:avLst/>
            </a:prstGeom>
            <a:solidFill>
              <a:srgbClr val="B22626"/>
            </a:solidFill>
            <a:ln w="19050">
              <a:solidFill>
                <a:srgbClr val="B2262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Text Box 17" descr="Solid diamond"/>
            <p:cNvSpPr txBox="1">
              <a:spLocks noChangeArrowheads="1"/>
            </p:cNvSpPr>
            <p:nvPr/>
          </p:nvSpPr>
          <p:spPr bwMode="auto">
            <a:xfrm>
              <a:off x="576" y="1324"/>
              <a:ext cx="16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6E6C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rgbClr val="E6E6C2"/>
                  </a:solidFill>
                </a:rPr>
                <a:t>communicate expectations</a:t>
              </a:r>
            </a:p>
          </p:txBody>
        </p:sp>
      </p:grpSp>
      <p:sp>
        <p:nvSpPr>
          <p:cNvPr id="31" name="Line 81"/>
          <p:cNvSpPr>
            <a:spLocks noChangeShapeType="1"/>
          </p:cNvSpPr>
          <p:nvPr/>
        </p:nvSpPr>
        <p:spPr bwMode="auto">
          <a:xfrm flipV="1">
            <a:off x="4164106" y="2971800"/>
            <a:ext cx="15240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2" name="Group 67"/>
          <p:cNvGrpSpPr>
            <a:grpSpLocks/>
          </p:cNvGrpSpPr>
          <p:nvPr/>
        </p:nvGrpSpPr>
        <p:grpSpPr bwMode="auto">
          <a:xfrm>
            <a:off x="1420906" y="3200400"/>
            <a:ext cx="2743200" cy="685800"/>
            <a:chOff x="576" y="1824"/>
            <a:chExt cx="1728" cy="432"/>
          </a:xfrm>
        </p:grpSpPr>
        <p:sp>
          <p:nvSpPr>
            <p:cNvPr id="33" name="Rectangle 35"/>
            <p:cNvSpPr>
              <a:spLocks noChangeArrowheads="1"/>
            </p:cNvSpPr>
            <p:nvPr/>
          </p:nvSpPr>
          <p:spPr bwMode="auto">
            <a:xfrm>
              <a:off x="576" y="1824"/>
              <a:ext cx="1728" cy="432"/>
            </a:xfrm>
            <a:prstGeom prst="rect">
              <a:avLst/>
            </a:prstGeom>
            <a:solidFill>
              <a:srgbClr val="B22626"/>
            </a:solidFill>
            <a:ln w="19050">
              <a:solidFill>
                <a:srgbClr val="B2262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 Box 18" descr="Solid diamond"/>
            <p:cNvSpPr txBox="1">
              <a:spLocks noChangeArrowheads="1"/>
            </p:cNvSpPr>
            <p:nvPr/>
          </p:nvSpPr>
          <p:spPr bwMode="auto">
            <a:xfrm>
              <a:off x="624" y="1872"/>
              <a:ext cx="168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6E6C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solidFill>
                    <a:srgbClr val="E6E6C2"/>
                  </a:solidFill>
                </a:rPr>
                <a:t>three purposes of performance management systems</a:t>
              </a:r>
            </a:p>
          </p:txBody>
        </p:sp>
      </p:grpSp>
      <p:sp>
        <p:nvSpPr>
          <p:cNvPr id="35" name="Line 82"/>
          <p:cNvSpPr>
            <a:spLocks noChangeShapeType="1"/>
          </p:cNvSpPr>
          <p:nvPr/>
        </p:nvSpPr>
        <p:spPr bwMode="auto">
          <a:xfrm flipV="1">
            <a:off x="4164106" y="1752600"/>
            <a:ext cx="1447800" cy="2743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6" name="Group 68"/>
          <p:cNvGrpSpPr>
            <a:grpSpLocks/>
          </p:cNvGrpSpPr>
          <p:nvPr/>
        </p:nvGrpSpPr>
        <p:grpSpPr bwMode="auto">
          <a:xfrm>
            <a:off x="1420906" y="4191000"/>
            <a:ext cx="2743200" cy="609600"/>
            <a:chOff x="576" y="2448"/>
            <a:chExt cx="1728" cy="384"/>
          </a:xfrm>
        </p:grpSpPr>
        <p:sp>
          <p:nvSpPr>
            <p:cNvPr id="37" name="Rectangle 39"/>
            <p:cNvSpPr>
              <a:spLocks noChangeArrowheads="1"/>
            </p:cNvSpPr>
            <p:nvPr/>
          </p:nvSpPr>
          <p:spPr bwMode="auto">
            <a:xfrm>
              <a:off x="576" y="2448"/>
              <a:ext cx="1728" cy="384"/>
            </a:xfrm>
            <a:prstGeom prst="rect">
              <a:avLst/>
            </a:prstGeom>
            <a:solidFill>
              <a:srgbClr val="B22626"/>
            </a:solidFill>
            <a:ln w="19050">
              <a:solidFill>
                <a:srgbClr val="B2262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Text Box 19" descr="Solid diamond"/>
            <p:cNvSpPr txBox="1">
              <a:spLocks noChangeArrowheads="1"/>
            </p:cNvSpPr>
            <p:nvPr/>
          </p:nvSpPr>
          <p:spPr bwMode="auto">
            <a:xfrm>
              <a:off x="912" y="2524"/>
              <a:ext cx="107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6E6C2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B2262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E6E6C2"/>
                  </a:solidFill>
                </a:rPr>
                <a:t>attribution theory</a:t>
              </a:r>
            </a:p>
          </p:txBody>
        </p:sp>
      </p:grpSp>
      <p:sp>
        <p:nvSpPr>
          <p:cNvPr id="39" name="Line 83"/>
          <p:cNvSpPr>
            <a:spLocks noChangeShapeType="1"/>
          </p:cNvSpPr>
          <p:nvPr/>
        </p:nvSpPr>
        <p:spPr bwMode="auto">
          <a:xfrm flipV="1">
            <a:off x="4087906" y="4191000"/>
            <a:ext cx="160020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0" name="Group 69"/>
          <p:cNvGrpSpPr>
            <a:grpSpLocks/>
          </p:cNvGrpSpPr>
          <p:nvPr/>
        </p:nvGrpSpPr>
        <p:grpSpPr bwMode="auto">
          <a:xfrm>
            <a:off x="1420906" y="5029200"/>
            <a:ext cx="2743200" cy="1371600"/>
            <a:chOff x="576" y="2976"/>
            <a:chExt cx="1728" cy="864"/>
          </a:xfrm>
        </p:grpSpPr>
        <p:sp>
          <p:nvSpPr>
            <p:cNvPr id="41" name="Rectangle 25"/>
            <p:cNvSpPr>
              <a:spLocks noChangeArrowheads="1"/>
            </p:cNvSpPr>
            <p:nvPr/>
          </p:nvSpPr>
          <p:spPr bwMode="auto">
            <a:xfrm>
              <a:off x="576" y="2976"/>
              <a:ext cx="1728" cy="864"/>
            </a:xfrm>
            <a:prstGeom prst="rect">
              <a:avLst/>
            </a:prstGeom>
            <a:solidFill>
              <a:srgbClr val="B22626"/>
            </a:solidFill>
            <a:ln w="19050">
              <a:solidFill>
                <a:srgbClr val="B2262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Text Box 6"/>
            <p:cNvSpPr txBox="1">
              <a:spLocks noChangeArrowheads="1"/>
            </p:cNvSpPr>
            <p:nvPr/>
          </p:nvSpPr>
          <p:spPr bwMode="auto">
            <a:xfrm>
              <a:off x="576" y="2976"/>
              <a:ext cx="1680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B9B9B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>
                  <a:solidFill>
                    <a:srgbClr val="E6E6C2"/>
                  </a:solidFill>
                </a:rPr>
                <a:t>leniency error, halo error, similarity error, central tendency, inflationary pressures,  inappropriate substitutes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2896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7" grpId="0" animBg="1"/>
      <p:bldP spid="31" grpId="0" animBg="1"/>
      <p:bldP spid="35" grpId="0" animBg="1"/>
      <p:bldP spid="3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/>
              <a:t>Improving performance management systems </a:t>
            </a:r>
          </a:p>
          <a:p>
            <a:r>
              <a:rPr lang="en-US" sz="2400" dirty="0" smtClean="0"/>
              <a:t>Focus on the individual</a:t>
            </a:r>
          </a:p>
          <a:p>
            <a:pPr lvl="1"/>
            <a:r>
              <a:rPr lang="en-US" sz="2000" dirty="0" smtClean="0"/>
              <a:t>Discussions of performance may be emotional and may generate conflicts when subordinates and supervisors do not agree </a:t>
            </a:r>
          </a:p>
          <a:p>
            <a:r>
              <a:rPr lang="en-US" sz="2400" dirty="0" smtClean="0"/>
              <a:t>Focus on the process</a:t>
            </a:r>
          </a:p>
          <a:p>
            <a:pPr lvl="1"/>
            <a:r>
              <a:rPr lang="en-US" sz="2000" dirty="0" smtClean="0"/>
              <a:t>Company policies and procedures may present barriers to a properly functioning appraisal process</a:t>
            </a:r>
          </a:p>
          <a:p>
            <a:r>
              <a:rPr lang="en-US" sz="2400" dirty="0" smtClean="0"/>
              <a:t>Train appraisers</a:t>
            </a:r>
          </a:p>
          <a:p>
            <a:pPr lvl="1"/>
            <a:r>
              <a:rPr lang="en-US" sz="2000" dirty="0" smtClean="0"/>
              <a:t>Training reduces appraiser uncertainty and errors in the process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Management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EEO laws require performance management systems to be objective and job-related</a:t>
            </a:r>
          </a:p>
          <a:p>
            <a:r>
              <a:rPr lang="en-US" sz="2400" dirty="0" smtClean="0"/>
              <a:t>ADA: performance management systems must measure “reasonable” success. </a:t>
            </a:r>
          </a:p>
          <a:p>
            <a:pPr lvl="1"/>
            <a:r>
              <a:rPr lang="en-US" sz="2000" dirty="0" smtClean="0">
                <a:hlinkClick r:id="rId2"/>
              </a:rPr>
              <a:t>Click here </a:t>
            </a:r>
            <a:r>
              <a:rPr lang="en-US" sz="2000" dirty="0" smtClean="0"/>
              <a:t>to see EEOC guidelines for appraising employees with disabilities.</a:t>
            </a:r>
          </a:p>
          <a:p>
            <a:r>
              <a:rPr lang="en-US" sz="2400" dirty="0" smtClean="0"/>
              <a:t>Valid performance appraisals are conducted at established intervals</a:t>
            </a:r>
          </a:p>
          <a:p>
            <a:r>
              <a:rPr lang="en-US" sz="2400" dirty="0" smtClean="0"/>
              <a:t>Evaluations done by trained appraisers</a:t>
            </a:r>
          </a:p>
          <a:p>
            <a:r>
              <a:rPr lang="en-US" sz="2400" dirty="0" smtClean="0"/>
              <a:t>Poorly trained supervisors may show bias</a:t>
            </a:r>
            <a:r>
              <a:rPr lang="en-US" sz="2800" dirty="0" smtClean="0"/>
              <a:t> </a:t>
            </a:r>
          </a:p>
          <a:p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Management and EEO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Appraisal Process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898525" y="1600200"/>
            <a:ext cx="5334000" cy="609600"/>
            <a:chOff x="96" y="624"/>
            <a:chExt cx="3360" cy="384"/>
          </a:xfrm>
        </p:grpSpPr>
        <p:sp>
          <p:nvSpPr>
            <p:cNvPr id="9" name="Rectangle 13"/>
            <p:cNvSpPr>
              <a:spLocks noChangeArrowheads="1"/>
            </p:cNvSpPr>
            <p:nvPr/>
          </p:nvSpPr>
          <p:spPr bwMode="auto">
            <a:xfrm>
              <a:off x="96" y="624"/>
              <a:ext cx="3360" cy="3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rgbClr val="E6E6C2"/>
                </a:solidFill>
              </a:endParaRP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144" y="720"/>
              <a:ext cx="3236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E6E6C2"/>
                  </a:solidFill>
                </a:rPr>
                <a:t>establish performance standards with employees</a:t>
              </a:r>
            </a:p>
          </p:txBody>
        </p:sp>
      </p:grpSp>
      <p:grpSp>
        <p:nvGrpSpPr>
          <p:cNvPr id="11" name="Group 21"/>
          <p:cNvGrpSpPr>
            <a:grpSpLocks/>
          </p:cNvGrpSpPr>
          <p:nvPr/>
        </p:nvGrpSpPr>
        <p:grpSpPr bwMode="auto">
          <a:xfrm>
            <a:off x="2270125" y="4114800"/>
            <a:ext cx="5334000" cy="609600"/>
            <a:chOff x="240" y="2352"/>
            <a:chExt cx="3360" cy="384"/>
          </a:xfrm>
        </p:grpSpPr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240" y="2352"/>
              <a:ext cx="3360" cy="3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470" y="2423"/>
              <a:ext cx="29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2262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E6E6C2"/>
                  </a:solidFill>
                </a:rPr>
                <a:t>compare actual performance with standards</a:t>
              </a:r>
            </a:p>
          </p:txBody>
        </p:sp>
      </p:grp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2727325" y="4953000"/>
            <a:ext cx="5334000" cy="609600"/>
            <a:chOff x="192" y="2928"/>
            <a:chExt cx="3360" cy="384"/>
          </a:xfrm>
        </p:grpSpPr>
        <p:sp>
          <p:nvSpPr>
            <p:cNvPr id="15" name="Rectangle 17"/>
            <p:cNvSpPr>
              <a:spLocks noChangeArrowheads="1"/>
            </p:cNvSpPr>
            <p:nvPr/>
          </p:nvSpPr>
          <p:spPr bwMode="auto">
            <a:xfrm>
              <a:off x="192" y="2928"/>
              <a:ext cx="3360" cy="3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566" y="2999"/>
              <a:ext cx="26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2262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E6E6C2"/>
                  </a:solidFill>
                </a:rPr>
                <a:t>discuss the appraisal with the employee</a:t>
              </a:r>
            </a:p>
          </p:txBody>
        </p:sp>
      </p:grpSp>
      <p:grpSp>
        <p:nvGrpSpPr>
          <p:cNvPr id="17" name="Group 19"/>
          <p:cNvGrpSpPr>
            <a:grpSpLocks/>
          </p:cNvGrpSpPr>
          <p:nvPr/>
        </p:nvGrpSpPr>
        <p:grpSpPr bwMode="auto">
          <a:xfrm>
            <a:off x="3184525" y="5791200"/>
            <a:ext cx="5334000" cy="609600"/>
            <a:chOff x="192" y="3408"/>
            <a:chExt cx="3360" cy="384"/>
          </a:xfrm>
        </p:grpSpPr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92" y="3408"/>
              <a:ext cx="3360" cy="3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2"/>
            <p:cNvSpPr txBox="1">
              <a:spLocks noChangeArrowheads="1"/>
            </p:cNvSpPr>
            <p:nvPr/>
          </p:nvSpPr>
          <p:spPr bwMode="auto">
            <a:xfrm>
              <a:off x="614" y="3479"/>
              <a:ext cx="24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2262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E6E6C2"/>
                  </a:solidFill>
                </a:rPr>
                <a:t>if necessary, initiate corrective action</a:t>
              </a:r>
            </a:p>
          </p:txBody>
        </p:sp>
      </p:grpSp>
      <p:grpSp>
        <p:nvGrpSpPr>
          <p:cNvPr id="20" name="Group 24"/>
          <p:cNvGrpSpPr>
            <a:grpSpLocks/>
          </p:cNvGrpSpPr>
          <p:nvPr/>
        </p:nvGrpSpPr>
        <p:grpSpPr bwMode="auto">
          <a:xfrm>
            <a:off x="1889125" y="3276600"/>
            <a:ext cx="5334000" cy="609600"/>
            <a:chOff x="240" y="1872"/>
            <a:chExt cx="3360" cy="384"/>
          </a:xfrm>
        </p:grpSpPr>
        <p:sp>
          <p:nvSpPr>
            <p:cNvPr id="21" name="Rectangle 15"/>
            <p:cNvSpPr>
              <a:spLocks noChangeArrowheads="1"/>
            </p:cNvSpPr>
            <p:nvPr/>
          </p:nvSpPr>
          <p:spPr bwMode="auto">
            <a:xfrm>
              <a:off x="240" y="1872"/>
              <a:ext cx="3360" cy="3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9"/>
            <p:cNvSpPr txBox="1">
              <a:spLocks noChangeArrowheads="1"/>
            </p:cNvSpPr>
            <p:nvPr/>
          </p:nvSpPr>
          <p:spPr bwMode="auto">
            <a:xfrm>
              <a:off x="912" y="1920"/>
              <a:ext cx="19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2262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E6E6C2"/>
                  </a:solidFill>
                </a:rPr>
                <a:t>measure actual performance</a:t>
              </a:r>
            </a:p>
          </p:txBody>
        </p:sp>
      </p:grpSp>
      <p:grpSp>
        <p:nvGrpSpPr>
          <p:cNvPr id="23" name="Group 23"/>
          <p:cNvGrpSpPr>
            <a:grpSpLocks/>
          </p:cNvGrpSpPr>
          <p:nvPr/>
        </p:nvGrpSpPr>
        <p:grpSpPr bwMode="auto">
          <a:xfrm>
            <a:off x="1355725" y="2438400"/>
            <a:ext cx="5334000" cy="609600"/>
            <a:chOff x="192" y="1296"/>
            <a:chExt cx="3360" cy="384"/>
          </a:xfrm>
        </p:grpSpPr>
        <p:sp>
          <p:nvSpPr>
            <p:cNvPr id="24" name="Rectangle 14"/>
            <p:cNvSpPr>
              <a:spLocks noChangeArrowheads="1"/>
            </p:cNvSpPr>
            <p:nvPr/>
          </p:nvSpPr>
          <p:spPr bwMode="auto">
            <a:xfrm>
              <a:off x="192" y="1296"/>
              <a:ext cx="3360" cy="3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8"/>
            <p:cNvSpPr txBox="1">
              <a:spLocks noChangeArrowheads="1"/>
            </p:cNvSpPr>
            <p:nvPr/>
          </p:nvSpPr>
          <p:spPr bwMode="auto">
            <a:xfrm>
              <a:off x="528" y="1392"/>
              <a:ext cx="2716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E6E6C2"/>
                  </a:solidFill>
                </a:rPr>
                <a:t>communicate expectations and set goals</a:t>
              </a:r>
            </a:p>
          </p:txBody>
        </p:sp>
      </p:grp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666750" y="1397000"/>
            <a:ext cx="434975" cy="4206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srgbClr val="E6E6C2"/>
                </a:solidFill>
              </a:rPr>
              <a:t>1</a:t>
            </a: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1254125" y="2232025"/>
            <a:ext cx="434975" cy="4206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srgbClr val="E6E6C2"/>
                </a:solidFill>
              </a:rPr>
              <a:t>2</a:t>
            </a:r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1725613" y="3138488"/>
            <a:ext cx="434975" cy="4206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srgbClr val="E6E6C2"/>
                </a:solidFill>
              </a:rPr>
              <a:t>3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2097088" y="3914775"/>
            <a:ext cx="434975" cy="4206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srgbClr val="E6E6C2"/>
                </a:solidFill>
              </a:rPr>
              <a:t>4</a:t>
            </a: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2538413" y="4794250"/>
            <a:ext cx="434975" cy="4206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srgbClr val="E6E6C2"/>
                </a:solidFill>
              </a:rPr>
              <a:t>5</a:t>
            </a: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3011488" y="5627688"/>
            <a:ext cx="434975" cy="4206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srgbClr val="E6E6C2"/>
                </a:solidFill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Establish performance standards</a:t>
            </a:r>
          </a:p>
          <a:p>
            <a:pPr lvl="1"/>
            <a:r>
              <a:rPr lang="en-US" dirty="0" smtClean="0"/>
              <a:t>Derived from company’s strategic goals </a:t>
            </a:r>
          </a:p>
          <a:p>
            <a:pPr lvl="1"/>
            <a:r>
              <a:rPr lang="en-US" dirty="0" smtClean="0"/>
              <a:t>Based on job analysis and job description</a:t>
            </a:r>
          </a:p>
          <a:p>
            <a:r>
              <a:rPr lang="en-US" dirty="0" smtClean="0"/>
              <a:t>Communicate expectations</a:t>
            </a:r>
          </a:p>
          <a:p>
            <a:pPr lvl="1"/>
            <a:r>
              <a:rPr lang="en-US" dirty="0" smtClean="0"/>
              <a:t>Goals must be articulated from supervisor to employee and from employee to supervisor</a:t>
            </a:r>
          </a:p>
          <a:p>
            <a:pPr>
              <a:buNone/>
            </a:pPr>
            <a:endParaRPr lang="en-US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Appraisal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15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 actual performance using</a:t>
            </a:r>
          </a:p>
          <a:p>
            <a:pPr lvl="1"/>
            <a:r>
              <a:rPr lang="en-US" dirty="0" smtClean="0"/>
              <a:t>Personal observation</a:t>
            </a:r>
          </a:p>
          <a:p>
            <a:pPr lvl="1"/>
            <a:r>
              <a:rPr lang="en-US" dirty="0" smtClean="0"/>
              <a:t>Statistical reports</a:t>
            </a:r>
          </a:p>
          <a:p>
            <a:pPr lvl="1"/>
            <a:r>
              <a:rPr lang="en-US" dirty="0" smtClean="0"/>
              <a:t>Oral reports </a:t>
            </a:r>
          </a:p>
          <a:p>
            <a:pPr lvl="1"/>
            <a:r>
              <a:rPr lang="en-US" dirty="0" smtClean="0"/>
              <a:t>Written reports</a:t>
            </a:r>
          </a:p>
          <a:p>
            <a:r>
              <a:rPr lang="en-US" dirty="0" smtClean="0"/>
              <a:t>Compare performance with standards</a:t>
            </a:r>
          </a:p>
          <a:p>
            <a:pPr lvl="1"/>
            <a:r>
              <a:rPr lang="en-US" dirty="0" smtClean="0"/>
              <a:t>Explain different levels of performance and how acceptable they are compared to the standard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Appraisal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59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 appraisal with the employee</a:t>
            </a:r>
          </a:p>
          <a:p>
            <a:pPr lvl="1"/>
            <a:r>
              <a:rPr lang="en-US" dirty="0" smtClean="0"/>
              <a:t>Feedback has  strong impact on employee self-esteem and future performance</a:t>
            </a:r>
          </a:p>
          <a:p>
            <a:pPr lvl="1"/>
            <a:r>
              <a:rPr lang="en-US" dirty="0" smtClean="0"/>
              <a:t>Feedback can be positive or negative</a:t>
            </a:r>
          </a:p>
          <a:p>
            <a:r>
              <a:rPr lang="en-US" dirty="0" smtClean="0"/>
              <a:t>Initiate corrective action if necessary</a:t>
            </a:r>
          </a:p>
          <a:p>
            <a:pPr lvl="1"/>
            <a:r>
              <a:rPr lang="en-US" dirty="0" smtClean="0"/>
              <a:t>Immediate action deals with symptoms of the problem</a:t>
            </a:r>
          </a:p>
          <a:p>
            <a:pPr lvl="1"/>
            <a:r>
              <a:rPr lang="en-US" dirty="0" smtClean="0"/>
              <a:t>Basic corrective action deals with the source of the problem</a:t>
            </a:r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Appraisal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B3EB46-9B19-4BAF-BED5-08115D43554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smtClean="0"/>
              <a:t>Fundamentals of Human Resource Management 11e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0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mple Chapter 1 with footer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hrm11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 Chapter 1 with footers</Template>
  <TotalTime>284</TotalTime>
  <Words>1421</Words>
  <Application>Microsoft Office PowerPoint</Application>
  <PresentationFormat>On-screen Show (4:3)</PresentationFormat>
  <Paragraphs>254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Times New Roman</vt:lpstr>
      <vt:lpstr>Wingdings</vt:lpstr>
      <vt:lpstr>Sample Chapter 1 with footers</vt:lpstr>
      <vt:lpstr>Content slide master</vt:lpstr>
      <vt:lpstr>PowerPoint Presentation</vt:lpstr>
      <vt:lpstr>Introduction</vt:lpstr>
      <vt:lpstr>Performance Management Systems</vt:lpstr>
      <vt:lpstr>Performance Management Systems</vt:lpstr>
      <vt:lpstr>Performance Management and EEO</vt:lpstr>
      <vt:lpstr>Appraisal Process</vt:lpstr>
      <vt:lpstr>Appraisal Process</vt:lpstr>
      <vt:lpstr>Appraisal Process</vt:lpstr>
      <vt:lpstr>Appraisal Process</vt:lpstr>
      <vt:lpstr>Appraisal Process</vt:lpstr>
      <vt:lpstr>Appraisal Methods</vt:lpstr>
      <vt:lpstr>Appraisal Methods</vt:lpstr>
      <vt:lpstr>Appraisal Methods</vt:lpstr>
      <vt:lpstr>Appraisal Methods</vt:lpstr>
      <vt:lpstr>Graphic Rating Scale</vt:lpstr>
      <vt:lpstr>Behaviorally Anchored Rating Scale</vt:lpstr>
      <vt:lpstr>Appraisal Methods</vt:lpstr>
      <vt:lpstr>Appraisal Methods</vt:lpstr>
      <vt:lpstr>Appraisal Methods</vt:lpstr>
      <vt:lpstr>Factors that distort appraisals</vt:lpstr>
      <vt:lpstr>Factors That Distort Appraisals</vt:lpstr>
      <vt:lpstr>Factors That Distort Appraisals</vt:lpstr>
      <vt:lpstr>Factors That Distort Appraisals</vt:lpstr>
      <vt:lpstr>Factors That Distort Appraisals</vt:lpstr>
      <vt:lpstr>Creating effective performance management systems</vt:lpstr>
      <vt:lpstr>Creating effective performance management systems</vt:lpstr>
      <vt:lpstr>Creating effective performance management systems</vt:lpstr>
      <vt:lpstr>Creating effective performance management systems</vt:lpstr>
      <vt:lpstr>International Performance Appraisal</vt:lpstr>
      <vt:lpstr>Matching</vt:lpstr>
    </vt:vector>
  </TitlesOfParts>
  <Company>Frostburg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Susan Verhulst</dc:creator>
  <cp:lastModifiedBy>SmartCom</cp:lastModifiedBy>
  <cp:revision>16</cp:revision>
  <dcterms:created xsi:type="dcterms:W3CDTF">2012-11-01T16:22:13Z</dcterms:created>
  <dcterms:modified xsi:type="dcterms:W3CDTF">2022-05-17T03:04:29Z</dcterms:modified>
</cp:coreProperties>
</file>