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28"/>
  </p:notesMasterIdLst>
  <p:sldIdLst>
    <p:sldId id="262" r:id="rId3"/>
    <p:sldId id="263" r:id="rId4"/>
    <p:sldId id="265" r:id="rId5"/>
    <p:sldId id="287" r:id="rId6"/>
    <p:sldId id="267" r:id="rId7"/>
    <p:sldId id="264" r:id="rId8"/>
    <p:sldId id="268" r:id="rId9"/>
    <p:sldId id="269" r:id="rId10"/>
    <p:sldId id="270" r:id="rId11"/>
    <p:sldId id="271" r:id="rId12"/>
    <p:sldId id="28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5" d="100"/>
          <a:sy n="65" d="100"/>
        </p:scale>
        <p:origin x="13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6893F-D612-4C72-8C2D-D6758FAE52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46107-F004-474E-BD40-AC139C3AAF54}">
      <dgm:prSet/>
      <dgm:spPr/>
      <dgm:t>
        <a:bodyPr/>
        <a:lstStyle/>
        <a:p>
          <a:pPr rtl="0"/>
          <a:r>
            <a:rPr lang="en-US" b="1" i="0" dirty="0" smtClean="0"/>
            <a:t>Intrinsic rewards</a:t>
          </a:r>
        </a:p>
        <a:p>
          <a:pPr rtl="0"/>
          <a:r>
            <a:rPr lang="en-US" dirty="0" smtClean="0"/>
            <a:t>come from the job itself, such as:</a:t>
          </a:r>
          <a:endParaRPr lang="en-US" dirty="0"/>
        </a:p>
      </dgm:t>
    </dgm:pt>
    <dgm:pt modelId="{C652C7C1-DD11-483C-80FD-6005F5F03B39}" type="parTrans" cxnId="{9DDB1F5C-4088-444F-A251-8FF505C15D55}">
      <dgm:prSet/>
      <dgm:spPr/>
      <dgm:t>
        <a:bodyPr/>
        <a:lstStyle/>
        <a:p>
          <a:endParaRPr lang="en-US"/>
        </a:p>
      </dgm:t>
    </dgm:pt>
    <dgm:pt modelId="{A69D24AA-7BBD-4436-819D-BDB672ED6464}" type="sibTrans" cxnId="{9DDB1F5C-4088-444F-A251-8FF505C15D55}">
      <dgm:prSet/>
      <dgm:spPr/>
      <dgm:t>
        <a:bodyPr/>
        <a:lstStyle/>
        <a:p>
          <a:endParaRPr lang="en-US"/>
        </a:p>
      </dgm:t>
    </dgm:pt>
    <dgm:pt modelId="{60946B35-75E6-495E-BE6D-6661F0746BCB}">
      <dgm:prSet/>
      <dgm:spPr/>
      <dgm:t>
        <a:bodyPr/>
        <a:lstStyle/>
        <a:p>
          <a:pPr rtl="0"/>
          <a:r>
            <a:rPr lang="en-US" dirty="0" smtClean="0"/>
            <a:t>Pride in one’s work</a:t>
          </a:r>
          <a:endParaRPr lang="en-US" dirty="0"/>
        </a:p>
      </dgm:t>
    </dgm:pt>
    <dgm:pt modelId="{7C195429-5AC9-4BF5-9618-B1F1DCAA454F}" type="parTrans" cxnId="{867FF461-6FEE-4E81-9A96-4B09C6881BE8}">
      <dgm:prSet/>
      <dgm:spPr/>
      <dgm:t>
        <a:bodyPr/>
        <a:lstStyle/>
        <a:p>
          <a:endParaRPr lang="en-US"/>
        </a:p>
      </dgm:t>
    </dgm:pt>
    <dgm:pt modelId="{6AD84F96-DE2B-4F9D-B404-0D36836C9042}" type="sibTrans" cxnId="{867FF461-6FEE-4E81-9A96-4B09C6881BE8}">
      <dgm:prSet/>
      <dgm:spPr/>
      <dgm:t>
        <a:bodyPr/>
        <a:lstStyle/>
        <a:p>
          <a:endParaRPr lang="en-US"/>
        </a:p>
      </dgm:t>
    </dgm:pt>
    <dgm:pt modelId="{66216511-9228-4FD1-890D-BDBD632BE60D}">
      <dgm:prSet/>
      <dgm:spPr/>
      <dgm:t>
        <a:bodyPr/>
        <a:lstStyle/>
        <a:p>
          <a:pPr rtl="0"/>
          <a:r>
            <a:rPr lang="en-US" dirty="0" smtClean="0"/>
            <a:t>Feelings of accomplishment</a:t>
          </a:r>
          <a:endParaRPr lang="en-US" dirty="0"/>
        </a:p>
      </dgm:t>
    </dgm:pt>
    <dgm:pt modelId="{6376A034-A119-4982-9796-C3471E5F2826}" type="parTrans" cxnId="{7B024044-FFF2-42EC-A1CD-39FAF94A298F}">
      <dgm:prSet/>
      <dgm:spPr/>
      <dgm:t>
        <a:bodyPr/>
        <a:lstStyle/>
        <a:p>
          <a:endParaRPr lang="en-US"/>
        </a:p>
      </dgm:t>
    </dgm:pt>
    <dgm:pt modelId="{D29960E7-DCF9-4493-B18C-8BE6E326560E}" type="sibTrans" cxnId="{7B024044-FFF2-42EC-A1CD-39FAF94A298F}">
      <dgm:prSet/>
      <dgm:spPr/>
      <dgm:t>
        <a:bodyPr/>
        <a:lstStyle/>
        <a:p>
          <a:endParaRPr lang="en-US"/>
        </a:p>
      </dgm:t>
    </dgm:pt>
    <dgm:pt modelId="{EDD073EA-DB3E-4C65-8A0A-2995B685216B}">
      <dgm:prSet/>
      <dgm:spPr/>
      <dgm:t>
        <a:bodyPr/>
        <a:lstStyle/>
        <a:p>
          <a:pPr rtl="0"/>
          <a:r>
            <a:rPr lang="en-US" dirty="0" smtClean="0"/>
            <a:t>Being part of a work team </a:t>
          </a:r>
          <a:endParaRPr lang="en-US" dirty="0"/>
        </a:p>
      </dgm:t>
    </dgm:pt>
    <dgm:pt modelId="{F0ACF8C8-119E-4FFB-9ACD-4E6134EE615A}" type="parTrans" cxnId="{5D535681-8510-45F5-9670-879EBD57CB02}">
      <dgm:prSet/>
      <dgm:spPr/>
      <dgm:t>
        <a:bodyPr/>
        <a:lstStyle/>
        <a:p>
          <a:endParaRPr lang="en-US"/>
        </a:p>
      </dgm:t>
    </dgm:pt>
    <dgm:pt modelId="{7F3F0150-F153-425D-BFAC-DC050B46E82D}" type="sibTrans" cxnId="{5D535681-8510-45F5-9670-879EBD57CB02}">
      <dgm:prSet/>
      <dgm:spPr/>
      <dgm:t>
        <a:bodyPr/>
        <a:lstStyle/>
        <a:p>
          <a:endParaRPr lang="en-US"/>
        </a:p>
      </dgm:t>
    </dgm:pt>
    <dgm:pt modelId="{CBD0C5D8-4FF7-4F2C-9104-8880335A44C7}">
      <dgm:prSet/>
      <dgm:spPr/>
      <dgm:t>
        <a:bodyPr/>
        <a:lstStyle/>
        <a:p>
          <a:pPr rtl="0"/>
          <a:r>
            <a:rPr lang="en-US" b="1" i="0" dirty="0" smtClean="0"/>
            <a:t>Extrinsic rewards </a:t>
          </a:r>
        </a:p>
        <a:p>
          <a:pPr rtl="0"/>
          <a:r>
            <a:rPr lang="en-US" dirty="0" smtClean="0"/>
            <a:t>come from a source outside the job, mainly by management:</a:t>
          </a:r>
          <a:endParaRPr lang="en-US" dirty="0"/>
        </a:p>
      </dgm:t>
    </dgm:pt>
    <dgm:pt modelId="{A54A855D-BE91-4715-B2AF-378D37FB19D2}" type="parTrans" cxnId="{3DE03D9A-92A6-427A-A790-BAB5D0A4A308}">
      <dgm:prSet/>
      <dgm:spPr/>
      <dgm:t>
        <a:bodyPr/>
        <a:lstStyle/>
        <a:p>
          <a:endParaRPr lang="en-US"/>
        </a:p>
      </dgm:t>
    </dgm:pt>
    <dgm:pt modelId="{E9316B4B-581E-4432-B106-3FB0BC2AF9E1}" type="sibTrans" cxnId="{3DE03D9A-92A6-427A-A790-BAB5D0A4A308}">
      <dgm:prSet/>
      <dgm:spPr/>
      <dgm:t>
        <a:bodyPr/>
        <a:lstStyle/>
        <a:p>
          <a:endParaRPr lang="en-US"/>
        </a:p>
      </dgm:t>
    </dgm:pt>
    <dgm:pt modelId="{20CD94B6-4DD1-44F8-BE55-97295B821D24}">
      <dgm:prSet/>
      <dgm:spPr/>
      <dgm:t>
        <a:bodyPr/>
        <a:lstStyle/>
        <a:p>
          <a:pPr rtl="0"/>
          <a:r>
            <a:rPr lang="en-US" dirty="0" smtClean="0"/>
            <a:t>Money</a:t>
          </a:r>
          <a:endParaRPr lang="en-US" dirty="0"/>
        </a:p>
      </dgm:t>
    </dgm:pt>
    <dgm:pt modelId="{449B17E6-5089-4990-807C-2637577AA3A6}" type="parTrans" cxnId="{AA1B1F1F-178F-43E7-A434-6E56CAC562BD}">
      <dgm:prSet/>
      <dgm:spPr/>
      <dgm:t>
        <a:bodyPr/>
        <a:lstStyle/>
        <a:p>
          <a:endParaRPr lang="en-US"/>
        </a:p>
      </dgm:t>
    </dgm:pt>
    <dgm:pt modelId="{913043DF-C0E1-42F0-8008-97A328DF59B9}" type="sibTrans" cxnId="{AA1B1F1F-178F-43E7-A434-6E56CAC562BD}">
      <dgm:prSet/>
      <dgm:spPr/>
      <dgm:t>
        <a:bodyPr/>
        <a:lstStyle/>
        <a:p>
          <a:endParaRPr lang="en-US"/>
        </a:p>
      </dgm:t>
    </dgm:pt>
    <dgm:pt modelId="{6EF78B1B-FED4-49CB-943B-80F8ECCCC749}">
      <dgm:prSet/>
      <dgm:spPr/>
      <dgm:t>
        <a:bodyPr/>
        <a:lstStyle/>
        <a:p>
          <a:pPr rtl="0"/>
          <a:r>
            <a:rPr lang="en-US" dirty="0" smtClean="0"/>
            <a:t>Promotions</a:t>
          </a:r>
          <a:endParaRPr lang="en-US" dirty="0"/>
        </a:p>
      </dgm:t>
    </dgm:pt>
    <dgm:pt modelId="{5F2E9812-E4C5-4637-8170-11CBAFAA21CD}" type="parTrans" cxnId="{0DBFA560-8E84-4C8E-94D5-44DAC5B9A63C}">
      <dgm:prSet/>
      <dgm:spPr/>
      <dgm:t>
        <a:bodyPr/>
        <a:lstStyle/>
        <a:p>
          <a:endParaRPr lang="en-US"/>
        </a:p>
      </dgm:t>
    </dgm:pt>
    <dgm:pt modelId="{7B66D8C8-7704-42E2-8ED4-9994C9145BDD}" type="sibTrans" cxnId="{0DBFA560-8E84-4C8E-94D5-44DAC5B9A63C}">
      <dgm:prSet/>
      <dgm:spPr/>
      <dgm:t>
        <a:bodyPr/>
        <a:lstStyle/>
        <a:p>
          <a:endParaRPr lang="en-US"/>
        </a:p>
      </dgm:t>
    </dgm:pt>
    <dgm:pt modelId="{47C507CA-ACA8-45BC-9474-465B0BC47260}">
      <dgm:prSet/>
      <dgm:spPr/>
      <dgm:t>
        <a:bodyPr/>
        <a:lstStyle/>
        <a:p>
          <a:pPr rtl="0"/>
          <a:r>
            <a:rPr lang="en-US" dirty="0" smtClean="0"/>
            <a:t>Benefits</a:t>
          </a:r>
          <a:endParaRPr lang="en-US" dirty="0"/>
        </a:p>
      </dgm:t>
    </dgm:pt>
    <dgm:pt modelId="{F608B41E-6E29-4E29-9D3E-74F5B835CB6E}" type="parTrans" cxnId="{5ED6B606-FE94-4156-800A-4895AED81FDD}">
      <dgm:prSet/>
      <dgm:spPr/>
      <dgm:t>
        <a:bodyPr/>
        <a:lstStyle/>
        <a:p>
          <a:endParaRPr lang="en-US"/>
        </a:p>
      </dgm:t>
    </dgm:pt>
    <dgm:pt modelId="{893243F1-10D7-4B14-9734-F1C2BBCFA391}" type="sibTrans" cxnId="{5ED6B606-FE94-4156-800A-4895AED81FDD}">
      <dgm:prSet/>
      <dgm:spPr/>
      <dgm:t>
        <a:bodyPr/>
        <a:lstStyle/>
        <a:p>
          <a:endParaRPr lang="en-US"/>
        </a:p>
      </dgm:t>
    </dgm:pt>
    <dgm:pt modelId="{B62989B4-5833-42E4-96FF-2B3577235747}">
      <dgm:prSet/>
      <dgm:spPr/>
      <dgm:t>
        <a:bodyPr/>
        <a:lstStyle/>
        <a:p>
          <a:pPr rtl="0"/>
          <a:endParaRPr lang="en-US" dirty="0"/>
        </a:p>
      </dgm:t>
    </dgm:pt>
    <dgm:pt modelId="{B0495E43-FB2F-46AF-95D1-3D78D3E5D85F}" type="parTrans" cxnId="{DB4D9269-8C8B-407E-A10E-1F2AF67C80A8}">
      <dgm:prSet/>
      <dgm:spPr/>
      <dgm:t>
        <a:bodyPr/>
        <a:lstStyle/>
        <a:p>
          <a:endParaRPr lang="en-US"/>
        </a:p>
      </dgm:t>
    </dgm:pt>
    <dgm:pt modelId="{4AF620E2-4926-41FE-B2D0-B936C293AE09}" type="sibTrans" cxnId="{DB4D9269-8C8B-407E-A10E-1F2AF67C80A8}">
      <dgm:prSet/>
      <dgm:spPr/>
      <dgm:t>
        <a:bodyPr/>
        <a:lstStyle/>
        <a:p>
          <a:endParaRPr lang="en-US"/>
        </a:p>
      </dgm:t>
    </dgm:pt>
    <dgm:pt modelId="{4F83A200-40FC-44B1-8A12-F2B875817772}" type="pres">
      <dgm:prSet presAssocID="{6876893F-D612-4C72-8C2D-D6758FAE52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6D6FDC-14ED-4A1B-A872-540E5FD7E5E5}" type="pres">
      <dgm:prSet presAssocID="{B4846107-F004-474E-BD40-AC139C3AAF54}" presName="composite" presStyleCnt="0"/>
      <dgm:spPr/>
    </dgm:pt>
    <dgm:pt modelId="{867EFAC5-E27A-43DE-AA34-2C4C513D5F4F}" type="pres">
      <dgm:prSet presAssocID="{B4846107-F004-474E-BD40-AC139C3AAF5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8C3FF-4CE3-4CF7-B1F0-0D1A4E744309}" type="pres">
      <dgm:prSet presAssocID="{B4846107-F004-474E-BD40-AC139C3AAF5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D3305-6D13-40AE-80B7-9EBA8221993D}" type="pres">
      <dgm:prSet presAssocID="{A69D24AA-7BBD-4436-819D-BDB672ED6464}" presName="space" presStyleCnt="0"/>
      <dgm:spPr/>
    </dgm:pt>
    <dgm:pt modelId="{EB6D3DD4-AB10-4198-B4F1-FA7D39ED859D}" type="pres">
      <dgm:prSet presAssocID="{CBD0C5D8-4FF7-4F2C-9104-8880335A44C7}" presName="composite" presStyleCnt="0"/>
      <dgm:spPr/>
    </dgm:pt>
    <dgm:pt modelId="{9A95AB52-9C40-4DA2-9201-D3752D02C84B}" type="pres">
      <dgm:prSet presAssocID="{CBD0C5D8-4FF7-4F2C-9104-8880335A44C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A72B2-885C-4070-B804-14B3BA9D93F9}" type="pres">
      <dgm:prSet presAssocID="{CBD0C5D8-4FF7-4F2C-9104-8880335A44C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A16E66-A437-4115-B314-34CD9F69B6CD}" type="presOf" srcId="{20CD94B6-4DD1-44F8-BE55-97295B821D24}" destId="{344A72B2-885C-4070-B804-14B3BA9D93F9}" srcOrd="0" destOrd="0" presId="urn:microsoft.com/office/officeart/2005/8/layout/hList1"/>
    <dgm:cxn modelId="{5291A57D-0F6F-4C89-BB60-844F7AFA2378}" type="presOf" srcId="{6EF78B1B-FED4-49CB-943B-80F8ECCCC749}" destId="{344A72B2-885C-4070-B804-14B3BA9D93F9}" srcOrd="0" destOrd="1" presId="urn:microsoft.com/office/officeart/2005/8/layout/hList1"/>
    <dgm:cxn modelId="{D7705166-B907-4C71-9619-04B16F21C0A5}" type="presOf" srcId="{60946B35-75E6-495E-BE6D-6661F0746BCB}" destId="{B938C3FF-4CE3-4CF7-B1F0-0D1A4E744309}" srcOrd="0" destOrd="0" presId="urn:microsoft.com/office/officeart/2005/8/layout/hList1"/>
    <dgm:cxn modelId="{F0D5E6CD-4C6A-4B56-83ED-AE66FA100C86}" type="presOf" srcId="{B62989B4-5833-42E4-96FF-2B3577235747}" destId="{344A72B2-885C-4070-B804-14B3BA9D93F9}" srcOrd="0" destOrd="3" presId="urn:microsoft.com/office/officeart/2005/8/layout/hList1"/>
    <dgm:cxn modelId="{AA1B1F1F-178F-43E7-A434-6E56CAC562BD}" srcId="{CBD0C5D8-4FF7-4F2C-9104-8880335A44C7}" destId="{20CD94B6-4DD1-44F8-BE55-97295B821D24}" srcOrd="0" destOrd="0" parTransId="{449B17E6-5089-4990-807C-2637577AA3A6}" sibTransId="{913043DF-C0E1-42F0-8008-97A328DF59B9}"/>
    <dgm:cxn modelId="{5ED6B606-FE94-4156-800A-4895AED81FDD}" srcId="{CBD0C5D8-4FF7-4F2C-9104-8880335A44C7}" destId="{47C507CA-ACA8-45BC-9474-465B0BC47260}" srcOrd="2" destOrd="0" parTransId="{F608B41E-6E29-4E29-9D3E-74F5B835CB6E}" sibTransId="{893243F1-10D7-4B14-9734-F1C2BBCFA391}"/>
    <dgm:cxn modelId="{867FF461-6FEE-4E81-9A96-4B09C6881BE8}" srcId="{B4846107-F004-474E-BD40-AC139C3AAF54}" destId="{60946B35-75E6-495E-BE6D-6661F0746BCB}" srcOrd="0" destOrd="0" parTransId="{7C195429-5AC9-4BF5-9618-B1F1DCAA454F}" sibTransId="{6AD84F96-DE2B-4F9D-B404-0D36836C9042}"/>
    <dgm:cxn modelId="{5D535681-8510-45F5-9670-879EBD57CB02}" srcId="{B4846107-F004-474E-BD40-AC139C3AAF54}" destId="{EDD073EA-DB3E-4C65-8A0A-2995B685216B}" srcOrd="2" destOrd="0" parTransId="{F0ACF8C8-119E-4FFB-9ACD-4E6134EE615A}" sibTransId="{7F3F0150-F153-425D-BFAC-DC050B46E82D}"/>
    <dgm:cxn modelId="{9D19E101-32B9-4D1A-8A74-B34BFE388848}" type="presOf" srcId="{EDD073EA-DB3E-4C65-8A0A-2995B685216B}" destId="{B938C3FF-4CE3-4CF7-B1F0-0D1A4E744309}" srcOrd="0" destOrd="2" presId="urn:microsoft.com/office/officeart/2005/8/layout/hList1"/>
    <dgm:cxn modelId="{8AA4BA59-4254-46A3-900B-08ACC33FE333}" type="presOf" srcId="{66216511-9228-4FD1-890D-BDBD632BE60D}" destId="{B938C3FF-4CE3-4CF7-B1F0-0D1A4E744309}" srcOrd="0" destOrd="1" presId="urn:microsoft.com/office/officeart/2005/8/layout/hList1"/>
    <dgm:cxn modelId="{DB4D9269-8C8B-407E-A10E-1F2AF67C80A8}" srcId="{CBD0C5D8-4FF7-4F2C-9104-8880335A44C7}" destId="{B62989B4-5833-42E4-96FF-2B3577235747}" srcOrd="3" destOrd="0" parTransId="{B0495E43-FB2F-46AF-95D1-3D78D3E5D85F}" sibTransId="{4AF620E2-4926-41FE-B2D0-B936C293AE09}"/>
    <dgm:cxn modelId="{7B024044-FFF2-42EC-A1CD-39FAF94A298F}" srcId="{B4846107-F004-474E-BD40-AC139C3AAF54}" destId="{66216511-9228-4FD1-890D-BDBD632BE60D}" srcOrd="1" destOrd="0" parTransId="{6376A034-A119-4982-9796-C3471E5F2826}" sibTransId="{D29960E7-DCF9-4493-B18C-8BE6E326560E}"/>
    <dgm:cxn modelId="{9DDB1F5C-4088-444F-A251-8FF505C15D55}" srcId="{6876893F-D612-4C72-8C2D-D6758FAE523E}" destId="{B4846107-F004-474E-BD40-AC139C3AAF54}" srcOrd="0" destOrd="0" parTransId="{C652C7C1-DD11-483C-80FD-6005F5F03B39}" sibTransId="{A69D24AA-7BBD-4436-819D-BDB672ED6464}"/>
    <dgm:cxn modelId="{D0174E5E-C12E-42B8-8921-B4D93BFFEE39}" type="presOf" srcId="{B4846107-F004-474E-BD40-AC139C3AAF54}" destId="{867EFAC5-E27A-43DE-AA34-2C4C513D5F4F}" srcOrd="0" destOrd="0" presId="urn:microsoft.com/office/officeart/2005/8/layout/hList1"/>
    <dgm:cxn modelId="{9F199E11-4660-455E-BF2B-C91B9105204E}" type="presOf" srcId="{47C507CA-ACA8-45BC-9474-465B0BC47260}" destId="{344A72B2-885C-4070-B804-14B3BA9D93F9}" srcOrd="0" destOrd="2" presId="urn:microsoft.com/office/officeart/2005/8/layout/hList1"/>
    <dgm:cxn modelId="{1EB9E201-977A-4B79-ABF6-F5BE3179BA73}" type="presOf" srcId="{6876893F-D612-4C72-8C2D-D6758FAE523E}" destId="{4F83A200-40FC-44B1-8A12-F2B875817772}" srcOrd="0" destOrd="0" presId="urn:microsoft.com/office/officeart/2005/8/layout/hList1"/>
    <dgm:cxn modelId="{6475F9C9-059F-4284-8CD8-4ECFF3DB062C}" type="presOf" srcId="{CBD0C5D8-4FF7-4F2C-9104-8880335A44C7}" destId="{9A95AB52-9C40-4DA2-9201-D3752D02C84B}" srcOrd="0" destOrd="0" presId="urn:microsoft.com/office/officeart/2005/8/layout/hList1"/>
    <dgm:cxn modelId="{3DE03D9A-92A6-427A-A790-BAB5D0A4A308}" srcId="{6876893F-D612-4C72-8C2D-D6758FAE523E}" destId="{CBD0C5D8-4FF7-4F2C-9104-8880335A44C7}" srcOrd="1" destOrd="0" parTransId="{A54A855D-BE91-4715-B2AF-378D37FB19D2}" sibTransId="{E9316B4B-581E-4432-B106-3FB0BC2AF9E1}"/>
    <dgm:cxn modelId="{0DBFA560-8E84-4C8E-94D5-44DAC5B9A63C}" srcId="{CBD0C5D8-4FF7-4F2C-9104-8880335A44C7}" destId="{6EF78B1B-FED4-49CB-943B-80F8ECCCC749}" srcOrd="1" destOrd="0" parTransId="{5F2E9812-E4C5-4637-8170-11CBAFAA21CD}" sibTransId="{7B66D8C8-7704-42E2-8ED4-9994C9145BDD}"/>
    <dgm:cxn modelId="{5C77ED11-8DA3-4C72-B2F1-77F1F9201053}" type="presParOf" srcId="{4F83A200-40FC-44B1-8A12-F2B875817772}" destId="{A36D6FDC-14ED-4A1B-A872-540E5FD7E5E5}" srcOrd="0" destOrd="0" presId="urn:microsoft.com/office/officeart/2005/8/layout/hList1"/>
    <dgm:cxn modelId="{24A97415-5C19-452D-8DAB-396F44DA22C6}" type="presParOf" srcId="{A36D6FDC-14ED-4A1B-A872-540E5FD7E5E5}" destId="{867EFAC5-E27A-43DE-AA34-2C4C513D5F4F}" srcOrd="0" destOrd="0" presId="urn:microsoft.com/office/officeart/2005/8/layout/hList1"/>
    <dgm:cxn modelId="{8A04F430-36B6-42B2-BDDE-7B26363BE5AB}" type="presParOf" srcId="{A36D6FDC-14ED-4A1B-A872-540E5FD7E5E5}" destId="{B938C3FF-4CE3-4CF7-B1F0-0D1A4E744309}" srcOrd="1" destOrd="0" presId="urn:microsoft.com/office/officeart/2005/8/layout/hList1"/>
    <dgm:cxn modelId="{DD521570-6A95-4030-9572-7C0CC38DF85F}" type="presParOf" srcId="{4F83A200-40FC-44B1-8A12-F2B875817772}" destId="{70BD3305-6D13-40AE-80B7-9EBA8221993D}" srcOrd="1" destOrd="0" presId="urn:microsoft.com/office/officeart/2005/8/layout/hList1"/>
    <dgm:cxn modelId="{505DB577-3A5F-439F-A0C7-7EE164312C9C}" type="presParOf" srcId="{4F83A200-40FC-44B1-8A12-F2B875817772}" destId="{EB6D3DD4-AB10-4198-B4F1-FA7D39ED859D}" srcOrd="2" destOrd="0" presId="urn:microsoft.com/office/officeart/2005/8/layout/hList1"/>
    <dgm:cxn modelId="{7BEA6754-8873-42A4-B26F-20851CCBB2F3}" type="presParOf" srcId="{EB6D3DD4-AB10-4198-B4F1-FA7D39ED859D}" destId="{9A95AB52-9C40-4DA2-9201-D3752D02C84B}" srcOrd="0" destOrd="0" presId="urn:microsoft.com/office/officeart/2005/8/layout/hList1"/>
    <dgm:cxn modelId="{9EA2D5D8-82CC-454E-B258-5C2A7EF34D52}" type="presParOf" srcId="{EB6D3DD4-AB10-4198-B4F1-FA7D39ED859D}" destId="{344A72B2-885C-4070-B804-14B3BA9D93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EBBF7-F1F2-429D-B27E-D082009AAD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0F2A10-1F44-4FCA-AF08-3263DE5903A4}">
      <dgm:prSet/>
      <dgm:spPr/>
      <dgm:t>
        <a:bodyPr/>
        <a:lstStyle/>
        <a:p>
          <a:pPr rtl="0"/>
          <a:r>
            <a:rPr lang="en-US" dirty="0" smtClean="0"/>
            <a:t>Ordering method</a:t>
          </a:r>
          <a:endParaRPr lang="en-US" dirty="0"/>
        </a:p>
      </dgm:t>
    </dgm:pt>
    <dgm:pt modelId="{5453BC55-E701-4811-AD38-D891ABD31FE0}" type="parTrans" cxnId="{57485A32-B141-4FBD-A5D8-457A509523D1}">
      <dgm:prSet/>
      <dgm:spPr/>
      <dgm:t>
        <a:bodyPr/>
        <a:lstStyle/>
        <a:p>
          <a:endParaRPr lang="en-US"/>
        </a:p>
      </dgm:t>
    </dgm:pt>
    <dgm:pt modelId="{482F6075-3795-4C32-BCA3-5C5E542A7AFE}" type="sibTrans" cxnId="{57485A32-B141-4FBD-A5D8-457A509523D1}">
      <dgm:prSet/>
      <dgm:spPr/>
      <dgm:t>
        <a:bodyPr/>
        <a:lstStyle/>
        <a:p>
          <a:endParaRPr lang="en-US"/>
        </a:p>
      </dgm:t>
    </dgm:pt>
    <dgm:pt modelId="{8EA6E53E-8349-4DDA-BD40-868755A98E01}">
      <dgm:prSet/>
      <dgm:spPr/>
      <dgm:t>
        <a:bodyPr/>
        <a:lstStyle/>
        <a:p>
          <a:pPr rtl="0"/>
          <a:r>
            <a:rPr lang="en-US" dirty="0" smtClean="0"/>
            <a:t>A committee places jobs in a simple rank order from highest (worth highest pay) to lowest.</a:t>
          </a:r>
          <a:endParaRPr lang="en-US" dirty="0"/>
        </a:p>
      </dgm:t>
    </dgm:pt>
    <dgm:pt modelId="{C75DF3E4-DAEC-4B62-B4F4-C926A3A9AE08}" type="parTrans" cxnId="{3B8AD949-33F4-4F7C-BD00-3FC498123523}">
      <dgm:prSet/>
      <dgm:spPr/>
      <dgm:t>
        <a:bodyPr/>
        <a:lstStyle/>
        <a:p>
          <a:endParaRPr lang="en-US"/>
        </a:p>
      </dgm:t>
    </dgm:pt>
    <dgm:pt modelId="{F5ECE8F6-7F52-47DA-9D34-D790D5A4B961}" type="sibTrans" cxnId="{3B8AD949-33F4-4F7C-BD00-3FC498123523}">
      <dgm:prSet/>
      <dgm:spPr/>
      <dgm:t>
        <a:bodyPr/>
        <a:lstStyle/>
        <a:p>
          <a:endParaRPr lang="en-US"/>
        </a:p>
      </dgm:t>
    </dgm:pt>
    <dgm:pt modelId="{43F5D8B3-2DA4-47A7-A654-C7AEE816A3D6}">
      <dgm:prSet/>
      <dgm:spPr/>
      <dgm:t>
        <a:bodyPr/>
        <a:lstStyle/>
        <a:p>
          <a:pPr rtl="0"/>
          <a:r>
            <a:rPr lang="en-US" dirty="0" smtClean="0"/>
            <a:t>Classification method</a:t>
          </a:r>
          <a:endParaRPr lang="en-US" dirty="0"/>
        </a:p>
      </dgm:t>
    </dgm:pt>
    <dgm:pt modelId="{D971E941-CA0E-4ACB-98FB-52BDD1036AEB}" type="parTrans" cxnId="{92F723E3-8459-428A-93EB-9107F992B7A0}">
      <dgm:prSet/>
      <dgm:spPr/>
      <dgm:t>
        <a:bodyPr/>
        <a:lstStyle/>
        <a:p>
          <a:endParaRPr lang="en-US"/>
        </a:p>
      </dgm:t>
    </dgm:pt>
    <dgm:pt modelId="{48610CFA-3F1F-4064-8B8D-F8AB096B7A93}" type="sibTrans" cxnId="{92F723E3-8459-428A-93EB-9107F992B7A0}">
      <dgm:prSet/>
      <dgm:spPr/>
      <dgm:t>
        <a:bodyPr/>
        <a:lstStyle/>
        <a:p>
          <a:endParaRPr lang="en-US"/>
        </a:p>
      </dgm:t>
    </dgm:pt>
    <dgm:pt modelId="{4F61FB02-5E53-470E-9F52-06F0BD0DF0E1}">
      <dgm:prSet/>
      <dgm:spPr/>
      <dgm:t>
        <a:bodyPr/>
        <a:lstStyle/>
        <a:p>
          <a:pPr rtl="0"/>
          <a:r>
            <a:rPr lang="en-US" dirty="0" smtClean="0"/>
            <a:t>Jobs placed in grades to compare their descriptions to the benchmarked jobs. Look for a common denominator (skills, knowledge, responsibility).</a:t>
          </a:r>
          <a:endParaRPr lang="en-US" dirty="0"/>
        </a:p>
      </dgm:t>
    </dgm:pt>
    <dgm:pt modelId="{49C25E1A-88F3-43CC-8270-D084922D12D5}" type="parTrans" cxnId="{92CEE7CC-FBBA-43A9-8ED9-A6AA5EB0DB47}">
      <dgm:prSet/>
      <dgm:spPr/>
      <dgm:t>
        <a:bodyPr/>
        <a:lstStyle/>
        <a:p>
          <a:endParaRPr lang="en-US"/>
        </a:p>
      </dgm:t>
    </dgm:pt>
    <dgm:pt modelId="{3B0A613B-C023-47AB-BABC-F03ADBB7CEDB}" type="sibTrans" cxnId="{92CEE7CC-FBBA-43A9-8ED9-A6AA5EB0DB47}">
      <dgm:prSet/>
      <dgm:spPr/>
      <dgm:t>
        <a:bodyPr/>
        <a:lstStyle/>
        <a:p>
          <a:endParaRPr lang="en-US"/>
        </a:p>
      </dgm:t>
    </dgm:pt>
    <dgm:pt modelId="{37503812-3F4C-4FC4-B924-C09C0C2FBEAA}">
      <dgm:prSet/>
      <dgm:spPr/>
      <dgm:t>
        <a:bodyPr/>
        <a:lstStyle/>
        <a:p>
          <a:pPr rtl="0"/>
          <a:r>
            <a:rPr lang="en-US" dirty="0" smtClean="0"/>
            <a:t>Point method</a:t>
          </a:r>
          <a:endParaRPr lang="en-US" dirty="0"/>
        </a:p>
      </dgm:t>
    </dgm:pt>
    <dgm:pt modelId="{11FAE23F-4D77-4D62-9BC4-691BEC5DFA52}" type="parTrans" cxnId="{42EF4172-C11A-427D-B64B-9BF22E519783}">
      <dgm:prSet/>
      <dgm:spPr/>
      <dgm:t>
        <a:bodyPr/>
        <a:lstStyle/>
        <a:p>
          <a:endParaRPr lang="en-US"/>
        </a:p>
      </dgm:t>
    </dgm:pt>
    <dgm:pt modelId="{F8F582F3-0046-4B93-B78D-D1B7BA41F724}" type="sibTrans" cxnId="{42EF4172-C11A-427D-B64B-9BF22E519783}">
      <dgm:prSet/>
      <dgm:spPr/>
      <dgm:t>
        <a:bodyPr/>
        <a:lstStyle/>
        <a:p>
          <a:endParaRPr lang="en-US"/>
        </a:p>
      </dgm:t>
    </dgm:pt>
    <dgm:pt modelId="{2BF8780C-E4B4-4D20-BF72-61BB21677193}">
      <dgm:prSet/>
      <dgm:spPr/>
      <dgm:t>
        <a:bodyPr/>
        <a:lstStyle/>
        <a:p>
          <a:pPr rtl="0"/>
          <a:r>
            <a:rPr lang="en-US" dirty="0" smtClean="0"/>
            <a:t>Jobs are rated and allocated points on several criteria. </a:t>
          </a:r>
          <a:endParaRPr lang="en-US" dirty="0"/>
        </a:p>
      </dgm:t>
    </dgm:pt>
    <dgm:pt modelId="{CB0ED66B-3AAE-438E-BF00-44C90D262BBF}" type="parTrans" cxnId="{76F4F6BA-C97E-4AE2-83AE-BFD3D7B37316}">
      <dgm:prSet/>
      <dgm:spPr/>
      <dgm:t>
        <a:bodyPr/>
        <a:lstStyle/>
        <a:p>
          <a:endParaRPr lang="en-US"/>
        </a:p>
      </dgm:t>
    </dgm:pt>
    <dgm:pt modelId="{0EE1A1C9-E32C-434F-9949-CE25797ABB3D}" type="sibTrans" cxnId="{76F4F6BA-C97E-4AE2-83AE-BFD3D7B37316}">
      <dgm:prSet/>
      <dgm:spPr/>
      <dgm:t>
        <a:bodyPr/>
        <a:lstStyle/>
        <a:p>
          <a:endParaRPr lang="en-US"/>
        </a:p>
      </dgm:t>
    </dgm:pt>
    <dgm:pt modelId="{E6CFFA67-1D55-4803-8A1B-095ECE8292AC}">
      <dgm:prSet/>
      <dgm:spPr/>
      <dgm:t>
        <a:bodyPr/>
        <a:lstStyle/>
        <a:p>
          <a:pPr rtl="0"/>
          <a:r>
            <a:rPr lang="en-US" dirty="0" smtClean="0"/>
            <a:t>Jobs with similar point totals are placed in similar pay grades. Offers the greatest stability.</a:t>
          </a:r>
          <a:endParaRPr lang="en-US" dirty="0"/>
        </a:p>
      </dgm:t>
    </dgm:pt>
    <dgm:pt modelId="{0A901BD9-0091-447C-9962-E488A74492BF}" type="parTrans" cxnId="{1C755B66-FFFF-4441-9B15-C8DFD24AEFEC}">
      <dgm:prSet/>
      <dgm:spPr/>
      <dgm:t>
        <a:bodyPr/>
        <a:lstStyle/>
        <a:p>
          <a:endParaRPr lang="en-US"/>
        </a:p>
      </dgm:t>
    </dgm:pt>
    <dgm:pt modelId="{9F844832-9EE0-492E-8490-5FE5D5B67B89}" type="sibTrans" cxnId="{1C755B66-FFFF-4441-9B15-C8DFD24AEFEC}">
      <dgm:prSet/>
      <dgm:spPr/>
      <dgm:t>
        <a:bodyPr/>
        <a:lstStyle/>
        <a:p>
          <a:endParaRPr lang="en-US"/>
        </a:p>
      </dgm:t>
    </dgm:pt>
    <dgm:pt modelId="{F7B4F403-BA5A-4723-A142-DE5640E0772B}" type="pres">
      <dgm:prSet presAssocID="{410EBBF7-F1F2-429D-B27E-D082009AAD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C2BCBD-057D-42C2-9303-9F608C0AB65F}" type="pres">
      <dgm:prSet presAssocID="{6F0F2A10-1F44-4FCA-AF08-3263DE5903A4}" presName="parentLin" presStyleCnt="0"/>
      <dgm:spPr/>
    </dgm:pt>
    <dgm:pt modelId="{BFEAA20F-1757-45AE-89FC-A0854A268367}" type="pres">
      <dgm:prSet presAssocID="{6F0F2A10-1F44-4FCA-AF08-3263DE5903A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BE76D86-83BD-4E90-9A63-D05EE1893DDA}" type="pres">
      <dgm:prSet presAssocID="{6F0F2A10-1F44-4FCA-AF08-3263DE5903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FACBB-A4A9-47D7-91B2-EC01B992205E}" type="pres">
      <dgm:prSet presAssocID="{6F0F2A10-1F44-4FCA-AF08-3263DE5903A4}" presName="negativeSpace" presStyleCnt="0"/>
      <dgm:spPr/>
    </dgm:pt>
    <dgm:pt modelId="{7049AE2C-4EEE-407C-9C8F-085FEC327128}" type="pres">
      <dgm:prSet presAssocID="{6F0F2A10-1F44-4FCA-AF08-3263DE5903A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1DFE5-E0B0-4B5F-85BE-59B5F884C3FD}" type="pres">
      <dgm:prSet presAssocID="{482F6075-3795-4C32-BCA3-5C5E542A7AFE}" presName="spaceBetweenRectangles" presStyleCnt="0"/>
      <dgm:spPr/>
    </dgm:pt>
    <dgm:pt modelId="{43A18393-1ACC-4E44-9A8A-00868AAAA1AB}" type="pres">
      <dgm:prSet presAssocID="{43F5D8B3-2DA4-47A7-A654-C7AEE816A3D6}" presName="parentLin" presStyleCnt="0"/>
      <dgm:spPr/>
    </dgm:pt>
    <dgm:pt modelId="{3FEBE784-C70A-4B93-8DD8-02E6EB4104A5}" type="pres">
      <dgm:prSet presAssocID="{43F5D8B3-2DA4-47A7-A654-C7AEE816A3D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3ECEAA8-0A19-4BD6-B08E-3D944DC2D2C4}" type="pres">
      <dgm:prSet presAssocID="{43F5D8B3-2DA4-47A7-A654-C7AEE816A3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B6716-8688-40BE-818B-01668DE6B8B6}" type="pres">
      <dgm:prSet presAssocID="{43F5D8B3-2DA4-47A7-A654-C7AEE816A3D6}" presName="negativeSpace" presStyleCnt="0"/>
      <dgm:spPr/>
    </dgm:pt>
    <dgm:pt modelId="{5806051D-328F-4A75-A433-279044FED9F0}" type="pres">
      <dgm:prSet presAssocID="{43F5D8B3-2DA4-47A7-A654-C7AEE816A3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B97D6-37DB-4B41-8068-A99F77F415A5}" type="pres">
      <dgm:prSet presAssocID="{48610CFA-3F1F-4064-8B8D-F8AB096B7A93}" presName="spaceBetweenRectangles" presStyleCnt="0"/>
      <dgm:spPr/>
    </dgm:pt>
    <dgm:pt modelId="{645AA9A2-AEEF-48AB-87E9-5F735654A9CD}" type="pres">
      <dgm:prSet presAssocID="{37503812-3F4C-4FC4-B924-C09C0C2FBEAA}" presName="parentLin" presStyleCnt="0"/>
      <dgm:spPr/>
    </dgm:pt>
    <dgm:pt modelId="{62401576-ED0A-4FD6-8088-ED61AF2BD9B2}" type="pres">
      <dgm:prSet presAssocID="{37503812-3F4C-4FC4-B924-C09C0C2FBEA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9E7D638-D1D8-42A0-B3AB-09798B282CE1}" type="pres">
      <dgm:prSet presAssocID="{37503812-3F4C-4FC4-B924-C09C0C2FBEA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BFEC8-5722-4945-9598-43DFE43171BA}" type="pres">
      <dgm:prSet presAssocID="{37503812-3F4C-4FC4-B924-C09C0C2FBEAA}" presName="negativeSpace" presStyleCnt="0"/>
      <dgm:spPr/>
    </dgm:pt>
    <dgm:pt modelId="{4831F3CD-F104-45F0-8151-7100C1ECCA06}" type="pres">
      <dgm:prSet presAssocID="{37503812-3F4C-4FC4-B924-C09C0C2FBEA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CEE7CC-FBBA-43A9-8ED9-A6AA5EB0DB47}" srcId="{43F5D8B3-2DA4-47A7-A654-C7AEE816A3D6}" destId="{4F61FB02-5E53-470E-9F52-06F0BD0DF0E1}" srcOrd="0" destOrd="0" parTransId="{49C25E1A-88F3-43CC-8270-D084922D12D5}" sibTransId="{3B0A613B-C023-47AB-BABC-F03ADBB7CEDB}"/>
    <dgm:cxn modelId="{40B03C90-07BF-4B95-A4DF-0F767FB7AEB8}" type="presOf" srcId="{37503812-3F4C-4FC4-B924-C09C0C2FBEAA}" destId="{99E7D638-D1D8-42A0-B3AB-09798B282CE1}" srcOrd="1" destOrd="0" presId="urn:microsoft.com/office/officeart/2005/8/layout/list1"/>
    <dgm:cxn modelId="{0266F25E-1917-4245-9F08-C1C14C945D45}" type="presOf" srcId="{E6CFFA67-1D55-4803-8A1B-095ECE8292AC}" destId="{4831F3CD-F104-45F0-8151-7100C1ECCA06}" srcOrd="0" destOrd="1" presId="urn:microsoft.com/office/officeart/2005/8/layout/list1"/>
    <dgm:cxn modelId="{773E176E-4F2D-4EE2-8673-3E5C4A7DA514}" type="presOf" srcId="{410EBBF7-F1F2-429D-B27E-D082009AADA0}" destId="{F7B4F403-BA5A-4723-A142-DE5640E0772B}" srcOrd="0" destOrd="0" presId="urn:microsoft.com/office/officeart/2005/8/layout/list1"/>
    <dgm:cxn modelId="{E3114A0C-764A-4AEB-9509-6C95AB7430BB}" type="presOf" srcId="{6F0F2A10-1F44-4FCA-AF08-3263DE5903A4}" destId="{6BE76D86-83BD-4E90-9A63-D05EE1893DDA}" srcOrd="1" destOrd="0" presId="urn:microsoft.com/office/officeart/2005/8/layout/list1"/>
    <dgm:cxn modelId="{C30FDD40-A998-4F01-A920-E45507182208}" type="presOf" srcId="{6F0F2A10-1F44-4FCA-AF08-3263DE5903A4}" destId="{BFEAA20F-1757-45AE-89FC-A0854A268367}" srcOrd="0" destOrd="0" presId="urn:microsoft.com/office/officeart/2005/8/layout/list1"/>
    <dgm:cxn modelId="{65447D9F-76E7-46C3-BE14-75F2CFCF04FC}" type="presOf" srcId="{43F5D8B3-2DA4-47A7-A654-C7AEE816A3D6}" destId="{3FEBE784-C70A-4B93-8DD8-02E6EB4104A5}" srcOrd="0" destOrd="0" presId="urn:microsoft.com/office/officeart/2005/8/layout/list1"/>
    <dgm:cxn modelId="{92F723E3-8459-428A-93EB-9107F992B7A0}" srcId="{410EBBF7-F1F2-429D-B27E-D082009AADA0}" destId="{43F5D8B3-2DA4-47A7-A654-C7AEE816A3D6}" srcOrd="1" destOrd="0" parTransId="{D971E941-CA0E-4ACB-98FB-52BDD1036AEB}" sibTransId="{48610CFA-3F1F-4064-8B8D-F8AB096B7A93}"/>
    <dgm:cxn modelId="{62D22D61-8EF3-48E5-AE0F-8EF5C19C9244}" type="presOf" srcId="{4F61FB02-5E53-470E-9F52-06F0BD0DF0E1}" destId="{5806051D-328F-4A75-A433-279044FED9F0}" srcOrd="0" destOrd="0" presId="urn:microsoft.com/office/officeart/2005/8/layout/list1"/>
    <dgm:cxn modelId="{3B8AD949-33F4-4F7C-BD00-3FC498123523}" srcId="{6F0F2A10-1F44-4FCA-AF08-3263DE5903A4}" destId="{8EA6E53E-8349-4DDA-BD40-868755A98E01}" srcOrd="0" destOrd="0" parTransId="{C75DF3E4-DAEC-4B62-B4F4-C926A3A9AE08}" sibTransId="{F5ECE8F6-7F52-47DA-9D34-D790D5A4B961}"/>
    <dgm:cxn modelId="{57485A32-B141-4FBD-A5D8-457A509523D1}" srcId="{410EBBF7-F1F2-429D-B27E-D082009AADA0}" destId="{6F0F2A10-1F44-4FCA-AF08-3263DE5903A4}" srcOrd="0" destOrd="0" parTransId="{5453BC55-E701-4811-AD38-D891ABD31FE0}" sibTransId="{482F6075-3795-4C32-BCA3-5C5E542A7AFE}"/>
    <dgm:cxn modelId="{D84041F8-8C1C-4B60-83BC-F03FD39146ED}" type="presOf" srcId="{43F5D8B3-2DA4-47A7-A654-C7AEE816A3D6}" destId="{43ECEAA8-0A19-4BD6-B08E-3D944DC2D2C4}" srcOrd="1" destOrd="0" presId="urn:microsoft.com/office/officeart/2005/8/layout/list1"/>
    <dgm:cxn modelId="{42EF4172-C11A-427D-B64B-9BF22E519783}" srcId="{410EBBF7-F1F2-429D-B27E-D082009AADA0}" destId="{37503812-3F4C-4FC4-B924-C09C0C2FBEAA}" srcOrd="2" destOrd="0" parTransId="{11FAE23F-4D77-4D62-9BC4-691BEC5DFA52}" sibTransId="{F8F582F3-0046-4B93-B78D-D1B7BA41F724}"/>
    <dgm:cxn modelId="{B43A48AD-88AB-46C7-B684-2DC02C4F727E}" type="presOf" srcId="{2BF8780C-E4B4-4D20-BF72-61BB21677193}" destId="{4831F3CD-F104-45F0-8151-7100C1ECCA06}" srcOrd="0" destOrd="0" presId="urn:microsoft.com/office/officeart/2005/8/layout/list1"/>
    <dgm:cxn modelId="{76F4F6BA-C97E-4AE2-83AE-BFD3D7B37316}" srcId="{37503812-3F4C-4FC4-B924-C09C0C2FBEAA}" destId="{2BF8780C-E4B4-4D20-BF72-61BB21677193}" srcOrd="0" destOrd="0" parTransId="{CB0ED66B-3AAE-438E-BF00-44C90D262BBF}" sibTransId="{0EE1A1C9-E32C-434F-9949-CE25797ABB3D}"/>
    <dgm:cxn modelId="{2DCCED02-8BDF-4FA7-93A8-031FBBD0957A}" type="presOf" srcId="{8EA6E53E-8349-4DDA-BD40-868755A98E01}" destId="{7049AE2C-4EEE-407C-9C8F-085FEC327128}" srcOrd="0" destOrd="0" presId="urn:microsoft.com/office/officeart/2005/8/layout/list1"/>
    <dgm:cxn modelId="{1C755B66-FFFF-4441-9B15-C8DFD24AEFEC}" srcId="{37503812-3F4C-4FC4-B924-C09C0C2FBEAA}" destId="{E6CFFA67-1D55-4803-8A1B-095ECE8292AC}" srcOrd="1" destOrd="0" parTransId="{0A901BD9-0091-447C-9962-E488A74492BF}" sibTransId="{9F844832-9EE0-492E-8490-5FE5D5B67B89}"/>
    <dgm:cxn modelId="{5DD50543-6365-4F2D-A23F-E57550AEE2D8}" type="presOf" srcId="{37503812-3F4C-4FC4-B924-C09C0C2FBEAA}" destId="{62401576-ED0A-4FD6-8088-ED61AF2BD9B2}" srcOrd="0" destOrd="0" presId="urn:microsoft.com/office/officeart/2005/8/layout/list1"/>
    <dgm:cxn modelId="{D4591FF4-4E25-47C3-88DD-3EF0F8EC66D1}" type="presParOf" srcId="{F7B4F403-BA5A-4723-A142-DE5640E0772B}" destId="{A5C2BCBD-057D-42C2-9303-9F608C0AB65F}" srcOrd="0" destOrd="0" presId="urn:microsoft.com/office/officeart/2005/8/layout/list1"/>
    <dgm:cxn modelId="{0B09927F-C8BE-4342-84AA-7A1382E6B14F}" type="presParOf" srcId="{A5C2BCBD-057D-42C2-9303-9F608C0AB65F}" destId="{BFEAA20F-1757-45AE-89FC-A0854A268367}" srcOrd="0" destOrd="0" presId="urn:microsoft.com/office/officeart/2005/8/layout/list1"/>
    <dgm:cxn modelId="{4FAE790A-C6AE-4C10-8DB4-D7EF76D2ABDF}" type="presParOf" srcId="{A5C2BCBD-057D-42C2-9303-9F608C0AB65F}" destId="{6BE76D86-83BD-4E90-9A63-D05EE1893DDA}" srcOrd="1" destOrd="0" presId="urn:microsoft.com/office/officeart/2005/8/layout/list1"/>
    <dgm:cxn modelId="{7ADBF3BF-D2B2-4567-A79D-B9F188065AFB}" type="presParOf" srcId="{F7B4F403-BA5A-4723-A142-DE5640E0772B}" destId="{41DFACBB-A4A9-47D7-91B2-EC01B992205E}" srcOrd="1" destOrd="0" presId="urn:microsoft.com/office/officeart/2005/8/layout/list1"/>
    <dgm:cxn modelId="{C3ABCC89-9F93-4A76-8B9D-C22C2CB0F411}" type="presParOf" srcId="{F7B4F403-BA5A-4723-A142-DE5640E0772B}" destId="{7049AE2C-4EEE-407C-9C8F-085FEC327128}" srcOrd="2" destOrd="0" presId="urn:microsoft.com/office/officeart/2005/8/layout/list1"/>
    <dgm:cxn modelId="{BCB538AC-FAB2-4A44-8999-79FBBF69E544}" type="presParOf" srcId="{F7B4F403-BA5A-4723-A142-DE5640E0772B}" destId="{E441DFE5-E0B0-4B5F-85BE-59B5F884C3FD}" srcOrd="3" destOrd="0" presId="urn:microsoft.com/office/officeart/2005/8/layout/list1"/>
    <dgm:cxn modelId="{8ACB8793-76FC-498F-A8AD-A49DEB586C93}" type="presParOf" srcId="{F7B4F403-BA5A-4723-A142-DE5640E0772B}" destId="{43A18393-1ACC-4E44-9A8A-00868AAAA1AB}" srcOrd="4" destOrd="0" presId="urn:microsoft.com/office/officeart/2005/8/layout/list1"/>
    <dgm:cxn modelId="{28855DB4-745D-4A65-8359-D8AEDBE4C84D}" type="presParOf" srcId="{43A18393-1ACC-4E44-9A8A-00868AAAA1AB}" destId="{3FEBE784-C70A-4B93-8DD8-02E6EB4104A5}" srcOrd="0" destOrd="0" presId="urn:microsoft.com/office/officeart/2005/8/layout/list1"/>
    <dgm:cxn modelId="{2EED3345-AD10-4F1F-8534-F9E9C2C34630}" type="presParOf" srcId="{43A18393-1ACC-4E44-9A8A-00868AAAA1AB}" destId="{43ECEAA8-0A19-4BD6-B08E-3D944DC2D2C4}" srcOrd="1" destOrd="0" presId="urn:microsoft.com/office/officeart/2005/8/layout/list1"/>
    <dgm:cxn modelId="{547788FC-058E-43FB-B88C-1360C7A5AE31}" type="presParOf" srcId="{F7B4F403-BA5A-4723-A142-DE5640E0772B}" destId="{346B6716-8688-40BE-818B-01668DE6B8B6}" srcOrd="5" destOrd="0" presId="urn:microsoft.com/office/officeart/2005/8/layout/list1"/>
    <dgm:cxn modelId="{45251F96-4BAB-45CB-81A9-7CCD413B20D1}" type="presParOf" srcId="{F7B4F403-BA5A-4723-A142-DE5640E0772B}" destId="{5806051D-328F-4A75-A433-279044FED9F0}" srcOrd="6" destOrd="0" presId="urn:microsoft.com/office/officeart/2005/8/layout/list1"/>
    <dgm:cxn modelId="{F11AC1A4-DCF8-479F-8653-993D869CDB8C}" type="presParOf" srcId="{F7B4F403-BA5A-4723-A142-DE5640E0772B}" destId="{3C6B97D6-37DB-4B41-8068-A99F77F415A5}" srcOrd="7" destOrd="0" presId="urn:microsoft.com/office/officeart/2005/8/layout/list1"/>
    <dgm:cxn modelId="{CCFCCE65-1B5E-4C4D-8431-C1F5EA8D2C58}" type="presParOf" srcId="{F7B4F403-BA5A-4723-A142-DE5640E0772B}" destId="{645AA9A2-AEEF-48AB-87E9-5F735654A9CD}" srcOrd="8" destOrd="0" presId="urn:microsoft.com/office/officeart/2005/8/layout/list1"/>
    <dgm:cxn modelId="{C432ABEE-865B-4262-AB49-F7D58220D47E}" type="presParOf" srcId="{645AA9A2-AEEF-48AB-87E9-5F735654A9CD}" destId="{62401576-ED0A-4FD6-8088-ED61AF2BD9B2}" srcOrd="0" destOrd="0" presId="urn:microsoft.com/office/officeart/2005/8/layout/list1"/>
    <dgm:cxn modelId="{43ABB384-C75A-4280-AEB0-9A3AC6F7D4A9}" type="presParOf" srcId="{645AA9A2-AEEF-48AB-87E9-5F735654A9CD}" destId="{99E7D638-D1D8-42A0-B3AB-09798B282CE1}" srcOrd="1" destOrd="0" presId="urn:microsoft.com/office/officeart/2005/8/layout/list1"/>
    <dgm:cxn modelId="{DF5BDC09-2C3E-4855-805D-A8C60F293A82}" type="presParOf" srcId="{F7B4F403-BA5A-4723-A142-DE5640E0772B}" destId="{96BBFEC8-5722-4945-9598-43DFE43171BA}" srcOrd="9" destOrd="0" presId="urn:microsoft.com/office/officeart/2005/8/layout/list1"/>
    <dgm:cxn modelId="{96BC5E89-3F12-4DAA-96CF-DD6EA8240578}" type="presParOf" srcId="{F7B4F403-BA5A-4723-A142-DE5640E0772B}" destId="{4831F3CD-F104-45F0-8151-7100C1ECCA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D8914-6B93-4246-9651-251A7B0917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55C5C6-4E19-46AB-9939-363189EB7FEC}">
      <dgm:prSet custT="1"/>
      <dgm:spPr/>
      <dgm:t>
        <a:bodyPr/>
        <a:lstStyle/>
        <a:p>
          <a:pPr rtl="0"/>
          <a:r>
            <a:rPr lang="en-US" sz="2000" b="1" dirty="0" smtClean="0"/>
            <a:t>Advantages</a:t>
          </a:r>
          <a:endParaRPr lang="en-US" sz="1600" b="1" dirty="0"/>
        </a:p>
      </dgm:t>
    </dgm:pt>
    <dgm:pt modelId="{993E965C-AC7B-42FF-8C08-528D0C86302D}" type="parTrans" cxnId="{3089F30D-7E3C-4179-87F3-48A438A44673}">
      <dgm:prSet/>
      <dgm:spPr/>
      <dgm:t>
        <a:bodyPr/>
        <a:lstStyle/>
        <a:p>
          <a:endParaRPr lang="en-US"/>
        </a:p>
      </dgm:t>
    </dgm:pt>
    <dgm:pt modelId="{D5207837-5B02-463F-8D5A-10E6FC82D65A}" type="sibTrans" cxnId="{3089F30D-7E3C-4179-87F3-48A438A44673}">
      <dgm:prSet/>
      <dgm:spPr/>
      <dgm:t>
        <a:bodyPr/>
        <a:lstStyle/>
        <a:p>
          <a:endParaRPr lang="en-US"/>
        </a:p>
      </dgm:t>
    </dgm:pt>
    <dgm:pt modelId="{AA604421-8060-4E7C-919D-0AE7FDAB64AE}">
      <dgm:prSet/>
      <dgm:spPr/>
      <dgm:t>
        <a:bodyPr/>
        <a:lstStyle/>
        <a:p>
          <a:pPr rtl="0"/>
          <a:r>
            <a:rPr lang="en-US" dirty="0" smtClean="0"/>
            <a:t>Focuses the group on specific performance targets.</a:t>
          </a:r>
          <a:endParaRPr lang="en-US" dirty="0"/>
        </a:p>
      </dgm:t>
    </dgm:pt>
    <dgm:pt modelId="{EB3300BA-3FD7-4AFF-8B35-65C81EEC890D}" type="parTrans" cxnId="{3A2FC2BD-DC9D-4FDA-8AB5-A83FD02ADBEC}">
      <dgm:prSet/>
      <dgm:spPr/>
      <dgm:t>
        <a:bodyPr/>
        <a:lstStyle/>
        <a:p>
          <a:endParaRPr lang="en-US"/>
        </a:p>
      </dgm:t>
    </dgm:pt>
    <dgm:pt modelId="{9DBDBDFE-6AB2-4971-BD41-C379FA588BF3}" type="sibTrans" cxnId="{3A2FC2BD-DC9D-4FDA-8AB5-A83FD02ADBEC}">
      <dgm:prSet/>
      <dgm:spPr/>
      <dgm:t>
        <a:bodyPr/>
        <a:lstStyle/>
        <a:p>
          <a:endParaRPr lang="en-US"/>
        </a:p>
      </dgm:t>
    </dgm:pt>
    <dgm:pt modelId="{77B5FF8A-36C3-4B18-A2D6-7E045E124C93}">
      <dgm:prSet/>
      <dgm:spPr/>
      <dgm:t>
        <a:bodyPr/>
        <a:lstStyle/>
        <a:p>
          <a:pPr rtl="0"/>
          <a:r>
            <a:rPr lang="en-US" dirty="0" smtClean="0"/>
            <a:t>Since rewards are controllable by individuals, the programs can be very motivational.</a:t>
          </a:r>
          <a:endParaRPr lang="en-US" dirty="0"/>
        </a:p>
      </dgm:t>
    </dgm:pt>
    <dgm:pt modelId="{038343B6-8BCA-434B-A2E5-B959EE98B103}" type="parTrans" cxnId="{3B609094-E777-43AB-9F0A-50B2E26D43C4}">
      <dgm:prSet/>
      <dgm:spPr/>
      <dgm:t>
        <a:bodyPr/>
        <a:lstStyle/>
        <a:p>
          <a:endParaRPr lang="en-US"/>
        </a:p>
      </dgm:t>
    </dgm:pt>
    <dgm:pt modelId="{0F4A63DF-29FF-42A3-8B2A-0F9A65526BAA}" type="sibTrans" cxnId="{3B609094-E777-43AB-9F0A-50B2E26D43C4}">
      <dgm:prSet/>
      <dgm:spPr/>
      <dgm:t>
        <a:bodyPr/>
        <a:lstStyle/>
        <a:p>
          <a:endParaRPr lang="en-US"/>
        </a:p>
      </dgm:t>
    </dgm:pt>
    <dgm:pt modelId="{0EE49B31-E3A7-4641-BE5B-C7B4190CAA7D}">
      <dgm:prSet/>
      <dgm:spPr/>
      <dgm:t>
        <a:bodyPr/>
        <a:lstStyle/>
        <a:p>
          <a:pPr rtl="0"/>
          <a:r>
            <a:rPr lang="en-US" dirty="0" smtClean="0"/>
            <a:t>The program can be integrated with other corporate initiatives and leads to improved communication and employee relations</a:t>
          </a:r>
          <a:endParaRPr lang="en-US" dirty="0"/>
        </a:p>
      </dgm:t>
    </dgm:pt>
    <dgm:pt modelId="{FAE81652-85B0-4D3E-926A-EC5BFE5A425E}" type="parTrans" cxnId="{773E4F8A-184B-40D4-ABB3-E202D5D8F51D}">
      <dgm:prSet/>
      <dgm:spPr/>
      <dgm:t>
        <a:bodyPr/>
        <a:lstStyle/>
        <a:p>
          <a:endParaRPr lang="en-US"/>
        </a:p>
      </dgm:t>
    </dgm:pt>
    <dgm:pt modelId="{E6354854-3C6E-4080-B62B-3415454BDCF3}" type="sibTrans" cxnId="{773E4F8A-184B-40D4-ABB3-E202D5D8F51D}">
      <dgm:prSet/>
      <dgm:spPr/>
      <dgm:t>
        <a:bodyPr/>
        <a:lstStyle/>
        <a:p>
          <a:endParaRPr lang="en-US"/>
        </a:p>
      </dgm:t>
    </dgm:pt>
    <dgm:pt modelId="{275EFC85-A4E2-4206-98D7-2B6A5F49F3A2}">
      <dgm:prSet custT="1"/>
      <dgm:spPr/>
      <dgm:t>
        <a:bodyPr/>
        <a:lstStyle/>
        <a:p>
          <a:pPr rtl="0"/>
          <a:r>
            <a:rPr lang="en-US" sz="2000" b="1" dirty="0" smtClean="0"/>
            <a:t>Disadvantages</a:t>
          </a:r>
          <a:endParaRPr lang="en-US" sz="1600" b="1" dirty="0"/>
        </a:p>
      </dgm:t>
    </dgm:pt>
    <dgm:pt modelId="{BD4DCBC3-827A-41DC-8F3C-057A8BDC609F}" type="parTrans" cxnId="{907D33D3-9948-429B-B92A-87CC9209DE4A}">
      <dgm:prSet/>
      <dgm:spPr/>
      <dgm:t>
        <a:bodyPr/>
        <a:lstStyle/>
        <a:p>
          <a:endParaRPr lang="en-US"/>
        </a:p>
      </dgm:t>
    </dgm:pt>
    <dgm:pt modelId="{75AF9256-E835-4F5B-907A-916DC1FEC1F9}" type="sibTrans" cxnId="{907D33D3-9948-429B-B92A-87CC9209DE4A}">
      <dgm:prSet/>
      <dgm:spPr/>
      <dgm:t>
        <a:bodyPr/>
        <a:lstStyle/>
        <a:p>
          <a:endParaRPr lang="en-US"/>
        </a:p>
      </dgm:t>
    </dgm:pt>
    <dgm:pt modelId="{042757BC-EA43-4C53-87C8-84A820A7F313}">
      <dgm:prSet/>
      <dgm:spPr/>
      <dgm:t>
        <a:bodyPr/>
        <a:lstStyle/>
        <a:p>
          <a:pPr rtl="0"/>
          <a:r>
            <a:rPr lang="en-US" dirty="0" smtClean="0"/>
            <a:t>Can be costly to install and administer.</a:t>
          </a:r>
          <a:endParaRPr lang="en-US" dirty="0"/>
        </a:p>
      </dgm:t>
    </dgm:pt>
    <dgm:pt modelId="{2DF42FD9-8B1A-439D-AA9E-2FA882ADDFDE}" type="parTrans" cxnId="{0BEBD777-2AE4-4A75-ADE6-9FAECEE68753}">
      <dgm:prSet/>
      <dgm:spPr/>
      <dgm:t>
        <a:bodyPr/>
        <a:lstStyle/>
        <a:p>
          <a:endParaRPr lang="en-US"/>
        </a:p>
      </dgm:t>
    </dgm:pt>
    <dgm:pt modelId="{3938656F-6633-4943-9A25-FEED4B4B0213}" type="sibTrans" cxnId="{0BEBD777-2AE4-4A75-ADE6-9FAECEE68753}">
      <dgm:prSet/>
      <dgm:spPr/>
      <dgm:t>
        <a:bodyPr/>
        <a:lstStyle/>
        <a:p>
          <a:endParaRPr lang="en-US"/>
        </a:p>
      </dgm:t>
    </dgm:pt>
    <dgm:pt modelId="{96339F62-F0F9-48FF-AA7F-2255D1D33BCC}">
      <dgm:prSet/>
      <dgm:spPr/>
      <dgm:t>
        <a:bodyPr/>
        <a:lstStyle/>
        <a:p>
          <a:pPr rtl="0"/>
          <a:r>
            <a:rPr lang="en-US" dirty="0" smtClean="0"/>
            <a:t>De-emphasizes individual performance, may create excessive peer pressure.</a:t>
          </a:r>
          <a:endParaRPr lang="en-US" dirty="0"/>
        </a:p>
      </dgm:t>
    </dgm:pt>
    <dgm:pt modelId="{474FC1BE-8A15-41EA-8E0A-E5D31630D756}" type="parTrans" cxnId="{31B58804-6CC0-416D-B3C4-C6AC4FD63672}">
      <dgm:prSet/>
      <dgm:spPr/>
      <dgm:t>
        <a:bodyPr/>
        <a:lstStyle/>
        <a:p>
          <a:endParaRPr lang="en-US"/>
        </a:p>
      </dgm:t>
    </dgm:pt>
    <dgm:pt modelId="{B758C301-A7D9-45EC-B818-3FCA6DA91AC7}" type="sibTrans" cxnId="{31B58804-6CC0-416D-B3C4-C6AC4FD63672}">
      <dgm:prSet/>
      <dgm:spPr/>
      <dgm:t>
        <a:bodyPr/>
        <a:lstStyle/>
        <a:p>
          <a:endParaRPr lang="en-US"/>
        </a:p>
      </dgm:t>
    </dgm:pt>
    <dgm:pt modelId="{8C8E8315-89F3-4682-95E1-B8FC2E602588}">
      <dgm:prSet/>
      <dgm:spPr/>
      <dgm:t>
        <a:bodyPr/>
        <a:lstStyle/>
        <a:p>
          <a:pPr rtl="0"/>
          <a:r>
            <a:rPr lang="en-US" dirty="0" smtClean="0"/>
            <a:t>Requires open communication with employees on costs, profitability, etc. If the performance targets are not carefully selected, adverse results may occur. </a:t>
          </a:r>
          <a:endParaRPr lang="en-US" dirty="0"/>
        </a:p>
      </dgm:t>
    </dgm:pt>
    <dgm:pt modelId="{299F989D-9E33-4AD9-A82B-57DCC9A12D8B}" type="parTrans" cxnId="{09885241-0CEF-4FE3-8DF6-094B35332DB9}">
      <dgm:prSet/>
      <dgm:spPr/>
      <dgm:t>
        <a:bodyPr/>
        <a:lstStyle/>
        <a:p>
          <a:endParaRPr lang="en-US"/>
        </a:p>
      </dgm:t>
    </dgm:pt>
    <dgm:pt modelId="{6054878F-ECA2-488D-8DA2-D36A649E69D6}" type="sibTrans" cxnId="{09885241-0CEF-4FE3-8DF6-094B35332DB9}">
      <dgm:prSet/>
      <dgm:spPr/>
      <dgm:t>
        <a:bodyPr/>
        <a:lstStyle/>
        <a:p>
          <a:endParaRPr lang="en-US"/>
        </a:p>
      </dgm:t>
    </dgm:pt>
    <dgm:pt modelId="{6FDDB978-564A-4D09-8224-5D166E3928F7}" type="pres">
      <dgm:prSet presAssocID="{115D8914-6B93-4246-9651-251A7B0917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07CBA1-8285-4B0E-A441-BE8301EDBA93}" type="pres">
      <dgm:prSet presAssocID="{9455C5C6-4E19-46AB-9939-363189EB7FEC}" presName="composite" presStyleCnt="0"/>
      <dgm:spPr/>
    </dgm:pt>
    <dgm:pt modelId="{554626EA-7902-4C58-9714-97C125AA68BC}" type="pres">
      <dgm:prSet presAssocID="{9455C5C6-4E19-46AB-9939-363189EB7FE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ABF0E-A29A-4F29-81B6-7A129A531A37}" type="pres">
      <dgm:prSet presAssocID="{9455C5C6-4E19-46AB-9939-363189EB7FE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93E0F-1422-4CBD-A8E9-6BBE51A454BE}" type="pres">
      <dgm:prSet presAssocID="{D5207837-5B02-463F-8D5A-10E6FC82D65A}" presName="space" presStyleCnt="0"/>
      <dgm:spPr/>
    </dgm:pt>
    <dgm:pt modelId="{91791F20-C64D-40F6-9079-A593C83ED9C5}" type="pres">
      <dgm:prSet presAssocID="{275EFC85-A4E2-4206-98D7-2B6A5F49F3A2}" presName="composite" presStyleCnt="0"/>
      <dgm:spPr/>
    </dgm:pt>
    <dgm:pt modelId="{9D9B615D-0269-40CA-ABDE-9E0039034889}" type="pres">
      <dgm:prSet presAssocID="{275EFC85-A4E2-4206-98D7-2B6A5F49F3A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AB1DD-6F78-468C-8094-4A528A9688E1}" type="pres">
      <dgm:prSet presAssocID="{275EFC85-A4E2-4206-98D7-2B6A5F49F3A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98C7-F074-4233-9922-49472D084214}" type="presOf" srcId="{042757BC-EA43-4C53-87C8-84A820A7F313}" destId="{A13AB1DD-6F78-468C-8094-4A528A9688E1}" srcOrd="0" destOrd="0" presId="urn:microsoft.com/office/officeart/2005/8/layout/hList1"/>
    <dgm:cxn modelId="{235D93A5-F4FA-4435-B20C-6E47DFEB7AB1}" type="presOf" srcId="{77B5FF8A-36C3-4B18-A2D6-7E045E124C93}" destId="{5D4ABF0E-A29A-4F29-81B6-7A129A531A37}" srcOrd="0" destOrd="1" presId="urn:microsoft.com/office/officeart/2005/8/layout/hList1"/>
    <dgm:cxn modelId="{773E4F8A-184B-40D4-ABB3-E202D5D8F51D}" srcId="{9455C5C6-4E19-46AB-9939-363189EB7FEC}" destId="{0EE49B31-E3A7-4641-BE5B-C7B4190CAA7D}" srcOrd="2" destOrd="0" parTransId="{FAE81652-85B0-4D3E-926A-EC5BFE5A425E}" sibTransId="{E6354854-3C6E-4080-B62B-3415454BDCF3}"/>
    <dgm:cxn modelId="{6AA217D3-7D06-4BDD-98AA-E0D5A526E4A1}" type="presOf" srcId="{275EFC85-A4E2-4206-98D7-2B6A5F49F3A2}" destId="{9D9B615D-0269-40CA-ABDE-9E0039034889}" srcOrd="0" destOrd="0" presId="urn:microsoft.com/office/officeart/2005/8/layout/hList1"/>
    <dgm:cxn modelId="{A04E45AC-1430-4403-99D5-0EE076F1D402}" type="presOf" srcId="{115D8914-6B93-4246-9651-251A7B091770}" destId="{6FDDB978-564A-4D09-8224-5D166E3928F7}" srcOrd="0" destOrd="0" presId="urn:microsoft.com/office/officeart/2005/8/layout/hList1"/>
    <dgm:cxn modelId="{907D33D3-9948-429B-B92A-87CC9209DE4A}" srcId="{115D8914-6B93-4246-9651-251A7B091770}" destId="{275EFC85-A4E2-4206-98D7-2B6A5F49F3A2}" srcOrd="1" destOrd="0" parTransId="{BD4DCBC3-827A-41DC-8F3C-057A8BDC609F}" sibTransId="{75AF9256-E835-4F5B-907A-916DC1FEC1F9}"/>
    <dgm:cxn modelId="{31B58804-6CC0-416D-B3C4-C6AC4FD63672}" srcId="{275EFC85-A4E2-4206-98D7-2B6A5F49F3A2}" destId="{96339F62-F0F9-48FF-AA7F-2255D1D33BCC}" srcOrd="1" destOrd="0" parTransId="{474FC1BE-8A15-41EA-8E0A-E5D31630D756}" sibTransId="{B758C301-A7D9-45EC-B818-3FCA6DA91AC7}"/>
    <dgm:cxn modelId="{11FD1459-7A67-40CB-8303-BF33FD40C6DE}" type="presOf" srcId="{0EE49B31-E3A7-4641-BE5B-C7B4190CAA7D}" destId="{5D4ABF0E-A29A-4F29-81B6-7A129A531A37}" srcOrd="0" destOrd="2" presId="urn:microsoft.com/office/officeart/2005/8/layout/hList1"/>
    <dgm:cxn modelId="{90D5B24C-04C7-4714-9529-2E2D78A75A0F}" type="presOf" srcId="{8C8E8315-89F3-4682-95E1-B8FC2E602588}" destId="{A13AB1DD-6F78-468C-8094-4A528A9688E1}" srcOrd="0" destOrd="2" presId="urn:microsoft.com/office/officeart/2005/8/layout/hList1"/>
    <dgm:cxn modelId="{2183D033-4A7A-4E3D-9F51-14FD3AEBC187}" type="presOf" srcId="{AA604421-8060-4E7C-919D-0AE7FDAB64AE}" destId="{5D4ABF0E-A29A-4F29-81B6-7A129A531A37}" srcOrd="0" destOrd="0" presId="urn:microsoft.com/office/officeart/2005/8/layout/hList1"/>
    <dgm:cxn modelId="{0BEBD777-2AE4-4A75-ADE6-9FAECEE68753}" srcId="{275EFC85-A4E2-4206-98D7-2B6A5F49F3A2}" destId="{042757BC-EA43-4C53-87C8-84A820A7F313}" srcOrd="0" destOrd="0" parTransId="{2DF42FD9-8B1A-439D-AA9E-2FA882ADDFDE}" sibTransId="{3938656F-6633-4943-9A25-FEED4B4B0213}"/>
    <dgm:cxn modelId="{09885241-0CEF-4FE3-8DF6-094B35332DB9}" srcId="{275EFC85-A4E2-4206-98D7-2B6A5F49F3A2}" destId="{8C8E8315-89F3-4682-95E1-B8FC2E602588}" srcOrd="2" destOrd="0" parTransId="{299F989D-9E33-4AD9-A82B-57DCC9A12D8B}" sibTransId="{6054878F-ECA2-488D-8DA2-D36A649E69D6}"/>
    <dgm:cxn modelId="{3B609094-E777-43AB-9F0A-50B2E26D43C4}" srcId="{9455C5C6-4E19-46AB-9939-363189EB7FEC}" destId="{77B5FF8A-36C3-4B18-A2D6-7E045E124C93}" srcOrd="1" destOrd="0" parTransId="{038343B6-8BCA-434B-A2E5-B959EE98B103}" sibTransId="{0F4A63DF-29FF-42A3-8B2A-0F9A65526BAA}"/>
    <dgm:cxn modelId="{3089F30D-7E3C-4179-87F3-48A438A44673}" srcId="{115D8914-6B93-4246-9651-251A7B091770}" destId="{9455C5C6-4E19-46AB-9939-363189EB7FEC}" srcOrd="0" destOrd="0" parTransId="{993E965C-AC7B-42FF-8C08-528D0C86302D}" sibTransId="{D5207837-5B02-463F-8D5A-10E6FC82D65A}"/>
    <dgm:cxn modelId="{D21BFDDE-A368-4746-807C-F15B9E1FE65C}" type="presOf" srcId="{96339F62-F0F9-48FF-AA7F-2255D1D33BCC}" destId="{A13AB1DD-6F78-468C-8094-4A528A9688E1}" srcOrd="0" destOrd="1" presId="urn:microsoft.com/office/officeart/2005/8/layout/hList1"/>
    <dgm:cxn modelId="{DB689D0C-4EA7-49BF-8893-7E00409635D3}" type="presOf" srcId="{9455C5C6-4E19-46AB-9939-363189EB7FEC}" destId="{554626EA-7902-4C58-9714-97C125AA68BC}" srcOrd="0" destOrd="0" presId="urn:microsoft.com/office/officeart/2005/8/layout/hList1"/>
    <dgm:cxn modelId="{3A2FC2BD-DC9D-4FDA-8AB5-A83FD02ADBEC}" srcId="{9455C5C6-4E19-46AB-9939-363189EB7FEC}" destId="{AA604421-8060-4E7C-919D-0AE7FDAB64AE}" srcOrd="0" destOrd="0" parTransId="{EB3300BA-3FD7-4AFF-8B35-65C81EEC890D}" sibTransId="{9DBDBDFE-6AB2-4971-BD41-C379FA588BF3}"/>
    <dgm:cxn modelId="{69F1A0BD-30E5-4965-B959-359159D364C4}" type="presParOf" srcId="{6FDDB978-564A-4D09-8224-5D166E3928F7}" destId="{E307CBA1-8285-4B0E-A441-BE8301EDBA93}" srcOrd="0" destOrd="0" presId="urn:microsoft.com/office/officeart/2005/8/layout/hList1"/>
    <dgm:cxn modelId="{59CE9235-4759-46A9-9504-ED20B43D2353}" type="presParOf" srcId="{E307CBA1-8285-4B0E-A441-BE8301EDBA93}" destId="{554626EA-7902-4C58-9714-97C125AA68BC}" srcOrd="0" destOrd="0" presId="urn:microsoft.com/office/officeart/2005/8/layout/hList1"/>
    <dgm:cxn modelId="{EF45A947-ABF6-47E9-92CE-F03444776380}" type="presParOf" srcId="{E307CBA1-8285-4B0E-A441-BE8301EDBA93}" destId="{5D4ABF0E-A29A-4F29-81B6-7A129A531A37}" srcOrd="1" destOrd="0" presId="urn:microsoft.com/office/officeart/2005/8/layout/hList1"/>
    <dgm:cxn modelId="{7EBCA3D1-0445-4C65-96EC-FE7087131FD0}" type="presParOf" srcId="{6FDDB978-564A-4D09-8224-5D166E3928F7}" destId="{D1293E0F-1422-4CBD-A8E9-6BBE51A454BE}" srcOrd="1" destOrd="0" presId="urn:microsoft.com/office/officeart/2005/8/layout/hList1"/>
    <dgm:cxn modelId="{7133DC19-1DAF-49A7-AD2C-060BE4063006}" type="presParOf" srcId="{6FDDB978-564A-4D09-8224-5D166E3928F7}" destId="{91791F20-C64D-40F6-9079-A593C83ED9C5}" srcOrd="2" destOrd="0" presId="urn:microsoft.com/office/officeart/2005/8/layout/hList1"/>
    <dgm:cxn modelId="{298822A1-DBF6-4F7C-939E-A7CE2E698756}" type="presParOf" srcId="{91791F20-C64D-40F6-9079-A593C83ED9C5}" destId="{9D9B615D-0269-40CA-ABDE-9E0039034889}" srcOrd="0" destOrd="0" presId="urn:microsoft.com/office/officeart/2005/8/layout/hList1"/>
    <dgm:cxn modelId="{D372D96B-0A95-4215-813B-3ED438EB66A5}" type="presParOf" srcId="{91791F20-C64D-40F6-9079-A593C83ED9C5}" destId="{A13AB1DD-6F78-468C-8094-4A528A9688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EFAC5-E27A-43DE-AA34-2C4C513D5F4F}">
      <dsp:nvSpPr>
        <dsp:cNvPr id="0" name=""/>
        <dsp:cNvSpPr/>
      </dsp:nvSpPr>
      <dsp:spPr>
        <a:xfrm>
          <a:off x="40" y="653912"/>
          <a:ext cx="3845569" cy="1519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Intrinsic rewards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come from the job itself, such as:</a:t>
          </a:r>
          <a:endParaRPr lang="en-US" sz="2300" kern="1200" dirty="0"/>
        </a:p>
      </dsp:txBody>
      <dsp:txXfrm>
        <a:off x="40" y="653912"/>
        <a:ext cx="3845569" cy="1519411"/>
      </dsp:txXfrm>
    </dsp:sp>
    <dsp:sp modelId="{B938C3FF-4CE3-4CF7-B1F0-0D1A4E744309}">
      <dsp:nvSpPr>
        <dsp:cNvPr id="0" name=""/>
        <dsp:cNvSpPr/>
      </dsp:nvSpPr>
      <dsp:spPr>
        <a:xfrm>
          <a:off x="40" y="2173324"/>
          <a:ext cx="3845569" cy="1698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Pride in one’s work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Feelings of accomplishment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Being part of a work team </a:t>
          </a:r>
          <a:endParaRPr lang="en-US" sz="2300" kern="1200" dirty="0"/>
        </a:p>
      </dsp:txBody>
      <dsp:txXfrm>
        <a:off x="40" y="2173324"/>
        <a:ext cx="3845569" cy="1698726"/>
      </dsp:txXfrm>
    </dsp:sp>
    <dsp:sp modelId="{9A95AB52-9C40-4DA2-9201-D3752D02C84B}">
      <dsp:nvSpPr>
        <dsp:cNvPr id="0" name=""/>
        <dsp:cNvSpPr/>
      </dsp:nvSpPr>
      <dsp:spPr>
        <a:xfrm>
          <a:off x="4383989" y="653912"/>
          <a:ext cx="3845569" cy="1519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Extrinsic rewards 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come from a source outside the job, mainly by management:</a:t>
          </a:r>
          <a:endParaRPr lang="en-US" sz="2300" kern="1200" dirty="0"/>
        </a:p>
      </dsp:txBody>
      <dsp:txXfrm>
        <a:off x="4383989" y="653912"/>
        <a:ext cx="3845569" cy="1519411"/>
      </dsp:txXfrm>
    </dsp:sp>
    <dsp:sp modelId="{344A72B2-885C-4070-B804-14B3BA9D93F9}">
      <dsp:nvSpPr>
        <dsp:cNvPr id="0" name=""/>
        <dsp:cNvSpPr/>
      </dsp:nvSpPr>
      <dsp:spPr>
        <a:xfrm>
          <a:off x="4383989" y="2173324"/>
          <a:ext cx="3845569" cy="1698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Money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Promotions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Benefits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</dsp:txBody>
      <dsp:txXfrm>
        <a:off x="4383989" y="2173324"/>
        <a:ext cx="3845569" cy="1698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9AE2C-4EEE-407C-9C8F-085FEC327128}">
      <dsp:nvSpPr>
        <dsp:cNvPr id="0" name=""/>
        <dsp:cNvSpPr/>
      </dsp:nvSpPr>
      <dsp:spPr>
        <a:xfrm>
          <a:off x="0" y="402816"/>
          <a:ext cx="8229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committee places jobs in a simple rank order from highest (worth highest pay) to lowest.</a:t>
          </a:r>
          <a:endParaRPr lang="en-US" sz="1800" kern="1200" dirty="0"/>
        </a:p>
      </dsp:txBody>
      <dsp:txXfrm>
        <a:off x="0" y="402816"/>
        <a:ext cx="8229600" cy="992250"/>
      </dsp:txXfrm>
    </dsp:sp>
    <dsp:sp modelId="{6BE76D86-83BD-4E90-9A63-D05EE1893DDA}">
      <dsp:nvSpPr>
        <dsp:cNvPr id="0" name=""/>
        <dsp:cNvSpPr/>
      </dsp:nvSpPr>
      <dsp:spPr>
        <a:xfrm>
          <a:off x="411480" y="137136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Ordering method</a:t>
          </a:r>
          <a:endParaRPr lang="en-US" sz="1800" kern="1200" dirty="0"/>
        </a:p>
      </dsp:txBody>
      <dsp:txXfrm>
        <a:off x="437419" y="163075"/>
        <a:ext cx="5708842" cy="479482"/>
      </dsp:txXfrm>
    </dsp:sp>
    <dsp:sp modelId="{5806051D-328F-4A75-A433-279044FED9F0}">
      <dsp:nvSpPr>
        <dsp:cNvPr id="0" name=""/>
        <dsp:cNvSpPr/>
      </dsp:nvSpPr>
      <dsp:spPr>
        <a:xfrm>
          <a:off x="0" y="1757946"/>
          <a:ext cx="82296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Jobs placed in grades to compare their descriptions to the benchmarked jobs. Look for a common denominator (skills, knowledge, responsibility).</a:t>
          </a:r>
          <a:endParaRPr lang="en-US" sz="1800" kern="1200" dirty="0"/>
        </a:p>
      </dsp:txBody>
      <dsp:txXfrm>
        <a:off x="0" y="1757946"/>
        <a:ext cx="8229600" cy="992250"/>
      </dsp:txXfrm>
    </dsp:sp>
    <dsp:sp modelId="{43ECEAA8-0A19-4BD6-B08E-3D944DC2D2C4}">
      <dsp:nvSpPr>
        <dsp:cNvPr id="0" name=""/>
        <dsp:cNvSpPr/>
      </dsp:nvSpPr>
      <dsp:spPr>
        <a:xfrm>
          <a:off x="411480" y="1492266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Classification method</a:t>
          </a:r>
          <a:endParaRPr lang="en-US" sz="1800" kern="1200" dirty="0"/>
        </a:p>
      </dsp:txBody>
      <dsp:txXfrm>
        <a:off x="437419" y="1518205"/>
        <a:ext cx="5708842" cy="479482"/>
      </dsp:txXfrm>
    </dsp:sp>
    <dsp:sp modelId="{4831F3CD-F104-45F0-8151-7100C1ECCA06}">
      <dsp:nvSpPr>
        <dsp:cNvPr id="0" name=""/>
        <dsp:cNvSpPr/>
      </dsp:nvSpPr>
      <dsp:spPr>
        <a:xfrm>
          <a:off x="0" y="3113076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Jobs are rated and allocated points on several criteria. 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Jobs with similar point totals are placed in similar pay grades. Offers the greatest stability.</a:t>
          </a:r>
          <a:endParaRPr lang="en-US" sz="1800" kern="1200" dirty="0"/>
        </a:p>
      </dsp:txBody>
      <dsp:txXfrm>
        <a:off x="0" y="3113076"/>
        <a:ext cx="8229600" cy="1275750"/>
      </dsp:txXfrm>
    </dsp:sp>
    <dsp:sp modelId="{99E7D638-D1D8-42A0-B3AB-09798B282CE1}">
      <dsp:nvSpPr>
        <dsp:cNvPr id="0" name=""/>
        <dsp:cNvSpPr/>
      </dsp:nvSpPr>
      <dsp:spPr>
        <a:xfrm>
          <a:off x="411480" y="2847396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Point method</a:t>
          </a:r>
          <a:endParaRPr lang="en-US" sz="1800" kern="1200" dirty="0"/>
        </a:p>
      </dsp:txBody>
      <dsp:txXfrm>
        <a:off x="437419" y="2873335"/>
        <a:ext cx="57088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26EA-7902-4C58-9714-97C125AA68BC}">
      <dsp:nvSpPr>
        <dsp:cNvPr id="0" name=""/>
        <dsp:cNvSpPr/>
      </dsp:nvSpPr>
      <dsp:spPr>
        <a:xfrm>
          <a:off x="40" y="165756"/>
          <a:ext cx="384556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Advantages</a:t>
          </a:r>
          <a:endParaRPr lang="en-US" sz="1600" b="1" kern="1200" dirty="0"/>
        </a:p>
      </dsp:txBody>
      <dsp:txXfrm>
        <a:off x="40" y="165756"/>
        <a:ext cx="3845569" cy="489600"/>
      </dsp:txXfrm>
    </dsp:sp>
    <dsp:sp modelId="{5D4ABF0E-A29A-4F29-81B6-7A129A531A37}">
      <dsp:nvSpPr>
        <dsp:cNvPr id="0" name=""/>
        <dsp:cNvSpPr/>
      </dsp:nvSpPr>
      <dsp:spPr>
        <a:xfrm>
          <a:off x="40" y="655356"/>
          <a:ext cx="3845569" cy="2333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Focuses the group on specific performance targets.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Since rewards are controllable by individuals, the programs can be very motivational.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program can be integrated with other corporate initiatives and leads to improved communication and employee relations</a:t>
          </a:r>
          <a:endParaRPr lang="en-US" sz="1700" kern="1200" dirty="0"/>
        </a:p>
      </dsp:txBody>
      <dsp:txXfrm>
        <a:off x="40" y="655356"/>
        <a:ext cx="3845569" cy="2333250"/>
      </dsp:txXfrm>
    </dsp:sp>
    <dsp:sp modelId="{9D9B615D-0269-40CA-ABDE-9E0039034889}">
      <dsp:nvSpPr>
        <dsp:cNvPr id="0" name=""/>
        <dsp:cNvSpPr/>
      </dsp:nvSpPr>
      <dsp:spPr>
        <a:xfrm>
          <a:off x="4383989" y="165756"/>
          <a:ext cx="384556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Disadvantages</a:t>
          </a:r>
          <a:endParaRPr lang="en-US" sz="1600" b="1" kern="1200" dirty="0"/>
        </a:p>
      </dsp:txBody>
      <dsp:txXfrm>
        <a:off x="4383989" y="165756"/>
        <a:ext cx="3845569" cy="489600"/>
      </dsp:txXfrm>
    </dsp:sp>
    <dsp:sp modelId="{A13AB1DD-6F78-468C-8094-4A528A9688E1}">
      <dsp:nvSpPr>
        <dsp:cNvPr id="0" name=""/>
        <dsp:cNvSpPr/>
      </dsp:nvSpPr>
      <dsp:spPr>
        <a:xfrm>
          <a:off x="4383989" y="655356"/>
          <a:ext cx="3845569" cy="2333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Can be costly to install and administer.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De-emphasizes individual performance, may create excessive peer pressure.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Requires open communication with employees on costs, profitability, etc. If the performance targets are not carefully selected, adverse results may occur. </a:t>
          </a:r>
          <a:endParaRPr lang="en-US" sz="1700" kern="1200" dirty="0"/>
        </a:p>
      </dsp:txBody>
      <dsp:txXfrm>
        <a:off x="4383989" y="655356"/>
        <a:ext cx="3845569" cy="233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s.gov/bls/blswag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digest.com/jul/gainshre.html" TargetMode="External"/><Relationship Id="rId2" Type="http://schemas.openxmlformats.org/officeDocument/2006/relationships/hyperlink" Target="http://www.scanl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ffingtonpost.com/2012/12/11/ceo-worker-pay-ratio_n_2259233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nvestorplace.com/2012/01/ceo-golden-parachute-executive-compens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alary.nytimes.com/" TargetMode="External"/><Relationship Id="rId2" Type="http://schemas.openxmlformats.org/officeDocument/2006/relationships/hyperlink" Target="http://www.sala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laryexper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l.gov/whd/fls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11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Establishing Rewards and Pay Plans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Job evaluation helps set pay structure.</a:t>
            </a:r>
          </a:p>
          <a:p>
            <a:r>
              <a:rPr lang="en-US" sz="2800" dirty="0" smtClean="0"/>
              <a:t>Job analysis information determines the relative value, or </a:t>
            </a:r>
            <a:r>
              <a:rPr lang="en-US" sz="2800" i="1" dirty="0" smtClean="0"/>
              <a:t>rank</a:t>
            </a:r>
            <a:r>
              <a:rPr lang="en-US" sz="2800" dirty="0" smtClean="0"/>
              <a:t>, of each job in the organization. </a:t>
            </a:r>
          </a:p>
          <a:p>
            <a:r>
              <a:rPr lang="en-US" sz="2800" dirty="0" smtClean="0"/>
              <a:t>Other pay structure factors:</a:t>
            </a:r>
          </a:p>
          <a:p>
            <a:pPr lvl="1"/>
            <a:r>
              <a:rPr lang="en-US" sz="2400" dirty="0" smtClean="0"/>
              <a:t>Labor market conditions</a:t>
            </a:r>
          </a:p>
          <a:p>
            <a:pPr lvl="1"/>
            <a:r>
              <a:rPr lang="en-US" sz="2400" dirty="0" smtClean="0"/>
              <a:t>Collective bargaining</a:t>
            </a:r>
          </a:p>
          <a:p>
            <a:pPr lvl="1"/>
            <a:r>
              <a:rPr lang="en-US" sz="2400" dirty="0" smtClean="0"/>
              <a:t>Individual skill differences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Evaluation and the Pay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2549" y="2432050"/>
            <a:ext cx="714057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953000" y="3300413"/>
            <a:ext cx="3886200" cy="2133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Research wage information at </a:t>
            </a:r>
          </a:p>
          <a:p>
            <a:pPr algn="ctr"/>
            <a:r>
              <a:rPr lang="en-US" dirty="0"/>
              <a:t>the Bureau of Labor Statistics</a:t>
            </a:r>
          </a:p>
          <a:p>
            <a:pPr algn="ctr"/>
            <a:r>
              <a:rPr lang="en-US" dirty="0">
                <a:hlinkClick r:id="rId2"/>
              </a:rPr>
              <a:t>http://www.bls.gov/bls/blswage.htm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5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Evaluation and the Pay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Establishing the Pay Structure </a:t>
            </a:r>
          </a:p>
          <a:p>
            <a:r>
              <a:rPr lang="en-US" sz="2400" dirty="0" smtClean="0"/>
              <a:t>Compensation Surveys</a:t>
            </a:r>
          </a:p>
          <a:p>
            <a:pPr lvl="1"/>
            <a:r>
              <a:rPr lang="en-US" sz="2000" dirty="0" smtClean="0"/>
              <a:t>Used to gather factual data on pay rates for other organizations. Information is often collected on associated employee benefits as well.</a:t>
            </a:r>
          </a:p>
          <a:p>
            <a:r>
              <a:rPr lang="en-US" sz="2400" dirty="0" smtClean="0"/>
              <a:t>Wage Curves</a:t>
            </a:r>
          </a:p>
          <a:p>
            <a:pPr lvl="1"/>
            <a:r>
              <a:rPr lang="en-US" sz="2000" dirty="0" smtClean="0"/>
              <a:t>Drawn by plotting job evaluation data (such as job points or grades) against pay rates (actual or from survey data).</a:t>
            </a:r>
          </a:p>
          <a:p>
            <a:pPr lvl="1"/>
            <a:r>
              <a:rPr lang="en-US" sz="2000" dirty="0" smtClean="0"/>
              <a:t>Indicates whether pay structure is logical.</a:t>
            </a:r>
          </a:p>
          <a:p>
            <a:r>
              <a:rPr lang="en-US" sz="2400" dirty="0" smtClean="0"/>
              <a:t>Wage Structure</a:t>
            </a:r>
          </a:p>
          <a:p>
            <a:pPr lvl="1"/>
            <a:r>
              <a:rPr lang="en-US" sz="2000" dirty="0" smtClean="0"/>
              <a:t>Designates pay ranges for jobs of similar value. Results in a logical hierarchy of wages, in overlapping ranges.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Evaluation and the Pay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apitals or major cities,countries or regions,District of Columbia,geography,map of the United States,map of the US,maps,North America,states,United States,United States map,US map,USA map,Washington D.C.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0" y="3810001"/>
            <a:ext cx="3581400" cy="2590799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External factors also influence pay structure</a:t>
            </a:r>
          </a:p>
          <a:p>
            <a:r>
              <a:rPr lang="en-US" sz="2800" dirty="0" smtClean="0"/>
              <a:t>Geographic differences (local supply and demand)</a:t>
            </a:r>
          </a:p>
          <a:p>
            <a:r>
              <a:rPr lang="en-US" sz="2800" dirty="0" smtClean="0"/>
              <a:t>Labor supply (low supply = higher wages and vice versa) </a:t>
            </a:r>
          </a:p>
          <a:p>
            <a:r>
              <a:rPr lang="en-US" sz="2800" dirty="0" smtClean="0"/>
              <a:t>Competition (HR can match, lead, or lag)</a:t>
            </a:r>
          </a:p>
          <a:p>
            <a:r>
              <a:rPr lang="en-US" sz="2800" dirty="0" smtClean="0"/>
              <a:t>Cost of living as determined </a:t>
            </a:r>
            <a:br>
              <a:rPr lang="en-US" sz="2800" dirty="0" smtClean="0"/>
            </a:br>
            <a:r>
              <a:rPr lang="en-US" sz="2800" dirty="0" smtClean="0"/>
              <a:t>by the CPI</a:t>
            </a:r>
          </a:p>
          <a:p>
            <a:r>
              <a:rPr lang="en-US" sz="2800" dirty="0" smtClean="0"/>
              <a:t>Collective bargaining (unions)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Evaluation and the Pay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Incentive Compensation Plans  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Incentives can be added to the basic pay structure to provide rewards for performance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42875" y="1537728"/>
            <a:ext cx="63611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592075" y="2642628"/>
            <a:ext cx="25908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2262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E6E6C2"/>
                </a:solidFill>
              </a:rPr>
              <a:t>individual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522475" y="4158691"/>
            <a:ext cx="25908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2262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>
                <a:solidFill>
                  <a:srgbClr val="E6E6C2"/>
                </a:solidFill>
              </a:rPr>
              <a:t>group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376675" y="2668028"/>
            <a:ext cx="25908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B2262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>
                <a:solidFill>
                  <a:srgbClr val="E6E6C2"/>
                </a:solidFill>
              </a:rPr>
              <a:t>organization-wide</a:t>
            </a:r>
          </a:p>
        </p:txBody>
      </p:sp>
    </p:spTree>
    <p:extLst>
      <p:ext uri="{BB962C8B-B14F-4D97-AF65-F5344CB8AC3E}">
        <p14:creationId xmlns:p14="http://schemas.microsoft.com/office/powerpoint/2010/main" val="32695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Individual Incentives</a:t>
            </a:r>
          </a:p>
          <a:p>
            <a:pPr lvl="1"/>
            <a:r>
              <a:rPr lang="en-US" dirty="0" smtClean="0"/>
              <a:t>Merit pay plans</a:t>
            </a:r>
            <a:r>
              <a:rPr lang="en-US" b="1" dirty="0" smtClean="0"/>
              <a:t> </a:t>
            </a:r>
            <a:r>
              <a:rPr lang="en-US" dirty="0" smtClean="0"/>
              <a:t>(annual increase, based on performance)</a:t>
            </a:r>
          </a:p>
          <a:p>
            <a:pPr lvl="1"/>
            <a:r>
              <a:rPr lang="en-US" dirty="0" smtClean="0"/>
              <a:t>Piecework plans</a:t>
            </a:r>
            <a:r>
              <a:rPr lang="en-US" b="1" dirty="0" smtClean="0"/>
              <a:t> </a:t>
            </a:r>
            <a:r>
              <a:rPr lang="en-US" dirty="0" smtClean="0"/>
              <a:t>(pay based on number of units produced typically in a specified time period)</a:t>
            </a:r>
          </a:p>
          <a:p>
            <a:pPr lvl="1"/>
            <a:r>
              <a:rPr lang="en-US" dirty="0" smtClean="0"/>
              <a:t>Time-savings bonuses and commissions </a:t>
            </a:r>
          </a:p>
          <a:p>
            <a:pPr marL="111125" indent="-111125">
              <a:buNone/>
            </a:pPr>
            <a:r>
              <a:rPr lang="en-US" dirty="0" smtClean="0"/>
              <a:t>These work best where clear objectives are set and tasks are independent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2287" y="2216727"/>
            <a:ext cx="583088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4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Group Incentives  </a:t>
            </a:r>
          </a:p>
          <a:p>
            <a:r>
              <a:rPr lang="en-US" sz="2000" dirty="0" smtClean="0"/>
              <a:t>Incentives can be offered to groups, rather than individuals, when employees' tasks are interdependent and require cooperation.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1086" y="1308100"/>
            <a:ext cx="76771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/>
          </p:cNvGraphicFramePr>
          <p:nvPr/>
        </p:nvGraphicFramePr>
        <p:xfrm>
          <a:off x="457200" y="2971800"/>
          <a:ext cx="8229600" cy="315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8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Organization-wide Incentives</a:t>
            </a:r>
          </a:p>
          <a:p>
            <a:r>
              <a:rPr lang="en-US" sz="2400" dirty="0" smtClean="0"/>
              <a:t>Direct employee efforts toward organizational goals (such as cost reduction)</a:t>
            </a:r>
          </a:p>
          <a:p>
            <a:pPr lvl="1"/>
            <a:r>
              <a:rPr lang="en-US" sz="2400" b="1" dirty="0" smtClean="0"/>
              <a:t>Scanlon Plan</a:t>
            </a:r>
            <a:r>
              <a:rPr lang="en-US" sz="2400" dirty="0" smtClean="0"/>
              <a:t> - supervisor and employee committees suggest labor-saving improvements. </a:t>
            </a:r>
          </a:p>
          <a:p>
            <a:pPr lvl="2"/>
            <a:r>
              <a:rPr lang="en-US" sz="1800" dirty="0" smtClean="0"/>
              <a:t>See </a:t>
            </a:r>
            <a:r>
              <a:rPr lang="en-US" sz="1800" u="sng" dirty="0" smtClean="0">
                <a:hlinkClick r:id="rId2"/>
              </a:rPr>
              <a:t>http://www.scanlon.org/</a:t>
            </a:r>
            <a:r>
              <a:rPr lang="en-US" sz="1800" dirty="0" smtClean="0"/>
              <a:t> </a:t>
            </a:r>
          </a:p>
          <a:p>
            <a:pPr lvl="1"/>
            <a:r>
              <a:rPr lang="en-US" sz="2400" b="1" dirty="0" smtClean="0"/>
              <a:t>IMPROSHARE </a:t>
            </a:r>
            <a:r>
              <a:rPr lang="en-US" sz="2400" dirty="0" smtClean="0"/>
              <a:t>- formula is used to determine bonuses based on labor cost savings. </a:t>
            </a:r>
          </a:p>
          <a:p>
            <a:pPr lvl="2"/>
            <a:r>
              <a:rPr lang="en-US" sz="1800" dirty="0" smtClean="0"/>
              <a:t>See </a:t>
            </a:r>
            <a:r>
              <a:rPr lang="en-US" sz="1800" u="sng" dirty="0" smtClean="0">
                <a:hlinkClick r:id="rId3"/>
              </a:rPr>
              <a:t>http://www.qualitydigest.com/jul/gainshre.html</a:t>
            </a:r>
            <a:r>
              <a:rPr lang="en-US" sz="1800" dirty="0" smtClean="0"/>
              <a:t>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Paying for performance</a:t>
            </a:r>
          </a:p>
          <a:p>
            <a:r>
              <a:rPr lang="en-US" sz="2800" dirty="0" smtClean="0"/>
              <a:t>Competency-based compensation </a:t>
            </a:r>
          </a:p>
          <a:p>
            <a:pPr lvl="1"/>
            <a:r>
              <a:rPr lang="en-US" sz="2400" dirty="0" smtClean="0"/>
              <a:t>Rewarded for skills, knowledge and behaviors </a:t>
            </a:r>
          </a:p>
          <a:p>
            <a:pPr lvl="1"/>
            <a:r>
              <a:rPr lang="en-US" sz="2400" dirty="0" smtClean="0"/>
              <a:t>Leadership</a:t>
            </a:r>
          </a:p>
          <a:p>
            <a:pPr lvl="1"/>
            <a:r>
              <a:rPr lang="en-US" sz="2400" dirty="0" smtClean="0"/>
              <a:t>Problem solving</a:t>
            </a:r>
          </a:p>
          <a:p>
            <a:pPr lvl="1"/>
            <a:r>
              <a:rPr lang="en-US" sz="2400" dirty="0" smtClean="0"/>
              <a:t>Decision making</a:t>
            </a:r>
          </a:p>
          <a:p>
            <a:pPr lvl="1"/>
            <a:r>
              <a:rPr lang="en-US" sz="2400" dirty="0" smtClean="0"/>
              <a:t>Strategic planning </a:t>
            </a:r>
          </a:p>
          <a:p>
            <a:r>
              <a:rPr lang="en-US" sz="2800" dirty="0" smtClean="0"/>
              <a:t>Broad-banding</a:t>
            </a:r>
          </a:p>
          <a:p>
            <a:pPr lvl="1"/>
            <a:r>
              <a:rPr lang="en-US" sz="2400" dirty="0" smtClean="0"/>
              <a:t>Pre-set pay levels that determine what people are paid based on their type and level of competency.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91490" y="2272145"/>
            <a:ext cx="7038110" cy="39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usiness,businessmen,gestures,hands raised,men,metaphors,persons,Photographs,teamwork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629400" y="2895600"/>
            <a:ext cx="2362200" cy="3309116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Team-Based Compensation</a:t>
            </a:r>
          </a:p>
          <a:p>
            <a:r>
              <a:rPr lang="en-US" sz="2800" dirty="0" smtClean="0"/>
              <a:t>Incentives for empowered work teams to exceed established goals and share equally in rewards</a:t>
            </a:r>
          </a:p>
          <a:p>
            <a:r>
              <a:rPr lang="en-US" sz="2800" dirty="0" smtClean="0"/>
              <a:t> Depends on:</a:t>
            </a:r>
          </a:p>
          <a:p>
            <a:pPr lvl="1"/>
            <a:r>
              <a:rPr lang="en-US" sz="2400" dirty="0" smtClean="0"/>
              <a:t>Clarity of team purpose and goals</a:t>
            </a:r>
          </a:p>
          <a:p>
            <a:pPr lvl="1"/>
            <a:r>
              <a:rPr lang="en-US" sz="2400" dirty="0" smtClean="0"/>
              <a:t>Ability of the team to obtain needed </a:t>
            </a:r>
            <a:br>
              <a:rPr lang="en-US" sz="2400" dirty="0" smtClean="0"/>
            </a:br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Effective team communication skills </a:t>
            </a:r>
            <a:br>
              <a:rPr lang="en-US" sz="2400" dirty="0" smtClean="0"/>
            </a:br>
            <a:r>
              <a:rPr lang="en-US" sz="2400" dirty="0" smtClean="0"/>
              <a:t>and trust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3725" y="2111562"/>
            <a:ext cx="8229600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9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san\AppData\Local\Microsoft\Windows\Temporary Internet Files\Content.IE5\4UNA5MJA\MP900442235[1]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676400"/>
            <a:ext cx="3314700" cy="4419600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24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What is your biggest motivator at work?</a:t>
            </a:r>
          </a:p>
          <a:p>
            <a:pPr lvl="1"/>
            <a:r>
              <a:rPr lang="en-US" dirty="0" smtClean="0"/>
              <a:t>Promotions</a:t>
            </a:r>
          </a:p>
          <a:p>
            <a:pPr lvl="1"/>
            <a:r>
              <a:rPr lang="en-US" dirty="0" smtClean="0"/>
              <a:t>Great work assignments</a:t>
            </a:r>
          </a:p>
          <a:p>
            <a:pPr lvl="1"/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Control over your own work?</a:t>
            </a:r>
          </a:p>
          <a:p>
            <a:pPr lvl="1"/>
            <a:r>
              <a:rPr lang="en-US" dirty="0" smtClean="0"/>
              <a:t>Pay – covered in this chapter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Salaries of Top Managers</a:t>
            </a:r>
          </a:p>
          <a:p>
            <a:r>
              <a:rPr lang="en-US" sz="2400" dirty="0" smtClean="0"/>
              <a:t>Executive pay can run 400 times higher than that of the average worker</a:t>
            </a:r>
          </a:p>
          <a:p>
            <a:r>
              <a:rPr lang="en-US" sz="2400" dirty="0" smtClean="0"/>
              <a:t>Competition for executive talent raises the price of hiring an executive </a:t>
            </a:r>
          </a:p>
          <a:p>
            <a:r>
              <a:rPr lang="en-US" sz="2400" dirty="0" smtClean="0"/>
              <a:t>High salaries can be a motivator for executives and lower-level managers </a:t>
            </a:r>
          </a:p>
          <a:p>
            <a:r>
              <a:rPr lang="en-US" sz="2400" dirty="0" smtClean="0">
                <a:hlinkClick r:id="rId2"/>
              </a:rPr>
              <a:t>Click here </a:t>
            </a:r>
            <a:r>
              <a:rPr lang="en-US" sz="2400" dirty="0" smtClean="0"/>
              <a:t>to see some of the highest paid executives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Compensation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Supplemental Financial Compensation</a:t>
            </a:r>
          </a:p>
          <a:p>
            <a:r>
              <a:rPr lang="en-US" sz="2800" dirty="0" smtClean="0"/>
              <a:t>Deferred bonuses</a:t>
            </a:r>
          </a:p>
          <a:p>
            <a:pPr lvl="1"/>
            <a:r>
              <a:rPr lang="en-US" sz="2400" dirty="0" smtClean="0"/>
              <a:t>Paid to executives over extended time periods, to encourage them to stay with the company </a:t>
            </a:r>
          </a:p>
          <a:p>
            <a:r>
              <a:rPr lang="en-US" sz="2800" dirty="0" smtClean="0"/>
              <a:t>Stock options</a:t>
            </a:r>
          </a:p>
          <a:p>
            <a:pPr lvl="1"/>
            <a:r>
              <a:rPr lang="en-US" sz="2400" dirty="0" smtClean="0"/>
              <a:t>Allow executives to purchase stock in the future at a fixed price </a:t>
            </a:r>
          </a:p>
          <a:p>
            <a:r>
              <a:rPr lang="en-US" sz="2800" dirty="0" smtClean="0"/>
              <a:t>Hiring bonuses </a:t>
            </a:r>
          </a:p>
          <a:p>
            <a:pPr lvl="1"/>
            <a:r>
              <a:rPr lang="en-US" sz="2400" dirty="0" smtClean="0"/>
              <a:t>Compensate for the deferred compensation lost when leaving a former company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Compensation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Compensation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87167" y="4533434"/>
            <a:ext cx="2179637" cy="592137"/>
            <a:chOff x="329" y="2587"/>
            <a:chExt cx="1373" cy="373"/>
          </a:xfrm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329" y="2587"/>
              <a:ext cx="1373" cy="373"/>
            </a:xfrm>
            <a:prstGeom prst="wedgeRectCallout">
              <a:avLst>
                <a:gd name="adj1" fmla="val 78917"/>
                <a:gd name="adj2" fmla="val -3900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31" y="2680"/>
              <a:ext cx="1364" cy="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</a:rPr>
                <a:t>mortgage assistance</a:t>
              </a: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45954" y="1448921"/>
            <a:ext cx="678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Supplemental Nonfinancial Compensation Perquisites</a:t>
            </a:r>
            <a:r>
              <a:rPr lang="en-US" sz="2000" b="1"/>
              <a:t> </a:t>
            </a:r>
            <a:endParaRPr lang="en-US" sz="2000"/>
          </a:p>
        </p:txBody>
      </p: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747854" y="3365034"/>
            <a:ext cx="1716088" cy="1525587"/>
            <a:chOff x="2266" y="1851"/>
            <a:chExt cx="1081" cy="961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266" y="1851"/>
              <a:ext cx="1081" cy="961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401" y="2035"/>
              <a:ext cx="793" cy="52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perks may </a:t>
              </a:r>
            </a:p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include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5370279" y="2104559"/>
            <a:ext cx="2165350" cy="431800"/>
            <a:chOff x="3216" y="1057"/>
            <a:chExt cx="1364" cy="27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3216" y="1057"/>
              <a:ext cx="1364" cy="272"/>
            </a:xfrm>
            <a:prstGeom prst="wedgeRectCallout">
              <a:avLst>
                <a:gd name="adj1" fmla="val -48315"/>
                <a:gd name="adj2" fmla="val 20735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343" y="1080"/>
              <a:ext cx="1146" cy="2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paid life insurance</a:t>
              </a:r>
            </a:p>
          </p:txBody>
        </p:sp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536717" y="1952159"/>
            <a:ext cx="1668462" cy="633412"/>
          </a:xfrm>
          <a:prstGeom prst="wedgeRectCallout">
            <a:avLst>
              <a:gd name="adj1" fmla="val -4995"/>
              <a:gd name="adj2" fmla="val 153009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club memberships</a:t>
            </a:r>
          </a:p>
        </p:txBody>
      </p: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6368817" y="5146209"/>
            <a:ext cx="2165350" cy="431800"/>
            <a:chOff x="3845" y="2973"/>
            <a:chExt cx="1364" cy="272"/>
          </a:xfrm>
        </p:grpSpPr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3845" y="2973"/>
              <a:ext cx="1364" cy="272"/>
            </a:xfrm>
            <a:prstGeom prst="wedgeRectCallout">
              <a:avLst>
                <a:gd name="adj1" fmla="val -80426"/>
                <a:gd name="adj2" fmla="val -17352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959" y="3016"/>
              <a:ext cx="1147" cy="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</a:rPr>
                <a:t>expense accounts</a:t>
              </a:r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861779" y="2285534"/>
            <a:ext cx="2528888" cy="603250"/>
            <a:chOff x="376" y="1163"/>
            <a:chExt cx="1593" cy="380"/>
          </a:xfrm>
        </p:grpSpPr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376" y="1163"/>
              <a:ext cx="1593" cy="380"/>
            </a:xfrm>
            <a:prstGeom prst="wedgeRectCallout">
              <a:avLst>
                <a:gd name="adj1" fmla="val 61611"/>
                <a:gd name="adj2" fmla="val 15237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57" y="1200"/>
              <a:ext cx="1472" cy="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lvl="1"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600" dirty="0">
                  <a:solidFill>
                    <a:srgbClr val="000000"/>
                  </a:solidFill>
                </a:rPr>
                <a:t>free financial, legal and tax counseling</a:t>
              </a:r>
            </a:p>
          </p:txBody>
        </p:sp>
      </p:grpSp>
      <p:grpSp>
        <p:nvGrpSpPr>
          <p:cNvPr id="24" name="Group 40"/>
          <p:cNvGrpSpPr>
            <a:grpSpLocks/>
          </p:cNvGrpSpPr>
          <p:nvPr/>
        </p:nvGrpSpPr>
        <p:grpSpPr bwMode="auto">
          <a:xfrm>
            <a:off x="1547579" y="5812959"/>
            <a:ext cx="1841500" cy="431800"/>
            <a:chOff x="808" y="3393"/>
            <a:chExt cx="1160" cy="272"/>
          </a:xfrm>
        </p:grpSpPr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808" y="3393"/>
              <a:ext cx="1160" cy="272"/>
            </a:xfrm>
            <a:prstGeom prst="wedgeRectCallout">
              <a:avLst>
                <a:gd name="adj1" fmla="val 77588"/>
                <a:gd name="adj2" fmla="val -2536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912" y="3418"/>
              <a:ext cx="913" cy="2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company cars</a:t>
              </a: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4376504" y="5778034"/>
            <a:ext cx="2046288" cy="661987"/>
            <a:chOff x="2590" y="3371"/>
            <a:chExt cx="1289" cy="417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590" y="3371"/>
              <a:ext cx="1289" cy="417"/>
            </a:xfrm>
            <a:prstGeom prst="wedgeRectCallout">
              <a:avLst>
                <a:gd name="adj1" fmla="val -36347"/>
                <a:gd name="adj2" fmla="val -1646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609" y="3391"/>
              <a:ext cx="1220" cy="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supplemental disability insurance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752242" y="3403134"/>
            <a:ext cx="1250950" cy="658812"/>
            <a:chOff x="307" y="1875"/>
            <a:chExt cx="788" cy="415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307" y="1875"/>
              <a:ext cx="788" cy="415"/>
            </a:xfrm>
            <a:prstGeom prst="wedgeRectCallout">
              <a:avLst>
                <a:gd name="adj1" fmla="val 161546"/>
                <a:gd name="adj2" fmla="val 1313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349" y="1894"/>
              <a:ext cx="743" cy="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interest-free loans</a:t>
              </a: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6843479" y="2757021"/>
            <a:ext cx="2049463" cy="631825"/>
            <a:chOff x="4144" y="1468"/>
            <a:chExt cx="1291" cy="398"/>
          </a:xfrm>
        </p:grpSpPr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4144" y="1468"/>
              <a:ext cx="1291" cy="398"/>
            </a:xfrm>
            <a:prstGeom prst="wedgeRectCallout">
              <a:avLst>
                <a:gd name="adj1" fmla="val -94694"/>
                <a:gd name="adj2" fmla="val 7512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168" y="1471"/>
              <a:ext cx="1261" cy="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supplemental retirement accounts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632342" y="3879384"/>
            <a:ext cx="2206857" cy="681037"/>
            <a:chOff x="4011" y="2175"/>
            <a:chExt cx="1505" cy="429"/>
          </a:xfrm>
        </p:grpSpPr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4011" y="2175"/>
              <a:ext cx="1505" cy="429"/>
            </a:xfrm>
            <a:prstGeom prst="wedgeRectCallout">
              <a:avLst>
                <a:gd name="adj1" fmla="val -93454"/>
                <a:gd name="adj2" fmla="val -2016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4060" y="2191"/>
              <a:ext cx="1456" cy="3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postretirement consulting contracts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8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Supplemental Nonfinancial Compensation Perks </a:t>
            </a:r>
          </a:p>
          <a:p>
            <a:r>
              <a:rPr lang="en-US" sz="2800" dirty="0" smtClean="0"/>
              <a:t>Golden parachutes </a:t>
            </a:r>
          </a:p>
          <a:p>
            <a:pPr lvl="1"/>
            <a:r>
              <a:rPr lang="en-US" sz="2400" dirty="0" smtClean="0"/>
              <a:t>Protect executives when a merger or hostile takeover occurs by  providing severance pay or a guaranteed position</a:t>
            </a:r>
          </a:p>
          <a:p>
            <a:pPr lvl="1"/>
            <a:r>
              <a:rPr lang="en-US" sz="2400" dirty="0" smtClean="0">
                <a:hlinkClick r:id="rId2"/>
              </a:rPr>
              <a:t>Click here </a:t>
            </a:r>
            <a:r>
              <a:rPr lang="en-US" sz="2400" dirty="0" smtClean="0"/>
              <a:t>for a list of some of the most expensive golden parachutes awarded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Compensation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" indent="-60325">
              <a:buNone/>
            </a:pPr>
            <a:r>
              <a:rPr lang="en-US" sz="2400" dirty="0" smtClean="0"/>
              <a:t>International compensation packages generally utilize the “balance-sheet approach,” using these four factors:</a:t>
            </a:r>
          </a:p>
          <a:p>
            <a:r>
              <a:rPr lang="en-US" sz="2000" dirty="0" smtClean="0"/>
              <a:t>Base pay</a:t>
            </a:r>
          </a:p>
          <a:p>
            <a:pPr lvl="1"/>
            <a:r>
              <a:rPr lang="en-US" sz="1800" dirty="0" smtClean="0"/>
              <a:t>Pay of employees in comparable jobs at home</a:t>
            </a:r>
          </a:p>
          <a:p>
            <a:r>
              <a:rPr lang="en-US" sz="2000" dirty="0" smtClean="0"/>
              <a:t>Differentials</a:t>
            </a:r>
          </a:p>
          <a:p>
            <a:pPr lvl="1"/>
            <a:r>
              <a:rPr lang="en-US" sz="1800" dirty="0" smtClean="0"/>
              <a:t>Compensation given to offset higher costs of living abroad </a:t>
            </a:r>
          </a:p>
          <a:p>
            <a:r>
              <a:rPr lang="en-US" sz="2000" dirty="0" smtClean="0"/>
              <a:t>Incentives</a:t>
            </a:r>
          </a:p>
          <a:p>
            <a:pPr lvl="1"/>
            <a:r>
              <a:rPr lang="en-US" sz="1800" dirty="0" smtClean="0"/>
              <a:t>Inducements given to encourage employees to accept overseas assignments </a:t>
            </a:r>
          </a:p>
          <a:p>
            <a:r>
              <a:rPr lang="en-US" sz="2000" dirty="0" smtClean="0"/>
              <a:t>Assistance programs</a:t>
            </a:r>
          </a:p>
          <a:p>
            <a:pPr lvl="1"/>
            <a:r>
              <a:rPr lang="en-US" sz="1800" dirty="0" smtClean="0"/>
              <a:t>Payment for expenses involved in moving a family abroad and in providing some services overseas </a:t>
            </a:r>
            <a:r>
              <a:rPr lang="en-US" sz="2400" dirty="0" smtClean="0"/>
              <a:t>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Compensation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4431" y="2812862"/>
            <a:ext cx="7408863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3881" y="5549712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HR needs to understand the statutory requirements of each country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2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Fill-in-the-blanks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1600200"/>
            <a:ext cx="80200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Arial" charset="0"/>
              </a:rPr>
              <a:t>1.  _________ rewards come from the job itself; _________ rewards come from outside the job.</a:t>
            </a:r>
          </a:p>
          <a:p>
            <a:r>
              <a:rPr lang="en-US" sz="1800" dirty="0">
                <a:solidFill>
                  <a:srgbClr val="B22626"/>
                </a:solidFill>
                <a:latin typeface="Arial" charset="0"/>
              </a:rPr>
              <a:t>	Intrinsic; extrinsic</a:t>
            </a:r>
          </a:p>
          <a:p>
            <a:r>
              <a:rPr lang="en-US" sz="1800" dirty="0">
                <a:latin typeface="Arial" charset="0"/>
              </a:rPr>
              <a:t>2.  Wages, bonuses, and pension plans are examples of _________ rewards.</a:t>
            </a:r>
          </a:p>
          <a:p>
            <a:r>
              <a:rPr lang="en-US" sz="1800" dirty="0">
                <a:solidFill>
                  <a:srgbClr val="B22626"/>
                </a:solidFill>
                <a:latin typeface="Arial" charset="0"/>
              </a:rPr>
              <a:t>	financial</a:t>
            </a:r>
          </a:p>
          <a:p>
            <a:r>
              <a:rPr lang="en-US" sz="1800" dirty="0">
                <a:latin typeface="Arial" charset="0"/>
              </a:rPr>
              <a:t>3.  The </a:t>
            </a:r>
            <a:r>
              <a:rPr lang="en-US" sz="1800" dirty="0" smtClean="0">
                <a:latin typeface="Arial" charset="0"/>
              </a:rPr>
              <a:t>_________ </a:t>
            </a:r>
            <a:r>
              <a:rPr lang="en-US" sz="1800" dirty="0">
                <a:latin typeface="Arial" charset="0"/>
              </a:rPr>
              <a:t>is the source of companies’ compensation programs. </a:t>
            </a:r>
          </a:p>
          <a:p>
            <a:r>
              <a:rPr lang="en-US" sz="1800" dirty="0">
                <a:latin typeface="Arial" charset="0"/>
              </a:rPr>
              <a:t>	</a:t>
            </a:r>
            <a:r>
              <a:rPr lang="en-US" sz="1800" dirty="0">
                <a:solidFill>
                  <a:srgbClr val="B22626"/>
                </a:solidFill>
                <a:latin typeface="Arial" charset="0"/>
              </a:rPr>
              <a:t>job evaluation</a:t>
            </a:r>
          </a:p>
          <a:p>
            <a:r>
              <a:rPr lang="en-US" sz="1800" dirty="0">
                <a:latin typeface="Arial" charset="0"/>
              </a:rPr>
              <a:t>4.  Scanlon and IMPROSHARE are examples of </a:t>
            </a:r>
            <a:r>
              <a:rPr lang="en-US" sz="1800" dirty="0" smtClean="0">
                <a:latin typeface="Arial" charset="0"/>
              </a:rPr>
              <a:t>________ incentives</a:t>
            </a:r>
            <a:r>
              <a:rPr lang="en-US" sz="1800" dirty="0">
                <a:latin typeface="Arial" charset="0"/>
              </a:rPr>
              <a:t>.</a:t>
            </a:r>
          </a:p>
          <a:p>
            <a:r>
              <a:rPr lang="en-US" sz="1800" dirty="0">
                <a:latin typeface="Arial" charset="0"/>
              </a:rPr>
              <a:t>	</a:t>
            </a:r>
            <a:r>
              <a:rPr lang="en-US" sz="1800" dirty="0">
                <a:solidFill>
                  <a:srgbClr val="B22626"/>
                </a:solidFill>
                <a:latin typeface="Arial" charset="0"/>
              </a:rPr>
              <a:t>organization-wide</a:t>
            </a:r>
          </a:p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5.  Using pre-set pay levels that determine what people are paid based on their type and level of competency is called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_______.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sz="1800" dirty="0">
                <a:solidFill>
                  <a:srgbClr val="B22626"/>
                </a:solidFill>
                <a:latin typeface="Arial" charset="0"/>
              </a:rPr>
              <a:t>Broad-banding</a:t>
            </a:r>
          </a:p>
          <a:p>
            <a:r>
              <a:rPr lang="en-US" sz="1800" dirty="0">
                <a:solidFill>
                  <a:srgbClr val="000000"/>
                </a:solidFill>
                <a:latin typeface="Arial" charset="0"/>
              </a:rPr>
              <a:t>6.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_______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protect executives when a merger or hostile takeover occurs by  providing severance pay or a guaranteed position.</a:t>
            </a:r>
            <a:r>
              <a:rPr lang="en-US" sz="1800" dirty="0">
                <a:latin typeface="Arial" charset="0"/>
              </a:rPr>
              <a:t> </a:t>
            </a:r>
          </a:p>
          <a:p>
            <a:r>
              <a:rPr lang="en-US" sz="1800" dirty="0">
                <a:solidFill>
                  <a:srgbClr val="B22626"/>
                </a:solidFill>
                <a:latin typeface="Arial" charset="0"/>
              </a:rPr>
              <a:t>	Golden parachutes</a:t>
            </a:r>
          </a:p>
          <a:p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 Review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729481" y="1463656"/>
            <a:ext cx="7465780" cy="4832619"/>
            <a:chOff x="404" y="581"/>
            <a:chExt cx="4561" cy="3160"/>
          </a:xfrm>
        </p:grpSpPr>
        <p:grpSp>
          <p:nvGrpSpPr>
            <p:cNvPr id="9" name="Group 90"/>
            <p:cNvGrpSpPr>
              <a:grpSpLocks/>
            </p:cNvGrpSpPr>
            <p:nvPr/>
          </p:nvGrpSpPr>
          <p:grpSpPr bwMode="auto">
            <a:xfrm>
              <a:off x="1319" y="1639"/>
              <a:ext cx="692" cy="2102"/>
              <a:chOff x="1319" y="1630"/>
              <a:chExt cx="692" cy="2102"/>
            </a:xfrm>
          </p:grpSpPr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>
                <a:off x="1663" y="1630"/>
                <a:ext cx="9" cy="210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" name="Group 86"/>
              <p:cNvGrpSpPr>
                <a:grpSpLocks/>
              </p:cNvGrpSpPr>
              <p:nvPr/>
            </p:nvGrpSpPr>
            <p:grpSpPr bwMode="auto">
              <a:xfrm>
                <a:off x="1319" y="1835"/>
                <a:ext cx="692" cy="1897"/>
                <a:chOff x="1319" y="1826"/>
                <a:chExt cx="692" cy="1897"/>
              </a:xfrm>
            </p:grpSpPr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319" y="1826"/>
                  <a:ext cx="678" cy="246"/>
                </a:xfrm>
                <a:prstGeom prst="rect">
                  <a:avLst/>
                </a:prstGeom>
                <a:solidFill>
                  <a:srgbClr val="E6E6C2"/>
                </a:solidFill>
                <a:ln w="12700">
                  <a:solidFill>
                    <a:srgbClr val="B2262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200"/>
                    <a:t>bonuses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320" y="2266"/>
                  <a:ext cx="678" cy="246"/>
                </a:xfrm>
                <a:prstGeom prst="rect">
                  <a:avLst/>
                </a:prstGeom>
                <a:solidFill>
                  <a:srgbClr val="E6E6C2"/>
                </a:solidFill>
                <a:ln w="12700">
                  <a:solidFill>
                    <a:srgbClr val="B2262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200"/>
                    <a:t>piecework</a:t>
                  </a:r>
                </a:p>
              </p:txBody>
            </p:sp>
            <p:sp>
              <p:nvSpPr>
                <p:cNvPr id="54" name="Rectangle 50"/>
                <p:cNvSpPr>
                  <a:spLocks noChangeArrowheads="1"/>
                </p:cNvSpPr>
                <p:nvPr/>
              </p:nvSpPr>
              <p:spPr bwMode="auto">
                <a:xfrm>
                  <a:off x="1321" y="2706"/>
                  <a:ext cx="678" cy="246"/>
                </a:xfrm>
                <a:prstGeom prst="rect">
                  <a:avLst/>
                </a:prstGeom>
                <a:solidFill>
                  <a:srgbClr val="E6E6C2"/>
                </a:solidFill>
                <a:ln w="12700">
                  <a:solidFill>
                    <a:srgbClr val="B2262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200"/>
                    <a:t>commission</a:t>
                  </a:r>
                </a:p>
              </p:txBody>
            </p:sp>
            <p:sp>
              <p:nvSpPr>
                <p:cNvPr id="55" name="Rectangle 51"/>
                <p:cNvSpPr>
                  <a:spLocks noChangeArrowheads="1"/>
                </p:cNvSpPr>
                <p:nvPr/>
              </p:nvSpPr>
              <p:spPr bwMode="auto">
                <a:xfrm>
                  <a:off x="1319" y="3053"/>
                  <a:ext cx="678" cy="246"/>
                </a:xfrm>
                <a:prstGeom prst="rect">
                  <a:avLst/>
                </a:prstGeom>
                <a:solidFill>
                  <a:srgbClr val="E6E6C2"/>
                </a:solidFill>
                <a:ln w="12700">
                  <a:solidFill>
                    <a:srgbClr val="B2262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200" dirty="0"/>
                    <a:t>incentive</a:t>
                  </a:r>
                </a:p>
                <a:p>
                  <a:pPr algn="ctr"/>
                  <a:r>
                    <a:rPr lang="en-US" sz="1200" dirty="0"/>
                    <a:t>plans</a:t>
                  </a:r>
                </a:p>
              </p:txBody>
            </p:sp>
            <p:sp>
              <p:nvSpPr>
                <p:cNvPr id="56" name="Rectangle 52"/>
                <p:cNvSpPr>
                  <a:spLocks noChangeArrowheads="1"/>
                </p:cNvSpPr>
                <p:nvPr/>
              </p:nvSpPr>
              <p:spPr bwMode="auto">
                <a:xfrm>
                  <a:off x="1333" y="3477"/>
                  <a:ext cx="678" cy="246"/>
                </a:xfrm>
                <a:prstGeom prst="rect">
                  <a:avLst/>
                </a:prstGeom>
                <a:solidFill>
                  <a:srgbClr val="E6E6C2"/>
                </a:solidFill>
                <a:ln w="12700">
                  <a:solidFill>
                    <a:srgbClr val="B2262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200" dirty="0"/>
                    <a:t>merit pay</a:t>
                  </a:r>
                </a:p>
                <a:p>
                  <a:pPr algn="ctr"/>
                  <a:r>
                    <a:rPr lang="en-US" sz="1200" dirty="0"/>
                    <a:t>plans</a:t>
                  </a:r>
                </a:p>
              </p:txBody>
            </p:sp>
          </p:grpSp>
        </p:grp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2285" y="1632"/>
              <a:ext cx="687" cy="1855"/>
              <a:chOff x="2284" y="1623"/>
              <a:chExt cx="687" cy="1855"/>
            </a:xfrm>
          </p:grpSpPr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2628" y="1623"/>
                <a:ext cx="1" cy="185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2291" y="1822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cost of living </a:t>
                </a:r>
              </a:p>
              <a:p>
                <a:pPr algn="ctr"/>
                <a:r>
                  <a:rPr lang="en-US" sz="1200"/>
                  <a:t>increase</a:t>
                </a: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/>
            </p:nvSpPr>
            <p:spPr bwMode="auto">
              <a:xfrm>
                <a:off x="2284" y="2262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labor market</a:t>
                </a:r>
              </a:p>
              <a:p>
                <a:pPr algn="ctr"/>
                <a:r>
                  <a:rPr lang="en-US" sz="1200"/>
                  <a:t>adjustment</a:t>
                </a:r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2284" y="2701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profit sharing</a:t>
                </a:r>
              </a:p>
            </p:txBody>
          </p:sp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2293" y="3143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time-in-rank</a:t>
                </a:r>
              </a:p>
              <a:p>
                <a:pPr algn="ctr"/>
                <a:r>
                  <a:rPr lang="en-US" sz="1200"/>
                  <a:t>increase</a:t>
                </a:r>
              </a:p>
            </p:txBody>
          </p:sp>
        </p:grpSp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3229" y="1631"/>
              <a:ext cx="681" cy="1432"/>
              <a:chOff x="3229" y="1622"/>
              <a:chExt cx="681" cy="1432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3571" y="1622"/>
                <a:ext cx="0" cy="1432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3232" y="1816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protection</a:t>
                </a:r>
              </a:p>
              <a:p>
                <a:pPr algn="ctr"/>
                <a:r>
                  <a:rPr lang="en-US" sz="1200"/>
                  <a:t>Program</a:t>
                </a:r>
              </a:p>
            </p:txBody>
          </p:sp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3232" y="2249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pay for time</a:t>
                </a:r>
              </a:p>
              <a:p>
                <a:pPr algn="ctr"/>
                <a:r>
                  <a:rPr lang="en-US" sz="1200"/>
                  <a:t>not worked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3229" y="2694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services/</a:t>
                </a:r>
              </a:p>
              <a:p>
                <a:pPr algn="ctr"/>
                <a:r>
                  <a:rPr lang="en-US" sz="1200"/>
                  <a:t>perks</a:t>
                </a:r>
              </a:p>
            </p:txBody>
          </p:sp>
        </p:grpSp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4278" y="1137"/>
              <a:ext cx="687" cy="2271"/>
              <a:chOff x="4278" y="1128"/>
              <a:chExt cx="687" cy="2271"/>
            </a:xfrm>
          </p:grpSpPr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4620" y="1128"/>
                <a:ext cx="9" cy="227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278" y="1318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assigned</a:t>
                </a:r>
              </a:p>
              <a:p>
                <a:pPr algn="ctr"/>
                <a:r>
                  <a:rPr lang="en-US" sz="1200"/>
                  <a:t>parking space</a:t>
                </a:r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4281" y="1755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preferred</a:t>
                </a:r>
              </a:p>
              <a:p>
                <a:pPr algn="ctr"/>
                <a:r>
                  <a:rPr lang="en-US" sz="1200"/>
                  <a:t>assignments</a:t>
                </a:r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4282" y="2197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business</a:t>
                </a:r>
              </a:p>
              <a:p>
                <a:pPr algn="ctr"/>
                <a:r>
                  <a:rPr lang="en-US" sz="1200"/>
                  <a:t>cards</a:t>
                </a: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4281" y="2629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own</a:t>
                </a:r>
              </a:p>
              <a:p>
                <a:pPr algn="ctr"/>
                <a:r>
                  <a:rPr lang="en-US" sz="1200"/>
                  <a:t>secretary</a:t>
                </a:r>
              </a:p>
            </p:txBody>
          </p:sp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4287" y="3062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impressive</a:t>
                </a:r>
              </a:p>
              <a:p>
                <a:pPr algn="ctr"/>
                <a:r>
                  <a:rPr lang="en-US" sz="1200"/>
                  <a:t>title</a:t>
                </a:r>
              </a:p>
            </p:txBody>
          </p:sp>
        </p:grpSp>
        <p:sp>
          <p:nvSpPr>
            <p:cNvPr id="13" name="AutoShape 83"/>
            <p:cNvSpPr>
              <a:spLocks noChangeArrowheads="1"/>
            </p:cNvSpPr>
            <p:nvPr/>
          </p:nvSpPr>
          <p:spPr bwMode="auto">
            <a:xfrm>
              <a:off x="2544" y="1117"/>
              <a:ext cx="178" cy="11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836" y="721"/>
              <a:ext cx="304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766" y="1232"/>
              <a:ext cx="1745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3510" y="1229"/>
              <a:ext cx="0" cy="1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H="1">
              <a:off x="2633" y="1233"/>
              <a:ext cx="1" cy="15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4"/>
            <p:cNvSpPr>
              <a:spLocks noChangeShapeType="1"/>
            </p:cNvSpPr>
            <p:nvPr/>
          </p:nvSpPr>
          <p:spPr bwMode="auto">
            <a:xfrm flipH="1">
              <a:off x="1762" y="1228"/>
              <a:ext cx="1" cy="16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>
              <a:off x="404" y="846"/>
              <a:ext cx="687" cy="2304"/>
              <a:chOff x="404" y="837"/>
              <a:chExt cx="687" cy="2304"/>
            </a:xfrm>
          </p:grpSpPr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749" y="837"/>
                <a:ext cx="9" cy="230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404" y="1032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000" dirty="0"/>
                  <a:t>participation in</a:t>
                </a:r>
              </a:p>
              <a:p>
                <a:pPr algn="ctr"/>
                <a:r>
                  <a:rPr lang="en-US" sz="1000" dirty="0"/>
                  <a:t>decision making</a:t>
                </a:r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409" y="1470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greater job</a:t>
                </a:r>
              </a:p>
              <a:p>
                <a:pPr algn="ctr"/>
                <a:r>
                  <a:rPr lang="en-US" sz="1200"/>
                  <a:t>freedom</a:t>
                </a:r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413" y="1907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more</a:t>
                </a:r>
              </a:p>
              <a:p>
                <a:pPr algn="ctr"/>
                <a:r>
                  <a:rPr lang="en-US" sz="1200"/>
                  <a:t>responsibility</a:t>
                </a: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407" y="2346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 dirty="0"/>
                  <a:t>opportunities</a:t>
                </a:r>
              </a:p>
              <a:p>
                <a:pPr algn="ctr"/>
                <a:r>
                  <a:rPr lang="en-US" sz="1200" dirty="0"/>
                  <a:t>for growth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409" y="2785"/>
                <a:ext cx="678" cy="246"/>
              </a:xfrm>
              <a:prstGeom prst="rect">
                <a:avLst/>
              </a:prstGeom>
              <a:solidFill>
                <a:srgbClr val="E6E6C2"/>
              </a:solidFill>
              <a:ln w="12700">
                <a:solidFill>
                  <a:srgbClr val="B2262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/>
                  <a:t>diversity</a:t>
                </a:r>
              </a:p>
              <a:p>
                <a:pPr algn="ctr"/>
                <a:r>
                  <a:rPr lang="en-US" sz="1200"/>
                  <a:t>of activities</a:t>
                </a:r>
              </a:p>
            </p:txBody>
          </p:sp>
        </p:grp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3640" y="794"/>
              <a:ext cx="0" cy="2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 flipH="1">
              <a:off x="2948" y="1014"/>
              <a:ext cx="160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2301" y="876"/>
              <a:ext cx="678" cy="24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Financial</a:t>
              </a: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4283" y="885"/>
              <a:ext cx="678" cy="24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Non-financia</a:t>
              </a:r>
              <a:r>
                <a:rPr lang="en-US" sz="1400" dirty="0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24" name="Rectangle 67"/>
            <p:cNvSpPr>
              <a:spLocks noChangeArrowheads="1"/>
            </p:cNvSpPr>
            <p:nvPr/>
          </p:nvSpPr>
          <p:spPr bwMode="auto">
            <a:xfrm>
              <a:off x="3253" y="581"/>
              <a:ext cx="678" cy="2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Extrinsic</a:t>
              </a:r>
            </a:p>
          </p:txBody>
        </p:sp>
        <p:sp>
          <p:nvSpPr>
            <p:cNvPr id="25" name="Rectangle 81"/>
            <p:cNvSpPr>
              <a:spLocks noChangeArrowheads="1"/>
            </p:cNvSpPr>
            <p:nvPr/>
          </p:nvSpPr>
          <p:spPr bwMode="auto">
            <a:xfrm>
              <a:off x="2198" y="1356"/>
              <a:ext cx="855" cy="27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Implied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membership-based</a:t>
              </a:r>
            </a:p>
          </p:txBody>
        </p:sp>
        <p:sp>
          <p:nvSpPr>
            <p:cNvPr id="26" name="Rectangle 82"/>
            <p:cNvSpPr>
              <a:spLocks noChangeArrowheads="1"/>
            </p:cNvSpPr>
            <p:nvPr/>
          </p:nvSpPr>
          <p:spPr bwMode="auto">
            <a:xfrm>
              <a:off x="1244" y="1360"/>
              <a:ext cx="855" cy="27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Performance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based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3141" y="1356"/>
              <a:ext cx="855" cy="27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Explicit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membership-based</a:t>
              </a:r>
            </a:p>
          </p:txBody>
        </p:sp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420" y="592"/>
              <a:ext cx="678" cy="2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Intrinsic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versus Extrinsic Rewards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Financial rewards</a:t>
            </a:r>
          </a:p>
          <a:p>
            <a:pPr lvl="1"/>
            <a:r>
              <a:rPr lang="en-US" sz="2400" dirty="0" smtClean="0"/>
              <a:t>Wages</a:t>
            </a:r>
          </a:p>
          <a:p>
            <a:pPr lvl="1"/>
            <a:r>
              <a:rPr lang="en-US" sz="2400" dirty="0" smtClean="0"/>
              <a:t>Bonuses</a:t>
            </a:r>
          </a:p>
          <a:p>
            <a:pPr lvl="1"/>
            <a:r>
              <a:rPr lang="en-US" sz="2400" dirty="0" smtClean="0"/>
              <a:t>Profit sharing</a:t>
            </a:r>
          </a:p>
          <a:p>
            <a:pPr lvl="1"/>
            <a:r>
              <a:rPr lang="en-US" sz="2400" dirty="0" smtClean="0"/>
              <a:t>Pension plans</a:t>
            </a:r>
          </a:p>
          <a:p>
            <a:pPr lvl="1"/>
            <a:r>
              <a:rPr lang="en-US" sz="2400" dirty="0" smtClean="0"/>
              <a:t>Paid leaves</a:t>
            </a:r>
          </a:p>
          <a:p>
            <a:pPr lvl="1"/>
            <a:r>
              <a:rPr lang="en-US" sz="2400" dirty="0" smtClean="0"/>
              <a:t>Purchase discounts</a:t>
            </a:r>
          </a:p>
          <a:p>
            <a:r>
              <a:rPr lang="en-US" sz="2800" dirty="0" smtClean="0"/>
              <a:t>Nonfinancial rewards</a:t>
            </a:r>
          </a:p>
          <a:p>
            <a:pPr lvl="1"/>
            <a:r>
              <a:rPr lang="en-US" sz="2400" dirty="0" smtClean="0"/>
              <a:t>Make life on the job more attractive</a:t>
            </a:r>
          </a:p>
          <a:p>
            <a:pPr lvl="1"/>
            <a:r>
              <a:rPr lang="en-US" sz="2400" dirty="0" smtClean="0"/>
              <a:t>Employees vary on the rewards they prefer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Reward Plans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Performance-based</a:t>
            </a:r>
            <a:r>
              <a:rPr lang="en-US" sz="2400" dirty="0" smtClean="0"/>
              <a:t> rewards are tied to specific job performance criteria</a:t>
            </a:r>
          </a:p>
          <a:p>
            <a:pPr lvl="1"/>
            <a:r>
              <a:rPr lang="en-US" sz="2000" dirty="0" smtClean="0"/>
              <a:t>Commissions</a:t>
            </a:r>
          </a:p>
          <a:p>
            <a:pPr lvl="1"/>
            <a:r>
              <a:rPr lang="en-US" sz="2000" dirty="0" smtClean="0"/>
              <a:t>Piecework pay plans</a:t>
            </a:r>
          </a:p>
          <a:p>
            <a:pPr lvl="1"/>
            <a:r>
              <a:rPr lang="en-US" sz="2000" dirty="0" smtClean="0"/>
              <a:t>Incentive systems</a:t>
            </a:r>
          </a:p>
          <a:p>
            <a:pPr lvl="1"/>
            <a:r>
              <a:rPr lang="en-US" sz="2000" dirty="0" smtClean="0"/>
              <a:t>Group bonuses</a:t>
            </a:r>
          </a:p>
          <a:p>
            <a:pPr lvl="1"/>
            <a:r>
              <a:rPr lang="en-US" sz="2000" dirty="0" smtClean="0"/>
              <a:t>Merit pay</a:t>
            </a:r>
          </a:p>
          <a:p>
            <a:r>
              <a:rPr lang="en-US" sz="2400" b="1" i="1" dirty="0" smtClean="0"/>
              <a:t>Membership-based</a:t>
            </a:r>
            <a:r>
              <a:rPr lang="en-US" sz="2400" dirty="0" smtClean="0"/>
              <a:t> rewards are offered to all employees </a:t>
            </a:r>
          </a:p>
          <a:p>
            <a:pPr lvl="1"/>
            <a:r>
              <a:rPr lang="en-US" sz="2000" dirty="0" smtClean="0"/>
              <a:t>Cost-of-living increases </a:t>
            </a:r>
          </a:p>
          <a:p>
            <a:pPr lvl="1"/>
            <a:r>
              <a:rPr lang="en-US" sz="2000" dirty="0" smtClean="0"/>
              <a:t>Benefits</a:t>
            </a:r>
          </a:p>
          <a:p>
            <a:pPr lvl="1"/>
            <a:r>
              <a:rPr lang="en-US" sz="2000" dirty="0" smtClean="0"/>
              <a:t>Salary increases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Performance-based versus Membership-Based Rewards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4794" y="2286000"/>
            <a:ext cx="7005638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Companies derive their compensation programs from job evaluation, which defines the appropriate worth of each job.</a:t>
            </a:r>
          </a:p>
          <a:p>
            <a:r>
              <a:rPr lang="en-US" sz="2400" dirty="0" smtClean="0"/>
              <a:t>An effective, fair compensation program attracts, motivates and retains competent employees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171699" y="3458732"/>
            <a:ext cx="4405312" cy="26479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employees and employers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can research compensation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facts and issues at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hlinkClick r:id="rId2"/>
              </a:rPr>
              <a:t>www.salary.com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hlinkClick r:id="rId3"/>
              </a:rPr>
              <a:t>http://salary.nytimes.com/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hlinkClick r:id="rId4"/>
              </a:rPr>
              <a:t>http://www.salaryexpert.com/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Fair Labor Standards Act (FSLA) requires:</a:t>
            </a:r>
          </a:p>
          <a:p>
            <a:pPr lvl="1"/>
            <a:r>
              <a:rPr lang="en-US" sz="2000" dirty="0" smtClean="0"/>
              <a:t>Minimum wage</a:t>
            </a:r>
          </a:p>
          <a:p>
            <a:pPr lvl="1"/>
            <a:r>
              <a:rPr lang="en-US" sz="2000" dirty="0" smtClean="0"/>
              <a:t>Overtime pay</a:t>
            </a:r>
          </a:p>
          <a:p>
            <a:pPr lvl="1"/>
            <a:r>
              <a:rPr lang="en-US" sz="2000" dirty="0" smtClean="0"/>
              <a:t>Record-keeping</a:t>
            </a:r>
          </a:p>
          <a:p>
            <a:pPr lvl="1"/>
            <a:r>
              <a:rPr lang="en-US" sz="2000" dirty="0" smtClean="0"/>
              <a:t>Child labor restrictions </a:t>
            </a:r>
          </a:p>
          <a:p>
            <a:r>
              <a:rPr lang="en-US" sz="2400" dirty="0" smtClean="0"/>
              <a:t>Exempt employees </a:t>
            </a:r>
          </a:p>
          <a:p>
            <a:pPr lvl="1"/>
            <a:r>
              <a:rPr lang="en-US" sz="2000" dirty="0" smtClean="0"/>
              <a:t>Include professional and managerial employees not covered under FSLA </a:t>
            </a:r>
            <a:r>
              <a:rPr lang="en-US" sz="2000" smtClean="0"/>
              <a:t>overtime </a:t>
            </a:r>
            <a:r>
              <a:rPr lang="en-US" sz="2000" smtClean="0"/>
              <a:t>provisions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51467" y="1676400"/>
            <a:ext cx="5781675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209800"/>
            <a:ext cx="373380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The Fair Labor Standards Act is administrated by the Wage and Hour Division of the U.S. Department of Labor 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hlinkClick r:id="rId2"/>
              </a:rPr>
              <a:t>Click here to see the website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Equal Pay Act of 1963 requires that men and women hired for the same job be paid the same.  </a:t>
            </a:r>
          </a:p>
          <a:p>
            <a:r>
              <a:rPr lang="en-US" sz="2800" dirty="0" smtClean="0"/>
              <a:t>Civil Rights Act:  </a:t>
            </a:r>
          </a:p>
          <a:p>
            <a:pPr lvl="1"/>
            <a:r>
              <a:rPr lang="en-US" sz="2400" dirty="0" smtClean="0"/>
              <a:t>Broader than Equal Pay Act</a:t>
            </a:r>
          </a:p>
          <a:p>
            <a:pPr lvl="1"/>
            <a:r>
              <a:rPr lang="en-US" sz="2400" dirty="0" smtClean="0"/>
              <a:t>Prohibits discrimination on the basis of gender</a:t>
            </a:r>
          </a:p>
          <a:p>
            <a:pPr lvl="1"/>
            <a:r>
              <a:rPr lang="en-US" sz="2400" dirty="0" smtClean="0"/>
              <a:t>Used to support comparable worth concept </a:t>
            </a:r>
          </a:p>
          <a:p>
            <a:pPr lvl="1"/>
            <a:r>
              <a:rPr lang="en-US" sz="2400" dirty="0" smtClean="0"/>
              <a:t>Salaries established based on skill, responsibility, effort, and working conditions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Compensation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1374" y="2600325"/>
            <a:ext cx="7327900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2262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207</TotalTime>
  <Words>1386</Words>
  <Application>Microsoft Office PowerPoint</Application>
  <PresentationFormat>On-screen Show (4:3)</PresentationFormat>
  <Paragraphs>313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Sample Chapter 1 with footers</vt:lpstr>
      <vt:lpstr>Content slide master</vt:lpstr>
      <vt:lpstr>PowerPoint Presentation</vt:lpstr>
      <vt:lpstr>Introduction</vt:lpstr>
      <vt:lpstr>Rewards Review</vt:lpstr>
      <vt:lpstr>Intrinsic versus Extrinsic Rewards</vt:lpstr>
      <vt:lpstr>Types of Reward Plans</vt:lpstr>
      <vt:lpstr>Performance-based versus Membership-Based Rewards</vt:lpstr>
      <vt:lpstr>Compensation Administration</vt:lpstr>
      <vt:lpstr>Compensation Administration</vt:lpstr>
      <vt:lpstr>Compensation Administration</vt:lpstr>
      <vt:lpstr>Job Evaluation and the Pay Structure</vt:lpstr>
      <vt:lpstr>Job Evaluation and the Pay Structure</vt:lpstr>
      <vt:lpstr>Job Evaluation and the Pay Structure</vt:lpstr>
      <vt:lpstr>Job Evaluation and the Pay Structure</vt:lpstr>
      <vt:lpstr>Special Cases of Compensation</vt:lpstr>
      <vt:lpstr>Special Cases of Compensation</vt:lpstr>
      <vt:lpstr>Special Cases of Compensation</vt:lpstr>
      <vt:lpstr>Special Cases of Compensation</vt:lpstr>
      <vt:lpstr>Special Cases of Compensation</vt:lpstr>
      <vt:lpstr>Special Cases of Compensation</vt:lpstr>
      <vt:lpstr>Executive Compensation Programs</vt:lpstr>
      <vt:lpstr>Executive Compensation Programs</vt:lpstr>
      <vt:lpstr>Executive Compensation Program</vt:lpstr>
      <vt:lpstr>Executive Compensation Programs</vt:lpstr>
      <vt:lpstr>International Compensation</vt:lpstr>
      <vt:lpstr>Fill-in-the-blanks</vt:lpstr>
    </vt:vector>
  </TitlesOfParts>
  <Company>Frostburg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SmartCom</cp:lastModifiedBy>
  <cp:revision>26</cp:revision>
  <dcterms:created xsi:type="dcterms:W3CDTF">2012-11-01T16:50:36Z</dcterms:created>
  <dcterms:modified xsi:type="dcterms:W3CDTF">2022-05-30T03:37:53Z</dcterms:modified>
</cp:coreProperties>
</file>