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8" r:id="rId2"/>
  </p:sldMasterIdLst>
  <p:notesMasterIdLst>
    <p:notesMasterId r:id="rId33"/>
  </p:notesMasterIdLst>
  <p:sldIdLst>
    <p:sldId id="262" r:id="rId3"/>
    <p:sldId id="263" r:id="rId4"/>
    <p:sldId id="265" r:id="rId5"/>
    <p:sldId id="266" r:id="rId6"/>
    <p:sldId id="267" r:id="rId7"/>
    <p:sldId id="264" r:id="rId8"/>
    <p:sldId id="289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92" r:id="rId17"/>
    <p:sldId id="275" r:id="rId18"/>
    <p:sldId id="290" r:id="rId19"/>
    <p:sldId id="291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40" autoAdjust="0"/>
  </p:normalViewPr>
  <p:slideViewPr>
    <p:cSldViewPr>
      <p:cViewPr varScale="1">
        <p:scale>
          <a:sx n="91" d="100"/>
          <a:sy n="91" d="100"/>
        </p:scale>
        <p:origin x="-102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899F04-62D9-42C4-BB2C-69D52071F9A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67B591-2345-4DF8-A887-8F8224C98495}">
      <dgm:prSet custT="1"/>
      <dgm:spPr/>
      <dgm:t>
        <a:bodyPr/>
        <a:lstStyle/>
        <a:p>
          <a:pPr rtl="0"/>
          <a:r>
            <a:rPr lang="en-US" sz="1600" b="1" dirty="0" smtClean="0"/>
            <a:t>Money Purchase Pension Plan</a:t>
          </a:r>
          <a:endParaRPr lang="en-US" sz="1600" dirty="0"/>
        </a:p>
      </dgm:t>
    </dgm:pt>
    <dgm:pt modelId="{88AE4A83-52F2-4E82-9B13-013D26458E83}" type="parTrans" cxnId="{CDFF331A-2AA6-4BA2-B22A-C19A12337E67}">
      <dgm:prSet/>
      <dgm:spPr/>
      <dgm:t>
        <a:bodyPr/>
        <a:lstStyle/>
        <a:p>
          <a:endParaRPr lang="en-US"/>
        </a:p>
      </dgm:t>
    </dgm:pt>
    <dgm:pt modelId="{1C64D750-BFE8-428B-895D-39F97F928909}" type="sibTrans" cxnId="{CDFF331A-2AA6-4BA2-B22A-C19A12337E67}">
      <dgm:prSet/>
      <dgm:spPr/>
      <dgm:t>
        <a:bodyPr/>
        <a:lstStyle/>
        <a:p>
          <a:endParaRPr lang="en-US"/>
        </a:p>
      </dgm:t>
    </dgm:pt>
    <dgm:pt modelId="{4BF11049-7100-4E80-BFC6-BA88DC74ACF0}">
      <dgm:prSet/>
      <dgm:spPr/>
      <dgm:t>
        <a:bodyPr/>
        <a:lstStyle/>
        <a:p>
          <a:pPr rtl="0"/>
          <a:r>
            <a:rPr lang="en-US" dirty="0" smtClean="0"/>
            <a:t>Type of defined contribution plan</a:t>
          </a:r>
          <a:endParaRPr lang="en-US" dirty="0"/>
        </a:p>
      </dgm:t>
    </dgm:pt>
    <dgm:pt modelId="{E92BE0DE-0064-4E64-82EB-B0C651177FA5}" type="parTrans" cxnId="{A804F453-2DCD-4E6E-8C1D-2EF49D2DC5BD}">
      <dgm:prSet/>
      <dgm:spPr/>
      <dgm:t>
        <a:bodyPr/>
        <a:lstStyle/>
        <a:p>
          <a:endParaRPr lang="en-US"/>
        </a:p>
      </dgm:t>
    </dgm:pt>
    <dgm:pt modelId="{EDA616D7-399D-481F-8A04-43875B3B2BC0}" type="sibTrans" cxnId="{A804F453-2DCD-4E6E-8C1D-2EF49D2DC5BD}">
      <dgm:prSet/>
      <dgm:spPr/>
      <dgm:t>
        <a:bodyPr/>
        <a:lstStyle/>
        <a:p>
          <a:endParaRPr lang="en-US"/>
        </a:p>
      </dgm:t>
    </dgm:pt>
    <dgm:pt modelId="{0DCF5162-1205-4397-A42C-73466F03C246}">
      <dgm:prSet/>
      <dgm:spPr/>
      <dgm:t>
        <a:bodyPr/>
        <a:lstStyle/>
        <a:p>
          <a:pPr rtl="0"/>
          <a:r>
            <a:rPr lang="en-US" dirty="0" smtClean="0"/>
            <a:t>Organization commits to depositing fixed amount of money or percentage of employee’s pay annually </a:t>
          </a:r>
          <a:endParaRPr lang="en-US" dirty="0"/>
        </a:p>
      </dgm:t>
    </dgm:pt>
    <dgm:pt modelId="{051629E3-5CAC-4398-869A-236554B344E3}" type="parTrans" cxnId="{40DA1556-C0B8-47E8-A7C2-F845D35ED240}">
      <dgm:prSet/>
      <dgm:spPr/>
      <dgm:t>
        <a:bodyPr/>
        <a:lstStyle/>
        <a:p>
          <a:endParaRPr lang="en-US"/>
        </a:p>
      </dgm:t>
    </dgm:pt>
    <dgm:pt modelId="{82EDD6B4-04FD-49F1-92C8-58D4CD81BD72}" type="sibTrans" cxnId="{40DA1556-C0B8-47E8-A7C2-F845D35ED240}">
      <dgm:prSet/>
      <dgm:spPr/>
      <dgm:t>
        <a:bodyPr/>
        <a:lstStyle/>
        <a:p>
          <a:endParaRPr lang="en-US"/>
        </a:p>
      </dgm:t>
    </dgm:pt>
    <dgm:pt modelId="{75276F11-DE2A-454B-8114-1AC7B4070CC1}">
      <dgm:prSet custT="1"/>
      <dgm:spPr/>
      <dgm:t>
        <a:bodyPr/>
        <a:lstStyle/>
        <a:p>
          <a:pPr rtl="0"/>
          <a:r>
            <a:rPr lang="en-US" sz="1600" b="1" dirty="0" smtClean="0"/>
            <a:t>Profit-Sharing Plans</a:t>
          </a:r>
          <a:endParaRPr lang="en-US" sz="1600" dirty="0"/>
        </a:p>
      </dgm:t>
    </dgm:pt>
    <dgm:pt modelId="{F62FC146-FE5B-4F1C-9C5B-AD32F2369EBF}" type="parTrans" cxnId="{CE419F40-2C80-4874-BAA0-549E52D4F26A}">
      <dgm:prSet/>
      <dgm:spPr/>
      <dgm:t>
        <a:bodyPr/>
        <a:lstStyle/>
        <a:p>
          <a:endParaRPr lang="en-US"/>
        </a:p>
      </dgm:t>
    </dgm:pt>
    <dgm:pt modelId="{2AF78375-AEA2-44A9-8B29-57D62465B436}" type="sibTrans" cxnId="{CE419F40-2C80-4874-BAA0-549E52D4F26A}">
      <dgm:prSet/>
      <dgm:spPr/>
      <dgm:t>
        <a:bodyPr/>
        <a:lstStyle/>
        <a:p>
          <a:endParaRPr lang="en-US"/>
        </a:p>
      </dgm:t>
    </dgm:pt>
    <dgm:pt modelId="{8F433289-754C-4180-B31D-A04EE5A3DD5F}">
      <dgm:prSet/>
      <dgm:spPr/>
      <dgm:t>
        <a:bodyPr/>
        <a:lstStyle/>
        <a:p>
          <a:pPr rtl="0"/>
          <a:r>
            <a:rPr lang="en-US" dirty="0" smtClean="0"/>
            <a:t>Variation of defined contribution plan</a:t>
          </a:r>
          <a:endParaRPr lang="en-US" dirty="0"/>
        </a:p>
      </dgm:t>
    </dgm:pt>
    <dgm:pt modelId="{C59DCF1D-E03E-41FA-973D-338E98E065AA}" type="parTrans" cxnId="{A319A540-20F9-48A1-9E31-BA039DD3F76E}">
      <dgm:prSet/>
      <dgm:spPr/>
      <dgm:t>
        <a:bodyPr/>
        <a:lstStyle/>
        <a:p>
          <a:endParaRPr lang="en-US"/>
        </a:p>
      </dgm:t>
    </dgm:pt>
    <dgm:pt modelId="{AF7C5374-5B8C-473F-BD45-9D12E543CD37}" type="sibTrans" cxnId="{A319A540-20F9-48A1-9E31-BA039DD3F76E}">
      <dgm:prSet/>
      <dgm:spPr/>
      <dgm:t>
        <a:bodyPr/>
        <a:lstStyle/>
        <a:p>
          <a:endParaRPr lang="en-US"/>
        </a:p>
      </dgm:t>
    </dgm:pt>
    <dgm:pt modelId="{2F2D6100-B6B1-4AF3-B06E-3ADE0E6A8290}">
      <dgm:prSet/>
      <dgm:spPr/>
      <dgm:t>
        <a:bodyPr/>
        <a:lstStyle/>
        <a:p>
          <a:pPr rtl="0"/>
          <a:r>
            <a:rPr lang="en-US" dirty="0" smtClean="0"/>
            <a:t>Company amount contributed depends on profit level in the organization</a:t>
          </a:r>
          <a:endParaRPr lang="en-US" dirty="0"/>
        </a:p>
      </dgm:t>
    </dgm:pt>
    <dgm:pt modelId="{7D405591-1853-4731-972B-F2DC859BDC83}" type="parTrans" cxnId="{5F5671B6-1726-429B-B68C-274E0F97F900}">
      <dgm:prSet/>
      <dgm:spPr/>
      <dgm:t>
        <a:bodyPr/>
        <a:lstStyle/>
        <a:p>
          <a:endParaRPr lang="en-US"/>
        </a:p>
      </dgm:t>
    </dgm:pt>
    <dgm:pt modelId="{CC845135-589B-48B7-90B9-7958038A5C71}" type="sibTrans" cxnId="{5F5671B6-1726-429B-B68C-274E0F97F900}">
      <dgm:prSet/>
      <dgm:spPr/>
      <dgm:t>
        <a:bodyPr/>
        <a:lstStyle/>
        <a:p>
          <a:endParaRPr lang="en-US"/>
        </a:p>
      </dgm:t>
    </dgm:pt>
    <dgm:pt modelId="{F8DD2C3A-6361-42C5-BCFC-C351137EDCDF}">
      <dgm:prSet/>
      <dgm:spPr/>
      <dgm:t>
        <a:bodyPr/>
        <a:lstStyle/>
        <a:p>
          <a:pPr rtl="0"/>
          <a:r>
            <a:rPr lang="en-US" dirty="0" smtClean="0"/>
            <a:t>Contribution is optional, not required</a:t>
          </a:r>
          <a:endParaRPr lang="en-US" dirty="0"/>
        </a:p>
      </dgm:t>
    </dgm:pt>
    <dgm:pt modelId="{96F53247-835E-4B0F-8708-C837161F09DD}" type="parTrans" cxnId="{74D9593B-1C66-4991-9CAF-95B1A708DDFE}">
      <dgm:prSet/>
      <dgm:spPr/>
      <dgm:t>
        <a:bodyPr/>
        <a:lstStyle/>
        <a:p>
          <a:endParaRPr lang="en-US"/>
        </a:p>
      </dgm:t>
    </dgm:pt>
    <dgm:pt modelId="{2DABFEB6-4B3E-4907-93AA-419EAA6AFAF4}" type="sibTrans" cxnId="{74D9593B-1C66-4991-9CAF-95B1A708DDFE}">
      <dgm:prSet/>
      <dgm:spPr/>
      <dgm:t>
        <a:bodyPr/>
        <a:lstStyle/>
        <a:p>
          <a:endParaRPr lang="en-US"/>
        </a:p>
      </dgm:t>
    </dgm:pt>
    <dgm:pt modelId="{A1604DC5-EF58-49FF-9110-253EF59843BB}">
      <dgm:prSet custT="1"/>
      <dgm:spPr/>
      <dgm:t>
        <a:bodyPr/>
        <a:lstStyle/>
        <a:p>
          <a:pPr rtl="0"/>
          <a:r>
            <a:rPr lang="en-US" sz="1600" b="1" dirty="0" smtClean="0"/>
            <a:t>Individual Retirement Accounts (IRAs</a:t>
          </a:r>
          <a:r>
            <a:rPr lang="en-US" sz="1400" b="1" dirty="0" smtClean="0"/>
            <a:t>)</a:t>
          </a:r>
          <a:endParaRPr lang="en-US" sz="1400" dirty="0"/>
        </a:p>
      </dgm:t>
    </dgm:pt>
    <dgm:pt modelId="{B78221D8-7D8F-474B-810C-30931BF32BBC}" type="parTrans" cxnId="{97395B2F-B0C7-42AF-8066-4DAC7C00787A}">
      <dgm:prSet/>
      <dgm:spPr/>
      <dgm:t>
        <a:bodyPr/>
        <a:lstStyle/>
        <a:p>
          <a:endParaRPr lang="en-US"/>
        </a:p>
      </dgm:t>
    </dgm:pt>
    <dgm:pt modelId="{85ED5823-7642-4204-8F6B-EBA0DA14105A}" type="sibTrans" cxnId="{97395B2F-B0C7-42AF-8066-4DAC7C00787A}">
      <dgm:prSet/>
      <dgm:spPr/>
      <dgm:t>
        <a:bodyPr/>
        <a:lstStyle/>
        <a:p>
          <a:endParaRPr lang="en-US"/>
        </a:p>
      </dgm:t>
    </dgm:pt>
    <dgm:pt modelId="{6640F40B-204B-4A32-BA70-7B9A6EE744BE}">
      <dgm:prSet/>
      <dgm:spPr/>
      <dgm:t>
        <a:bodyPr/>
        <a:lstStyle/>
        <a:p>
          <a:pPr rtl="0"/>
          <a:r>
            <a:rPr lang="en-US" dirty="0" smtClean="0"/>
            <a:t>Employer makes contributions</a:t>
          </a:r>
          <a:endParaRPr lang="en-US" dirty="0"/>
        </a:p>
      </dgm:t>
    </dgm:pt>
    <dgm:pt modelId="{872330CE-954F-4842-B428-EADFD3A381D6}" type="parTrans" cxnId="{F0828074-6B37-4CD4-B522-F57DCA4D42E2}">
      <dgm:prSet/>
      <dgm:spPr/>
      <dgm:t>
        <a:bodyPr/>
        <a:lstStyle/>
        <a:p>
          <a:endParaRPr lang="en-US"/>
        </a:p>
      </dgm:t>
    </dgm:pt>
    <dgm:pt modelId="{9CA7A860-D7AE-49D6-AC85-A8D65072D518}" type="sibTrans" cxnId="{F0828074-6B37-4CD4-B522-F57DCA4D42E2}">
      <dgm:prSet/>
      <dgm:spPr/>
      <dgm:t>
        <a:bodyPr/>
        <a:lstStyle/>
        <a:p>
          <a:endParaRPr lang="en-US"/>
        </a:p>
      </dgm:t>
    </dgm:pt>
    <dgm:pt modelId="{94D99868-91D7-4EB6-964C-0D8F0B76C4CA}">
      <dgm:prSet/>
      <dgm:spPr/>
      <dgm:t>
        <a:bodyPr/>
        <a:lstStyle/>
        <a:p>
          <a:pPr rtl="0"/>
          <a:r>
            <a:rPr lang="en-US" dirty="0" smtClean="0"/>
            <a:t>Can defer taxes on amount deposited and interest earned in retirement account </a:t>
          </a:r>
          <a:endParaRPr lang="en-US" dirty="0"/>
        </a:p>
      </dgm:t>
    </dgm:pt>
    <dgm:pt modelId="{49BBF324-0E1C-4426-BBF2-9F2E9F089809}" type="parTrans" cxnId="{791881AC-F017-4B1F-95AB-02E8F5E74664}">
      <dgm:prSet/>
      <dgm:spPr/>
      <dgm:t>
        <a:bodyPr/>
        <a:lstStyle/>
        <a:p>
          <a:endParaRPr lang="en-US"/>
        </a:p>
      </dgm:t>
    </dgm:pt>
    <dgm:pt modelId="{3B7C5D81-D5BB-4211-8EF2-8A5BA5959766}" type="sibTrans" cxnId="{791881AC-F017-4B1F-95AB-02E8F5E74664}">
      <dgm:prSet/>
      <dgm:spPr/>
      <dgm:t>
        <a:bodyPr/>
        <a:lstStyle/>
        <a:p>
          <a:endParaRPr lang="en-US"/>
        </a:p>
      </dgm:t>
    </dgm:pt>
    <dgm:pt modelId="{610EF453-3700-4262-B473-BD02C07AE290}">
      <dgm:prSet/>
      <dgm:spPr/>
      <dgm:t>
        <a:bodyPr/>
        <a:lstStyle/>
        <a:p>
          <a:pPr rtl="0"/>
          <a:r>
            <a:rPr lang="en-US" dirty="0" smtClean="0"/>
            <a:t>Two types exist for small businesses and self-employed</a:t>
          </a:r>
          <a:endParaRPr lang="en-US" dirty="0"/>
        </a:p>
      </dgm:t>
    </dgm:pt>
    <dgm:pt modelId="{B52AAAED-11A0-402E-B25D-ECE2911779D6}" type="parTrans" cxnId="{0F8BD802-88DA-4D53-801F-A9C2F87F32BB}">
      <dgm:prSet/>
      <dgm:spPr/>
      <dgm:t>
        <a:bodyPr/>
        <a:lstStyle/>
        <a:p>
          <a:endParaRPr lang="en-US"/>
        </a:p>
      </dgm:t>
    </dgm:pt>
    <dgm:pt modelId="{5907E4D1-7F68-4FEE-A49D-3E29BF7A7E3A}" type="sibTrans" cxnId="{0F8BD802-88DA-4D53-801F-A9C2F87F32BB}">
      <dgm:prSet/>
      <dgm:spPr/>
      <dgm:t>
        <a:bodyPr/>
        <a:lstStyle/>
        <a:p>
          <a:endParaRPr lang="en-US"/>
        </a:p>
      </dgm:t>
    </dgm:pt>
    <dgm:pt modelId="{450A8604-8F67-49B6-86B8-A4DAB2A910E0}">
      <dgm:prSet custT="1"/>
      <dgm:spPr/>
      <dgm:t>
        <a:bodyPr/>
        <a:lstStyle/>
        <a:p>
          <a:pPr rtl="0"/>
          <a:r>
            <a:rPr lang="en-US" sz="1600" b="1" dirty="0" smtClean="0"/>
            <a:t>401(k)s</a:t>
          </a:r>
          <a:r>
            <a:rPr lang="en-US" sz="1600" dirty="0" smtClean="0"/>
            <a:t>:  </a:t>
          </a:r>
          <a:endParaRPr lang="en-US" sz="1600" dirty="0"/>
        </a:p>
      </dgm:t>
    </dgm:pt>
    <dgm:pt modelId="{C3C53424-D25D-4D69-BA4A-D016C9C602AC}" type="parTrans" cxnId="{34740F93-0099-4EF5-9DC0-598A8EDA1C44}">
      <dgm:prSet/>
      <dgm:spPr/>
      <dgm:t>
        <a:bodyPr/>
        <a:lstStyle/>
        <a:p>
          <a:endParaRPr lang="en-US"/>
        </a:p>
      </dgm:t>
    </dgm:pt>
    <dgm:pt modelId="{B91461E9-4CF6-4456-B2A6-95A60037D9D5}" type="sibTrans" cxnId="{34740F93-0099-4EF5-9DC0-598A8EDA1C44}">
      <dgm:prSet/>
      <dgm:spPr/>
      <dgm:t>
        <a:bodyPr/>
        <a:lstStyle/>
        <a:p>
          <a:endParaRPr lang="en-US"/>
        </a:p>
      </dgm:t>
    </dgm:pt>
    <dgm:pt modelId="{81B3D5CA-2DEB-439D-B8E2-5F02CB7A984C}">
      <dgm:prSet/>
      <dgm:spPr/>
      <dgm:t>
        <a:bodyPr/>
        <a:lstStyle/>
        <a:p>
          <a:pPr rtl="0"/>
          <a:r>
            <a:rPr lang="en-US" dirty="0" smtClean="0"/>
            <a:t>Permit workers to set aside specified amount of income on tax-deferred basis</a:t>
          </a:r>
          <a:endParaRPr lang="en-US" dirty="0"/>
        </a:p>
      </dgm:t>
    </dgm:pt>
    <dgm:pt modelId="{F53D035C-A442-4392-B280-F8054178696D}" type="parTrans" cxnId="{E38B4CF8-5E32-49E3-8ACD-FE7DBABE95DB}">
      <dgm:prSet/>
      <dgm:spPr/>
      <dgm:t>
        <a:bodyPr/>
        <a:lstStyle/>
        <a:p>
          <a:endParaRPr lang="en-US"/>
        </a:p>
      </dgm:t>
    </dgm:pt>
    <dgm:pt modelId="{6661BFF6-A132-4DC1-8B51-6E0244C29A90}" type="sibTrans" cxnId="{E38B4CF8-5E32-49E3-8ACD-FE7DBABE95DB}">
      <dgm:prSet/>
      <dgm:spPr/>
      <dgm:t>
        <a:bodyPr/>
        <a:lstStyle/>
        <a:p>
          <a:endParaRPr lang="en-US"/>
        </a:p>
      </dgm:t>
    </dgm:pt>
    <dgm:pt modelId="{6925F6D9-EF46-44F8-83D9-0516FC276C1E}">
      <dgm:prSet/>
      <dgm:spPr/>
      <dgm:t>
        <a:bodyPr/>
        <a:lstStyle/>
        <a:p>
          <a:pPr rtl="0"/>
          <a:r>
            <a:rPr lang="en-US" dirty="0" smtClean="0"/>
            <a:t>Employers may match employee contribution</a:t>
          </a:r>
          <a:endParaRPr lang="en-US" dirty="0"/>
        </a:p>
      </dgm:t>
    </dgm:pt>
    <dgm:pt modelId="{E60986D0-1D3C-4F7D-8578-E0EFB41D865D}" type="parTrans" cxnId="{D6059FEB-4FA2-4F92-8D7D-20C12FBAC55B}">
      <dgm:prSet/>
      <dgm:spPr/>
      <dgm:t>
        <a:bodyPr/>
        <a:lstStyle/>
        <a:p>
          <a:endParaRPr lang="en-US"/>
        </a:p>
      </dgm:t>
    </dgm:pt>
    <dgm:pt modelId="{59EDA855-1159-448C-BAA3-122033633A37}" type="sibTrans" cxnId="{D6059FEB-4FA2-4F92-8D7D-20C12FBAC55B}">
      <dgm:prSet/>
      <dgm:spPr/>
      <dgm:t>
        <a:bodyPr/>
        <a:lstStyle/>
        <a:p>
          <a:endParaRPr lang="en-US"/>
        </a:p>
      </dgm:t>
    </dgm:pt>
    <dgm:pt modelId="{6042DCA7-2830-4E1C-A25E-95BC90CB00FB}" type="pres">
      <dgm:prSet presAssocID="{D8899F04-62D9-42C4-BB2C-69D52071F9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297DB7-693F-47A8-863E-E8F78A7745D1}" type="pres">
      <dgm:prSet presAssocID="{1767B591-2345-4DF8-A887-8F8224C98495}" presName="parentLin" presStyleCnt="0"/>
      <dgm:spPr/>
    </dgm:pt>
    <dgm:pt modelId="{6142EF58-AD54-4343-A98A-28AAFD09C110}" type="pres">
      <dgm:prSet presAssocID="{1767B591-2345-4DF8-A887-8F8224C9849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C1ECEAE-AC85-4AE2-BF46-2D2F34B176C4}" type="pres">
      <dgm:prSet presAssocID="{1767B591-2345-4DF8-A887-8F8224C9849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BDDA4-842F-4C20-AA51-258C9DD9E305}" type="pres">
      <dgm:prSet presAssocID="{1767B591-2345-4DF8-A887-8F8224C98495}" presName="negativeSpace" presStyleCnt="0"/>
      <dgm:spPr/>
    </dgm:pt>
    <dgm:pt modelId="{924426DE-3B35-4DD6-BF46-96EB9E97AC84}" type="pres">
      <dgm:prSet presAssocID="{1767B591-2345-4DF8-A887-8F8224C98495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77413-5EEA-4D74-9CA0-3E5271538FCA}" type="pres">
      <dgm:prSet presAssocID="{1C64D750-BFE8-428B-895D-39F97F928909}" presName="spaceBetweenRectangles" presStyleCnt="0"/>
      <dgm:spPr/>
    </dgm:pt>
    <dgm:pt modelId="{C2AB3DED-B363-4C34-B3CB-9F34EF80310B}" type="pres">
      <dgm:prSet presAssocID="{75276F11-DE2A-454B-8114-1AC7B4070CC1}" presName="parentLin" presStyleCnt="0"/>
      <dgm:spPr/>
    </dgm:pt>
    <dgm:pt modelId="{06B6BE1A-293E-44B0-AF13-11C35537666D}" type="pres">
      <dgm:prSet presAssocID="{75276F11-DE2A-454B-8114-1AC7B4070CC1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3F3D-28F1-4F38-8912-63A3BA2AB655}" type="pres">
      <dgm:prSet presAssocID="{75276F11-DE2A-454B-8114-1AC7B4070CC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C537B-455C-485C-8509-2A80434A042A}" type="pres">
      <dgm:prSet presAssocID="{75276F11-DE2A-454B-8114-1AC7B4070CC1}" presName="negativeSpace" presStyleCnt="0"/>
      <dgm:spPr/>
    </dgm:pt>
    <dgm:pt modelId="{0DED18F3-45A6-441B-8960-2CEC9BACBC6A}" type="pres">
      <dgm:prSet presAssocID="{75276F11-DE2A-454B-8114-1AC7B4070CC1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4BFEF-299F-47BB-A155-D5928E804440}" type="pres">
      <dgm:prSet presAssocID="{2AF78375-AEA2-44A9-8B29-57D62465B436}" presName="spaceBetweenRectangles" presStyleCnt="0"/>
      <dgm:spPr/>
    </dgm:pt>
    <dgm:pt modelId="{C65B699C-9C5A-468D-A8BF-40EA4E69CD5D}" type="pres">
      <dgm:prSet presAssocID="{A1604DC5-EF58-49FF-9110-253EF59843BB}" presName="parentLin" presStyleCnt="0"/>
      <dgm:spPr/>
    </dgm:pt>
    <dgm:pt modelId="{70782A1E-172F-4A11-895D-229773484464}" type="pres">
      <dgm:prSet presAssocID="{A1604DC5-EF58-49FF-9110-253EF59843BB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FAC7483D-53AD-4E1A-8A4C-A2F5220953A1}" type="pres">
      <dgm:prSet presAssocID="{A1604DC5-EF58-49FF-9110-253EF59843B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C05FE-57FA-4B83-A59E-4FB248A47792}" type="pres">
      <dgm:prSet presAssocID="{A1604DC5-EF58-49FF-9110-253EF59843BB}" presName="negativeSpace" presStyleCnt="0"/>
      <dgm:spPr/>
    </dgm:pt>
    <dgm:pt modelId="{04FACFB2-FBD3-465C-911F-0BA48BB1C7A3}" type="pres">
      <dgm:prSet presAssocID="{A1604DC5-EF58-49FF-9110-253EF59843BB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EFB37-DB8B-4695-894B-6344BFEBAF39}" type="pres">
      <dgm:prSet presAssocID="{85ED5823-7642-4204-8F6B-EBA0DA14105A}" presName="spaceBetweenRectangles" presStyleCnt="0"/>
      <dgm:spPr/>
    </dgm:pt>
    <dgm:pt modelId="{940ABAFA-1F61-409D-9F69-50FA84DC70C2}" type="pres">
      <dgm:prSet presAssocID="{450A8604-8F67-49B6-86B8-A4DAB2A910E0}" presName="parentLin" presStyleCnt="0"/>
      <dgm:spPr/>
    </dgm:pt>
    <dgm:pt modelId="{78995E7E-0E04-4B94-A3EF-260DE59A6EAE}" type="pres">
      <dgm:prSet presAssocID="{450A8604-8F67-49B6-86B8-A4DAB2A910E0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1041376E-6CEB-43F6-B809-F30BDB5D6AFB}" type="pres">
      <dgm:prSet presAssocID="{450A8604-8F67-49B6-86B8-A4DAB2A910E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E13B7-ABDA-4407-9B66-9D5ADDD3820D}" type="pres">
      <dgm:prSet presAssocID="{450A8604-8F67-49B6-86B8-A4DAB2A910E0}" presName="negativeSpace" presStyleCnt="0"/>
      <dgm:spPr/>
    </dgm:pt>
    <dgm:pt modelId="{9609543D-7EAC-4F56-8CE8-08CC85F81663}" type="pres">
      <dgm:prSet presAssocID="{450A8604-8F67-49B6-86B8-A4DAB2A910E0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8B4CF8-5E32-49E3-8ACD-FE7DBABE95DB}" srcId="{450A8604-8F67-49B6-86B8-A4DAB2A910E0}" destId="{81B3D5CA-2DEB-439D-B8E2-5F02CB7A984C}" srcOrd="0" destOrd="0" parTransId="{F53D035C-A442-4392-B280-F8054178696D}" sibTransId="{6661BFF6-A132-4DC1-8B51-6E0244C29A90}"/>
    <dgm:cxn modelId="{1B7170AC-B3BB-458E-AAED-2C31C7BF51A3}" type="presOf" srcId="{6925F6D9-EF46-44F8-83D9-0516FC276C1E}" destId="{9609543D-7EAC-4F56-8CE8-08CC85F81663}" srcOrd="0" destOrd="1" presId="urn:microsoft.com/office/officeart/2005/8/layout/list1"/>
    <dgm:cxn modelId="{F0828074-6B37-4CD4-B522-F57DCA4D42E2}" srcId="{A1604DC5-EF58-49FF-9110-253EF59843BB}" destId="{6640F40B-204B-4A32-BA70-7B9A6EE744BE}" srcOrd="0" destOrd="0" parTransId="{872330CE-954F-4842-B428-EADFD3A381D6}" sibTransId="{9CA7A860-D7AE-49D6-AC85-A8D65072D518}"/>
    <dgm:cxn modelId="{BD8B9FDA-753A-40D8-8170-A709D2AB20A4}" type="presOf" srcId="{2F2D6100-B6B1-4AF3-B06E-3ADE0E6A8290}" destId="{0DED18F3-45A6-441B-8960-2CEC9BACBC6A}" srcOrd="0" destOrd="1" presId="urn:microsoft.com/office/officeart/2005/8/layout/list1"/>
    <dgm:cxn modelId="{791881AC-F017-4B1F-95AB-02E8F5E74664}" srcId="{A1604DC5-EF58-49FF-9110-253EF59843BB}" destId="{94D99868-91D7-4EB6-964C-0D8F0B76C4CA}" srcOrd="1" destOrd="0" parTransId="{49BBF324-0E1C-4426-BBF2-9F2E9F089809}" sibTransId="{3B7C5D81-D5BB-4211-8EF2-8A5BA5959766}"/>
    <dgm:cxn modelId="{CDFF331A-2AA6-4BA2-B22A-C19A12337E67}" srcId="{D8899F04-62D9-42C4-BB2C-69D52071F9A7}" destId="{1767B591-2345-4DF8-A887-8F8224C98495}" srcOrd="0" destOrd="0" parTransId="{88AE4A83-52F2-4E82-9B13-013D26458E83}" sibTransId="{1C64D750-BFE8-428B-895D-39F97F928909}"/>
    <dgm:cxn modelId="{74D9593B-1C66-4991-9CAF-95B1A708DDFE}" srcId="{75276F11-DE2A-454B-8114-1AC7B4070CC1}" destId="{F8DD2C3A-6361-42C5-BCFC-C351137EDCDF}" srcOrd="2" destOrd="0" parTransId="{96F53247-835E-4B0F-8708-C837161F09DD}" sibTransId="{2DABFEB6-4B3E-4907-93AA-419EAA6AFAF4}"/>
    <dgm:cxn modelId="{A319A540-20F9-48A1-9E31-BA039DD3F76E}" srcId="{75276F11-DE2A-454B-8114-1AC7B4070CC1}" destId="{8F433289-754C-4180-B31D-A04EE5A3DD5F}" srcOrd="0" destOrd="0" parTransId="{C59DCF1D-E03E-41FA-973D-338E98E065AA}" sibTransId="{AF7C5374-5B8C-473F-BD45-9D12E543CD37}"/>
    <dgm:cxn modelId="{1B64B025-304F-4AEB-A2B6-6DCD542E85B6}" type="presOf" srcId="{1767B591-2345-4DF8-A887-8F8224C98495}" destId="{4C1ECEAE-AC85-4AE2-BF46-2D2F34B176C4}" srcOrd="1" destOrd="0" presId="urn:microsoft.com/office/officeart/2005/8/layout/list1"/>
    <dgm:cxn modelId="{20D8F35B-AB15-474F-BA76-F2A02302FE6D}" type="presOf" srcId="{8F433289-754C-4180-B31D-A04EE5A3DD5F}" destId="{0DED18F3-45A6-441B-8960-2CEC9BACBC6A}" srcOrd="0" destOrd="0" presId="urn:microsoft.com/office/officeart/2005/8/layout/list1"/>
    <dgm:cxn modelId="{CBF42494-C408-4711-ABBB-DF0EA8CC753D}" type="presOf" srcId="{A1604DC5-EF58-49FF-9110-253EF59843BB}" destId="{70782A1E-172F-4A11-895D-229773484464}" srcOrd="0" destOrd="0" presId="urn:microsoft.com/office/officeart/2005/8/layout/list1"/>
    <dgm:cxn modelId="{6F284923-DF3B-4EAA-8D41-FA58BC93B8D7}" type="presOf" srcId="{A1604DC5-EF58-49FF-9110-253EF59843BB}" destId="{FAC7483D-53AD-4E1A-8A4C-A2F5220953A1}" srcOrd="1" destOrd="0" presId="urn:microsoft.com/office/officeart/2005/8/layout/list1"/>
    <dgm:cxn modelId="{C9615702-60E8-4BF0-8395-7B5EA4B55AD9}" type="presOf" srcId="{81B3D5CA-2DEB-439D-B8E2-5F02CB7A984C}" destId="{9609543D-7EAC-4F56-8CE8-08CC85F81663}" srcOrd="0" destOrd="0" presId="urn:microsoft.com/office/officeart/2005/8/layout/list1"/>
    <dgm:cxn modelId="{65A5D9C1-6631-4BE6-9FD0-DAD96CB5248E}" type="presOf" srcId="{75276F11-DE2A-454B-8114-1AC7B4070CC1}" destId="{364F3F3D-28F1-4F38-8912-63A3BA2AB655}" srcOrd="1" destOrd="0" presId="urn:microsoft.com/office/officeart/2005/8/layout/list1"/>
    <dgm:cxn modelId="{B720562F-7E9C-4756-A8DA-C906C299C8C8}" type="presOf" srcId="{0DCF5162-1205-4397-A42C-73466F03C246}" destId="{924426DE-3B35-4DD6-BF46-96EB9E97AC84}" srcOrd="0" destOrd="1" presId="urn:microsoft.com/office/officeart/2005/8/layout/list1"/>
    <dgm:cxn modelId="{7BC3C2A1-5D2B-47B1-902C-696D368F513D}" type="presOf" srcId="{4BF11049-7100-4E80-BFC6-BA88DC74ACF0}" destId="{924426DE-3B35-4DD6-BF46-96EB9E97AC84}" srcOrd="0" destOrd="0" presId="urn:microsoft.com/office/officeart/2005/8/layout/list1"/>
    <dgm:cxn modelId="{40DA1556-C0B8-47E8-A7C2-F845D35ED240}" srcId="{1767B591-2345-4DF8-A887-8F8224C98495}" destId="{0DCF5162-1205-4397-A42C-73466F03C246}" srcOrd="1" destOrd="0" parTransId="{051629E3-5CAC-4398-869A-236554B344E3}" sibTransId="{82EDD6B4-04FD-49F1-92C8-58D4CD81BD72}"/>
    <dgm:cxn modelId="{0F8BD802-88DA-4D53-801F-A9C2F87F32BB}" srcId="{A1604DC5-EF58-49FF-9110-253EF59843BB}" destId="{610EF453-3700-4262-B473-BD02C07AE290}" srcOrd="2" destOrd="0" parTransId="{B52AAAED-11A0-402E-B25D-ECE2911779D6}" sibTransId="{5907E4D1-7F68-4FEE-A49D-3E29BF7A7E3A}"/>
    <dgm:cxn modelId="{8E6AD2CD-E894-456A-9EF4-3BF02D0A8A47}" type="presOf" srcId="{1767B591-2345-4DF8-A887-8F8224C98495}" destId="{6142EF58-AD54-4343-A98A-28AAFD09C110}" srcOrd="0" destOrd="0" presId="urn:microsoft.com/office/officeart/2005/8/layout/list1"/>
    <dgm:cxn modelId="{4B397C23-DB53-4EF0-A86C-20EAB98E2C50}" type="presOf" srcId="{450A8604-8F67-49B6-86B8-A4DAB2A910E0}" destId="{78995E7E-0E04-4B94-A3EF-260DE59A6EAE}" srcOrd="0" destOrd="0" presId="urn:microsoft.com/office/officeart/2005/8/layout/list1"/>
    <dgm:cxn modelId="{3084BAF3-90E2-495E-A933-1033CA5C7C2B}" type="presOf" srcId="{450A8604-8F67-49B6-86B8-A4DAB2A910E0}" destId="{1041376E-6CEB-43F6-B809-F30BDB5D6AFB}" srcOrd="1" destOrd="0" presId="urn:microsoft.com/office/officeart/2005/8/layout/list1"/>
    <dgm:cxn modelId="{06871AE8-783D-4B87-96C7-CE8B9AA4F12A}" type="presOf" srcId="{94D99868-91D7-4EB6-964C-0D8F0B76C4CA}" destId="{04FACFB2-FBD3-465C-911F-0BA48BB1C7A3}" srcOrd="0" destOrd="1" presId="urn:microsoft.com/office/officeart/2005/8/layout/list1"/>
    <dgm:cxn modelId="{74995B25-24D6-4B53-983B-FCE380CF4A1F}" type="presOf" srcId="{75276F11-DE2A-454B-8114-1AC7B4070CC1}" destId="{06B6BE1A-293E-44B0-AF13-11C35537666D}" srcOrd="0" destOrd="0" presId="urn:microsoft.com/office/officeart/2005/8/layout/list1"/>
    <dgm:cxn modelId="{22881939-CE43-4864-B2BA-4D59471CC21E}" type="presOf" srcId="{F8DD2C3A-6361-42C5-BCFC-C351137EDCDF}" destId="{0DED18F3-45A6-441B-8960-2CEC9BACBC6A}" srcOrd="0" destOrd="2" presId="urn:microsoft.com/office/officeart/2005/8/layout/list1"/>
    <dgm:cxn modelId="{97395B2F-B0C7-42AF-8066-4DAC7C00787A}" srcId="{D8899F04-62D9-42C4-BB2C-69D52071F9A7}" destId="{A1604DC5-EF58-49FF-9110-253EF59843BB}" srcOrd="2" destOrd="0" parTransId="{B78221D8-7D8F-474B-810C-30931BF32BBC}" sibTransId="{85ED5823-7642-4204-8F6B-EBA0DA14105A}"/>
    <dgm:cxn modelId="{71DFE2BD-AA8B-4B22-AD27-5932BC7ED8FB}" type="presOf" srcId="{6640F40B-204B-4A32-BA70-7B9A6EE744BE}" destId="{04FACFB2-FBD3-465C-911F-0BA48BB1C7A3}" srcOrd="0" destOrd="0" presId="urn:microsoft.com/office/officeart/2005/8/layout/list1"/>
    <dgm:cxn modelId="{D6059FEB-4FA2-4F92-8D7D-20C12FBAC55B}" srcId="{450A8604-8F67-49B6-86B8-A4DAB2A910E0}" destId="{6925F6D9-EF46-44F8-83D9-0516FC276C1E}" srcOrd="1" destOrd="0" parTransId="{E60986D0-1D3C-4F7D-8578-E0EFB41D865D}" sibTransId="{59EDA855-1159-448C-BAA3-122033633A37}"/>
    <dgm:cxn modelId="{15CF75FC-FB36-4058-98BD-6BBF7687D0AD}" type="presOf" srcId="{D8899F04-62D9-42C4-BB2C-69D52071F9A7}" destId="{6042DCA7-2830-4E1C-A25E-95BC90CB00FB}" srcOrd="0" destOrd="0" presId="urn:microsoft.com/office/officeart/2005/8/layout/list1"/>
    <dgm:cxn modelId="{5F5671B6-1726-429B-B68C-274E0F97F900}" srcId="{75276F11-DE2A-454B-8114-1AC7B4070CC1}" destId="{2F2D6100-B6B1-4AF3-B06E-3ADE0E6A8290}" srcOrd="1" destOrd="0" parTransId="{7D405591-1853-4731-972B-F2DC859BDC83}" sibTransId="{CC845135-589B-48B7-90B9-7958038A5C71}"/>
    <dgm:cxn modelId="{CE419F40-2C80-4874-BAA0-549E52D4F26A}" srcId="{D8899F04-62D9-42C4-BB2C-69D52071F9A7}" destId="{75276F11-DE2A-454B-8114-1AC7B4070CC1}" srcOrd="1" destOrd="0" parTransId="{F62FC146-FE5B-4F1C-9C5B-AD32F2369EBF}" sibTransId="{2AF78375-AEA2-44A9-8B29-57D62465B436}"/>
    <dgm:cxn modelId="{733E931C-4C61-441D-8D4C-3B874BE784E0}" type="presOf" srcId="{610EF453-3700-4262-B473-BD02C07AE290}" destId="{04FACFB2-FBD3-465C-911F-0BA48BB1C7A3}" srcOrd="0" destOrd="2" presId="urn:microsoft.com/office/officeart/2005/8/layout/list1"/>
    <dgm:cxn modelId="{34740F93-0099-4EF5-9DC0-598A8EDA1C44}" srcId="{D8899F04-62D9-42C4-BB2C-69D52071F9A7}" destId="{450A8604-8F67-49B6-86B8-A4DAB2A910E0}" srcOrd="3" destOrd="0" parTransId="{C3C53424-D25D-4D69-BA4A-D016C9C602AC}" sibTransId="{B91461E9-4CF6-4456-B2A6-95A60037D9D5}"/>
    <dgm:cxn modelId="{A804F453-2DCD-4E6E-8C1D-2EF49D2DC5BD}" srcId="{1767B591-2345-4DF8-A887-8F8224C98495}" destId="{4BF11049-7100-4E80-BFC6-BA88DC74ACF0}" srcOrd="0" destOrd="0" parTransId="{E92BE0DE-0064-4E64-82EB-B0C651177FA5}" sibTransId="{EDA616D7-399D-481F-8A04-43875B3B2BC0}"/>
    <dgm:cxn modelId="{25899CC8-AD5F-4D92-9585-8068F7EDF912}" type="presParOf" srcId="{6042DCA7-2830-4E1C-A25E-95BC90CB00FB}" destId="{46297DB7-693F-47A8-863E-E8F78A7745D1}" srcOrd="0" destOrd="0" presId="urn:microsoft.com/office/officeart/2005/8/layout/list1"/>
    <dgm:cxn modelId="{2A5098F8-61D5-4F63-B350-F6E3FA29D9F4}" type="presParOf" srcId="{46297DB7-693F-47A8-863E-E8F78A7745D1}" destId="{6142EF58-AD54-4343-A98A-28AAFD09C110}" srcOrd="0" destOrd="0" presId="urn:microsoft.com/office/officeart/2005/8/layout/list1"/>
    <dgm:cxn modelId="{F4A04771-4C84-418C-9CDD-E69224D33364}" type="presParOf" srcId="{46297DB7-693F-47A8-863E-E8F78A7745D1}" destId="{4C1ECEAE-AC85-4AE2-BF46-2D2F34B176C4}" srcOrd="1" destOrd="0" presId="urn:microsoft.com/office/officeart/2005/8/layout/list1"/>
    <dgm:cxn modelId="{D98C95D9-DFDA-4125-ACF1-23F042B88F82}" type="presParOf" srcId="{6042DCA7-2830-4E1C-A25E-95BC90CB00FB}" destId="{258BDDA4-842F-4C20-AA51-258C9DD9E305}" srcOrd="1" destOrd="0" presId="urn:microsoft.com/office/officeart/2005/8/layout/list1"/>
    <dgm:cxn modelId="{BE35A5C8-7D28-4835-AA8D-0C2F6C3E3E41}" type="presParOf" srcId="{6042DCA7-2830-4E1C-A25E-95BC90CB00FB}" destId="{924426DE-3B35-4DD6-BF46-96EB9E97AC84}" srcOrd="2" destOrd="0" presId="urn:microsoft.com/office/officeart/2005/8/layout/list1"/>
    <dgm:cxn modelId="{2EE4AFBA-0B80-4E9B-89CA-396C441E96CD}" type="presParOf" srcId="{6042DCA7-2830-4E1C-A25E-95BC90CB00FB}" destId="{6FD77413-5EEA-4D74-9CA0-3E5271538FCA}" srcOrd="3" destOrd="0" presId="urn:microsoft.com/office/officeart/2005/8/layout/list1"/>
    <dgm:cxn modelId="{944AC3F4-115A-40EF-A3C3-5741ED675188}" type="presParOf" srcId="{6042DCA7-2830-4E1C-A25E-95BC90CB00FB}" destId="{C2AB3DED-B363-4C34-B3CB-9F34EF80310B}" srcOrd="4" destOrd="0" presId="urn:microsoft.com/office/officeart/2005/8/layout/list1"/>
    <dgm:cxn modelId="{2E80899E-6A91-44F7-AB05-CD0F444A6B6D}" type="presParOf" srcId="{C2AB3DED-B363-4C34-B3CB-9F34EF80310B}" destId="{06B6BE1A-293E-44B0-AF13-11C35537666D}" srcOrd="0" destOrd="0" presId="urn:microsoft.com/office/officeart/2005/8/layout/list1"/>
    <dgm:cxn modelId="{41A7896E-B1F8-4C49-ABCF-735F58944A1F}" type="presParOf" srcId="{C2AB3DED-B363-4C34-B3CB-9F34EF80310B}" destId="{364F3F3D-28F1-4F38-8912-63A3BA2AB655}" srcOrd="1" destOrd="0" presId="urn:microsoft.com/office/officeart/2005/8/layout/list1"/>
    <dgm:cxn modelId="{BBBCFEB8-5284-4B2E-A40B-41E2742C881D}" type="presParOf" srcId="{6042DCA7-2830-4E1C-A25E-95BC90CB00FB}" destId="{1FAC537B-455C-485C-8509-2A80434A042A}" srcOrd="5" destOrd="0" presId="urn:microsoft.com/office/officeart/2005/8/layout/list1"/>
    <dgm:cxn modelId="{3B963941-463F-4394-B3EE-D9F36255FFC8}" type="presParOf" srcId="{6042DCA7-2830-4E1C-A25E-95BC90CB00FB}" destId="{0DED18F3-45A6-441B-8960-2CEC9BACBC6A}" srcOrd="6" destOrd="0" presId="urn:microsoft.com/office/officeart/2005/8/layout/list1"/>
    <dgm:cxn modelId="{34032C9F-E82B-4055-A9D4-68CC976FCBC4}" type="presParOf" srcId="{6042DCA7-2830-4E1C-A25E-95BC90CB00FB}" destId="{D524BFEF-299F-47BB-A155-D5928E804440}" srcOrd="7" destOrd="0" presId="urn:microsoft.com/office/officeart/2005/8/layout/list1"/>
    <dgm:cxn modelId="{F0076619-948A-404B-BEA5-6CDD84CB7A2F}" type="presParOf" srcId="{6042DCA7-2830-4E1C-A25E-95BC90CB00FB}" destId="{C65B699C-9C5A-468D-A8BF-40EA4E69CD5D}" srcOrd="8" destOrd="0" presId="urn:microsoft.com/office/officeart/2005/8/layout/list1"/>
    <dgm:cxn modelId="{FEA9836D-1187-4FBD-809E-169217BD85A8}" type="presParOf" srcId="{C65B699C-9C5A-468D-A8BF-40EA4E69CD5D}" destId="{70782A1E-172F-4A11-895D-229773484464}" srcOrd="0" destOrd="0" presId="urn:microsoft.com/office/officeart/2005/8/layout/list1"/>
    <dgm:cxn modelId="{22FE0E2E-9D7B-4943-906F-BCDEB04D6216}" type="presParOf" srcId="{C65B699C-9C5A-468D-A8BF-40EA4E69CD5D}" destId="{FAC7483D-53AD-4E1A-8A4C-A2F5220953A1}" srcOrd="1" destOrd="0" presId="urn:microsoft.com/office/officeart/2005/8/layout/list1"/>
    <dgm:cxn modelId="{50CF8B8E-771C-4FD1-8586-FB4409C6D756}" type="presParOf" srcId="{6042DCA7-2830-4E1C-A25E-95BC90CB00FB}" destId="{0C5C05FE-57FA-4B83-A59E-4FB248A47792}" srcOrd="9" destOrd="0" presId="urn:microsoft.com/office/officeart/2005/8/layout/list1"/>
    <dgm:cxn modelId="{9D79117C-EF26-4A34-83F0-07751C8D64E7}" type="presParOf" srcId="{6042DCA7-2830-4E1C-A25E-95BC90CB00FB}" destId="{04FACFB2-FBD3-465C-911F-0BA48BB1C7A3}" srcOrd="10" destOrd="0" presId="urn:microsoft.com/office/officeart/2005/8/layout/list1"/>
    <dgm:cxn modelId="{B959DF69-8313-4FC4-8FBE-477EA2FCB192}" type="presParOf" srcId="{6042DCA7-2830-4E1C-A25E-95BC90CB00FB}" destId="{9CCEFB37-DB8B-4695-894B-6344BFEBAF39}" srcOrd="11" destOrd="0" presId="urn:microsoft.com/office/officeart/2005/8/layout/list1"/>
    <dgm:cxn modelId="{49C8D0B5-9327-4A2A-97DA-133E4A11B443}" type="presParOf" srcId="{6042DCA7-2830-4E1C-A25E-95BC90CB00FB}" destId="{940ABAFA-1F61-409D-9F69-50FA84DC70C2}" srcOrd="12" destOrd="0" presId="urn:microsoft.com/office/officeart/2005/8/layout/list1"/>
    <dgm:cxn modelId="{C3C6C270-E761-4729-88F3-81A55BA2A7AC}" type="presParOf" srcId="{940ABAFA-1F61-409D-9F69-50FA84DC70C2}" destId="{78995E7E-0E04-4B94-A3EF-260DE59A6EAE}" srcOrd="0" destOrd="0" presId="urn:microsoft.com/office/officeart/2005/8/layout/list1"/>
    <dgm:cxn modelId="{EE3C0071-B34C-4D91-8CE8-6642FA315A94}" type="presParOf" srcId="{940ABAFA-1F61-409D-9F69-50FA84DC70C2}" destId="{1041376E-6CEB-43F6-B809-F30BDB5D6AFB}" srcOrd="1" destOrd="0" presId="urn:microsoft.com/office/officeart/2005/8/layout/list1"/>
    <dgm:cxn modelId="{FAF6AEE7-F625-41C2-B588-3BEF6108078F}" type="presParOf" srcId="{6042DCA7-2830-4E1C-A25E-95BC90CB00FB}" destId="{23EE13B7-ABDA-4407-9B66-9D5ADDD3820D}" srcOrd="13" destOrd="0" presId="urn:microsoft.com/office/officeart/2005/8/layout/list1"/>
    <dgm:cxn modelId="{9FC5AEFA-EFBB-4F58-BE58-1E7C8F243A72}" type="presParOf" srcId="{6042DCA7-2830-4E1C-A25E-95BC90CB00FB}" destId="{9609543D-7EAC-4F56-8CE8-08CC85F8166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3A745B-CE2A-4DFC-90B3-60B5E7075DD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35CE0D-B858-4E26-B09D-F13F1F0C0756}">
      <dgm:prSet/>
      <dgm:spPr/>
      <dgm:t>
        <a:bodyPr/>
        <a:lstStyle/>
        <a:p>
          <a:pPr rtl="0"/>
          <a:r>
            <a:rPr lang="en-US" dirty="0" smtClean="0"/>
            <a:t>Flexible Spending Accounts</a:t>
          </a:r>
          <a:endParaRPr lang="en-US" dirty="0"/>
        </a:p>
      </dgm:t>
    </dgm:pt>
    <dgm:pt modelId="{8D011931-7FC4-4271-B369-C2DFFB3A2E7E}" type="parTrans" cxnId="{AAC664EF-64AB-4AD1-9E35-97E4996A6577}">
      <dgm:prSet/>
      <dgm:spPr/>
      <dgm:t>
        <a:bodyPr/>
        <a:lstStyle/>
        <a:p>
          <a:endParaRPr lang="en-US"/>
        </a:p>
      </dgm:t>
    </dgm:pt>
    <dgm:pt modelId="{111CB1E5-F7E9-494C-AC76-0965459EE1D5}" type="sibTrans" cxnId="{AAC664EF-64AB-4AD1-9E35-97E4996A6577}">
      <dgm:prSet/>
      <dgm:spPr/>
      <dgm:t>
        <a:bodyPr/>
        <a:lstStyle/>
        <a:p>
          <a:endParaRPr lang="en-US"/>
        </a:p>
      </dgm:t>
    </dgm:pt>
    <dgm:pt modelId="{CB43CA6E-A105-48A4-A98F-876235D094B2}">
      <dgm:prSet/>
      <dgm:spPr/>
      <dgm:t>
        <a:bodyPr/>
        <a:lstStyle/>
        <a:p>
          <a:pPr rtl="0"/>
          <a:r>
            <a:rPr lang="en-US" dirty="0" smtClean="0"/>
            <a:t>Employees set aside money for expenses not covered by insurance</a:t>
          </a:r>
          <a:endParaRPr lang="en-US" dirty="0"/>
        </a:p>
      </dgm:t>
    </dgm:pt>
    <dgm:pt modelId="{25EF2CA9-677F-4916-B66E-E1A274CBBAB0}" type="parTrans" cxnId="{1240AE22-A180-4E78-A2FA-90AFEEC242CA}">
      <dgm:prSet/>
      <dgm:spPr/>
      <dgm:t>
        <a:bodyPr/>
        <a:lstStyle/>
        <a:p>
          <a:endParaRPr lang="en-US"/>
        </a:p>
      </dgm:t>
    </dgm:pt>
    <dgm:pt modelId="{BF255D32-D594-4BE3-A8BC-C44F4700015F}" type="sibTrans" cxnId="{1240AE22-A180-4E78-A2FA-90AFEEC242CA}">
      <dgm:prSet/>
      <dgm:spPr/>
      <dgm:t>
        <a:bodyPr/>
        <a:lstStyle/>
        <a:p>
          <a:endParaRPr lang="en-US"/>
        </a:p>
      </dgm:t>
    </dgm:pt>
    <dgm:pt modelId="{803FB22A-1E12-4E3E-819E-7D4270A2F259}">
      <dgm:prSet/>
      <dgm:spPr/>
      <dgm:t>
        <a:bodyPr/>
        <a:lstStyle/>
        <a:p>
          <a:pPr rtl="0"/>
          <a:r>
            <a:rPr lang="en-US" dirty="0" smtClean="0"/>
            <a:t>Modular Plans</a:t>
          </a:r>
          <a:endParaRPr lang="en-US" dirty="0"/>
        </a:p>
      </dgm:t>
    </dgm:pt>
    <dgm:pt modelId="{8ECACCD4-D956-4D2C-9369-EC74105BBEDA}" type="parTrans" cxnId="{544B196F-FF28-46E4-A037-18DA42E8D3DF}">
      <dgm:prSet/>
      <dgm:spPr/>
      <dgm:t>
        <a:bodyPr/>
        <a:lstStyle/>
        <a:p>
          <a:endParaRPr lang="en-US"/>
        </a:p>
      </dgm:t>
    </dgm:pt>
    <dgm:pt modelId="{BE80AE6D-A77E-475F-A33A-16CFE8BC1227}" type="sibTrans" cxnId="{544B196F-FF28-46E4-A037-18DA42E8D3DF}">
      <dgm:prSet/>
      <dgm:spPr/>
      <dgm:t>
        <a:bodyPr/>
        <a:lstStyle/>
        <a:p>
          <a:endParaRPr lang="en-US"/>
        </a:p>
      </dgm:t>
    </dgm:pt>
    <dgm:pt modelId="{2BF3C4F4-BF35-457B-B1D9-B396E436A2B8}">
      <dgm:prSet/>
      <dgm:spPr/>
      <dgm:t>
        <a:bodyPr/>
        <a:lstStyle/>
        <a:p>
          <a:pPr rtl="0"/>
          <a:r>
            <a:rPr lang="en-US" dirty="0" smtClean="0"/>
            <a:t>Employees may choose from pre-determined benefit packages</a:t>
          </a:r>
          <a:endParaRPr lang="en-US" dirty="0"/>
        </a:p>
      </dgm:t>
    </dgm:pt>
    <dgm:pt modelId="{656B9ADB-E7AC-4AF5-BAC3-F0F8A272165C}" type="parTrans" cxnId="{E770AC23-C2DF-4558-B8B7-4C8DA1D9C15F}">
      <dgm:prSet/>
      <dgm:spPr/>
      <dgm:t>
        <a:bodyPr/>
        <a:lstStyle/>
        <a:p>
          <a:endParaRPr lang="en-US"/>
        </a:p>
      </dgm:t>
    </dgm:pt>
    <dgm:pt modelId="{FDAA9C8A-7F0C-4956-A35B-868A3352AE5D}" type="sibTrans" cxnId="{E770AC23-C2DF-4558-B8B7-4C8DA1D9C15F}">
      <dgm:prSet/>
      <dgm:spPr/>
      <dgm:t>
        <a:bodyPr/>
        <a:lstStyle/>
        <a:p>
          <a:endParaRPr lang="en-US"/>
        </a:p>
      </dgm:t>
    </dgm:pt>
    <dgm:pt modelId="{E3332EE2-C18C-4191-A17A-89BFD9AF42C7}">
      <dgm:prSet/>
      <dgm:spPr/>
      <dgm:t>
        <a:bodyPr/>
        <a:lstStyle/>
        <a:p>
          <a:pPr rtl="0"/>
          <a:r>
            <a:rPr lang="en-US" dirty="0" smtClean="0"/>
            <a:t>Core-Plus Options</a:t>
          </a:r>
          <a:endParaRPr lang="en-US" dirty="0"/>
        </a:p>
      </dgm:t>
    </dgm:pt>
    <dgm:pt modelId="{79E6D67B-A881-4233-A2B5-CCE4D17C8C10}" type="parTrans" cxnId="{3587DDC7-86FC-4380-9978-F1254344458C}">
      <dgm:prSet/>
      <dgm:spPr/>
      <dgm:t>
        <a:bodyPr/>
        <a:lstStyle/>
        <a:p>
          <a:endParaRPr lang="en-US"/>
        </a:p>
      </dgm:t>
    </dgm:pt>
    <dgm:pt modelId="{3E5B6C79-AFB7-4836-A1B2-11069CCFECF6}" type="sibTrans" cxnId="{3587DDC7-86FC-4380-9978-F1254344458C}">
      <dgm:prSet/>
      <dgm:spPr/>
      <dgm:t>
        <a:bodyPr/>
        <a:lstStyle/>
        <a:p>
          <a:endParaRPr lang="en-US"/>
        </a:p>
      </dgm:t>
    </dgm:pt>
    <dgm:pt modelId="{45DA1DD9-F931-4282-9233-686F77DE11B3}">
      <dgm:prSet/>
      <dgm:spPr/>
      <dgm:t>
        <a:bodyPr/>
        <a:lstStyle/>
        <a:p>
          <a:pPr rtl="0"/>
          <a:r>
            <a:rPr lang="en-US" dirty="0" smtClean="0"/>
            <a:t>Employees may select benefits to add to core benefit package</a:t>
          </a:r>
          <a:endParaRPr lang="en-US" dirty="0"/>
        </a:p>
      </dgm:t>
    </dgm:pt>
    <dgm:pt modelId="{0BA4929B-61F5-44BA-939A-144F97E545E4}" type="parTrans" cxnId="{6C8CA121-485D-4223-BD98-E29CE985F909}">
      <dgm:prSet/>
      <dgm:spPr/>
      <dgm:t>
        <a:bodyPr/>
        <a:lstStyle/>
        <a:p>
          <a:endParaRPr lang="en-US"/>
        </a:p>
      </dgm:t>
    </dgm:pt>
    <dgm:pt modelId="{1CD65B51-68E3-4ECC-B48A-EC1A5EEE1522}" type="sibTrans" cxnId="{6C8CA121-485D-4223-BD98-E29CE985F909}">
      <dgm:prSet/>
      <dgm:spPr/>
      <dgm:t>
        <a:bodyPr/>
        <a:lstStyle/>
        <a:p>
          <a:endParaRPr lang="en-US"/>
        </a:p>
      </dgm:t>
    </dgm:pt>
    <dgm:pt modelId="{2C65FB23-E406-4815-9144-32180DB0E34D}" type="pres">
      <dgm:prSet presAssocID="{8E3A745B-CE2A-4DFC-90B3-60B5E7075D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E89B2A-69CA-43D5-B04B-B5E1D5DA7BC9}" type="pres">
      <dgm:prSet presAssocID="{B735CE0D-B858-4E26-B09D-F13F1F0C0756}" presName="composite" presStyleCnt="0"/>
      <dgm:spPr/>
    </dgm:pt>
    <dgm:pt modelId="{E30119D8-29AD-4C34-B57F-1DB8A31853D5}" type="pres">
      <dgm:prSet presAssocID="{B735CE0D-B858-4E26-B09D-F13F1F0C075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775A6-07D9-47A8-96EF-29F643D6848B}" type="pres">
      <dgm:prSet presAssocID="{B735CE0D-B858-4E26-B09D-F13F1F0C075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19CDD-8639-4864-9952-029F4354E852}" type="pres">
      <dgm:prSet presAssocID="{111CB1E5-F7E9-494C-AC76-0965459EE1D5}" presName="space" presStyleCnt="0"/>
      <dgm:spPr/>
    </dgm:pt>
    <dgm:pt modelId="{9A6DDEF3-8890-4EF5-BC21-507D81D56517}" type="pres">
      <dgm:prSet presAssocID="{803FB22A-1E12-4E3E-819E-7D4270A2F259}" presName="composite" presStyleCnt="0"/>
      <dgm:spPr/>
    </dgm:pt>
    <dgm:pt modelId="{6FFB7D27-16EA-4E3F-9C00-EC78CE49B2E4}" type="pres">
      <dgm:prSet presAssocID="{803FB22A-1E12-4E3E-819E-7D4270A2F25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DA9317-2F87-46CC-83FF-41D3D5C2EF08}" type="pres">
      <dgm:prSet presAssocID="{803FB22A-1E12-4E3E-819E-7D4270A2F25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6C9B1-7081-4FF7-B7BF-485D09396AB3}" type="pres">
      <dgm:prSet presAssocID="{BE80AE6D-A77E-475F-A33A-16CFE8BC1227}" presName="space" presStyleCnt="0"/>
      <dgm:spPr/>
    </dgm:pt>
    <dgm:pt modelId="{0B1FC3B1-79CF-4084-A8E9-5CF56D54B35D}" type="pres">
      <dgm:prSet presAssocID="{E3332EE2-C18C-4191-A17A-89BFD9AF42C7}" presName="composite" presStyleCnt="0"/>
      <dgm:spPr/>
    </dgm:pt>
    <dgm:pt modelId="{A98E1131-F5C2-403D-AD58-C2EA3BC9A669}" type="pres">
      <dgm:prSet presAssocID="{E3332EE2-C18C-4191-A17A-89BFD9AF42C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5AD454-3147-4B34-ABB9-EE949085EE06}" type="pres">
      <dgm:prSet presAssocID="{E3332EE2-C18C-4191-A17A-89BFD9AF42C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26DFC5-E987-487A-ABF1-4534AC403015}" type="presOf" srcId="{E3332EE2-C18C-4191-A17A-89BFD9AF42C7}" destId="{A98E1131-F5C2-403D-AD58-C2EA3BC9A669}" srcOrd="0" destOrd="0" presId="urn:microsoft.com/office/officeart/2005/8/layout/hList1"/>
    <dgm:cxn modelId="{6C8CA121-485D-4223-BD98-E29CE985F909}" srcId="{E3332EE2-C18C-4191-A17A-89BFD9AF42C7}" destId="{45DA1DD9-F931-4282-9233-686F77DE11B3}" srcOrd="0" destOrd="0" parTransId="{0BA4929B-61F5-44BA-939A-144F97E545E4}" sibTransId="{1CD65B51-68E3-4ECC-B48A-EC1A5EEE1522}"/>
    <dgm:cxn modelId="{544B196F-FF28-46E4-A037-18DA42E8D3DF}" srcId="{8E3A745B-CE2A-4DFC-90B3-60B5E7075DD0}" destId="{803FB22A-1E12-4E3E-819E-7D4270A2F259}" srcOrd="1" destOrd="0" parTransId="{8ECACCD4-D956-4D2C-9369-EC74105BBEDA}" sibTransId="{BE80AE6D-A77E-475F-A33A-16CFE8BC1227}"/>
    <dgm:cxn modelId="{D60685A8-76B2-4E88-8C02-91C6D5A5B7F1}" type="presOf" srcId="{8E3A745B-CE2A-4DFC-90B3-60B5E7075DD0}" destId="{2C65FB23-E406-4815-9144-32180DB0E34D}" srcOrd="0" destOrd="0" presId="urn:microsoft.com/office/officeart/2005/8/layout/hList1"/>
    <dgm:cxn modelId="{1240AE22-A180-4E78-A2FA-90AFEEC242CA}" srcId="{B735CE0D-B858-4E26-B09D-F13F1F0C0756}" destId="{CB43CA6E-A105-48A4-A98F-876235D094B2}" srcOrd="0" destOrd="0" parTransId="{25EF2CA9-677F-4916-B66E-E1A274CBBAB0}" sibTransId="{BF255D32-D594-4BE3-A8BC-C44F4700015F}"/>
    <dgm:cxn modelId="{E544072E-B8FE-4FC6-9852-F29B99AFB1E1}" type="presOf" srcId="{803FB22A-1E12-4E3E-819E-7D4270A2F259}" destId="{6FFB7D27-16EA-4E3F-9C00-EC78CE49B2E4}" srcOrd="0" destOrd="0" presId="urn:microsoft.com/office/officeart/2005/8/layout/hList1"/>
    <dgm:cxn modelId="{C41CE358-1191-4E57-AA36-2FF6E5946262}" type="presOf" srcId="{2BF3C4F4-BF35-457B-B1D9-B396E436A2B8}" destId="{F0DA9317-2F87-46CC-83FF-41D3D5C2EF08}" srcOrd="0" destOrd="0" presId="urn:microsoft.com/office/officeart/2005/8/layout/hList1"/>
    <dgm:cxn modelId="{AAC664EF-64AB-4AD1-9E35-97E4996A6577}" srcId="{8E3A745B-CE2A-4DFC-90B3-60B5E7075DD0}" destId="{B735CE0D-B858-4E26-B09D-F13F1F0C0756}" srcOrd="0" destOrd="0" parTransId="{8D011931-7FC4-4271-B369-C2DFFB3A2E7E}" sibTransId="{111CB1E5-F7E9-494C-AC76-0965459EE1D5}"/>
    <dgm:cxn modelId="{3587DDC7-86FC-4380-9978-F1254344458C}" srcId="{8E3A745B-CE2A-4DFC-90B3-60B5E7075DD0}" destId="{E3332EE2-C18C-4191-A17A-89BFD9AF42C7}" srcOrd="2" destOrd="0" parTransId="{79E6D67B-A881-4233-A2B5-CCE4D17C8C10}" sibTransId="{3E5B6C79-AFB7-4836-A1B2-11069CCFECF6}"/>
    <dgm:cxn modelId="{9756B027-998D-46C0-9D8B-E3A81A39B757}" type="presOf" srcId="{B735CE0D-B858-4E26-B09D-F13F1F0C0756}" destId="{E30119D8-29AD-4C34-B57F-1DB8A31853D5}" srcOrd="0" destOrd="0" presId="urn:microsoft.com/office/officeart/2005/8/layout/hList1"/>
    <dgm:cxn modelId="{48F11ED0-95C1-4D02-9B4B-853A88063864}" type="presOf" srcId="{45DA1DD9-F931-4282-9233-686F77DE11B3}" destId="{C05AD454-3147-4B34-ABB9-EE949085EE06}" srcOrd="0" destOrd="0" presId="urn:microsoft.com/office/officeart/2005/8/layout/hList1"/>
    <dgm:cxn modelId="{6BC770CB-05BF-4CEB-83C9-B9D3EC158360}" type="presOf" srcId="{CB43CA6E-A105-48A4-A98F-876235D094B2}" destId="{B46775A6-07D9-47A8-96EF-29F643D6848B}" srcOrd="0" destOrd="0" presId="urn:microsoft.com/office/officeart/2005/8/layout/hList1"/>
    <dgm:cxn modelId="{E770AC23-C2DF-4558-B8B7-4C8DA1D9C15F}" srcId="{803FB22A-1E12-4E3E-819E-7D4270A2F259}" destId="{2BF3C4F4-BF35-457B-B1D9-B396E436A2B8}" srcOrd="0" destOrd="0" parTransId="{656B9ADB-E7AC-4AF5-BAC3-F0F8A272165C}" sibTransId="{FDAA9C8A-7F0C-4956-A35B-868A3352AE5D}"/>
    <dgm:cxn modelId="{CEFC34E6-57FE-4E31-AE69-9C7AC9EF85A9}" type="presParOf" srcId="{2C65FB23-E406-4815-9144-32180DB0E34D}" destId="{89E89B2A-69CA-43D5-B04B-B5E1D5DA7BC9}" srcOrd="0" destOrd="0" presId="urn:microsoft.com/office/officeart/2005/8/layout/hList1"/>
    <dgm:cxn modelId="{256C19C7-F2AC-4744-9BA3-2229073909C7}" type="presParOf" srcId="{89E89B2A-69CA-43D5-B04B-B5E1D5DA7BC9}" destId="{E30119D8-29AD-4C34-B57F-1DB8A31853D5}" srcOrd="0" destOrd="0" presId="urn:microsoft.com/office/officeart/2005/8/layout/hList1"/>
    <dgm:cxn modelId="{29389FE5-55C3-4875-99F7-BC5C0029B458}" type="presParOf" srcId="{89E89B2A-69CA-43D5-B04B-B5E1D5DA7BC9}" destId="{B46775A6-07D9-47A8-96EF-29F643D6848B}" srcOrd="1" destOrd="0" presId="urn:microsoft.com/office/officeart/2005/8/layout/hList1"/>
    <dgm:cxn modelId="{4B611F05-A06A-4CEC-8B55-F0F73DAE3E47}" type="presParOf" srcId="{2C65FB23-E406-4815-9144-32180DB0E34D}" destId="{48019CDD-8639-4864-9952-029F4354E852}" srcOrd="1" destOrd="0" presId="urn:microsoft.com/office/officeart/2005/8/layout/hList1"/>
    <dgm:cxn modelId="{BF6C6121-7418-4261-A207-0160BB1A9470}" type="presParOf" srcId="{2C65FB23-E406-4815-9144-32180DB0E34D}" destId="{9A6DDEF3-8890-4EF5-BC21-507D81D56517}" srcOrd="2" destOrd="0" presId="urn:microsoft.com/office/officeart/2005/8/layout/hList1"/>
    <dgm:cxn modelId="{F24FECE5-3AC4-4687-B047-7C9B516068BD}" type="presParOf" srcId="{9A6DDEF3-8890-4EF5-BC21-507D81D56517}" destId="{6FFB7D27-16EA-4E3F-9C00-EC78CE49B2E4}" srcOrd="0" destOrd="0" presId="urn:microsoft.com/office/officeart/2005/8/layout/hList1"/>
    <dgm:cxn modelId="{339A080B-A275-4448-9A9F-7880505E817C}" type="presParOf" srcId="{9A6DDEF3-8890-4EF5-BC21-507D81D56517}" destId="{F0DA9317-2F87-46CC-83FF-41D3D5C2EF08}" srcOrd="1" destOrd="0" presId="urn:microsoft.com/office/officeart/2005/8/layout/hList1"/>
    <dgm:cxn modelId="{0B779AFD-DA52-48AC-993C-05FA36D87857}" type="presParOf" srcId="{2C65FB23-E406-4815-9144-32180DB0E34D}" destId="{4D76C9B1-7081-4FF7-B7BF-485D09396AB3}" srcOrd="3" destOrd="0" presId="urn:microsoft.com/office/officeart/2005/8/layout/hList1"/>
    <dgm:cxn modelId="{4A8F3D5A-A1FA-4B84-8951-87265C5A5D23}" type="presParOf" srcId="{2C65FB23-E406-4815-9144-32180DB0E34D}" destId="{0B1FC3B1-79CF-4084-A8E9-5CF56D54B35D}" srcOrd="4" destOrd="0" presId="urn:microsoft.com/office/officeart/2005/8/layout/hList1"/>
    <dgm:cxn modelId="{652BED9D-5349-4B77-9116-070F2071A819}" type="presParOf" srcId="{0B1FC3B1-79CF-4084-A8E9-5CF56D54B35D}" destId="{A98E1131-F5C2-403D-AD58-C2EA3BC9A669}" srcOrd="0" destOrd="0" presId="urn:microsoft.com/office/officeart/2005/8/layout/hList1"/>
    <dgm:cxn modelId="{8A8CA6FC-D454-4EAC-834C-EEA2B332F28E}" type="presParOf" srcId="{0B1FC3B1-79CF-4084-A8E9-5CF56D54B35D}" destId="{C05AD454-3147-4B34-ABB9-EE949085EE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24426DE-3B35-4DD6-BF46-96EB9E97AC84}">
      <dsp:nvSpPr>
        <dsp:cNvPr id="0" name=""/>
        <dsp:cNvSpPr/>
      </dsp:nvSpPr>
      <dsp:spPr>
        <a:xfrm>
          <a:off x="0" y="257811"/>
          <a:ext cx="84582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450" tIns="291592" rIns="656450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Type of defined contribution plan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Organization commits to depositing fixed amount of money or percentage of employee’s pay annually </a:t>
          </a:r>
          <a:endParaRPr lang="en-US" sz="1400" kern="1200" dirty="0"/>
        </a:p>
      </dsp:txBody>
      <dsp:txXfrm>
        <a:off x="0" y="257811"/>
        <a:ext cx="8458200" cy="992250"/>
      </dsp:txXfrm>
    </dsp:sp>
    <dsp:sp modelId="{4C1ECEAE-AC85-4AE2-BF46-2D2F34B176C4}">
      <dsp:nvSpPr>
        <dsp:cNvPr id="0" name=""/>
        <dsp:cNvSpPr/>
      </dsp:nvSpPr>
      <dsp:spPr>
        <a:xfrm>
          <a:off x="422910" y="51171"/>
          <a:ext cx="592074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Money Purchase Pension Plan</a:t>
          </a:r>
          <a:endParaRPr lang="en-US" sz="1600" kern="1200" dirty="0"/>
        </a:p>
      </dsp:txBody>
      <dsp:txXfrm>
        <a:off x="422910" y="51171"/>
        <a:ext cx="5920740" cy="413280"/>
      </dsp:txXfrm>
    </dsp:sp>
    <dsp:sp modelId="{0DED18F3-45A6-441B-8960-2CEC9BACBC6A}">
      <dsp:nvSpPr>
        <dsp:cNvPr id="0" name=""/>
        <dsp:cNvSpPr/>
      </dsp:nvSpPr>
      <dsp:spPr>
        <a:xfrm>
          <a:off x="0" y="1532301"/>
          <a:ext cx="8458200" cy="101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450" tIns="291592" rIns="656450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Variation of defined contribution plan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Company amount contributed depends on profit level in the organization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Contribution is optional, not required</a:t>
          </a:r>
          <a:endParaRPr lang="en-US" sz="1400" kern="1200" dirty="0"/>
        </a:p>
      </dsp:txBody>
      <dsp:txXfrm>
        <a:off x="0" y="1532301"/>
        <a:ext cx="8458200" cy="1014300"/>
      </dsp:txXfrm>
    </dsp:sp>
    <dsp:sp modelId="{364F3F3D-28F1-4F38-8912-63A3BA2AB655}">
      <dsp:nvSpPr>
        <dsp:cNvPr id="0" name=""/>
        <dsp:cNvSpPr/>
      </dsp:nvSpPr>
      <dsp:spPr>
        <a:xfrm>
          <a:off x="422910" y="1325661"/>
          <a:ext cx="592074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Profit-Sharing Plans</a:t>
          </a:r>
          <a:endParaRPr lang="en-US" sz="1600" kern="1200" dirty="0"/>
        </a:p>
      </dsp:txBody>
      <dsp:txXfrm>
        <a:off x="422910" y="1325661"/>
        <a:ext cx="5920740" cy="413280"/>
      </dsp:txXfrm>
    </dsp:sp>
    <dsp:sp modelId="{04FACFB2-FBD3-465C-911F-0BA48BB1C7A3}">
      <dsp:nvSpPr>
        <dsp:cNvPr id="0" name=""/>
        <dsp:cNvSpPr/>
      </dsp:nvSpPr>
      <dsp:spPr>
        <a:xfrm>
          <a:off x="0" y="2828842"/>
          <a:ext cx="8458200" cy="101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450" tIns="291592" rIns="656450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Employer makes contributions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Can defer taxes on amount deposited and interest earned in retirement account 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Two types exist for small businesses and self-employed</a:t>
          </a:r>
          <a:endParaRPr lang="en-US" sz="1400" kern="1200" dirty="0"/>
        </a:p>
      </dsp:txBody>
      <dsp:txXfrm>
        <a:off x="0" y="2828842"/>
        <a:ext cx="8458200" cy="1014300"/>
      </dsp:txXfrm>
    </dsp:sp>
    <dsp:sp modelId="{FAC7483D-53AD-4E1A-8A4C-A2F5220953A1}">
      <dsp:nvSpPr>
        <dsp:cNvPr id="0" name=""/>
        <dsp:cNvSpPr/>
      </dsp:nvSpPr>
      <dsp:spPr>
        <a:xfrm>
          <a:off x="422910" y="2622201"/>
          <a:ext cx="592074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Individual Retirement Accounts (IRAs</a:t>
          </a:r>
          <a:r>
            <a:rPr lang="en-US" sz="1400" b="1" kern="1200" dirty="0" smtClean="0"/>
            <a:t>)</a:t>
          </a:r>
          <a:endParaRPr lang="en-US" sz="1400" kern="1200" dirty="0"/>
        </a:p>
      </dsp:txBody>
      <dsp:txXfrm>
        <a:off x="422910" y="2622201"/>
        <a:ext cx="5920740" cy="413280"/>
      </dsp:txXfrm>
    </dsp:sp>
    <dsp:sp modelId="{9609543D-7EAC-4F56-8CE8-08CC85F81663}">
      <dsp:nvSpPr>
        <dsp:cNvPr id="0" name=""/>
        <dsp:cNvSpPr/>
      </dsp:nvSpPr>
      <dsp:spPr>
        <a:xfrm>
          <a:off x="0" y="4125382"/>
          <a:ext cx="8458200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450" tIns="291592" rIns="656450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Permit workers to set aside specified amount of income on tax-deferred basis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Employers may match employee contribution</a:t>
          </a:r>
          <a:endParaRPr lang="en-US" sz="1400" kern="1200" dirty="0"/>
        </a:p>
      </dsp:txBody>
      <dsp:txXfrm>
        <a:off x="0" y="4125382"/>
        <a:ext cx="8458200" cy="793800"/>
      </dsp:txXfrm>
    </dsp:sp>
    <dsp:sp modelId="{1041376E-6CEB-43F6-B809-F30BDB5D6AFB}">
      <dsp:nvSpPr>
        <dsp:cNvPr id="0" name=""/>
        <dsp:cNvSpPr/>
      </dsp:nvSpPr>
      <dsp:spPr>
        <a:xfrm>
          <a:off x="422910" y="3918742"/>
          <a:ext cx="592074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401(k)s</a:t>
          </a:r>
          <a:r>
            <a:rPr lang="en-US" sz="1600" kern="1200" dirty="0" smtClean="0"/>
            <a:t>:  </a:t>
          </a:r>
          <a:endParaRPr lang="en-US" sz="1600" kern="1200" dirty="0"/>
        </a:p>
      </dsp:txBody>
      <dsp:txXfrm>
        <a:off x="422910" y="3918742"/>
        <a:ext cx="5920740" cy="4132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30119D8-29AD-4C34-B57F-1DB8A31853D5}">
      <dsp:nvSpPr>
        <dsp:cNvPr id="0" name=""/>
        <dsp:cNvSpPr/>
      </dsp:nvSpPr>
      <dsp:spPr>
        <a:xfrm>
          <a:off x="2571" y="947143"/>
          <a:ext cx="2507456" cy="800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Flexible Spending Accounts</a:t>
          </a:r>
          <a:endParaRPr lang="en-US" sz="2300" kern="1200" dirty="0"/>
        </a:p>
      </dsp:txBody>
      <dsp:txXfrm>
        <a:off x="2571" y="947143"/>
        <a:ext cx="2507456" cy="800761"/>
      </dsp:txXfrm>
    </dsp:sp>
    <dsp:sp modelId="{B46775A6-07D9-47A8-96EF-29F643D6848B}">
      <dsp:nvSpPr>
        <dsp:cNvPr id="0" name=""/>
        <dsp:cNvSpPr/>
      </dsp:nvSpPr>
      <dsp:spPr>
        <a:xfrm>
          <a:off x="2571" y="1747904"/>
          <a:ext cx="2507456" cy="18309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Employees set aside money for expenses not covered by insurance</a:t>
          </a:r>
          <a:endParaRPr lang="en-US" sz="2300" kern="1200" dirty="0"/>
        </a:p>
      </dsp:txBody>
      <dsp:txXfrm>
        <a:off x="2571" y="1747904"/>
        <a:ext cx="2507456" cy="1830915"/>
      </dsp:txXfrm>
    </dsp:sp>
    <dsp:sp modelId="{6FFB7D27-16EA-4E3F-9C00-EC78CE49B2E4}">
      <dsp:nvSpPr>
        <dsp:cNvPr id="0" name=""/>
        <dsp:cNvSpPr/>
      </dsp:nvSpPr>
      <dsp:spPr>
        <a:xfrm>
          <a:off x="2861071" y="947143"/>
          <a:ext cx="2507456" cy="800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Modular Plans</a:t>
          </a:r>
          <a:endParaRPr lang="en-US" sz="2300" kern="1200" dirty="0"/>
        </a:p>
      </dsp:txBody>
      <dsp:txXfrm>
        <a:off x="2861071" y="947143"/>
        <a:ext cx="2507456" cy="800761"/>
      </dsp:txXfrm>
    </dsp:sp>
    <dsp:sp modelId="{F0DA9317-2F87-46CC-83FF-41D3D5C2EF08}">
      <dsp:nvSpPr>
        <dsp:cNvPr id="0" name=""/>
        <dsp:cNvSpPr/>
      </dsp:nvSpPr>
      <dsp:spPr>
        <a:xfrm>
          <a:off x="2861071" y="1747904"/>
          <a:ext cx="2507456" cy="18309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Employees may choose from pre-determined benefit packages</a:t>
          </a:r>
          <a:endParaRPr lang="en-US" sz="2300" kern="1200" dirty="0"/>
        </a:p>
      </dsp:txBody>
      <dsp:txXfrm>
        <a:off x="2861071" y="1747904"/>
        <a:ext cx="2507456" cy="1830915"/>
      </dsp:txXfrm>
    </dsp:sp>
    <dsp:sp modelId="{A98E1131-F5C2-403D-AD58-C2EA3BC9A669}">
      <dsp:nvSpPr>
        <dsp:cNvPr id="0" name=""/>
        <dsp:cNvSpPr/>
      </dsp:nvSpPr>
      <dsp:spPr>
        <a:xfrm>
          <a:off x="5719571" y="947143"/>
          <a:ext cx="2507456" cy="800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Core-Plus Options</a:t>
          </a:r>
          <a:endParaRPr lang="en-US" sz="2300" kern="1200" dirty="0"/>
        </a:p>
      </dsp:txBody>
      <dsp:txXfrm>
        <a:off x="5719571" y="947143"/>
        <a:ext cx="2507456" cy="800761"/>
      </dsp:txXfrm>
    </dsp:sp>
    <dsp:sp modelId="{C05AD454-3147-4B34-ABB9-EE949085EE06}">
      <dsp:nvSpPr>
        <dsp:cNvPr id="0" name=""/>
        <dsp:cNvSpPr/>
      </dsp:nvSpPr>
      <dsp:spPr>
        <a:xfrm>
          <a:off x="5719571" y="1747904"/>
          <a:ext cx="2507456" cy="18309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Employees may select benefits to add to core benefit package</a:t>
          </a:r>
          <a:endParaRPr lang="en-US" sz="2300" kern="1200" dirty="0"/>
        </a:p>
      </dsp:txBody>
      <dsp:txXfrm>
        <a:off x="5719571" y="1747904"/>
        <a:ext cx="2507456" cy="1830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5D2D2-A699-447A-8EEC-2B4E83331763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FF82F-2C25-47B1-9B4C-E5B2D66A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992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F82F-2C25-47B1-9B4C-E5B2D66AFD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80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email"/>
          <a:srcRect b="6250"/>
          <a:stretch>
            <a:fillRect/>
          </a:stretch>
        </p:blipFill>
        <p:spPr bwMode="auto">
          <a:xfrm>
            <a:off x="0" y="0"/>
            <a:ext cx="15732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>
            <a:off x="2133600" y="18288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4102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286000" y="4419600"/>
            <a:ext cx="5486400" cy="12192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/>
          <a:srcRect t="25000" b="56250"/>
          <a:stretch>
            <a:fillRect/>
          </a:stretch>
        </p:blipFill>
        <p:spPr bwMode="auto">
          <a:xfrm>
            <a:off x="0" y="0"/>
            <a:ext cx="15732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2133600" y="13716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6000" y="64008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3EB46-9B19-4BAF-BED5-08115D435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 txBox="1">
            <a:spLocks/>
          </p:cNvSpPr>
          <p:nvPr/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60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Click to edit content slide master</a:t>
            </a:r>
            <a:endParaRPr lang="en-US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769D2-CE47-47E2-A8D5-EC8E3F9916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2CE60-66AA-4C0E-BA90-1265AE3542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5CFF8-B9CE-41B7-B03B-038FBF409E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0" y="4267200"/>
            <a:ext cx="5943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Chapter x</a:t>
            </a:r>
          </a:p>
          <a:p>
            <a:pPr lvl="0"/>
            <a:r>
              <a:rPr lang="en-US" smtClean="0"/>
              <a:t>Chapter Title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33600" y="533400"/>
            <a:ext cx="73152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Fundamentals of</a:t>
            </a:r>
            <a:b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Human Resource Management 11e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3" cstate="email"/>
          <a:srcRect b="6250"/>
          <a:stretch>
            <a:fillRect/>
          </a:stretch>
        </p:blipFill>
        <p:spPr bwMode="auto">
          <a:xfrm>
            <a:off x="0" y="0"/>
            <a:ext cx="15732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2133600" y="18288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0" y="54102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4F6228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content slide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A2807D-5116-4418-BB9E-64CF37104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6" cstate="email"/>
          <a:srcRect t="25000" b="56250"/>
          <a:stretch>
            <a:fillRect/>
          </a:stretch>
        </p:blipFill>
        <p:spPr bwMode="auto">
          <a:xfrm>
            <a:off x="0" y="0"/>
            <a:ext cx="15732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2133600" y="13716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86000" y="64008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78" r:id="rId3"/>
    <p:sldLayoutId id="2147483679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17375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F6228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F6228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0253F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althcare.gov/law/timelin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igna.com/" TargetMode="External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hyperlink" Target="http://www.aetn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hc.com/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://www.bcbs.com/" TargetMode="External"/><Relationship Id="rId9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iserpermanente.org/" TargetMode="External"/><Relationship Id="rId13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0.jpeg"/><Relationship Id="rId12" Type="http://schemas.openxmlformats.org/officeDocument/2006/relationships/hyperlink" Target="http://www.aetna.com/" TargetMode="External"/><Relationship Id="rId2" Type="http://schemas.openxmlformats.org/officeDocument/2006/relationships/hyperlink" Target="http://www.wellpoin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umana.com/" TargetMode="External"/><Relationship Id="rId11" Type="http://schemas.openxmlformats.org/officeDocument/2006/relationships/image" Target="../media/image12.jpeg"/><Relationship Id="rId5" Type="http://schemas.openxmlformats.org/officeDocument/2006/relationships/image" Target="../media/image9.jpeg"/><Relationship Id="rId10" Type="http://schemas.openxmlformats.org/officeDocument/2006/relationships/hyperlink" Target="http://www.cigna.com/our_plans/medical/hmo/for_you.html" TargetMode="External"/><Relationship Id="rId4" Type="http://schemas.openxmlformats.org/officeDocument/2006/relationships/hyperlink" Target="https://www.healthnet.com/portal/home.do" TargetMode="External"/><Relationship Id="rId9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hhs.gov/ocr/privacy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4F4yT0KAMy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ialsecurity.gov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Chapter 12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Employee Benefits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Health Insurance </a:t>
            </a:r>
          </a:p>
          <a:p>
            <a:r>
              <a:rPr lang="en-US" dirty="0" smtClean="0"/>
              <a:t>Increases in healthcare costs have made health insurance a critical benefit</a:t>
            </a:r>
          </a:p>
          <a:p>
            <a:r>
              <a:rPr lang="en-US" dirty="0" smtClean="0"/>
              <a:t>Healthcare costs are growing faster than wages</a:t>
            </a:r>
          </a:p>
          <a:p>
            <a:r>
              <a:rPr lang="en-US" dirty="0" smtClean="0"/>
              <a:t>Purpose is to protect employee from catastrophic loss should a serious illness occur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Voluntary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41631" y="5181600"/>
            <a:ext cx="8001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 smtClean="0">
                <a:solidFill>
                  <a:schemeClr val="tx2"/>
                </a:solidFill>
              </a:rPr>
              <a:t>The Affordable Care Act survived a challenge in the Supreme Court in 2012 and is fully implemented in 2014</a:t>
            </a:r>
            <a:r>
              <a:rPr lang="en-US" i="1" dirty="0">
                <a:solidFill>
                  <a:schemeClr val="tx2"/>
                </a:solidFill>
              </a:rPr>
              <a:t/>
            </a:r>
            <a:br>
              <a:rPr lang="en-US" i="1" dirty="0">
                <a:solidFill>
                  <a:schemeClr val="tx2"/>
                </a:solidFill>
              </a:rPr>
            </a:br>
            <a:r>
              <a:rPr lang="en-US" i="1" dirty="0" smtClean="0">
                <a:solidFill>
                  <a:schemeClr val="tx2"/>
                </a:solidFill>
                <a:hlinkClick r:id="rId2"/>
              </a:rPr>
              <a:t>Click here to go to the implementation timeline at the Healthcare.gov site.</a:t>
            </a:r>
            <a:endParaRPr lang="en-US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824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Traditional Health Insurance</a:t>
            </a:r>
          </a:p>
          <a:p>
            <a:r>
              <a:rPr lang="en-US" sz="2400" dirty="0" smtClean="0"/>
              <a:t>Typically has the fewest coverage limitations for the employee</a:t>
            </a:r>
          </a:p>
          <a:p>
            <a:r>
              <a:rPr lang="en-US" sz="2400" dirty="0" smtClean="0"/>
              <a:t>Usually the most expensive</a:t>
            </a:r>
          </a:p>
          <a:p>
            <a:r>
              <a:rPr lang="en-US" sz="2400" dirty="0" smtClean="0"/>
              <a:t>Provides coverage in three areas: </a:t>
            </a:r>
          </a:p>
          <a:p>
            <a:r>
              <a:rPr lang="en-US" sz="2400" dirty="0" smtClean="0"/>
              <a:t>Hospitalization</a:t>
            </a:r>
          </a:p>
          <a:p>
            <a:r>
              <a:rPr lang="en-US" sz="2400" dirty="0" smtClean="0"/>
              <a:t>Medical/surgical</a:t>
            </a:r>
          </a:p>
          <a:p>
            <a:r>
              <a:rPr lang="en-US" sz="2400" dirty="0" smtClean="0"/>
              <a:t>Major medical</a:t>
            </a:r>
          </a:p>
          <a:p>
            <a:pPr>
              <a:buNone/>
            </a:pPr>
            <a:r>
              <a:rPr lang="en-US" sz="2400" dirty="0" smtClean="0"/>
              <a:t>Major insurers include: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Voluntary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pic>
        <p:nvPicPr>
          <p:cNvPr id="12" name="Picture 13" descr="Aetna 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04" y="5499194"/>
            <a:ext cx="1550988" cy="7921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blue cross blue shield logo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679" y="5252338"/>
            <a:ext cx="1139825" cy="1066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5" descr="United Healthcare logo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54" y="5530150"/>
            <a:ext cx="1949450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Cigna logo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241" y="5252338"/>
            <a:ext cx="1066800" cy="1066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6214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Health Maintenance Organizations (HMOs)</a:t>
            </a:r>
          </a:p>
          <a:p>
            <a:r>
              <a:rPr lang="en-US" sz="2400" dirty="0" smtClean="0"/>
              <a:t>Alternative benefit required by Health Maintenance Act of 1973  </a:t>
            </a:r>
          </a:p>
          <a:p>
            <a:r>
              <a:rPr lang="en-US" sz="2400" dirty="0" smtClean="0"/>
              <a:t>Broad comprehensive care provided by physicians who are “in network”  </a:t>
            </a:r>
          </a:p>
          <a:p>
            <a:r>
              <a:rPr lang="en-US" sz="2400" dirty="0" smtClean="0"/>
              <a:t>Employee incurs small co pay  </a:t>
            </a:r>
          </a:p>
          <a:p>
            <a:r>
              <a:rPr lang="en-US" sz="2400" dirty="0" smtClean="0"/>
              <a:t>Health care choices significantly limited </a:t>
            </a:r>
          </a:p>
          <a:p>
            <a:pPr>
              <a:buNone/>
            </a:pPr>
            <a:r>
              <a:rPr lang="en-US" sz="2400" dirty="0" smtClean="0"/>
              <a:t>Major HMOs include: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Voluntary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pic>
        <p:nvPicPr>
          <p:cNvPr id="9" name="Picture 8" descr="Wellpoint 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594" y="4672012"/>
            <a:ext cx="2103437" cy="8175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ealth net logo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81" y="5259387"/>
            <a:ext cx="1382713" cy="1085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umana Logo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644" y="5640387"/>
            <a:ext cx="2108200" cy="6778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Kaiser Permanente logo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956" y="3932237"/>
            <a:ext cx="2106613" cy="6016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igna logo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44" y="5253037"/>
            <a:ext cx="1090612" cy="109061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etna Logo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9" y="5256212"/>
            <a:ext cx="2124075" cy="1085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9658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Preferred Provider Organizations (PPOs) </a:t>
            </a:r>
          </a:p>
          <a:p>
            <a:r>
              <a:rPr lang="en-US" sz="2400" dirty="0" smtClean="0"/>
              <a:t>Member health care providers agree to provide services at a fixed fee</a:t>
            </a:r>
          </a:p>
          <a:p>
            <a:r>
              <a:rPr lang="en-US" sz="2400" dirty="0" smtClean="0"/>
              <a:t>Employees are encouraged by lower rates to use member or “preferred” providers </a:t>
            </a:r>
          </a:p>
          <a:p>
            <a:r>
              <a:rPr lang="en-US" sz="2400" dirty="0" smtClean="0"/>
              <a:t>Combine best of HMOs and traditional insurance </a:t>
            </a:r>
          </a:p>
          <a:p>
            <a:pPr>
              <a:buNone/>
            </a:pPr>
            <a:r>
              <a:rPr lang="en-US" sz="2800" dirty="0" smtClean="0"/>
              <a:t>Point-of-Service Plans (POS) </a:t>
            </a:r>
          </a:p>
          <a:p>
            <a:r>
              <a:rPr lang="en-US" sz="2400" dirty="0" smtClean="0"/>
              <a:t>Require primary care physicians</a:t>
            </a:r>
          </a:p>
          <a:p>
            <a:r>
              <a:rPr lang="en-US" sz="2400" dirty="0" smtClean="0"/>
              <a:t>Employee can go out of network, but pays up front and seeks reimbursement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Voluntary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16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Consumer-driven Health Plans </a:t>
            </a:r>
          </a:p>
          <a:p>
            <a:r>
              <a:rPr lang="en-US" sz="2400" dirty="0" smtClean="0"/>
              <a:t>High deductible </a:t>
            </a:r>
          </a:p>
          <a:p>
            <a:r>
              <a:rPr lang="en-US" sz="2400" dirty="0" smtClean="0"/>
              <a:t>Health savings account</a:t>
            </a:r>
          </a:p>
          <a:p>
            <a:r>
              <a:rPr lang="en-US" sz="2400" dirty="0" smtClean="0"/>
              <a:t>Support services help employees make decisions</a:t>
            </a:r>
          </a:p>
          <a:p>
            <a:pPr>
              <a:buNone/>
            </a:pPr>
            <a:r>
              <a:rPr lang="en-US" sz="2800" dirty="0" smtClean="0"/>
              <a:t>Employer-operated Coverage </a:t>
            </a:r>
          </a:p>
          <a:p>
            <a:r>
              <a:rPr lang="en-US" sz="2400" dirty="0" smtClean="0"/>
              <a:t>Employers self-fund insurance programs</a:t>
            </a:r>
          </a:p>
          <a:p>
            <a:r>
              <a:rPr lang="en-US" sz="2400" dirty="0" smtClean="0"/>
              <a:t>Operated under a </a:t>
            </a:r>
            <a:r>
              <a:rPr lang="en-US" sz="2400" i="1" dirty="0" smtClean="0"/>
              <a:t>voluntary employees beneficiary association (</a:t>
            </a:r>
            <a:r>
              <a:rPr lang="en-US" sz="2400" i="1" dirty="0" err="1" smtClean="0"/>
              <a:t>veba</a:t>
            </a:r>
            <a:r>
              <a:rPr lang="en-US" sz="2400" i="1" dirty="0" smtClean="0"/>
              <a:t>)</a:t>
            </a:r>
            <a:r>
              <a:rPr lang="en-US" sz="2400" dirty="0" smtClean="0"/>
              <a:t> to reduce costs</a:t>
            </a:r>
          </a:p>
          <a:p>
            <a:r>
              <a:rPr lang="en-US" sz="2400" dirty="0" smtClean="0"/>
              <a:t>Often hire third party to administer 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Voluntary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127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r>
              <a:rPr lang="en-US" dirty="0" smtClean="0"/>
              <a:t>Which types of health plans are most commonly offered?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76400"/>
            <a:ext cx="3762375" cy="433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Health Insurance Continuation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Consolidated Omnibus Budget Reconciliation Act (COBRA)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Provides for continuation of benefits for up to three years after an employee leaves a job</a:t>
            </a:r>
          </a:p>
          <a:p>
            <a:r>
              <a:rPr lang="en-US" sz="2800" dirty="0" smtClean="0"/>
              <a:t>Cost is paid by the employee 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Voluntary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2157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The HIPAA Requirement</a:t>
            </a:r>
          </a:p>
          <a:p>
            <a:r>
              <a:rPr lang="en-US" sz="2400" dirty="0" smtClean="0"/>
              <a:t>The Health Insurance Portability and Accountability Act of 1996</a:t>
            </a:r>
          </a:p>
          <a:p>
            <a:r>
              <a:rPr lang="en-US" sz="2400" dirty="0" smtClean="0"/>
              <a:t>Imposed on employers and health providers regulations regarding the confidentiality of employee health information </a:t>
            </a:r>
          </a:p>
          <a:p>
            <a:r>
              <a:rPr lang="en-US" sz="2400" dirty="0" smtClean="0">
                <a:hlinkClick r:id="rId2"/>
              </a:rPr>
              <a:t>Click here </a:t>
            </a:r>
            <a:r>
              <a:rPr lang="en-US" sz="2400" dirty="0" smtClean="0"/>
              <a:t>for more information from the U.S. Department of Health and Human Services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Voluntary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pic>
        <p:nvPicPr>
          <p:cNvPr id="34818" name="Picture 2" descr="http://www.hhs.gov/ocr/privacy/doctorwithmedrecord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124600"/>
            <a:ext cx="3276600" cy="22025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22157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Individual responsibility </a:t>
            </a:r>
          </a:p>
          <a:p>
            <a:pPr lvl="1"/>
            <a:r>
              <a:rPr lang="en-US" sz="2000" dirty="0" smtClean="0"/>
              <a:t>Individuals must purchase minimum coverage or pay fine</a:t>
            </a:r>
          </a:p>
          <a:p>
            <a:pPr lvl="0"/>
            <a:r>
              <a:rPr lang="en-US" sz="2400" dirty="0" smtClean="0"/>
              <a:t>Health Insurance Exchanges </a:t>
            </a:r>
          </a:p>
          <a:p>
            <a:pPr lvl="1"/>
            <a:r>
              <a:rPr lang="en-US" sz="2000" dirty="0" smtClean="0"/>
              <a:t>Created by states for individuals and small businesses to buy insurance</a:t>
            </a:r>
          </a:p>
          <a:p>
            <a:pPr lvl="0"/>
            <a:r>
              <a:rPr lang="en-US" sz="2400" dirty="0" smtClean="0"/>
              <a:t>Employer responsibility</a:t>
            </a:r>
          </a:p>
          <a:p>
            <a:pPr lvl="1"/>
            <a:r>
              <a:rPr lang="en-US" sz="2000" dirty="0" smtClean="0"/>
              <a:t>Penalties for employers with over 50 employees  who do not provide coverage</a:t>
            </a:r>
          </a:p>
          <a:p>
            <a:pPr lvl="1"/>
            <a:r>
              <a:rPr lang="en-US" sz="2000" dirty="0" smtClean="0"/>
              <a:t>Employers with more than 200 employees must provide coverage</a:t>
            </a:r>
          </a:p>
          <a:p>
            <a:pPr lvl="1"/>
            <a:r>
              <a:rPr lang="en-US" sz="2000" dirty="0" smtClean="0"/>
              <a:t>Penalties for coverage that is inadequate or too expensive</a:t>
            </a:r>
          </a:p>
          <a:p>
            <a:pPr lvl="0"/>
            <a:r>
              <a:rPr lang="en-US" sz="2400" dirty="0" smtClean="0"/>
              <a:t>Insurance Industry responsibility</a:t>
            </a:r>
          </a:p>
          <a:p>
            <a:pPr lvl="1"/>
            <a:r>
              <a:rPr lang="en-US" sz="2000" dirty="0" smtClean="0"/>
              <a:t>Ends restrictions on pre-existing coverage and lifetime limits</a:t>
            </a:r>
          </a:p>
          <a:p>
            <a:pPr lvl="1"/>
            <a:r>
              <a:rPr lang="en-US" sz="2000" dirty="0" smtClean="0"/>
              <a:t>Must provide coverage for employee's children up to age 26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Patient Protection and Affordable Care Act expands availability and regulation of health insurance. Includes: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Employee Retirement Income Security Act (ERISA) of 1974 </a:t>
            </a:r>
          </a:p>
          <a:p>
            <a:r>
              <a:rPr lang="en-US" sz="2400" dirty="0" smtClean="0"/>
              <a:t>Vesting rights</a:t>
            </a:r>
            <a:r>
              <a:rPr lang="en-US" sz="2400" b="1" dirty="0" smtClean="0"/>
              <a:t> </a:t>
            </a:r>
            <a:r>
              <a:rPr lang="en-US" sz="2400" dirty="0" smtClean="0"/>
              <a:t>– right to pension benefits even if one leaves the company </a:t>
            </a:r>
          </a:p>
          <a:p>
            <a:r>
              <a:rPr lang="en-US" sz="2400" dirty="0" smtClean="0"/>
              <a:t>Enables pension rights to be portable </a:t>
            </a:r>
          </a:p>
          <a:p>
            <a:r>
              <a:rPr lang="en-US" sz="2400" dirty="0" smtClean="0"/>
              <a:t>Sets up pension benefit guaranty corporation (PBGC)</a:t>
            </a:r>
            <a:r>
              <a:rPr lang="en-US" sz="2400" b="1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Claims corporate assets to cover inadequately funded</a:t>
            </a:r>
            <a:r>
              <a:rPr lang="en-US" sz="2400" b="1" dirty="0" smtClean="0"/>
              <a:t> </a:t>
            </a:r>
            <a:r>
              <a:rPr lang="en-US" sz="2400" dirty="0" smtClean="0"/>
              <a:t>pension plans</a:t>
            </a:r>
          </a:p>
          <a:p>
            <a:r>
              <a:rPr lang="en-US" sz="2400" dirty="0" smtClean="0"/>
              <a:t>Requires summary plan description (SPD)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Retirement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44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Employee Benefits</a:t>
            </a:r>
          </a:p>
          <a:p>
            <a:r>
              <a:rPr lang="en-US" sz="2800" dirty="0" smtClean="0"/>
              <a:t>Have become important tools for recruiting and retention of qualified workers</a:t>
            </a:r>
          </a:p>
          <a:p>
            <a:r>
              <a:rPr lang="en-US" sz="2800" dirty="0" smtClean="0"/>
              <a:t>Do not directly affect a worker’s performance, but inadequate benefits lead to employee dissatisfaction</a:t>
            </a:r>
          </a:p>
          <a:p>
            <a:r>
              <a:rPr lang="en-US" sz="2800" dirty="0" smtClean="0"/>
              <a:t>Competition for the best employees required employers to offer creative benefit packages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Defined Benefit Plans</a:t>
            </a:r>
          </a:p>
          <a:p>
            <a:r>
              <a:rPr lang="en-US" sz="2800" dirty="0" smtClean="0"/>
              <a:t>Plan specifies the dollar benefit workers receive at retirement</a:t>
            </a:r>
          </a:p>
          <a:p>
            <a:r>
              <a:rPr lang="en-US" sz="2800" dirty="0" smtClean="0"/>
              <a:t>Usually based on some formula of years of service and average final compensation</a:t>
            </a:r>
          </a:p>
          <a:p>
            <a:r>
              <a:rPr lang="en-US" sz="2800" dirty="0" smtClean="0"/>
              <a:t>More common in government and unionized industries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Retirement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94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Defined Contribution Plans </a:t>
            </a:r>
          </a:p>
          <a:p>
            <a:r>
              <a:rPr lang="en-US" sz="2800" dirty="0" smtClean="0"/>
              <a:t>Employee and employer may contribute to account based on rules established for contributions</a:t>
            </a:r>
          </a:p>
          <a:p>
            <a:r>
              <a:rPr lang="en-US" sz="2800" dirty="0" smtClean="0"/>
              <a:t>Amount of benefits depends on success of account investments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Retirement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306232" y="4038600"/>
            <a:ext cx="2190750" cy="9572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E6E6C2"/>
                </a:solidFill>
              </a:rPr>
              <a:t>money purchase</a:t>
            </a:r>
          </a:p>
          <a:p>
            <a:pPr algn="ctr"/>
            <a:r>
              <a:rPr lang="en-US">
                <a:solidFill>
                  <a:srgbClr val="E6E6C2"/>
                </a:solidFill>
              </a:rPr>
              <a:t>pension plans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824132" y="4038601"/>
            <a:ext cx="2190750" cy="957262"/>
          </a:xfrm>
          <a:prstGeom prst="rect">
            <a:avLst/>
          </a:prstGeom>
          <a:solidFill>
            <a:schemeClr val="accent1"/>
          </a:solidFill>
          <a:ln w="28575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E6E6C2"/>
                </a:solidFill>
              </a:rPr>
              <a:t>profit-sharing</a:t>
            </a:r>
          </a:p>
          <a:p>
            <a:pPr algn="ctr"/>
            <a:r>
              <a:rPr lang="en-US" dirty="0">
                <a:solidFill>
                  <a:srgbClr val="E6E6C2"/>
                </a:solidFill>
              </a:rPr>
              <a:t>plans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003270" y="5181600"/>
            <a:ext cx="2190750" cy="957262"/>
          </a:xfrm>
          <a:prstGeom prst="rect">
            <a:avLst/>
          </a:prstGeom>
          <a:solidFill>
            <a:schemeClr val="accent1"/>
          </a:solidFill>
          <a:ln w="28575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E6E6C2"/>
                </a:solidFill>
              </a:rPr>
              <a:t>IRAs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187795" y="5181600"/>
            <a:ext cx="2190750" cy="957262"/>
          </a:xfrm>
          <a:prstGeom prst="rect">
            <a:avLst/>
          </a:prstGeom>
          <a:solidFill>
            <a:schemeClr val="accent1"/>
          </a:solidFill>
          <a:ln w="28575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E6E6C2"/>
                </a:solidFill>
              </a:rPr>
              <a:t>401Ks</a:t>
            </a:r>
          </a:p>
        </p:txBody>
      </p:sp>
    </p:spTree>
    <p:extLst>
      <p:ext uri="{BB962C8B-B14F-4D97-AF65-F5344CB8AC3E}">
        <p14:creationId xmlns="" xmlns:p14="http://schemas.microsoft.com/office/powerpoint/2010/main" val="210970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Retirement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685800" y="1371600"/>
          <a:ext cx="8458200" cy="4970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6062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Vacation and Holiday Leave </a:t>
            </a:r>
          </a:p>
          <a:p>
            <a:r>
              <a:rPr lang="en-US" sz="2800" dirty="0" smtClean="0"/>
              <a:t>Vacation time is usually related to the length of time on the job </a:t>
            </a:r>
          </a:p>
          <a:p>
            <a:r>
              <a:rPr lang="en-US" sz="2800" dirty="0" smtClean="0"/>
              <a:t>Some companies also allow personal days that can be used for any reason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Paid Time 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pic>
        <p:nvPicPr>
          <p:cNvPr id="5121" name="Picture 1" descr="C:\Users\Susan\AppData\Local\Temp\MP9004010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1578" y="1752600"/>
            <a:ext cx="2945806" cy="4416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450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Disability Insurance Programs</a:t>
            </a:r>
          </a:p>
          <a:p>
            <a:r>
              <a:rPr lang="en-US" sz="2800" dirty="0" smtClean="0"/>
              <a:t>Provides salary continuation for:</a:t>
            </a:r>
          </a:p>
          <a:p>
            <a:pPr lvl="0"/>
            <a:r>
              <a:rPr lang="en-US" sz="2800" dirty="0" smtClean="0"/>
              <a:t>Short-term disabilities (sick leave) </a:t>
            </a:r>
          </a:p>
          <a:p>
            <a:pPr lvl="0"/>
            <a:r>
              <a:rPr lang="en-US" sz="2800" dirty="0" smtClean="0"/>
              <a:t>Long-term disabilities  (coverage usually effective after 6 months) </a:t>
            </a:r>
          </a:p>
          <a:p>
            <a:pPr lvl="0"/>
            <a:r>
              <a:rPr lang="en-US" sz="2800" dirty="0" smtClean="0"/>
              <a:t>Some companies provide financial incentives to employees to not use their sick leave </a:t>
            </a:r>
          </a:p>
          <a:p>
            <a:pPr lvl="0"/>
            <a:r>
              <a:rPr lang="en-US" sz="2800" dirty="0" smtClean="0"/>
              <a:t>Long-term disability plans usually replace a portion of the employee’s salary, often 60%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Paid Time 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95400" y="1685365"/>
            <a:ext cx="68008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14256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Group Term Life Insurance  </a:t>
            </a:r>
          </a:p>
          <a:p>
            <a:r>
              <a:rPr lang="en-US" sz="2800" dirty="0" smtClean="0"/>
              <a:t>Benefit is usually based on one’s annual rate of pay </a:t>
            </a:r>
          </a:p>
          <a:p>
            <a:r>
              <a:rPr lang="en-US" sz="2800" dirty="0" smtClean="0"/>
              <a:t>Supplemental insurance increases coverage to two to five-times the employee’s salary</a:t>
            </a:r>
          </a:p>
          <a:p>
            <a:pPr>
              <a:buNone/>
            </a:pPr>
            <a:r>
              <a:rPr lang="en-US" sz="2800" dirty="0" smtClean="0"/>
              <a:t>Travel Insurance </a:t>
            </a:r>
          </a:p>
          <a:p>
            <a:r>
              <a:rPr lang="en-US" sz="2800" dirty="0" smtClean="0"/>
              <a:t>Life insurance for business travel-related deaths (not including normal commuting) 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Survivor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99285" y="1752600"/>
            <a:ext cx="7239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92625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The Service Side of Benefits:</a:t>
            </a:r>
          </a:p>
          <a:p>
            <a:pPr marL="0" indent="0">
              <a:buNone/>
            </a:pPr>
            <a:r>
              <a:rPr lang="en-US" sz="2400" dirty="0" smtClean="0"/>
              <a:t>Employers often can provide services at no cost or at a significant reduction from the usual cost. May include:</a:t>
            </a:r>
          </a:p>
          <a:p>
            <a:r>
              <a:rPr lang="en-US" sz="2000" dirty="0" smtClean="0"/>
              <a:t>Employee assistance programs</a:t>
            </a:r>
          </a:p>
          <a:p>
            <a:r>
              <a:rPr lang="en-US" sz="2000" dirty="0" smtClean="0"/>
              <a:t>Credit unions</a:t>
            </a:r>
          </a:p>
          <a:p>
            <a:r>
              <a:rPr lang="en-US" sz="2000" dirty="0" smtClean="0"/>
              <a:t>Housing</a:t>
            </a:r>
          </a:p>
          <a:p>
            <a:r>
              <a:rPr lang="en-US" sz="2000" dirty="0" smtClean="0"/>
              <a:t>Tuition reimbursement</a:t>
            </a:r>
          </a:p>
          <a:p>
            <a:r>
              <a:rPr lang="en-US" sz="2000" dirty="0" smtClean="0"/>
              <a:t>Uniforms</a:t>
            </a:r>
          </a:p>
          <a:p>
            <a:r>
              <a:rPr lang="en-US" sz="2000" dirty="0" smtClean="0"/>
              <a:t>Company-paid transportation</a:t>
            </a:r>
          </a:p>
          <a:p>
            <a:r>
              <a:rPr lang="en-US" sz="2000" dirty="0" smtClean="0"/>
              <a:t>Social and recreational events </a:t>
            </a:r>
          </a:p>
          <a:p>
            <a:r>
              <a:rPr lang="en-US" sz="2000" dirty="0" smtClean="0"/>
              <a:t>Parking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70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Integrative Perspective on Employee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60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Flexible Spending Accounts </a:t>
            </a:r>
          </a:p>
          <a:p>
            <a:pPr lvl="0"/>
            <a:r>
              <a:rPr lang="en-US" sz="2400" dirty="0" smtClean="0"/>
              <a:t>Under Section I25 of the Internal Revenue Code employees can set aside a designated dollar amount before taxes for specified services such as</a:t>
            </a:r>
          </a:p>
          <a:p>
            <a:pPr lvl="1"/>
            <a:r>
              <a:rPr lang="en-US" sz="2000" dirty="0" smtClean="0"/>
              <a:t>Health-care premiums</a:t>
            </a:r>
          </a:p>
          <a:p>
            <a:pPr lvl="1"/>
            <a:r>
              <a:rPr lang="en-US" sz="2000" dirty="0" smtClean="0"/>
              <a:t>Medical expenses</a:t>
            </a:r>
          </a:p>
          <a:p>
            <a:pPr lvl="1"/>
            <a:r>
              <a:rPr lang="en-US" sz="2000" dirty="0" smtClean="0"/>
              <a:t>Dependent child or elder care</a:t>
            </a:r>
          </a:p>
          <a:p>
            <a:pPr lvl="1"/>
            <a:r>
              <a:rPr lang="en-US" sz="2000" dirty="0" smtClean="0"/>
              <a:t>Group legal services </a:t>
            </a:r>
          </a:p>
          <a:p>
            <a:pPr lvl="0"/>
            <a:r>
              <a:rPr lang="en-US" sz="2400" dirty="0" smtClean="0"/>
              <a:t>IRS requires that accounts for different purposes be separate and that all money be spent during the year or forfeited </a:t>
            </a:r>
          </a:p>
          <a:p>
            <a:pPr lvl="0"/>
            <a:r>
              <a:rPr lang="en-US" sz="2400" dirty="0" smtClean="0"/>
              <a:t>Not subject to federal, state, and social security taxes 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Integrative Perspective on Employee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13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 Plans </a:t>
            </a:r>
          </a:p>
          <a:p>
            <a:pPr lvl="1"/>
            <a:r>
              <a:rPr lang="en-US" dirty="0" smtClean="0"/>
              <a:t>Employees choose a pre-designed package of benefits from several options </a:t>
            </a:r>
          </a:p>
          <a:p>
            <a:r>
              <a:rPr lang="en-US" dirty="0" smtClean="0"/>
              <a:t>Core-Plus Options Plans </a:t>
            </a:r>
          </a:p>
          <a:p>
            <a:pPr lvl="1"/>
            <a:r>
              <a:rPr lang="en-US" dirty="0" smtClean="0"/>
              <a:t>Employees given core coverage (e.g. medical, life, disability) with option to select other benefits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Integrative Perspective on Employee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66800" y="16764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60090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 and service offerings add about 30% to an organization’s payroll cost </a:t>
            </a:r>
          </a:p>
          <a:p>
            <a:r>
              <a:rPr lang="en-US" dirty="0" smtClean="0"/>
              <a:t>Benefits may become the focus of negotiations with employees when large wage and salary increases are not feasible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36320" y="4267200"/>
            <a:ext cx="7708900" cy="18129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of the benefits we enjoy today were established under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Franklin Roosevelt’s New Deal as a response to the Great Depression--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most notably unemployment insurance and social security.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To get a taste of this extraordinary time, watch</a:t>
            </a:r>
          </a:p>
          <a:p>
            <a:pPr algn="ctr"/>
            <a:r>
              <a:rPr lang="en-US" dirty="0">
                <a:solidFill>
                  <a:schemeClr val="bg1"/>
                </a:solidFill>
                <a:hlinkClick r:id="rId2"/>
              </a:rPr>
              <a:t>http://www.youtube.com/watch?v=4F4yT0KAMyo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smtClean="0"/>
              <a:t>Play Jeopardy-style!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5153" y="1905000"/>
            <a:ext cx="89154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1. Social Security, unemployment compensation, workers’ compensation, FMLA.</a:t>
            </a:r>
          </a:p>
          <a:p>
            <a:r>
              <a:rPr lang="en-US" dirty="0">
                <a:solidFill>
                  <a:srgbClr val="FF3300"/>
                </a:solidFill>
              </a:rPr>
              <a:t>What are legally required benefits?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. Benefits that pay expenses and/or compensate for losses resulting from work-related accidents or illness, regardless of fault.</a:t>
            </a:r>
          </a:p>
          <a:p>
            <a:r>
              <a:rPr lang="en-US" dirty="0">
                <a:solidFill>
                  <a:srgbClr val="FF3300"/>
                </a:solidFill>
              </a:rPr>
              <a:t>What is workers’ compensation?</a:t>
            </a:r>
          </a:p>
          <a:p>
            <a:r>
              <a:rPr lang="en-US" dirty="0" smtClean="0"/>
              <a:t>3</a:t>
            </a:r>
            <a:r>
              <a:rPr lang="en-US" dirty="0"/>
              <a:t>. Health insurance, retirement plans, time off, disability, life insurance.</a:t>
            </a:r>
          </a:p>
          <a:p>
            <a:r>
              <a:rPr lang="en-US" dirty="0">
                <a:solidFill>
                  <a:srgbClr val="FF3300"/>
                </a:solidFill>
              </a:rPr>
              <a:t>What are voluntary benefits?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4</a:t>
            </a:r>
            <a:r>
              <a:rPr lang="en-US" dirty="0">
                <a:solidFill>
                  <a:srgbClr val="000000"/>
                </a:solidFill>
              </a:rPr>
              <a:t>. Requires employers with 50 or more employees to allow up to 12 weeks of unpaid leave for family or medical reasons.</a:t>
            </a:r>
          </a:p>
          <a:p>
            <a:r>
              <a:rPr lang="en-US" dirty="0">
                <a:solidFill>
                  <a:srgbClr val="FF3300"/>
                </a:solidFill>
              </a:rPr>
              <a:t>What is the Family Medical Leave Act?</a:t>
            </a:r>
          </a:p>
          <a:p>
            <a:r>
              <a:rPr lang="en-US" dirty="0" smtClean="0"/>
              <a:t>5</a:t>
            </a:r>
            <a:r>
              <a:rPr lang="en-US" dirty="0"/>
              <a:t>. Money purchase pension plans, profit-sharing plans, IRAs, 401Ks.</a:t>
            </a:r>
          </a:p>
          <a:p>
            <a:r>
              <a:rPr lang="en-US" dirty="0">
                <a:solidFill>
                  <a:srgbClr val="FF3300"/>
                </a:solidFill>
              </a:rPr>
              <a:t>What are defined contribution plans?</a:t>
            </a:r>
          </a:p>
          <a:p>
            <a:r>
              <a:rPr lang="en-US" dirty="0" smtClean="0"/>
              <a:t>6</a:t>
            </a:r>
            <a:r>
              <a:rPr lang="en-US" dirty="0"/>
              <a:t>. Flexible spending accounts, modular plans, core-plus plans.</a:t>
            </a:r>
          </a:p>
          <a:p>
            <a:r>
              <a:rPr lang="en-US" dirty="0">
                <a:solidFill>
                  <a:srgbClr val="FF3300"/>
                </a:solidFill>
              </a:rPr>
              <a:t>What are flexible benefits?</a:t>
            </a:r>
          </a:p>
        </p:txBody>
      </p:sp>
    </p:spTree>
    <p:extLst>
      <p:ext uri="{BB962C8B-B14F-4D97-AF65-F5344CB8AC3E}">
        <p14:creationId xmlns="" xmlns:p14="http://schemas.microsoft.com/office/powerpoint/2010/main" val="308685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553904" y="1752600"/>
            <a:ext cx="5374082" cy="4224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Benefits are approximately 30% of total compensation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Social Security </a:t>
            </a:r>
          </a:p>
          <a:p>
            <a:r>
              <a:rPr lang="en-US" sz="2800" dirty="0" smtClean="0"/>
              <a:t>Financed by equal employee and employer contributions, based on a percentage of earnings </a:t>
            </a:r>
          </a:p>
          <a:p>
            <a:r>
              <a:rPr lang="en-US" sz="2800" dirty="0" smtClean="0"/>
              <a:t>Provides income for retirees, disabled workers and surviving dependents </a:t>
            </a:r>
          </a:p>
          <a:p>
            <a:r>
              <a:rPr lang="en-US" sz="2800" dirty="0" smtClean="0"/>
              <a:t>Provides some health insurance coverage through Medicare </a:t>
            </a:r>
          </a:p>
          <a:p>
            <a:r>
              <a:rPr lang="en-US" sz="2800" dirty="0" smtClean="0"/>
              <a:t>Social Security Administration website: </a:t>
            </a:r>
            <a:r>
              <a:rPr lang="en-US" sz="2800" dirty="0" smtClean="0">
                <a:hlinkClick r:id="rId2"/>
              </a:rPr>
              <a:t>Click here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Legally Required Benefits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Unemployment Compensation </a:t>
            </a:r>
          </a:p>
          <a:p>
            <a:r>
              <a:rPr lang="en-US" sz="2400" dirty="0" smtClean="0"/>
              <a:t>Funded by employers who pay combined federal and state tax imposed on taxable wage base</a:t>
            </a:r>
          </a:p>
          <a:p>
            <a:r>
              <a:rPr lang="en-US" sz="2400" dirty="0" smtClean="0"/>
              <a:t>Tax varies based on organization’s unemployment experience: the more layoffs, the higher the rate</a:t>
            </a:r>
          </a:p>
          <a:p>
            <a:r>
              <a:rPr lang="en-US" sz="2400" dirty="0" smtClean="0"/>
              <a:t>Provides employees with some income continuation during periods of involuntary unemployment</a:t>
            </a:r>
          </a:p>
          <a:p>
            <a:r>
              <a:rPr lang="en-US" sz="2400" dirty="0" smtClean="0"/>
              <a:t>T</a:t>
            </a:r>
            <a:r>
              <a:rPr lang="en-US" sz="2400" dirty="0" smtClean="0"/>
              <a:t>ypical </a:t>
            </a:r>
            <a:r>
              <a:rPr lang="en-US" sz="2400" dirty="0" smtClean="0"/>
              <a:t>coverage is for 26 weeks </a:t>
            </a:r>
          </a:p>
          <a:p>
            <a:r>
              <a:rPr lang="en-US" sz="2400" dirty="0" smtClean="0"/>
              <a:t>May be extended beyond 26 weeks when unemployment is high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Legally Required Benefits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Requirements to Receiving Unemployment Benefits:</a:t>
            </a:r>
          </a:p>
          <a:p>
            <a:r>
              <a:rPr lang="en-US" sz="2400" dirty="0" smtClean="0"/>
              <a:t>Involuntary loss of job (but not having been fired) </a:t>
            </a:r>
          </a:p>
          <a:p>
            <a:r>
              <a:rPr lang="en-US" sz="2400" dirty="0" smtClean="0"/>
              <a:t>Must have worked a minimum number of weeks</a:t>
            </a:r>
          </a:p>
          <a:p>
            <a:r>
              <a:rPr lang="en-US" sz="2400" dirty="0" smtClean="0"/>
              <a:t>Have applied to a state agency for unemployment </a:t>
            </a:r>
          </a:p>
          <a:p>
            <a:r>
              <a:rPr lang="en-US" sz="2400" dirty="0" smtClean="0"/>
              <a:t>Have registered for available work</a:t>
            </a:r>
          </a:p>
          <a:p>
            <a:r>
              <a:rPr lang="en-US" sz="2400" dirty="0" smtClean="0"/>
              <a:t>Are willing to accept any suitable job offered through the state agency</a:t>
            </a:r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Legally Required Benefits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Workers’ Compensation </a:t>
            </a:r>
          </a:p>
          <a:p>
            <a:r>
              <a:rPr lang="en-US" sz="2400" dirty="0" smtClean="0"/>
              <a:t>Paid for by the organization</a:t>
            </a:r>
          </a:p>
          <a:p>
            <a:r>
              <a:rPr lang="en-US" sz="2400" dirty="0" smtClean="0"/>
              <a:t>Rates based on likelihood of accidents, past history, and the type of industry </a:t>
            </a:r>
          </a:p>
          <a:p>
            <a:r>
              <a:rPr lang="en-US" sz="2400" dirty="0" smtClean="0"/>
              <a:t>Benefits pay expenses and/or compensate for losses resulting from work-related accidents or illness, regardless of fault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Legally Required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pic>
        <p:nvPicPr>
          <p:cNvPr id="18433" name="Picture 1" descr="C:\Users\Susan\AppData\Local\Temp\MP9002892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133600"/>
            <a:ext cx="2615184" cy="3962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400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Family and Medical Leave Act </a:t>
            </a:r>
          </a:p>
          <a:p>
            <a:r>
              <a:rPr lang="en-US" sz="2400" dirty="0" smtClean="0"/>
              <a:t>Requires employers with 50 or more employees to allow up to 12 weeks of unpaid leave for family or medical reasons </a:t>
            </a:r>
          </a:p>
          <a:p>
            <a:r>
              <a:rPr lang="en-US" sz="2400" dirty="0" smtClean="0"/>
              <a:t>Specifies record-keeping and communication requirements</a:t>
            </a:r>
          </a:p>
          <a:p>
            <a:r>
              <a:rPr lang="en-US" sz="2400" dirty="0" smtClean="0"/>
              <a:t>Employer must maintain health benefits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Legally Required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4724400"/>
            <a:ext cx="617220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Chapter 3 contains detailed coverage of FMLA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08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 Chapter 1 with footer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rm11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Chapter 1 with footers</Template>
  <TotalTime>272</TotalTime>
  <Words>1689</Words>
  <Application>Microsoft Office PowerPoint</Application>
  <PresentationFormat>On-screen Show (4:3)</PresentationFormat>
  <Paragraphs>268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Sample Chapter 1 with footers</vt:lpstr>
      <vt:lpstr>Content slide master</vt:lpstr>
      <vt:lpstr>Slide 1</vt:lpstr>
      <vt:lpstr>Introduction</vt:lpstr>
      <vt:lpstr>Introduction</vt:lpstr>
      <vt:lpstr>Introduction</vt:lpstr>
      <vt:lpstr>Legally Required Benefits</vt:lpstr>
      <vt:lpstr>Legally Required Benefits</vt:lpstr>
      <vt:lpstr>Legally Required Benefits</vt:lpstr>
      <vt:lpstr>Legally Required Benefits</vt:lpstr>
      <vt:lpstr>Legally Required Benefits</vt:lpstr>
      <vt:lpstr>Voluntary Benefits</vt:lpstr>
      <vt:lpstr>Voluntary Benefits</vt:lpstr>
      <vt:lpstr>Voluntary Benefits</vt:lpstr>
      <vt:lpstr>Voluntary Benefits</vt:lpstr>
      <vt:lpstr>Voluntary Benefits</vt:lpstr>
      <vt:lpstr>Slide 15</vt:lpstr>
      <vt:lpstr>Voluntary Benefits</vt:lpstr>
      <vt:lpstr>Voluntary Benefits</vt:lpstr>
      <vt:lpstr>Patient Protection and Affordable Care Act expands availability and regulation of health insurance. Includes: </vt:lpstr>
      <vt:lpstr>Retirement Benefits</vt:lpstr>
      <vt:lpstr>Retirement Benefits</vt:lpstr>
      <vt:lpstr>Retirement Benefits</vt:lpstr>
      <vt:lpstr>Retirement Benefits</vt:lpstr>
      <vt:lpstr>Paid Time Off</vt:lpstr>
      <vt:lpstr>Paid Time Off</vt:lpstr>
      <vt:lpstr>Survivor Benefits</vt:lpstr>
      <vt:lpstr>Employee Services</vt:lpstr>
      <vt:lpstr>An Integrative Perspective on Employee Benefits</vt:lpstr>
      <vt:lpstr>An Integrative Perspective on Employee Benefits</vt:lpstr>
      <vt:lpstr>An Integrative Perspective on Employee Benefits</vt:lpstr>
      <vt:lpstr>Let’s Play Jeopardy-style!</vt:lpstr>
    </vt:vector>
  </TitlesOfParts>
  <Company>Frostburg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Verhulst</dc:creator>
  <cp:lastModifiedBy>Susan</cp:lastModifiedBy>
  <cp:revision>16</cp:revision>
  <dcterms:created xsi:type="dcterms:W3CDTF">2012-11-01T17:09:27Z</dcterms:created>
  <dcterms:modified xsi:type="dcterms:W3CDTF">2013-02-17T23:37:06Z</dcterms:modified>
</cp:coreProperties>
</file>