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48" r:id="rId2"/>
  </p:sldMasterIdLst>
  <p:notesMasterIdLst>
    <p:notesMasterId r:id="rId32"/>
  </p:notesMasterIdLst>
  <p:sldIdLst>
    <p:sldId id="262" r:id="rId3"/>
    <p:sldId id="263" r:id="rId4"/>
    <p:sldId id="265" r:id="rId5"/>
    <p:sldId id="266" r:id="rId6"/>
    <p:sldId id="267" r:id="rId7"/>
    <p:sldId id="264" r:id="rId8"/>
    <p:sldId id="286" r:id="rId9"/>
    <p:sldId id="268" r:id="rId10"/>
    <p:sldId id="287" r:id="rId11"/>
    <p:sldId id="269" r:id="rId12"/>
    <p:sldId id="270" r:id="rId13"/>
    <p:sldId id="271" r:id="rId14"/>
    <p:sldId id="290" r:id="rId15"/>
    <p:sldId id="272" r:id="rId16"/>
    <p:sldId id="273" r:id="rId17"/>
    <p:sldId id="274" r:id="rId18"/>
    <p:sldId id="275" r:id="rId19"/>
    <p:sldId id="276" r:id="rId20"/>
    <p:sldId id="288" r:id="rId21"/>
    <p:sldId id="278" r:id="rId22"/>
    <p:sldId id="291" r:id="rId23"/>
    <p:sldId id="289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4660"/>
  </p:normalViewPr>
  <p:slideViewPr>
    <p:cSldViewPr>
      <p:cViewPr varScale="1">
        <p:scale>
          <a:sx n="91" d="100"/>
          <a:sy n="91" d="100"/>
        </p:scale>
        <p:origin x="-108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FDD51A-A854-4D45-8924-3452F9A8724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F79186-1955-4E5B-815D-D695D6EC2EBD}">
      <dgm:prSet/>
      <dgm:spPr/>
      <dgm:t>
        <a:bodyPr/>
        <a:lstStyle/>
        <a:p>
          <a:pPr rtl="0"/>
          <a:r>
            <a:rPr lang="en-US" b="1" i="0" dirty="0" smtClean="0"/>
            <a:t>Organizational Stressors</a:t>
          </a:r>
          <a:endParaRPr lang="en-US" b="1" i="0" dirty="0"/>
        </a:p>
      </dgm:t>
    </dgm:pt>
    <dgm:pt modelId="{4CD18526-9C0E-4967-9BF1-CEA57A8D2C34}" type="parTrans" cxnId="{CFA9185E-3678-4440-9A69-4E92AA406FAA}">
      <dgm:prSet/>
      <dgm:spPr/>
      <dgm:t>
        <a:bodyPr/>
        <a:lstStyle/>
        <a:p>
          <a:endParaRPr lang="en-US"/>
        </a:p>
      </dgm:t>
    </dgm:pt>
    <dgm:pt modelId="{706BCE96-3310-46D7-B106-A7F663696310}" type="sibTrans" cxnId="{CFA9185E-3678-4440-9A69-4E92AA406FAA}">
      <dgm:prSet/>
      <dgm:spPr/>
      <dgm:t>
        <a:bodyPr/>
        <a:lstStyle/>
        <a:p>
          <a:endParaRPr lang="en-US"/>
        </a:p>
      </dgm:t>
    </dgm:pt>
    <dgm:pt modelId="{32C6DBCD-96F4-402D-86A9-0137414BBCB5}">
      <dgm:prSet/>
      <dgm:spPr/>
      <dgm:t>
        <a:bodyPr/>
        <a:lstStyle/>
        <a:p>
          <a:pPr rtl="0"/>
          <a:r>
            <a:rPr lang="en-US" b="1" i="0" dirty="0" smtClean="0"/>
            <a:t>Task demands </a:t>
          </a:r>
          <a:r>
            <a:rPr lang="en-US" i="1" dirty="0" smtClean="0"/>
            <a:t>-</a:t>
          </a:r>
          <a:r>
            <a:rPr lang="en-US" dirty="0" smtClean="0"/>
            <a:t> job design, working conditions, physical layout, work quotas.</a:t>
          </a:r>
          <a:endParaRPr lang="en-US" dirty="0"/>
        </a:p>
      </dgm:t>
    </dgm:pt>
    <dgm:pt modelId="{767036DD-6F21-4922-84A7-F72FB89CB584}" type="parTrans" cxnId="{7B7AF2A6-C71B-4FE9-A92C-E8A7FAC6115D}">
      <dgm:prSet/>
      <dgm:spPr/>
      <dgm:t>
        <a:bodyPr/>
        <a:lstStyle/>
        <a:p>
          <a:endParaRPr lang="en-US"/>
        </a:p>
      </dgm:t>
    </dgm:pt>
    <dgm:pt modelId="{290E15FB-B464-4B00-9B84-A4055E74ECFF}" type="sibTrans" cxnId="{7B7AF2A6-C71B-4FE9-A92C-E8A7FAC6115D}">
      <dgm:prSet/>
      <dgm:spPr/>
      <dgm:t>
        <a:bodyPr/>
        <a:lstStyle/>
        <a:p>
          <a:endParaRPr lang="en-US"/>
        </a:p>
      </dgm:t>
    </dgm:pt>
    <dgm:pt modelId="{115E9DAD-5923-4C15-8EBB-A30EC78B4848}">
      <dgm:prSet/>
      <dgm:spPr/>
      <dgm:t>
        <a:bodyPr/>
        <a:lstStyle/>
        <a:p>
          <a:pPr rtl="0"/>
          <a:r>
            <a:rPr lang="en-US" b="1" i="0" dirty="0" smtClean="0"/>
            <a:t>Role demands </a:t>
          </a:r>
          <a:r>
            <a:rPr lang="en-US" i="1" dirty="0" smtClean="0"/>
            <a:t>-</a:t>
          </a:r>
          <a:r>
            <a:rPr lang="en-US" dirty="0" smtClean="0"/>
            <a:t> role conflict, role overload and ambiguous or confusing roles.</a:t>
          </a:r>
          <a:endParaRPr lang="en-US" dirty="0"/>
        </a:p>
      </dgm:t>
    </dgm:pt>
    <dgm:pt modelId="{148C53D0-19F9-4490-9ABA-7D0CFC62813C}" type="parTrans" cxnId="{6F233D8C-EE8C-4378-8E38-3E8320F00A30}">
      <dgm:prSet/>
      <dgm:spPr/>
      <dgm:t>
        <a:bodyPr/>
        <a:lstStyle/>
        <a:p>
          <a:endParaRPr lang="en-US"/>
        </a:p>
      </dgm:t>
    </dgm:pt>
    <dgm:pt modelId="{EF5054BB-256F-41AE-8143-964FAC71C9EC}" type="sibTrans" cxnId="{6F233D8C-EE8C-4378-8E38-3E8320F00A30}">
      <dgm:prSet/>
      <dgm:spPr/>
      <dgm:t>
        <a:bodyPr/>
        <a:lstStyle/>
        <a:p>
          <a:endParaRPr lang="en-US"/>
        </a:p>
      </dgm:t>
    </dgm:pt>
    <dgm:pt modelId="{6B77EC20-9D10-4992-9BAB-161905515B96}">
      <dgm:prSet/>
      <dgm:spPr/>
      <dgm:t>
        <a:bodyPr/>
        <a:lstStyle/>
        <a:p>
          <a:pPr rtl="0"/>
          <a:r>
            <a:rPr lang="en-US" b="1" i="0" dirty="0" smtClean="0"/>
            <a:t>Interpersonal demands </a:t>
          </a:r>
          <a:r>
            <a:rPr lang="en-US" i="1" dirty="0" smtClean="0"/>
            <a:t>- </a:t>
          </a:r>
          <a:r>
            <a:rPr lang="en-US" dirty="0" smtClean="0"/>
            <a:t>lack of social support and poor interpersonal relationships.</a:t>
          </a:r>
          <a:endParaRPr lang="en-US" dirty="0"/>
        </a:p>
      </dgm:t>
    </dgm:pt>
    <dgm:pt modelId="{0E2C0220-8E4B-4779-BBA2-5B1ABA15C8FE}" type="parTrans" cxnId="{7430EC26-E31B-4A05-A8C0-F0B28978254B}">
      <dgm:prSet/>
      <dgm:spPr/>
      <dgm:t>
        <a:bodyPr/>
        <a:lstStyle/>
        <a:p>
          <a:endParaRPr lang="en-US"/>
        </a:p>
      </dgm:t>
    </dgm:pt>
    <dgm:pt modelId="{79C72AAF-40E3-421A-B4D4-7A07EA88E5D5}" type="sibTrans" cxnId="{7430EC26-E31B-4A05-A8C0-F0B28978254B}">
      <dgm:prSet/>
      <dgm:spPr/>
      <dgm:t>
        <a:bodyPr/>
        <a:lstStyle/>
        <a:p>
          <a:endParaRPr lang="en-US"/>
        </a:p>
      </dgm:t>
    </dgm:pt>
    <dgm:pt modelId="{B45D755C-5D3C-4DFE-98B9-608F13FAAB36}">
      <dgm:prSet/>
      <dgm:spPr/>
      <dgm:t>
        <a:bodyPr/>
        <a:lstStyle/>
        <a:p>
          <a:pPr rtl="0"/>
          <a:r>
            <a:rPr lang="en-US" b="1" i="0" dirty="0" smtClean="0"/>
            <a:t>Organizational structure </a:t>
          </a:r>
          <a:r>
            <a:rPr lang="en-US" i="1" dirty="0" smtClean="0"/>
            <a:t>- </a:t>
          </a:r>
          <a:r>
            <a:rPr lang="en-US" dirty="0" smtClean="0"/>
            <a:t>lack of opportunities for participation</a:t>
          </a:r>
          <a:endParaRPr lang="en-US" dirty="0"/>
        </a:p>
      </dgm:t>
    </dgm:pt>
    <dgm:pt modelId="{C908677B-0EA0-4684-A065-6C4FD47F951D}" type="parTrans" cxnId="{92D224F4-8C9F-4789-AA38-B4F3E1228EDA}">
      <dgm:prSet/>
      <dgm:spPr/>
      <dgm:t>
        <a:bodyPr/>
        <a:lstStyle/>
        <a:p>
          <a:endParaRPr lang="en-US"/>
        </a:p>
      </dgm:t>
    </dgm:pt>
    <dgm:pt modelId="{4B8A75E9-53CE-4CE1-8A08-53031964B8C2}" type="sibTrans" cxnId="{92D224F4-8C9F-4789-AA38-B4F3E1228EDA}">
      <dgm:prSet/>
      <dgm:spPr/>
      <dgm:t>
        <a:bodyPr/>
        <a:lstStyle/>
        <a:p>
          <a:endParaRPr lang="en-US"/>
        </a:p>
      </dgm:t>
    </dgm:pt>
    <dgm:pt modelId="{69C27AD6-AF99-4D71-87FB-DF4B4B833AB6}">
      <dgm:prSet/>
      <dgm:spPr/>
      <dgm:t>
        <a:bodyPr/>
        <a:lstStyle/>
        <a:p>
          <a:pPr rtl="0"/>
          <a:r>
            <a:rPr lang="en-US" b="1" i="0" dirty="0" smtClean="0"/>
            <a:t>Organizational leadership </a:t>
          </a:r>
          <a:r>
            <a:rPr lang="en-US" i="1" dirty="0" smtClean="0"/>
            <a:t>-</a:t>
          </a:r>
          <a:r>
            <a:rPr lang="en-US" dirty="0" smtClean="0"/>
            <a:t> unrealistic expectations, micromanagement, Theory X type managers</a:t>
          </a:r>
          <a:endParaRPr lang="en-US" dirty="0"/>
        </a:p>
      </dgm:t>
    </dgm:pt>
    <dgm:pt modelId="{314BACF4-9065-45EC-8907-60016DF3061E}" type="parTrans" cxnId="{FEE9A2DE-15F6-40AB-8298-6B37248521E6}">
      <dgm:prSet/>
      <dgm:spPr/>
      <dgm:t>
        <a:bodyPr/>
        <a:lstStyle/>
        <a:p>
          <a:endParaRPr lang="en-US"/>
        </a:p>
      </dgm:t>
    </dgm:pt>
    <dgm:pt modelId="{F749CA5C-A0A1-4851-AD54-0D858EF93467}" type="sibTrans" cxnId="{FEE9A2DE-15F6-40AB-8298-6B37248521E6}">
      <dgm:prSet/>
      <dgm:spPr/>
      <dgm:t>
        <a:bodyPr/>
        <a:lstStyle/>
        <a:p>
          <a:endParaRPr lang="en-US"/>
        </a:p>
      </dgm:t>
    </dgm:pt>
    <dgm:pt modelId="{764C7031-829F-49D8-908D-1DC6EB59CAFF}">
      <dgm:prSet/>
      <dgm:spPr/>
      <dgm:t>
        <a:bodyPr/>
        <a:lstStyle/>
        <a:p>
          <a:pPr rtl="0"/>
          <a:r>
            <a:rPr lang="en-US" b="1" dirty="0" smtClean="0"/>
            <a:t>Personal Stressors</a:t>
          </a:r>
          <a:endParaRPr lang="en-US" b="1" dirty="0"/>
        </a:p>
      </dgm:t>
    </dgm:pt>
    <dgm:pt modelId="{7B04C20F-4CAE-4FEC-AE34-369CB08456C2}" type="parTrans" cxnId="{E536A30C-24E6-412B-8B43-4897069CC473}">
      <dgm:prSet/>
      <dgm:spPr/>
      <dgm:t>
        <a:bodyPr/>
        <a:lstStyle/>
        <a:p>
          <a:endParaRPr lang="en-US"/>
        </a:p>
      </dgm:t>
    </dgm:pt>
    <dgm:pt modelId="{172A5DCB-B827-4A58-AA4F-BBB12BE2D9C6}" type="sibTrans" cxnId="{E536A30C-24E6-412B-8B43-4897069CC473}">
      <dgm:prSet/>
      <dgm:spPr/>
      <dgm:t>
        <a:bodyPr/>
        <a:lstStyle/>
        <a:p>
          <a:endParaRPr lang="en-US"/>
        </a:p>
      </dgm:t>
    </dgm:pt>
    <dgm:pt modelId="{CCD6705D-5B87-49C6-B5BD-6270B82D9A2D}">
      <dgm:prSet/>
      <dgm:spPr/>
      <dgm:t>
        <a:bodyPr/>
        <a:lstStyle/>
        <a:p>
          <a:pPr rtl="0"/>
          <a:r>
            <a:rPr lang="en-US" b="1" i="0" dirty="0" smtClean="0"/>
            <a:t>Family  issues </a:t>
          </a:r>
          <a:r>
            <a:rPr lang="en-US" i="1" dirty="0" smtClean="0"/>
            <a:t>– </a:t>
          </a:r>
          <a:r>
            <a:rPr lang="en-US" i="0" dirty="0" smtClean="0"/>
            <a:t>relationships, childcare, aging parents</a:t>
          </a:r>
          <a:endParaRPr lang="en-US" dirty="0"/>
        </a:p>
      </dgm:t>
    </dgm:pt>
    <dgm:pt modelId="{E73FA076-4ABF-4572-8AE7-5BEA3CDECCCB}" type="parTrans" cxnId="{D0F61E18-2DE1-4EFE-AE15-7E52C4FE41FE}">
      <dgm:prSet/>
      <dgm:spPr/>
      <dgm:t>
        <a:bodyPr/>
        <a:lstStyle/>
        <a:p>
          <a:endParaRPr lang="en-US"/>
        </a:p>
      </dgm:t>
    </dgm:pt>
    <dgm:pt modelId="{F930A799-F202-401C-936B-56D2A9204317}" type="sibTrans" cxnId="{D0F61E18-2DE1-4EFE-AE15-7E52C4FE41FE}">
      <dgm:prSet/>
      <dgm:spPr/>
      <dgm:t>
        <a:bodyPr/>
        <a:lstStyle/>
        <a:p>
          <a:endParaRPr lang="en-US"/>
        </a:p>
      </dgm:t>
    </dgm:pt>
    <dgm:pt modelId="{E62D415A-52CF-4810-BAC3-035F3E79D990}">
      <dgm:prSet/>
      <dgm:spPr/>
      <dgm:t>
        <a:bodyPr/>
        <a:lstStyle/>
        <a:p>
          <a:pPr rtl="0"/>
          <a:r>
            <a:rPr lang="en-US" b="1" i="0" dirty="0" smtClean="0"/>
            <a:t>Personal financial problems </a:t>
          </a:r>
          <a:r>
            <a:rPr lang="en-US" i="1" dirty="0" smtClean="0"/>
            <a:t>– </a:t>
          </a:r>
          <a:r>
            <a:rPr lang="en-US" i="0" dirty="0" smtClean="0"/>
            <a:t>housing, cars, medical</a:t>
          </a:r>
          <a:endParaRPr lang="en-US" dirty="0"/>
        </a:p>
      </dgm:t>
    </dgm:pt>
    <dgm:pt modelId="{D944115F-7290-4B90-B2D6-475F74B6346B}" type="parTrans" cxnId="{A4035759-F838-451E-823A-A4D25F4616AF}">
      <dgm:prSet/>
      <dgm:spPr/>
      <dgm:t>
        <a:bodyPr/>
        <a:lstStyle/>
        <a:p>
          <a:endParaRPr lang="en-US"/>
        </a:p>
      </dgm:t>
    </dgm:pt>
    <dgm:pt modelId="{0CE76314-AAF1-4EBA-B1F0-E787290ABFF9}" type="sibTrans" cxnId="{A4035759-F838-451E-823A-A4D25F4616AF}">
      <dgm:prSet/>
      <dgm:spPr/>
      <dgm:t>
        <a:bodyPr/>
        <a:lstStyle/>
        <a:p>
          <a:endParaRPr lang="en-US"/>
        </a:p>
      </dgm:t>
    </dgm:pt>
    <dgm:pt modelId="{BBF353C1-2BC1-410A-867A-3F1E84B37D2B}">
      <dgm:prSet/>
      <dgm:spPr/>
      <dgm:t>
        <a:bodyPr/>
        <a:lstStyle/>
        <a:p>
          <a:pPr rtl="0"/>
          <a:r>
            <a:rPr lang="en-US" b="1" i="0" dirty="0" smtClean="0"/>
            <a:t>Personality type </a:t>
          </a:r>
          <a:r>
            <a:rPr lang="en-US" i="1" dirty="0" smtClean="0"/>
            <a:t>-</a:t>
          </a:r>
          <a:endParaRPr lang="en-US" dirty="0"/>
        </a:p>
      </dgm:t>
    </dgm:pt>
    <dgm:pt modelId="{C3E0D576-9852-41DD-9956-E5F62AF8A0B3}" type="parTrans" cxnId="{5B759A01-8D7E-4F38-99AD-6C0B1C75741F}">
      <dgm:prSet/>
      <dgm:spPr/>
      <dgm:t>
        <a:bodyPr/>
        <a:lstStyle/>
        <a:p>
          <a:endParaRPr lang="en-US"/>
        </a:p>
      </dgm:t>
    </dgm:pt>
    <dgm:pt modelId="{2ABE603C-F33D-4FCF-8A3B-FA029849CEA2}" type="sibTrans" cxnId="{5B759A01-8D7E-4F38-99AD-6C0B1C75741F}">
      <dgm:prSet/>
      <dgm:spPr/>
      <dgm:t>
        <a:bodyPr/>
        <a:lstStyle/>
        <a:p>
          <a:endParaRPr lang="en-US"/>
        </a:p>
      </dgm:t>
    </dgm:pt>
    <dgm:pt modelId="{6B7ED92C-25ED-45A8-A801-A058D677BF15}">
      <dgm:prSet/>
      <dgm:spPr/>
      <dgm:t>
        <a:bodyPr/>
        <a:lstStyle/>
        <a:p>
          <a:pPr rtl="0"/>
          <a:r>
            <a:rPr lang="en-US" i="1" dirty="0" smtClean="0"/>
            <a:t>Type A – </a:t>
          </a:r>
          <a:r>
            <a:rPr lang="en-US" i="0" dirty="0" smtClean="0"/>
            <a:t>competitive, strong sense of urgency, workaholic</a:t>
          </a:r>
          <a:endParaRPr lang="en-US" i="0" dirty="0"/>
        </a:p>
      </dgm:t>
    </dgm:pt>
    <dgm:pt modelId="{0E91E2B1-1585-4E64-981A-91E6252E5AD2}" type="parTrans" cxnId="{158781BE-5EBD-4AA8-8DFC-C13A6D37B239}">
      <dgm:prSet/>
      <dgm:spPr/>
      <dgm:t>
        <a:bodyPr/>
        <a:lstStyle/>
        <a:p>
          <a:endParaRPr lang="en-US"/>
        </a:p>
      </dgm:t>
    </dgm:pt>
    <dgm:pt modelId="{F87F6271-4C8B-405B-9970-7796E21271AF}" type="sibTrans" cxnId="{158781BE-5EBD-4AA8-8DFC-C13A6D37B239}">
      <dgm:prSet/>
      <dgm:spPr/>
      <dgm:t>
        <a:bodyPr/>
        <a:lstStyle/>
        <a:p>
          <a:endParaRPr lang="en-US"/>
        </a:p>
      </dgm:t>
    </dgm:pt>
    <dgm:pt modelId="{E5CDE6A5-DD94-45CE-B379-014BB3D18CDA}">
      <dgm:prSet/>
      <dgm:spPr/>
      <dgm:t>
        <a:bodyPr/>
        <a:lstStyle/>
        <a:p>
          <a:pPr rtl="0"/>
          <a:r>
            <a:rPr lang="en-US" i="1" dirty="0" smtClean="0"/>
            <a:t>Type B </a:t>
          </a:r>
          <a:r>
            <a:rPr lang="en-US" i="0" dirty="0" smtClean="0"/>
            <a:t>– easygoing, reflective, less competitive</a:t>
          </a:r>
          <a:endParaRPr lang="en-US" i="0" dirty="0"/>
        </a:p>
      </dgm:t>
    </dgm:pt>
    <dgm:pt modelId="{74A6D390-2D95-4ACC-8094-A782A7344DFF}" type="parTrans" cxnId="{60C072A9-85BD-4FD8-B014-81F964A310C4}">
      <dgm:prSet/>
      <dgm:spPr/>
      <dgm:t>
        <a:bodyPr/>
        <a:lstStyle/>
        <a:p>
          <a:endParaRPr lang="en-US"/>
        </a:p>
      </dgm:t>
    </dgm:pt>
    <dgm:pt modelId="{9EA8BA07-A3AD-43EE-B882-E4FFF8BC8D30}" type="sibTrans" cxnId="{60C072A9-85BD-4FD8-B014-81F964A310C4}">
      <dgm:prSet/>
      <dgm:spPr/>
      <dgm:t>
        <a:bodyPr/>
        <a:lstStyle/>
        <a:p>
          <a:endParaRPr lang="en-US"/>
        </a:p>
      </dgm:t>
    </dgm:pt>
    <dgm:pt modelId="{B1FF2AFF-0335-47D7-92E2-1F23D21D2451}" type="pres">
      <dgm:prSet presAssocID="{6EFDD51A-A854-4D45-8924-3452F9A872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9F4238-CE33-47F7-9DF6-E8D67F7B112E}" type="pres">
      <dgm:prSet presAssocID="{DFF79186-1955-4E5B-815D-D695D6EC2EBD}" presName="composite" presStyleCnt="0"/>
      <dgm:spPr/>
    </dgm:pt>
    <dgm:pt modelId="{02629482-2425-47C8-A1AB-51C16295908E}" type="pres">
      <dgm:prSet presAssocID="{DFF79186-1955-4E5B-815D-D695D6EC2EB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737AC0-69CA-449E-A069-88AE34B46896}" type="pres">
      <dgm:prSet presAssocID="{DFF79186-1955-4E5B-815D-D695D6EC2EBD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6CA0B2-561D-4B79-93FB-355CEC34934E}" type="pres">
      <dgm:prSet presAssocID="{706BCE96-3310-46D7-B106-A7F663696310}" presName="space" presStyleCnt="0"/>
      <dgm:spPr/>
    </dgm:pt>
    <dgm:pt modelId="{AAE2C333-AE73-484E-B22B-33F3868B8D9B}" type="pres">
      <dgm:prSet presAssocID="{764C7031-829F-49D8-908D-1DC6EB59CAFF}" presName="composite" presStyleCnt="0"/>
      <dgm:spPr/>
    </dgm:pt>
    <dgm:pt modelId="{9B361A74-E7B7-48D7-A93B-CED0F009FF8C}" type="pres">
      <dgm:prSet presAssocID="{764C7031-829F-49D8-908D-1DC6EB59CAF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CB340-C42D-4D25-8A81-C07ACFD25D77}" type="pres">
      <dgm:prSet presAssocID="{764C7031-829F-49D8-908D-1DC6EB59CAFF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0F44EF-945F-473A-A5DF-16F8B740E4EC}" type="presOf" srcId="{6B77EC20-9D10-4992-9BAB-161905515B96}" destId="{11737AC0-69CA-449E-A069-88AE34B46896}" srcOrd="0" destOrd="2" presId="urn:microsoft.com/office/officeart/2005/8/layout/hList1"/>
    <dgm:cxn modelId="{C5C046EE-73C6-4C47-97DE-A189153C6FB2}" type="presOf" srcId="{69C27AD6-AF99-4D71-87FB-DF4B4B833AB6}" destId="{11737AC0-69CA-449E-A069-88AE34B46896}" srcOrd="0" destOrd="4" presId="urn:microsoft.com/office/officeart/2005/8/layout/hList1"/>
    <dgm:cxn modelId="{D0F61E18-2DE1-4EFE-AE15-7E52C4FE41FE}" srcId="{764C7031-829F-49D8-908D-1DC6EB59CAFF}" destId="{CCD6705D-5B87-49C6-B5BD-6270B82D9A2D}" srcOrd="0" destOrd="0" parTransId="{E73FA076-4ABF-4572-8AE7-5BEA3CDECCCB}" sibTransId="{F930A799-F202-401C-936B-56D2A9204317}"/>
    <dgm:cxn modelId="{CFA9185E-3678-4440-9A69-4E92AA406FAA}" srcId="{6EFDD51A-A854-4D45-8924-3452F9A87240}" destId="{DFF79186-1955-4E5B-815D-D695D6EC2EBD}" srcOrd="0" destOrd="0" parTransId="{4CD18526-9C0E-4967-9BF1-CEA57A8D2C34}" sibTransId="{706BCE96-3310-46D7-B106-A7F663696310}"/>
    <dgm:cxn modelId="{E536A30C-24E6-412B-8B43-4897069CC473}" srcId="{6EFDD51A-A854-4D45-8924-3452F9A87240}" destId="{764C7031-829F-49D8-908D-1DC6EB59CAFF}" srcOrd="1" destOrd="0" parTransId="{7B04C20F-4CAE-4FEC-AE34-369CB08456C2}" sibTransId="{172A5DCB-B827-4A58-AA4F-BBB12BE2D9C6}"/>
    <dgm:cxn modelId="{7D66EB8C-946C-4EAF-A154-84F4935F6392}" type="presOf" srcId="{6EFDD51A-A854-4D45-8924-3452F9A87240}" destId="{B1FF2AFF-0335-47D7-92E2-1F23D21D2451}" srcOrd="0" destOrd="0" presId="urn:microsoft.com/office/officeart/2005/8/layout/hList1"/>
    <dgm:cxn modelId="{BAEB30F1-A9AC-46F8-AE8D-5C7B11B12FE0}" type="presOf" srcId="{E62D415A-52CF-4810-BAC3-035F3E79D990}" destId="{E40CB340-C42D-4D25-8A81-C07ACFD25D77}" srcOrd="0" destOrd="1" presId="urn:microsoft.com/office/officeart/2005/8/layout/hList1"/>
    <dgm:cxn modelId="{6853E097-634F-490A-BC4A-E1A14BE26864}" type="presOf" srcId="{32C6DBCD-96F4-402D-86A9-0137414BBCB5}" destId="{11737AC0-69CA-449E-A069-88AE34B46896}" srcOrd="0" destOrd="0" presId="urn:microsoft.com/office/officeart/2005/8/layout/hList1"/>
    <dgm:cxn modelId="{FEE9A2DE-15F6-40AB-8298-6B37248521E6}" srcId="{DFF79186-1955-4E5B-815D-D695D6EC2EBD}" destId="{69C27AD6-AF99-4D71-87FB-DF4B4B833AB6}" srcOrd="4" destOrd="0" parTransId="{314BACF4-9065-45EC-8907-60016DF3061E}" sibTransId="{F749CA5C-A0A1-4851-AD54-0D858EF93467}"/>
    <dgm:cxn modelId="{E1E45DEE-BD97-4EBF-9ACF-F2A721772C8B}" type="presOf" srcId="{B45D755C-5D3C-4DFE-98B9-608F13FAAB36}" destId="{11737AC0-69CA-449E-A069-88AE34B46896}" srcOrd="0" destOrd="3" presId="urn:microsoft.com/office/officeart/2005/8/layout/hList1"/>
    <dgm:cxn modelId="{717A2A90-EF45-4005-9453-EBE1579A2B6B}" type="presOf" srcId="{115E9DAD-5923-4C15-8EBB-A30EC78B4848}" destId="{11737AC0-69CA-449E-A069-88AE34B46896}" srcOrd="0" destOrd="1" presId="urn:microsoft.com/office/officeart/2005/8/layout/hList1"/>
    <dgm:cxn modelId="{BD5FFB9A-4FD1-4DC5-8848-7C3F0F8614CF}" type="presOf" srcId="{E5CDE6A5-DD94-45CE-B379-014BB3D18CDA}" destId="{E40CB340-C42D-4D25-8A81-C07ACFD25D77}" srcOrd="0" destOrd="4" presId="urn:microsoft.com/office/officeart/2005/8/layout/hList1"/>
    <dgm:cxn modelId="{5B759A01-8D7E-4F38-99AD-6C0B1C75741F}" srcId="{764C7031-829F-49D8-908D-1DC6EB59CAFF}" destId="{BBF353C1-2BC1-410A-867A-3F1E84B37D2B}" srcOrd="2" destOrd="0" parTransId="{C3E0D576-9852-41DD-9956-E5F62AF8A0B3}" sibTransId="{2ABE603C-F33D-4FCF-8A3B-FA029849CEA2}"/>
    <dgm:cxn modelId="{7260E1F5-D41A-4CA3-BD03-D0ADFCF6B30D}" type="presOf" srcId="{6B7ED92C-25ED-45A8-A801-A058D677BF15}" destId="{E40CB340-C42D-4D25-8A81-C07ACFD25D77}" srcOrd="0" destOrd="3" presId="urn:microsoft.com/office/officeart/2005/8/layout/hList1"/>
    <dgm:cxn modelId="{84AEC44A-6EB5-4F08-B28A-AF4DADF5E354}" type="presOf" srcId="{BBF353C1-2BC1-410A-867A-3F1E84B37D2B}" destId="{E40CB340-C42D-4D25-8A81-C07ACFD25D77}" srcOrd="0" destOrd="2" presId="urn:microsoft.com/office/officeart/2005/8/layout/hList1"/>
    <dgm:cxn modelId="{158781BE-5EBD-4AA8-8DFC-C13A6D37B239}" srcId="{BBF353C1-2BC1-410A-867A-3F1E84B37D2B}" destId="{6B7ED92C-25ED-45A8-A801-A058D677BF15}" srcOrd="0" destOrd="0" parTransId="{0E91E2B1-1585-4E64-981A-91E6252E5AD2}" sibTransId="{F87F6271-4C8B-405B-9970-7796E21271AF}"/>
    <dgm:cxn modelId="{7B7AF2A6-C71B-4FE9-A92C-E8A7FAC6115D}" srcId="{DFF79186-1955-4E5B-815D-D695D6EC2EBD}" destId="{32C6DBCD-96F4-402D-86A9-0137414BBCB5}" srcOrd="0" destOrd="0" parTransId="{767036DD-6F21-4922-84A7-F72FB89CB584}" sibTransId="{290E15FB-B464-4B00-9B84-A4055E74ECFF}"/>
    <dgm:cxn modelId="{60C072A9-85BD-4FD8-B014-81F964A310C4}" srcId="{BBF353C1-2BC1-410A-867A-3F1E84B37D2B}" destId="{E5CDE6A5-DD94-45CE-B379-014BB3D18CDA}" srcOrd="1" destOrd="0" parTransId="{74A6D390-2D95-4ACC-8094-A782A7344DFF}" sibTransId="{9EA8BA07-A3AD-43EE-B882-E4FFF8BC8D30}"/>
    <dgm:cxn modelId="{D41A6D51-90C0-4E84-A89F-6D78FAE1C968}" type="presOf" srcId="{764C7031-829F-49D8-908D-1DC6EB59CAFF}" destId="{9B361A74-E7B7-48D7-A93B-CED0F009FF8C}" srcOrd="0" destOrd="0" presId="urn:microsoft.com/office/officeart/2005/8/layout/hList1"/>
    <dgm:cxn modelId="{A4035759-F838-451E-823A-A4D25F4616AF}" srcId="{764C7031-829F-49D8-908D-1DC6EB59CAFF}" destId="{E62D415A-52CF-4810-BAC3-035F3E79D990}" srcOrd="1" destOrd="0" parTransId="{D944115F-7290-4B90-B2D6-475F74B6346B}" sibTransId="{0CE76314-AAF1-4EBA-B1F0-E787290ABFF9}"/>
    <dgm:cxn modelId="{7430EC26-E31B-4A05-A8C0-F0B28978254B}" srcId="{DFF79186-1955-4E5B-815D-D695D6EC2EBD}" destId="{6B77EC20-9D10-4992-9BAB-161905515B96}" srcOrd="2" destOrd="0" parTransId="{0E2C0220-8E4B-4779-BBA2-5B1ABA15C8FE}" sibTransId="{79C72AAF-40E3-421A-B4D4-7A07EA88E5D5}"/>
    <dgm:cxn modelId="{92D224F4-8C9F-4789-AA38-B4F3E1228EDA}" srcId="{DFF79186-1955-4E5B-815D-D695D6EC2EBD}" destId="{B45D755C-5D3C-4DFE-98B9-608F13FAAB36}" srcOrd="3" destOrd="0" parTransId="{C908677B-0EA0-4684-A065-6C4FD47F951D}" sibTransId="{4B8A75E9-53CE-4CE1-8A08-53031964B8C2}"/>
    <dgm:cxn modelId="{B12A2726-52E5-4AE8-86A1-4CE939A5FC72}" type="presOf" srcId="{CCD6705D-5B87-49C6-B5BD-6270B82D9A2D}" destId="{E40CB340-C42D-4D25-8A81-C07ACFD25D77}" srcOrd="0" destOrd="0" presId="urn:microsoft.com/office/officeart/2005/8/layout/hList1"/>
    <dgm:cxn modelId="{5E1718DB-EA6E-4972-80F5-19B8502BE660}" type="presOf" srcId="{DFF79186-1955-4E5B-815D-D695D6EC2EBD}" destId="{02629482-2425-47C8-A1AB-51C16295908E}" srcOrd="0" destOrd="0" presId="urn:microsoft.com/office/officeart/2005/8/layout/hList1"/>
    <dgm:cxn modelId="{6F233D8C-EE8C-4378-8E38-3E8320F00A30}" srcId="{DFF79186-1955-4E5B-815D-D695D6EC2EBD}" destId="{115E9DAD-5923-4C15-8EBB-A30EC78B4848}" srcOrd="1" destOrd="0" parTransId="{148C53D0-19F9-4490-9ABA-7D0CFC62813C}" sibTransId="{EF5054BB-256F-41AE-8143-964FAC71C9EC}"/>
    <dgm:cxn modelId="{750B51DF-2FAE-4639-BDEB-C836D6F210EA}" type="presParOf" srcId="{B1FF2AFF-0335-47D7-92E2-1F23D21D2451}" destId="{499F4238-CE33-47F7-9DF6-E8D67F7B112E}" srcOrd="0" destOrd="0" presId="urn:microsoft.com/office/officeart/2005/8/layout/hList1"/>
    <dgm:cxn modelId="{DE2D4616-C52B-4228-8F8A-21FC3BFDCB86}" type="presParOf" srcId="{499F4238-CE33-47F7-9DF6-E8D67F7B112E}" destId="{02629482-2425-47C8-A1AB-51C16295908E}" srcOrd="0" destOrd="0" presId="urn:microsoft.com/office/officeart/2005/8/layout/hList1"/>
    <dgm:cxn modelId="{919C36BC-4EA4-481D-BBD5-5136C99C0548}" type="presParOf" srcId="{499F4238-CE33-47F7-9DF6-E8D67F7B112E}" destId="{11737AC0-69CA-449E-A069-88AE34B46896}" srcOrd="1" destOrd="0" presId="urn:microsoft.com/office/officeart/2005/8/layout/hList1"/>
    <dgm:cxn modelId="{A360B1ED-15E7-4B9C-839A-E1394887E958}" type="presParOf" srcId="{B1FF2AFF-0335-47D7-92E2-1F23D21D2451}" destId="{BB6CA0B2-561D-4B79-93FB-355CEC34934E}" srcOrd="1" destOrd="0" presId="urn:microsoft.com/office/officeart/2005/8/layout/hList1"/>
    <dgm:cxn modelId="{0E736305-0ECE-44CE-8AF2-6B99817B97F3}" type="presParOf" srcId="{B1FF2AFF-0335-47D7-92E2-1F23D21D2451}" destId="{AAE2C333-AE73-484E-B22B-33F3868B8D9B}" srcOrd="2" destOrd="0" presId="urn:microsoft.com/office/officeart/2005/8/layout/hList1"/>
    <dgm:cxn modelId="{F1C8DB8B-EFB3-4A0C-92ED-C2CD1BECC158}" type="presParOf" srcId="{AAE2C333-AE73-484E-B22B-33F3868B8D9B}" destId="{9B361A74-E7B7-48D7-A93B-CED0F009FF8C}" srcOrd="0" destOrd="0" presId="urn:microsoft.com/office/officeart/2005/8/layout/hList1"/>
    <dgm:cxn modelId="{61FD4EF6-68CF-40A0-BB20-E4D213476DBD}" type="presParOf" srcId="{AAE2C333-AE73-484E-B22B-33F3868B8D9B}" destId="{E40CB340-C42D-4D25-8A81-C07ACFD25D7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C6E701-EB47-42A3-A53F-586B4CD5E20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1AAF080-80BD-4912-8DA8-AF9DA6024AD2}">
      <dgm:prSet/>
      <dgm:spPr/>
      <dgm:t>
        <a:bodyPr/>
        <a:lstStyle/>
        <a:p>
          <a:pPr rtl="0"/>
          <a:r>
            <a:rPr lang="en-US" dirty="0" smtClean="0"/>
            <a:t>Physiological</a:t>
          </a:r>
          <a:r>
            <a:rPr lang="en-US" i="1" dirty="0" smtClean="0"/>
            <a:t> </a:t>
          </a:r>
          <a:endParaRPr lang="en-US" dirty="0"/>
        </a:p>
      </dgm:t>
    </dgm:pt>
    <dgm:pt modelId="{3006A2B7-7E09-467F-B35A-FBB9D5EB260D}" type="parTrans" cxnId="{6E0B496D-A3B5-4478-913D-483CBC288BE2}">
      <dgm:prSet/>
      <dgm:spPr/>
      <dgm:t>
        <a:bodyPr/>
        <a:lstStyle/>
        <a:p>
          <a:endParaRPr lang="en-US"/>
        </a:p>
      </dgm:t>
    </dgm:pt>
    <dgm:pt modelId="{76974625-520A-44D6-AD2E-78C2ED0C8850}" type="sibTrans" cxnId="{6E0B496D-A3B5-4478-913D-483CBC288BE2}">
      <dgm:prSet/>
      <dgm:spPr/>
      <dgm:t>
        <a:bodyPr/>
        <a:lstStyle/>
        <a:p>
          <a:endParaRPr lang="en-US"/>
        </a:p>
      </dgm:t>
    </dgm:pt>
    <dgm:pt modelId="{0560C0F6-2BB9-49B5-A78A-20D3E01912D3}">
      <dgm:prSet/>
      <dgm:spPr/>
      <dgm:t>
        <a:bodyPr/>
        <a:lstStyle/>
        <a:p>
          <a:pPr rtl="0"/>
          <a:r>
            <a:rPr lang="en-US" dirty="0" smtClean="0"/>
            <a:t>increased blood pressure, headaches, increased pulse rate</a:t>
          </a:r>
          <a:endParaRPr lang="en-US" dirty="0"/>
        </a:p>
      </dgm:t>
    </dgm:pt>
    <dgm:pt modelId="{43F2E12D-1437-40DD-BDB0-26ECC996D72F}" type="parTrans" cxnId="{87780B6B-E265-43BA-BFBD-03397D128FEE}">
      <dgm:prSet/>
      <dgm:spPr/>
      <dgm:t>
        <a:bodyPr/>
        <a:lstStyle/>
        <a:p>
          <a:endParaRPr lang="en-US"/>
        </a:p>
      </dgm:t>
    </dgm:pt>
    <dgm:pt modelId="{CB836DFE-86FE-48C7-BADF-D7DC10DC15EA}" type="sibTrans" cxnId="{87780B6B-E265-43BA-BFBD-03397D128FEE}">
      <dgm:prSet/>
      <dgm:spPr/>
      <dgm:t>
        <a:bodyPr/>
        <a:lstStyle/>
        <a:p>
          <a:endParaRPr lang="en-US"/>
        </a:p>
      </dgm:t>
    </dgm:pt>
    <dgm:pt modelId="{7C07AD74-1273-4AA8-9475-FFC0AAD581CC}">
      <dgm:prSet/>
      <dgm:spPr/>
      <dgm:t>
        <a:bodyPr/>
        <a:lstStyle/>
        <a:p>
          <a:pPr rtl="0"/>
          <a:r>
            <a:rPr lang="en-US" dirty="0" smtClean="0"/>
            <a:t>the most difficult to observe </a:t>
          </a:r>
          <a:endParaRPr lang="en-US" dirty="0"/>
        </a:p>
      </dgm:t>
    </dgm:pt>
    <dgm:pt modelId="{BB358EA4-9201-4444-8864-94E9B97BBE85}" type="parTrans" cxnId="{774FEC59-455D-4C5B-B007-B8D0FCC937FA}">
      <dgm:prSet/>
      <dgm:spPr/>
      <dgm:t>
        <a:bodyPr/>
        <a:lstStyle/>
        <a:p>
          <a:endParaRPr lang="en-US"/>
        </a:p>
      </dgm:t>
    </dgm:pt>
    <dgm:pt modelId="{840F0162-65B7-4F6A-A9A6-71D10A548236}" type="sibTrans" cxnId="{774FEC59-455D-4C5B-B007-B8D0FCC937FA}">
      <dgm:prSet/>
      <dgm:spPr/>
      <dgm:t>
        <a:bodyPr/>
        <a:lstStyle/>
        <a:p>
          <a:endParaRPr lang="en-US"/>
        </a:p>
      </dgm:t>
    </dgm:pt>
    <dgm:pt modelId="{4E6C12D6-7D5F-4FBE-9023-A890FACE0AAD}">
      <dgm:prSet/>
      <dgm:spPr/>
      <dgm:t>
        <a:bodyPr/>
        <a:lstStyle/>
        <a:p>
          <a:pPr rtl="0"/>
          <a:r>
            <a:rPr lang="en-US" dirty="0" smtClean="0"/>
            <a:t>Psychological</a:t>
          </a:r>
          <a:endParaRPr lang="en-US" dirty="0"/>
        </a:p>
      </dgm:t>
    </dgm:pt>
    <dgm:pt modelId="{86544EC4-CC36-41F4-B651-A528F6EB89B2}" type="parTrans" cxnId="{0123FA6B-C3E5-4BFB-86C8-F858BFA39999}">
      <dgm:prSet/>
      <dgm:spPr/>
      <dgm:t>
        <a:bodyPr/>
        <a:lstStyle/>
        <a:p>
          <a:endParaRPr lang="en-US"/>
        </a:p>
      </dgm:t>
    </dgm:pt>
    <dgm:pt modelId="{7397209F-7CC6-42FC-8131-60943349E350}" type="sibTrans" cxnId="{0123FA6B-C3E5-4BFB-86C8-F858BFA39999}">
      <dgm:prSet/>
      <dgm:spPr/>
      <dgm:t>
        <a:bodyPr/>
        <a:lstStyle/>
        <a:p>
          <a:endParaRPr lang="en-US"/>
        </a:p>
      </dgm:t>
    </dgm:pt>
    <dgm:pt modelId="{A09C98D7-B615-45BD-B5E8-F79586052BBE}">
      <dgm:prSet/>
      <dgm:spPr/>
      <dgm:t>
        <a:bodyPr/>
        <a:lstStyle/>
        <a:p>
          <a:pPr rtl="0"/>
          <a:r>
            <a:rPr lang="en-US" dirty="0" smtClean="0"/>
            <a:t>increased tension and anxiety, boredom, procrastination</a:t>
          </a:r>
          <a:endParaRPr lang="en-US" dirty="0"/>
        </a:p>
      </dgm:t>
    </dgm:pt>
    <dgm:pt modelId="{A94FD33C-2E14-4112-ABEE-FB6D58F2C0D6}" type="parTrans" cxnId="{CFB3EC4C-8258-4C84-978A-5C234BC45F5D}">
      <dgm:prSet/>
      <dgm:spPr/>
      <dgm:t>
        <a:bodyPr/>
        <a:lstStyle/>
        <a:p>
          <a:endParaRPr lang="en-US"/>
        </a:p>
      </dgm:t>
    </dgm:pt>
    <dgm:pt modelId="{19A37178-0105-4778-93A6-DE78868EE082}" type="sibTrans" cxnId="{CFB3EC4C-8258-4C84-978A-5C234BC45F5D}">
      <dgm:prSet/>
      <dgm:spPr/>
      <dgm:t>
        <a:bodyPr/>
        <a:lstStyle/>
        <a:p>
          <a:endParaRPr lang="en-US"/>
        </a:p>
      </dgm:t>
    </dgm:pt>
    <dgm:pt modelId="{5410C746-64A6-4212-903A-70A97FC91E57}">
      <dgm:prSet/>
      <dgm:spPr/>
      <dgm:t>
        <a:bodyPr/>
        <a:lstStyle/>
        <a:p>
          <a:pPr rtl="0"/>
          <a:r>
            <a:rPr lang="en-US" dirty="0" smtClean="0"/>
            <a:t>can lead to productivity decreases </a:t>
          </a:r>
          <a:endParaRPr lang="en-US" dirty="0"/>
        </a:p>
      </dgm:t>
    </dgm:pt>
    <dgm:pt modelId="{A08953C6-E4BB-4F7A-9330-A2F5135DD84E}" type="parTrans" cxnId="{6853558C-C112-47C1-9340-A75A39E041F5}">
      <dgm:prSet/>
      <dgm:spPr/>
      <dgm:t>
        <a:bodyPr/>
        <a:lstStyle/>
        <a:p>
          <a:endParaRPr lang="en-US"/>
        </a:p>
      </dgm:t>
    </dgm:pt>
    <dgm:pt modelId="{967BCC30-7206-4F92-BEB4-61944D3E1B83}" type="sibTrans" cxnId="{6853558C-C112-47C1-9340-A75A39E041F5}">
      <dgm:prSet/>
      <dgm:spPr/>
      <dgm:t>
        <a:bodyPr/>
        <a:lstStyle/>
        <a:p>
          <a:endParaRPr lang="en-US"/>
        </a:p>
      </dgm:t>
    </dgm:pt>
    <dgm:pt modelId="{672BDBB5-8232-4CC1-A01D-A6E6CF83126D}">
      <dgm:prSet/>
      <dgm:spPr/>
      <dgm:t>
        <a:bodyPr/>
        <a:lstStyle/>
        <a:p>
          <a:pPr rtl="0"/>
          <a:r>
            <a:rPr lang="en-US" dirty="0" smtClean="0"/>
            <a:t>Behavioral</a:t>
          </a:r>
          <a:endParaRPr lang="en-US" dirty="0"/>
        </a:p>
      </dgm:t>
    </dgm:pt>
    <dgm:pt modelId="{2B23462B-D0EB-4081-995F-C5FFDCBF541A}" type="parTrans" cxnId="{DAB98649-FF8D-4B35-B490-4E69587C0210}">
      <dgm:prSet/>
      <dgm:spPr/>
      <dgm:t>
        <a:bodyPr/>
        <a:lstStyle/>
        <a:p>
          <a:endParaRPr lang="en-US"/>
        </a:p>
      </dgm:t>
    </dgm:pt>
    <dgm:pt modelId="{1184572E-1D80-4523-A292-E9F3B49E39A1}" type="sibTrans" cxnId="{DAB98649-FF8D-4B35-B490-4E69587C0210}">
      <dgm:prSet/>
      <dgm:spPr/>
      <dgm:t>
        <a:bodyPr/>
        <a:lstStyle/>
        <a:p>
          <a:endParaRPr lang="en-US"/>
        </a:p>
      </dgm:t>
    </dgm:pt>
    <dgm:pt modelId="{46EF42C9-4CFC-47FB-A997-0867F4173157}">
      <dgm:prSet/>
      <dgm:spPr/>
      <dgm:t>
        <a:bodyPr/>
        <a:lstStyle/>
        <a:p>
          <a:pPr rtl="0"/>
          <a:r>
            <a:rPr lang="en-US" dirty="0" smtClean="0"/>
            <a:t>increased smoking or substance consumption, sleep disorders</a:t>
          </a:r>
          <a:endParaRPr lang="en-US" dirty="0"/>
        </a:p>
      </dgm:t>
    </dgm:pt>
    <dgm:pt modelId="{8D57B6C5-3A00-495D-AA6A-3F7EA0D35882}" type="parTrans" cxnId="{3A64D0D6-8706-4C6B-8F3D-74EA5D14F1E3}">
      <dgm:prSet/>
      <dgm:spPr/>
      <dgm:t>
        <a:bodyPr/>
        <a:lstStyle/>
        <a:p>
          <a:endParaRPr lang="en-US"/>
        </a:p>
      </dgm:t>
    </dgm:pt>
    <dgm:pt modelId="{63FD15FD-435F-4355-B1B3-B08C07C6CE7D}" type="sibTrans" cxnId="{3A64D0D6-8706-4C6B-8F3D-74EA5D14F1E3}">
      <dgm:prSet/>
      <dgm:spPr/>
      <dgm:t>
        <a:bodyPr/>
        <a:lstStyle/>
        <a:p>
          <a:endParaRPr lang="en-US"/>
        </a:p>
      </dgm:t>
    </dgm:pt>
    <dgm:pt modelId="{FF3B2337-C18D-4A2B-962B-C6D0170EFC3D}">
      <dgm:prSet/>
      <dgm:spPr/>
      <dgm:t>
        <a:bodyPr/>
        <a:lstStyle/>
        <a:p>
          <a:pPr rtl="0"/>
          <a:r>
            <a:rPr lang="en-US" dirty="0" smtClean="0"/>
            <a:t>also affect the organization </a:t>
          </a:r>
          <a:endParaRPr lang="en-US" dirty="0"/>
        </a:p>
      </dgm:t>
    </dgm:pt>
    <dgm:pt modelId="{E1886E66-CAB0-4FA9-BAF3-E1480A2C8B92}" type="parTrans" cxnId="{05B6716B-D540-405D-8AB1-43A04DDA6755}">
      <dgm:prSet/>
      <dgm:spPr/>
      <dgm:t>
        <a:bodyPr/>
        <a:lstStyle/>
        <a:p>
          <a:endParaRPr lang="en-US"/>
        </a:p>
      </dgm:t>
    </dgm:pt>
    <dgm:pt modelId="{5EF5216C-309C-49B5-B7DC-5E9E47C4CBD3}" type="sibTrans" cxnId="{05B6716B-D540-405D-8AB1-43A04DDA6755}">
      <dgm:prSet/>
      <dgm:spPr/>
      <dgm:t>
        <a:bodyPr/>
        <a:lstStyle/>
        <a:p>
          <a:endParaRPr lang="en-US"/>
        </a:p>
      </dgm:t>
    </dgm:pt>
    <dgm:pt modelId="{FC7472DF-2038-4263-95E1-4443546F8A64}" type="pres">
      <dgm:prSet presAssocID="{D9C6E701-EB47-42A3-A53F-586B4CD5E203}" presName="Name0" presStyleCnt="0">
        <dgm:presLayoutVars>
          <dgm:dir/>
          <dgm:animLvl val="lvl"/>
          <dgm:resizeHandles val="exact"/>
        </dgm:presLayoutVars>
      </dgm:prSet>
      <dgm:spPr/>
    </dgm:pt>
    <dgm:pt modelId="{51199855-8D14-41E0-A16D-D524CB6AD5A2}" type="pres">
      <dgm:prSet presAssocID="{21AAF080-80BD-4912-8DA8-AF9DA6024AD2}" presName="composite" presStyleCnt="0"/>
      <dgm:spPr/>
    </dgm:pt>
    <dgm:pt modelId="{B3E84370-B383-4D71-BC2F-1900DBACD7C4}" type="pres">
      <dgm:prSet presAssocID="{21AAF080-80BD-4912-8DA8-AF9DA6024AD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7EF06CA-94DA-494F-BEEF-4A6829F5620D}" type="pres">
      <dgm:prSet presAssocID="{21AAF080-80BD-4912-8DA8-AF9DA6024AD2}" presName="desTx" presStyleLbl="alignAccFollowNode1" presStyleIdx="0" presStyleCnt="3">
        <dgm:presLayoutVars>
          <dgm:bulletEnabled val="1"/>
        </dgm:presLayoutVars>
      </dgm:prSet>
      <dgm:spPr/>
    </dgm:pt>
    <dgm:pt modelId="{F6B344B6-9B67-4A28-850A-ED0D78148F86}" type="pres">
      <dgm:prSet presAssocID="{76974625-520A-44D6-AD2E-78C2ED0C8850}" presName="space" presStyleCnt="0"/>
      <dgm:spPr/>
    </dgm:pt>
    <dgm:pt modelId="{AD189D22-8D9E-4E31-9C34-4C1B25B5FB30}" type="pres">
      <dgm:prSet presAssocID="{4E6C12D6-7D5F-4FBE-9023-A890FACE0AAD}" presName="composite" presStyleCnt="0"/>
      <dgm:spPr/>
    </dgm:pt>
    <dgm:pt modelId="{54ED22D1-971D-4CF8-8031-117BF5E2A006}" type="pres">
      <dgm:prSet presAssocID="{4E6C12D6-7D5F-4FBE-9023-A890FACE0AA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D5639F3-D277-4BDE-942B-F38150AB2909}" type="pres">
      <dgm:prSet presAssocID="{4E6C12D6-7D5F-4FBE-9023-A890FACE0AAD}" presName="desTx" presStyleLbl="alignAccFollowNode1" presStyleIdx="1" presStyleCnt="3">
        <dgm:presLayoutVars>
          <dgm:bulletEnabled val="1"/>
        </dgm:presLayoutVars>
      </dgm:prSet>
      <dgm:spPr/>
    </dgm:pt>
    <dgm:pt modelId="{BCB4F80B-A4D5-47FC-BAE1-FAD7E4533151}" type="pres">
      <dgm:prSet presAssocID="{7397209F-7CC6-42FC-8131-60943349E350}" presName="space" presStyleCnt="0"/>
      <dgm:spPr/>
    </dgm:pt>
    <dgm:pt modelId="{CF60C2C3-97FB-49BF-8FB9-CA2AB89966C7}" type="pres">
      <dgm:prSet presAssocID="{672BDBB5-8232-4CC1-A01D-A6E6CF83126D}" presName="composite" presStyleCnt="0"/>
      <dgm:spPr/>
    </dgm:pt>
    <dgm:pt modelId="{34A31C4F-BB2E-470E-A695-F55348067319}" type="pres">
      <dgm:prSet presAssocID="{672BDBB5-8232-4CC1-A01D-A6E6CF83126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5E9A697-8192-4571-9589-070FDC96A08E}" type="pres">
      <dgm:prSet presAssocID="{672BDBB5-8232-4CC1-A01D-A6E6CF83126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5B6716B-D540-405D-8AB1-43A04DDA6755}" srcId="{672BDBB5-8232-4CC1-A01D-A6E6CF83126D}" destId="{FF3B2337-C18D-4A2B-962B-C6D0170EFC3D}" srcOrd="1" destOrd="0" parTransId="{E1886E66-CAB0-4FA9-BAF3-E1480A2C8B92}" sibTransId="{5EF5216C-309C-49B5-B7DC-5E9E47C4CBD3}"/>
    <dgm:cxn modelId="{4F754436-D635-4876-BCF0-DBEB3AFF822E}" type="presOf" srcId="{672BDBB5-8232-4CC1-A01D-A6E6CF83126D}" destId="{34A31C4F-BB2E-470E-A695-F55348067319}" srcOrd="0" destOrd="0" presId="urn:microsoft.com/office/officeart/2005/8/layout/hList1"/>
    <dgm:cxn modelId="{6853558C-C112-47C1-9340-A75A39E041F5}" srcId="{4E6C12D6-7D5F-4FBE-9023-A890FACE0AAD}" destId="{5410C746-64A6-4212-903A-70A97FC91E57}" srcOrd="1" destOrd="0" parTransId="{A08953C6-E4BB-4F7A-9330-A2F5135DD84E}" sibTransId="{967BCC30-7206-4F92-BEB4-61944D3E1B83}"/>
    <dgm:cxn modelId="{571B8D7C-0F6C-4E00-9AC2-4EEEE55AB063}" type="presOf" srcId="{0560C0F6-2BB9-49B5-A78A-20D3E01912D3}" destId="{67EF06CA-94DA-494F-BEEF-4A6829F5620D}" srcOrd="0" destOrd="0" presId="urn:microsoft.com/office/officeart/2005/8/layout/hList1"/>
    <dgm:cxn modelId="{26801CB3-C6D4-48AA-B1C3-5923601F24B6}" type="presOf" srcId="{46EF42C9-4CFC-47FB-A997-0867F4173157}" destId="{85E9A697-8192-4571-9589-070FDC96A08E}" srcOrd="0" destOrd="0" presId="urn:microsoft.com/office/officeart/2005/8/layout/hList1"/>
    <dgm:cxn modelId="{4E44C07F-A3B3-4ECA-B8D4-C17AF8A30720}" type="presOf" srcId="{4E6C12D6-7D5F-4FBE-9023-A890FACE0AAD}" destId="{54ED22D1-971D-4CF8-8031-117BF5E2A006}" srcOrd="0" destOrd="0" presId="urn:microsoft.com/office/officeart/2005/8/layout/hList1"/>
    <dgm:cxn modelId="{6E0B496D-A3B5-4478-913D-483CBC288BE2}" srcId="{D9C6E701-EB47-42A3-A53F-586B4CD5E203}" destId="{21AAF080-80BD-4912-8DA8-AF9DA6024AD2}" srcOrd="0" destOrd="0" parTransId="{3006A2B7-7E09-467F-B35A-FBB9D5EB260D}" sibTransId="{76974625-520A-44D6-AD2E-78C2ED0C8850}"/>
    <dgm:cxn modelId="{F181E23C-E476-4572-87BD-10F45F0CE536}" type="presOf" srcId="{FF3B2337-C18D-4A2B-962B-C6D0170EFC3D}" destId="{85E9A697-8192-4571-9589-070FDC96A08E}" srcOrd="0" destOrd="1" presId="urn:microsoft.com/office/officeart/2005/8/layout/hList1"/>
    <dgm:cxn modelId="{0123FA6B-C3E5-4BFB-86C8-F858BFA39999}" srcId="{D9C6E701-EB47-42A3-A53F-586B4CD5E203}" destId="{4E6C12D6-7D5F-4FBE-9023-A890FACE0AAD}" srcOrd="1" destOrd="0" parTransId="{86544EC4-CC36-41F4-B651-A528F6EB89B2}" sibTransId="{7397209F-7CC6-42FC-8131-60943349E350}"/>
    <dgm:cxn modelId="{7A043F1A-5BA0-4003-9DFB-C54682955F6F}" type="presOf" srcId="{A09C98D7-B615-45BD-B5E8-F79586052BBE}" destId="{AD5639F3-D277-4BDE-942B-F38150AB2909}" srcOrd="0" destOrd="0" presId="urn:microsoft.com/office/officeart/2005/8/layout/hList1"/>
    <dgm:cxn modelId="{3A64D0D6-8706-4C6B-8F3D-74EA5D14F1E3}" srcId="{672BDBB5-8232-4CC1-A01D-A6E6CF83126D}" destId="{46EF42C9-4CFC-47FB-A997-0867F4173157}" srcOrd="0" destOrd="0" parTransId="{8D57B6C5-3A00-495D-AA6A-3F7EA0D35882}" sibTransId="{63FD15FD-435F-4355-B1B3-B08C07C6CE7D}"/>
    <dgm:cxn modelId="{57CDB0E6-BE7A-43D9-95C5-5586312F436C}" type="presOf" srcId="{D9C6E701-EB47-42A3-A53F-586B4CD5E203}" destId="{FC7472DF-2038-4263-95E1-4443546F8A64}" srcOrd="0" destOrd="0" presId="urn:microsoft.com/office/officeart/2005/8/layout/hList1"/>
    <dgm:cxn modelId="{A207BD81-2024-4983-BA8D-52D9E4D05D59}" type="presOf" srcId="{21AAF080-80BD-4912-8DA8-AF9DA6024AD2}" destId="{B3E84370-B383-4D71-BC2F-1900DBACD7C4}" srcOrd="0" destOrd="0" presId="urn:microsoft.com/office/officeart/2005/8/layout/hList1"/>
    <dgm:cxn modelId="{87780B6B-E265-43BA-BFBD-03397D128FEE}" srcId="{21AAF080-80BD-4912-8DA8-AF9DA6024AD2}" destId="{0560C0F6-2BB9-49B5-A78A-20D3E01912D3}" srcOrd="0" destOrd="0" parTransId="{43F2E12D-1437-40DD-BDB0-26ECC996D72F}" sibTransId="{CB836DFE-86FE-48C7-BADF-D7DC10DC15EA}"/>
    <dgm:cxn modelId="{6504F87E-98D9-45C3-A423-BE770F7BAFCF}" type="presOf" srcId="{7C07AD74-1273-4AA8-9475-FFC0AAD581CC}" destId="{67EF06CA-94DA-494F-BEEF-4A6829F5620D}" srcOrd="0" destOrd="1" presId="urn:microsoft.com/office/officeart/2005/8/layout/hList1"/>
    <dgm:cxn modelId="{DAB98649-FF8D-4B35-B490-4E69587C0210}" srcId="{D9C6E701-EB47-42A3-A53F-586B4CD5E203}" destId="{672BDBB5-8232-4CC1-A01D-A6E6CF83126D}" srcOrd="2" destOrd="0" parTransId="{2B23462B-D0EB-4081-995F-C5FFDCBF541A}" sibTransId="{1184572E-1D80-4523-A292-E9F3B49E39A1}"/>
    <dgm:cxn modelId="{CFB3EC4C-8258-4C84-978A-5C234BC45F5D}" srcId="{4E6C12D6-7D5F-4FBE-9023-A890FACE0AAD}" destId="{A09C98D7-B615-45BD-B5E8-F79586052BBE}" srcOrd="0" destOrd="0" parTransId="{A94FD33C-2E14-4112-ABEE-FB6D58F2C0D6}" sibTransId="{19A37178-0105-4778-93A6-DE78868EE082}"/>
    <dgm:cxn modelId="{774FEC59-455D-4C5B-B007-B8D0FCC937FA}" srcId="{21AAF080-80BD-4912-8DA8-AF9DA6024AD2}" destId="{7C07AD74-1273-4AA8-9475-FFC0AAD581CC}" srcOrd="1" destOrd="0" parTransId="{BB358EA4-9201-4444-8864-94E9B97BBE85}" sibTransId="{840F0162-65B7-4F6A-A9A6-71D10A548236}"/>
    <dgm:cxn modelId="{E19A079D-F6B4-4599-8B1F-CA07409D2222}" type="presOf" srcId="{5410C746-64A6-4212-903A-70A97FC91E57}" destId="{AD5639F3-D277-4BDE-942B-F38150AB2909}" srcOrd="0" destOrd="1" presId="urn:microsoft.com/office/officeart/2005/8/layout/hList1"/>
    <dgm:cxn modelId="{D39F8CD1-A30B-4426-8D19-DDE307FF888F}" type="presParOf" srcId="{FC7472DF-2038-4263-95E1-4443546F8A64}" destId="{51199855-8D14-41E0-A16D-D524CB6AD5A2}" srcOrd="0" destOrd="0" presId="urn:microsoft.com/office/officeart/2005/8/layout/hList1"/>
    <dgm:cxn modelId="{6CC162D1-CA85-4B30-A53D-CAEECD179116}" type="presParOf" srcId="{51199855-8D14-41E0-A16D-D524CB6AD5A2}" destId="{B3E84370-B383-4D71-BC2F-1900DBACD7C4}" srcOrd="0" destOrd="0" presId="urn:microsoft.com/office/officeart/2005/8/layout/hList1"/>
    <dgm:cxn modelId="{943640F1-6CB3-41AC-A00F-2A39792E20EC}" type="presParOf" srcId="{51199855-8D14-41E0-A16D-D524CB6AD5A2}" destId="{67EF06CA-94DA-494F-BEEF-4A6829F5620D}" srcOrd="1" destOrd="0" presId="urn:microsoft.com/office/officeart/2005/8/layout/hList1"/>
    <dgm:cxn modelId="{3B7D6BEB-60C2-489E-A9CF-F933C7BF1D1D}" type="presParOf" srcId="{FC7472DF-2038-4263-95E1-4443546F8A64}" destId="{F6B344B6-9B67-4A28-850A-ED0D78148F86}" srcOrd="1" destOrd="0" presId="urn:microsoft.com/office/officeart/2005/8/layout/hList1"/>
    <dgm:cxn modelId="{C2D0944B-6018-4C45-851B-7B0AB7399E19}" type="presParOf" srcId="{FC7472DF-2038-4263-95E1-4443546F8A64}" destId="{AD189D22-8D9E-4E31-9C34-4C1B25B5FB30}" srcOrd="2" destOrd="0" presId="urn:microsoft.com/office/officeart/2005/8/layout/hList1"/>
    <dgm:cxn modelId="{B37283BB-B033-4C2A-AC87-C3D610CCE0DB}" type="presParOf" srcId="{AD189D22-8D9E-4E31-9C34-4C1B25B5FB30}" destId="{54ED22D1-971D-4CF8-8031-117BF5E2A006}" srcOrd="0" destOrd="0" presId="urn:microsoft.com/office/officeart/2005/8/layout/hList1"/>
    <dgm:cxn modelId="{76AF7F82-C3F8-4F06-B711-FB3F3A041DF1}" type="presParOf" srcId="{AD189D22-8D9E-4E31-9C34-4C1B25B5FB30}" destId="{AD5639F3-D277-4BDE-942B-F38150AB2909}" srcOrd="1" destOrd="0" presId="urn:microsoft.com/office/officeart/2005/8/layout/hList1"/>
    <dgm:cxn modelId="{42417DFB-C1DD-4682-9BF5-BEB4DC767A04}" type="presParOf" srcId="{FC7472DF-2038-4263-95E1-4443546F8A64}" destId="{BCB4F80B-A4D5-47FC-BAE1-FAD7E4533151}" srcOrd="3" destOrd="0" presId="urn:microsoft.com/office/officeart/2005/8/layout/hList1"/>
    <dgm:cxn modelId="{A0B3308A-23A3-4162-BD01-CDD215E1EA6E}" type="presParOf" srcId="{FC7472DF-2038-4263-95E1-4443546F8A64}" destId="{CF60C2C3-97FB-49BF-8FB9-CA2AB89966C7}" srcOrd="4" destOrd="0" presId="urn:microsoft.com/office/officeart/2005/8/layout/hList1"/>
    <dgm:cxn modelId="{288D6186-D874-4B71-92FD-040BB71FAF6A}" type="presParOf" srcId="{CF60C2C3-97FB-49BF-8FB9-CA2AB89966C7}" destId="{34A31C4F-BB2E-470E-A695-F55348067319}" srcOrd="0" destOrd="0" presId="urn:microsoft.com/office/officeart/2005/8/layout/hList1"/>
    <dgm:cxn modelId="{CCBE170F-07A0-48B6-8A9D-8FDE5956280B}" type="presParOf" srcId="{CF60C2C3-97FB-49BF-8FB9-CA2AB89966C7}" destId="{85E9A697-8192-4571-9589-070FDC96A0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2629482-2425-47C8-A1AB-51C16295908E}">
      <dsp:nvSpPr>
        <dsp:cNvPr id="0" name=""/>
        <dsp:cNvSpPr/>
      </dsp:nvSpPr>
      <dsp:spPr>
        <a:xfrm>
          <a:off x="40" y="27381"/>
          <a:ext cx="3845569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/>
            <a:t>Organizational Stressors</a:t>
          </a:r>
          <a:endParaRPr lang="en-US" sz="1800" b="1" i="0" kern="1200" dirty="0"/>
        </a:p>
      </dsp:txBody>
      <dsp:txXfrm>
        <a:off x="40" y="27381"/>
        <a:ext cx="3845569" cy="518400"/>
      </dsp:txXfrm>
    </dsp:sp>
    <dsp:sp modelId="{11737AC0-69CA-449E-A069-88AE34B46896}">
      <dsp:nvSpPr>
        <dsp:cNvPr id="0" name=""/>
        <dsp:cNvSpPr/>
      </dsp:nvSpPr>
      <dsp:spPr>
        <a:xfrm>
          <a:off x="40" y="545781"/>
          <a:ext cx="3845569" cy="39527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i="0" kern="1200" dirty="0" smtClean="0"/>
            <a:t>Task demands </a:t>
          </a:r>
          <a:r>
            <a:rPr lang="en-US" sz="1800" i="1" kern="1200" dirty="0" smtClean="0"/>
            <a:t>-</a:t>
          </a:r>
          <a:r>
            <a:rPr lang="en-US" sz="1800" kern="1200" dirty="0" smtClean="0"/>
            <a:t> job design, working conditions, physical layout, work quotas.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i="0" kern="1200" dirty="0" smtClean="0"/>
            <a:t>Role demands </a:t>
          </a:r>
          <a:r>
            <a:rPr lang="en-US" sz="1800" i="1" kern="1200" dirty="0" smtClean="0"/>
            <a:t>-</a:t>
          </a:r>
          <a:r>
            <a:rPr lang="en-US" sz="1800" kern="1200" dirty="0" smtClean="0"/>
            <a:t> role conflict, role overload and ambiguous or confusing roles.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i="0" kern="1200" dirty="0" smtClean="0"/>
            <a:t>Interpersonal demands </a:t>
          </a:r>
          <a:r>
            <a:rPr lang="en-US" sz="1800" i="1" kern="1200" dirty="0" smtClean="0"/>
            <a:t>- </a:t>
          </a:r>
          <a:r>
            <a:rPr lang="en-US" sz="1800" kern="1200" dirty="0" smtClean="0"/>
            <a:t>lack of social support and poor interpersonal relationships.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i="0" kern="1200" dirty="0" smtClean="0"/>
            <a:t>Organizational structure </a:t>
          </a:r>
          <a:r>
            <a:rPr lang="en-US" sz="1800" i="1" kern="1200" dirty="0" smtClean="0"/>
            <a:t>- </a:t>
          </a:r>
          <a:r>
            <a:rPr lang="en-US" sz="1800" kern="1200" dirty="0" smtClean="0"/>
            <a:t>lack of opportunities for participation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i="0" kern="1200" dirty="0" smtClean="0"/>
            <a:t>Organizational leadership </a:t>
          </a:r>
          <a:r>
            <a:rPr lang="en-US" sz="1800" i="1" kern="1200" dirty="0" smtClean="0"/>
            <a:t>-</a:t>
          </a:r>
          <a:r>
            <a:rPr lang="en-US" sz="1800" kern="1200" dirty="0" smtClean="0"/>
            <a:t> unrealistic expectations, micromanagement, Theory X type managers</a:t>
          </a:r>
          <a:endParaRPr lang="en-US" sz="1800" kern="1200" dirty="0"/>
        </a:p>
      </dsp:txBody>
      <dsp:txXfrm>
        <a:off x="40" y="545781"/>
        <a:ext cx="3845569" cy="3952799"/>
      </dsp:txXfrm>
    </dsp:sp>
    <dsp:sp modelId="{9B361A74-E7B7-48D7-A93B-CED0F009FF8C}">
      <dsp:nvSpPr>
        <dsp:cNvPr id="0" name=""/>
        <dsp:cNvSpPr/>
      </dsp:nvSpPr>
      <dsp:spPr>
        <a:xfrm>
          <a:off x="4383989" y="27381"/>
          <a:ext cx="3845569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Personal Stressors</a:t>
          </a:r>
          <a:endParaRPr lang="en-US" sz="1800" b="1" kern="1200" dirty="0"/>
        </a:p>
      </dsp:txBody>
      <dsp:txXfrm>
        <a:off x="4383989" y="27381"/>
        <a:ext cx="3845569" cy="518400"/>
      </dsp:txXfrm>
    </dsp:sp>
    <dsp:sp modelId="{E40CB340-C42D-4D25-8A81-C07ACFD25D77}">
      <dsp:nvSpPr>
        <dsp:cNvPr id="0" name=""/>
        <dsp:cNvSpPr/>
      </dsp:nvSpPr>
      <dsp:spPr>
        <a:xfrm>
          <a:off x="4383989" y="545781"/>
          <a:ext cx="3845569" cy="39527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i="0" kern="1200" dirty="0" smtClean="0"/>
            <a:t>Family  issues </a:t>
          </a:r>
          <a:r>
            <a:rPr lang="en-US" sz="1800" i="1" kern="1200" dirty="0" smtClean="0"/>
            <a:t>– </a:t>
          </a:r>
          <a:r>
            <a:rPr lang="en-US" sz="1800" i="0" kern="1200" dirty="0" smtClean="0"/>
            <a:t>relationships, childcare, aging parents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i="0" kern="1200" dirty="0" smtClean="0"/>
            <a:t>Personal financial problems </a:t>
          </a:r>
          <a:r>
            <a:rPr lang="en-US" sz="1800" i="1" kern="1200" dirty="0" smtClean="0"/>
            <a:t>– </a:t>
          </a:r>
          <a:r>
            <a:rPr lang="en-US" sz="1800" i="0" kern="1200" dirty="0" smtClean="0"/>
            <a:t>housing, cars, medical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i="0" kern="1200" dirty="0" smtClean="0"/>
            <a:t>Personality type </a:t>
          </a:r>
          <a:r>
            <a:rPr lang="en-US" sz="1800" i="1" kern="1200" dirty="0" smtClean="0"/>
            <a:t>-</a:t>
          </a:r>
          <a:endParaRPr lang="en-US" sz="1800" kern="1200" dirty="0"/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i="1" kern="1200" dirty="0" smtClean="0"/>
            <a:t>Type A – </a:t>
          </a:r>
          <a:r>
            <a:rPr lang="en-US" sz="1800" i="0" kern="1200" dirty="0" smtClean="0"/>
            <a:t>competitive, strong sense of urgency, workaholic</a:t>
          </a:r>
          <a:endParaRPr lang="en-US" sz="1800" i="0" kern="1200" dirty="0"/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i="1" kern="1200" dirty="0" smtClean="0"/>
            <a:t>Type B </a:t>
          </a:r>
          <a:r>
            <a:rPr lang="en-US" sz="1800" i="0" kern="1200" dirty="0" smtClean="0"/>
            <a:t>– easygoing, reflective, less competitive</a:t>
          </a:r>
          <a:endParaRPr lang="en-US" sz="1800" i="0" kern="1200" dirty="0"/>
        </a:p>
      </dsp:txBody>
      <dsp:txXfrm>
        <a:off x="4383989" y="545781"/>
        <a:ext cx="3845569" cy="395279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3E84370-B383-4D71-BC2F-1900DBACD7C4}">
      <dsp:nvSpPr>
        <dsp:cNvPr id="0" name=""/>
        <dsp:cNvSpPr/>
      </dsp:nvSpPr>
      <dsp:spPr>
        <a:xfrm>
          <a:off x="2571" y="10821"/>
          <a:ext cx="2507456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Physiological</a:t>
          </a:r>
          <a:r>
            <a:rPr lang="en-US" sz="2400" i="1" kern="1200" dirty="0" smtClean="0"/>
            <a:t> </a:t>
          </a:r>
          <a:endParaRPr lang="en-US" sz="2400" kern="1200" dirty="0"/>
        </a:p>
      </dsp:txBody>
      <dsp:txXfrm>
        <a:off x="2571" y="10821"/>
        <a:ext cx="2507456" cy="691200"/>
      </dsp:txXfrm>
    </dsp:sp>
    <dsp:sp modelId="{67EF06CA-94DA-494F-BEEF-4A6829F5620D}">
      <dsp:nvSpPr>
        <dsp:cNvPr id="0" name=""/>
        <dsp:cNvSpPr/>
      </dsp:nvSpPr>
      <dsp:spPr>
        <a:xfrm>
          <a:off x="2571" y="702021"/>
          <a:ext cx="2507456" cy="2898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increased blood pressure, headaches, increased pulse rate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the most difficult to observe </a:t>
          </a:r>
          <a:endParaRPr lang="en-US" sz="2400" kern="1200" dirty="0"/>
        </a:p>
      </dsp:txBody>
      <dsp:txXfrm>
        <a:off x="2571" y="702021"/>
        <a:ext cx="2507456" cy="2898720"/>
      </dsp:txXfrm>
    </dsp:sp>
    <dsp:sp modelId="{54ED22D1-971D-4CF8-8031-117BF5E2A006}">
      <dsp:nvSpPr>
        <dsp:cNvPr id="0" name=""/>
        <dsp:cNvSpPr/>
      </dsp:nvSpPr>
      <dsp:spPr>
        <a:xfrm>
          <a:off x="2861071" y="10821"/>
          <a:ext cx="2507456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Psychological</a:t>
          </a:r>
          <a:endParaRPr lang="en-US" sz="2400" kern="1200" dirty="0"/>
        </a:p>
      </dsp:txBody>
      <dsp:txXfrm>
        <a:off x="2861071" y="10821"/>
        <a:ext cx="2507456" cy="691200"/>
      </dsp:txXfrm>
    </dsp:sp>
    <dsp:sp modelId="{AD5639F3-D277-4BDE-942B-F38150AB2909}">
      <dsp:nvSpPr>
        <dsp:cNvPr id="0" name=""/>
        <dsp:cNvSpPr/>
      </dsp:nvSpPr>
      <dsp:spPr>
        <a:xfrm>
          <a:off x="2861071" y="702021"/>
          <a:ext cx="2507456" cy="2898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increased tension and anxiety, boredom, procrastination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can lead to productivity decreases </a:t>
          </a:r>
          <a:endParaRPr lang="en-US" sz="2400" kern="1200" dirty="0"/>
        </a:p>
      </dsp:txBody>
      <dsp:txXfrm>
        <a:off x="2861071" y="702021"/>
        <a:ext cx="2507456" cy="2898720"/>
      </dsp:txXfrm>
    </dsp:sp>
    <dsp:sp modelId="{34A31C4F-BB2E-470E-A695-F55348067319}">
      <dsp:nvSpPr>
        <dsp:cNvPr id="0" name=""/>
        <dsp:cNvSpPr/>
      </dsp:nvSpPr>
      <dsp:spPr>
        <a:xfrm>
          <a:off x="5719571" y="10821"/>
          <a:ext cx="2507456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Behavioral</a:t>
          </a:r>
          <a:endParaRPr lang="en-US" sz="2400" kern="1200" dirty="0"/>
        </a:p>
      </dsp:txBody>
      <dsp:txXfrm>
        <a:off x="5719571" y="10821"/>
        <a:ext cx="2507456" cy="691200"/>
      </dsp:txXfrm>
    </dsp:sp>
    <dsp:sp modelId="{85E9A697-8192-4571-9589-070FDC96A08E}">
      <dsp:nvSpPr>
        <dsp:cNvPr id="0" name=""/>
        <dsp:cNvSpPr/>
      </dsp:nvSpPr>
      <dsp:spPr>
        <a:xfrm>
          <a:off x="5719571" y="702021"/>
          <a:ext cx="2507456" cy="2898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increased smoking or substance consumption, sleep disorders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also affect the organization </a:t>
          </a:r>
          <a:endParaRPr lang="en-US" sz="2400" kern="1200" dirty="0"/>
        </a:p>
      </dsp:txBody>
      <dsp:txXfrm>
        <a:off x="5719571" y="702021"/>
        <a:ext cx="2507456" cy="2898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5D2D2-A699-447A-8EEC-2B4E83331763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FF82F-2C25-47B1-9B4C-E5B2D66A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992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F82F-2C25-47B1-9B4C-E5B2D66AFD4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80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b="6250"/>
          <a:stretch>
            <a:fillRect/>
          </a:stretch>
        </p:blipFill>
        <p:spPr bwMode="auto">
          <a:xfrm>
            <a:off x="0" y="0"/>
            <a:ext cx="15732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3"/>
          <p:cNvCxnSpPr/>
          <p:nvPr/>
        </p:nvCxnSpPr>
        <p:spPr>
          <a:xfrm>
            <a:off x="2133600" y="18288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4102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286000" y="4419600"/>
            <a:ext cx="5486400" cy="12192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t="25000" b="56250"/>
          <a:stretch>
            <a:fillRect/>
          </a:stretch>
        </p:blipFill>
        <p:spPr bwMode="auto">
          <a:xfrm>
            <a:off x="0" y="0"/>
            <a:ext cx="15732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2133600" y="13716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86000" y="64008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content slide master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3EB46-9B19-4BAF-BED5-08115D435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7375E"/>
                </a:solidFill>
                <a:latin typeface="+mn-lt"/>
              </a:defRPr>
            </a:lvl1pPr>
          </a:lstStyle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 txBox="1">
            <a:spLocks/>
          </p:cNvSpPr>
          <p:nvPr/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60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Click to edit content slide master</a:t>
            </a:r>
            <a:endParaRPr lang="en-US" sz="3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769D2-CE47-47E2-A8D5-EC8E3F9916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17375E"/>
                </a:solidFill>
                <a:latin typeface="+mn-lt"/>
              </a:defRPr>
            </a:lvl1pPr>
          </a:lstStyle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content slide master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2CE60-66AA-4C0E-BA90-1265AE3542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17375E"/>
                </a:solidFill>
                <a:latin typeface="+mn-lt"/>
              </a:defRPr>
            </a:lvl1pPr>
          </a:lstStyle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5CFF8-B9CE-41B7-B03B-038FBF409E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17375E"/>
                </a:solidFill>
                <a:latin typeface="+mn-lt"/>
              </a:defRPr>
            </a:lvl1pPr>
          </a:lstStyle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0" y="4267200"/>
            <a:ext cx="5943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Chapter x</a:t>
            </a:r>
          </a:p>
          <a:p>
            <a:pPr lvl="0"/>
            <a:r>
              <a:rPr lang="en-US" smtClean="0"/>
              <a:t>Chapter Title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33600" y="533400"/>
            <a:ext cx="73152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Fundamentals of</a:t>
            </a:r>
            <a:b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Human Resource Management 11e</a:t>
            </a:r>
            <a:endParaRPr 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28" name="Picture 2"/>
          <p:cNvPicPr>
            <a:picLocks noChangeAspect="1" noChangeArrowheads="1"/>
          </p:cNvPicPr>
          <p:nvPr/>
        </p:nvPicPr>
        <p:blipFill>
          <a:blip r:embed="rId3" cstate="print"/>
          <a:srcRect b="6250"/>
          <a:stretch>
            <a:fillRect/>
          </a:stretch>
        </p:blipFill>
        <p:spPr bwMode="auto">
          <a:xfrm>
            <a:off x="0" y="0"/>
            <a:ext cx="15732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2133600" y="18288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86000" y="54102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rgbClr val="4F6228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content slide master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content slide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8A2807D-5116-4418-BB9E-64CF37104C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4" name="Picture 2"/>
          <p:cNvPicPr>
            <a:picLocks noChangeAspect="1" noChangeArrowheads="1"/>
          </p:cNvPicPr>
          <p:nvPr/>
        </p:nvPicPr>
        <p:blipFill>
          <a:blip r:embed="rId6" cstate="print"/>
          <a:srcRect t="25000" b="56250"/>
          <a:stretch>
            <a:fillRect/>
          </a:stretch>
        </p:blipFill>
        <p:spPr bwMode="auto">
          <a:xfrm>
            <a:off x="0" y="0"/>
            <a:ext cx="15732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2"/>
          <p:cNvCxnSpPr/>
          <p:nvPr/>
        </p:nvCxnSpPr>
        <p:spPr>
          <a:xfrm>
            <a:off x="2133600" y="13716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86000" y="64008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17375E"/>
                </a:solidFill>
                <a:latin typeface="+mn-lt"/>
              </a:defRPr>
            </a:lvl1pPr>
          </a:lstStyle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78" r:id="rId3"/>
    <p:sldLayoutId id="2147483679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17375E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F6228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F6228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0253F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dc.gov/niosh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ress.org/workplace-stress/" TargetMode="External"/><Relationship Id="rId2" Type="http://schemas.openxmlformats.org/officeDocument/2006/relationships/hyperlink" Target="http://www.stress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reerbuilder.com/Article/CB-525-Workplace-Issues-Quiz-Are-You-Burned-Out-on-Your-Job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travel.state.gov/index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sha.gov/recordkeeping/new-osha300form1-1-04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286000" y="4419600"/>
            <a:ext cx="6553200" cy="12192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Chapter 13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Ensuring a Safe and Healthy Work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The National Institute for Occupational Safety and Health </a:t>
            </a:r>
            <a:r>
              <a:rPr lang="en-US" dirty="0" smtClean="0">
                <a:solidFill>
                  <a:srgbClr val="000000"/>
                </a:solidFill>
                <a:hlinkClick r:id="rId2"/>
              </a:rPr>
              <a:t>(NIOSH)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Researches work hazards and sets OSHA standards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Makes recommendations to prevent work-related illness and injury.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OSHA: A Resource for Employers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69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Contemporary Safety and Health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206500" y="1905000"/>
            <a:ext cx="2438400" cy="1295400"/>
          </a:xfrm>
          <a:prstGeom prst="ellipse">
            <a:avLst/>
          </a:prstGeom>
          <a:solidFill>
            <a:srgbClr val="E6E6C2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accent1"/>
                </a:solidFill>
              </a:rPr>
              <a:t>workplace</a:t>
            </a:r>
          </a:p>
          <a:p>
            <a:pPr algn="ctr"/>
            <a:r>
              <a:rPr lang="en-US" sz="2400">
                <a:solidFill>
                  <a:schemeClr val="accent1"/>
                </a:solidFill>
              </a:rPr>
              <a:t>violence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473700" y="1905000"/>
            <a:ext cx="2438400" cy="1295400"/>
          </a:xfrm>
          <a:prstGeom prst="ellipse">
            <a:avLst/>
          </a:prstGeom>
          <a:solidFill>
            <a:srgbClr val="E6E6C2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accent1"/>
                </a:solidFill>
              </a:rPr>
              <a:t>indoor</a:t>
            </a:r>
          </a:p>
          <a:p>
            <a:pPr algn="ctr"/>
            <a:r>
              <a:rPr lang="en-US" sz="2400">
                <a:solidFill>
                  <a:schemeClr val="accent1"/>
                </a:solidFill>
              </a:rPr>
              <a:t>air quality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340100" y="3136900"/>
            <a:ext cx="2438400" cy="1295400"/>
          </a:xfrm>
          <a:prstGeom prst="ellipse">
            <a:avLst/>
          </a:prstGeom>
          <a:solidFill>
            <a:srgbClr val="E6E6C2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accent1"/>
                </a:solidFill>
              </a:rPr>
              <a:t>smoke-free</a:t>
            </a:r>
          </a:p>
          <a:p>
            <a:pPr algn="ctr"/>
            <a:r>
              <a:rPr lang="en-US" sz="2400">
                <a:solidFill>
                  <a:schemeClr val="accent1"/>
                </a:solidFill>
              </a:rPr>
              <a:t>environment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1206500" y="4432300"/>
            <a:ext cx="2438400" cy="1295400"/>
          </a:xfrm>
          <a:prstGeom prst="ellipse">
            <a:avLst/>
          </a:prstGeom>
          <a:solidFill>
            <a:srgbClr val="E6E6C2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accent1"/>
                </a:solidFill>
              </a:rPr>
              <a:t>repetitive </a:t>
            </a:r>
          </a:p>
          <a:p>
            <a:pPr algn="ctr"/>
            <a:r>
              <a:rPr lang="en-US" sz="2400">
                <a:solidFill>
                  <a:schemeClr val="accent1"/>
                </a:solidFill>
              </a:rPr>
              <a:t>stress</a:t>
            </a:r>
          </a:p>
          <a:p>
            <a:pPr algn="ctr"/>
            <a:r>
              <a:rPr lang="en-US" sz="2400">
                <a:solidFill>
                  <a:schemeClr val="accent1"/>
                </a:solidFill>
              </a:rPr>
              <a:t>injuries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489575" y="4432300"/>
            <a:ext cx="2438400" cy="1295400"/>
          </a:xfrm>
          <a:prstGeom prst="ellipse">
            <a:avLst/>
          </a:prstGeom>
          <a:solidFill>
            <a:srgbClr val="E6E6C2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solidFill>
                  <a:schemeClr val="accent1"/>
                </a:solidFill>
              </a:rPr>
              <a:t>STRESS!</a:t>
            </a:r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32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078163"/>
          </a:xfrm>
        </p:spPr>
        <p:txBody>
          <a:bodyPr/>
          <a:lstStyle/>
          <a:p>
            <a:r>
              <a:rPr lang="en-US" sz="2800" dirty="0" smtClean="0"/>
              <a:t>Workers at higher risk include </a:t>
            </a:r>
          </a:p>
          <a:p>
            <a:pPr lvl="1"/>
            <a:r>
              <a:rPr lang="en-US" sz="2000" dirty="0" smtClean="0"/>
              <a:t>Those who exchange money </a:t>
            </a:r>
          </a:p>
          <a:p>
            <a:pPr lvl="1"/>
            <a:r>
              <a:rPr lang="en-US" sz="2000" dirty="0" smtClean="0"/>
              <a:t>Interact primarily with the public</a:t>
            </a:r>
          </a:p>
          <a:p>
            <a:pPr lvl="1"/>
            <a:r>
              <a:rPr lang="en-US" sz="2000" dirty="0" smtClean="0"/>
              <a:t>Make deliveries</a:t>
            </a:r>
          </a:p>
          <a:p>
            <a:pPr lvl="1"/>
            <a:r>
              <a:rPr lang="en-US" sz="2000" dirty="0" smtClean="0"/>
              <a:t>Work alone or in small groups</a:t>
            </a:r>
          </a:p>
          <a:p>
            <a:pPr lvl="1"/>
            <a:r>
              <a:rPr lang="en-US" sz="2000" dirty="0" smtClean="0"/>
              <a:t>Work late-night or early morning hours  </a:t>
            </a: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Contemporary Safety and Health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3276600" y="1600200"/>
            <a:ext cx="24384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E6E6C2"/>
                </a:solidFill>
              </a:rPr>
              <a:t>workplace</a:t>
            </a:r>
          </a:p>
          <a:p>
            <a:pPr algn="ctr"/>
            <a:r>
              <a:rPr lang="en-US" sz="2400">
                <a:solidFill>
                  <a:srgbClr val="E6E6C2"/>
                </a:solidFill>
              </a:rPr>
              <a:t>violence</a:t>
            </a:r>
          </a:p>
        </p:txBody>
      </p:sp>
    </p:spTree>
    <p:extLst>
      <p:ext uri="{BB962C8B-B14F-4D97-AF65-F5344CB8AC3E}">
        <p14:creationId xmlns:p14="http://schemas.microsoft.com/office/powerpoint/2010/main" xmlns="" val="198171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078163"/>
          </a:xfrm>
        </p:spPr>
        <p:txBody>
          <a:bodyPr/>
          <a:lstStyle/>
          <a:p>
            <a:r>
              <a:rPr lang="en-US" sz="2400" dirty="0" smtClean="0"/>
              <a:t>Recommended HRM actions: </a:t>
            </a:r>
          </a:p>
          <a:p>
            <a:pPr lvl="1"/>
            <a:r>
              <a:rPr lang="en-US" sz="2000" dirty="0" smtClean="0"/>
              <a:t>Develop a plan, including review of policies and employee treatment</a:t>
            </a:r>
          </a:p>
          <a:p>
            <a:pPr lvl="2"/>
            <a:r>
              <a:rPr lang="en-US" sz="2000" i="1" dirty="0" smtClean="0"/>
              <a:t>Respect for workers is important</a:t>
            </a:r>
            <a:endParaRPr lang="en-US" sz="2000" dirty="0" smtClean="0"/>
          </a:p>
          <a:p>
            <a:pPr lvl="1"/>
            <a:r>
              <a:rPr lang="en-US" sz="2000" dirty="0" smtClean="0"/>
              <a:t>Train supervisors to identify and deal with troubled employees </a:t>
            </a:r>
          </a:p>
          <a:p>
            <a:pPr lvl="1"/>
            <a:r>
              <a:rPr lang="en-US" sz="2000" dirty="0" smtClean="0"/>
              <a:t>Implement stronger security mechanisms </a:t>
            </a:r>
          </a:p>
          <a:p>
            <a:pPr lvl="1"/>
            <a:r>
              <a:rPr lang="en-US" sz="2000" dirty="0" smtClean="0"/>
              <a:t>Prepare </a:t>
            </a:r>
            <a:r>
              <a:rPr lang="en-US" sz="2000" dirty="0" smtClean="0"/>
              <a:t>employees to deal with violent situations 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Contemporary Safety and Health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3276600" y="1600200"/>
            <a:ext cx="24384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E6E6C2"/>
                </a:solidFill>
              </a:rPr>
              <a:t>workplace</a:t>
            </a:r>
          </a:p>
          <a:p>
            <a:pPr algn="ctr"/>
            <a:r>
              <a:rPr lang="en-US" sz="2400">
                <a:solidFill>
                  <a:srgbClr val="E6E6C2"/>
                </a:solidFill>
              </a:rPr>
              <a:t>violence</a:t>
            </a:r>
          </a:p>
        </p:txBody>
      </p:sp>
    </p:spTree>
    <p:extLst>
      <p:ext uri="{BB962C8B-B14F-4D97-AF65-F5344CB8AC3E}">
        <p14:creationId xmlns:p14="http://schemas.microsoft.com/office/powerpoint/2010/main" xmlns="" val="198171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Contemporary Safety and Health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14400" y="2819400"/>
            <a:ext cx="7369175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Sick buildings may contain harmful airborne chemicals, asbestos, or indoor pollution </a:t>
            </a:r>
          </a:p>
          <a:p>
            <a:r>
              <a:rPr lang="en-US" sz="2400" dirty="0" smtClean="0"/>
              <a:t>Suggestions for keeping the environment healthy: </a:t>
            </a:r>
          </a:p>
          <a:p>
            <a:pPr lvl="1"/>
            <a:r>
              <a:rPr lang="en-US" sz="2000" dirty="0" smtClean="0"/>
              <a:t>Make sure workers get enough fresh air </a:t>
            </a:r>
          </a:p>
          <a:p>
            <a:pPr lvl="1"/>
            <a:r>
              <a:rPr lang="en-US" sz="2000" dirty="0" smtClean="0"/>
              <a:t>Avoid suspect building materials and furnishings </a:t>
            </a:r>
          </a:p>
          <a:p>
            <a:pPr lvl="1"/>
            <a:r>
              <a:rPr lang="en-US" sz="2000" dirty="0" smtClean="0"/>
              <a:t>Test new buildings for toxins before occupancy </a:t>
            </a:r>
          </a:p>
          <a:p>
            <a:pPr lvl="1"/>
            <a:r>
              <a:rPr lang="en-US" sz="2000" dirty="0" smtClean="0"/>
              <a:t>Provide a smoke-free environment </a:t>
            </a:r>
          </a:p>
          <a:p>
            <a:pPr lvl="1"/>
            <a:r>
              <a:rPr lang="en-US" sz="2000" dirty="0" smtClean="0"/>
              <a:t>Keep air ducts clean and dry </a:t>
            </a:r>
          </a:p>
          <a:p>
            <a:pPr lvl="1"/>
            <a:r>
              <a:rPr lang="en-US" sz="2000" dirty="0" smtClean="0"/>
              <a:t>Pay attention to </a:t>
            </a:r>
            <a:r>
              <a:rPr lang="en-US" sz="2000" dirty="0" smtClean="0"/>
              <a:t>workers’ complaints </a:t>
            </a:r>
            <a:endParaRPr lang="en-US" sz="2000" dirty="0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3322171" y="1473200"/>
            <a:ext cx="24384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E6E6C2"/>
                </a:solidFill>
              </a:rPr>
              <a:t>indoor</a:t>
            </a:r>
          </a:p>
          <a:p>
            <a:pPr algn="ctr"/>
            <a:r>
              <a:rPr lang="en-US" sz="2400">
                <a:solidFill>
                  <a:srgbClr val="E6E6C2"/>
                </a:solidFill>
              </a:rPr>
              <a:t>air</a:t>
            </a:r>
          </a:p>
          <a:p>
            <a:pPr algn="ctr"/>
            <a:r>
              <a:rPr lang="en-US" sz="2400">
                <a:solidFill>
                  <a:srgbClr val="E6E6C2"/>
                </a:solidFill>
              </a:rPr>
              <a:t>quality</a:t>
            </a:r>
          </a:p>
        </p:txBody>
      </p:sp>
    </p:spTree>
    <p:extLst>
      <p:ext uri="{BB962C8B-B14F-4D97-AF65-F5344CB8AC3E}">
        <p14:creationId xmlns:p14="http://schemas.microsoft.com/office/powerpoint/2010/main" xmlns="" val="73602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0676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Smoking results in higher costs in several ways</a:t>
            </a:r>
          </a:p>
          <a:p>
            <a:r>
              <a:rPr lang="en-US" sz="2400" dirty="0" smtClean="0"/>
              <a:t>Higher absenteeism</a:t>
            </a:r>
          </a:p>
          <a:p>
            <a:r>
              <a:rPr lang="en-US" sz="2400" dirty="0" smtClean="0"/>
              <a:t>Lost productivity due to breaks</a:t>
            </a:r>
          </a:p>
          <a:p>
            <a:r>
              <a:rPr lang="en-US" sz="2400" dirty="0" smtClean="0"/>
              <a:t>Disciplinary and accident rates</a:t>
            </a:r>
            <a:endParaRPr lang="en-US" dirty="0" smtClean="0"/>
          </a:p>
          <a:p>
            <a:r>
              <a:rPr lang="en-US" sz="2400" dirty="0" smtClean="0"/>
              <a:t>Increased healthcare costs</a:t>
            </a:r>
          </a:p>
          <a:p>
            <a:pPr lvl="1"/>
            <a:r>
              <a:rPr lang="en-US" sz="2000" dirty="0" smtClean="0"/>
              <a:t>More frequent hospitalization</a:t>
            </a:r>
          </a:p>
          <a:p>
            <a:pPr lvl="1"/>
            <a:r>
              <a:rPr lang="en-US" sz="2000" dirty="0" smtClean="0"/>
              <a:t>Longer hospital stays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Contemporary Safety and Health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364753" y="1495518"/>
            <a:ext cx="24384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E6E6C2"/>
                </a:solidFill>
              </a:rPr>
              <a:t>smoke-free</a:t>
            </a:r>
          </a:p>
          <a:p>
            <a:pPr algn="ctr"/>
            <a:r>
              <a:rPr lang="en-US" sz="2400" dirty="0">
                <a:solidFill>
                  <a:srgbClr val="E6E6C2"/>
                </a:solidFill>
              </a:rPr>
              <a:t>environment</a:t>
            </a:r>
          </a:p>
        </p:txBody>
      </p:sp>
      <p:pic>
        <p:nvPicPr>
          <p:cNvPr id="15361" name="Picture 1" descr="C:\Users\Susan\AppData\Local\Microsoft\Windows\Temporary Internet Files\Content.IE5\4UNA5MJA\MP900314183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3429000"/>
            <a:ext cx="3657600" cy="17434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936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Contemporary Safety and Health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1010" y="2895600"/>
            <a:ext cx="7467600" cy="29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Employers discourage smoking by: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Prohibiting smoking during work hours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Banning smoking on premises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Requiring employees to quit smoking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Requiring larger contribution to health insurance for smokers</a:t>
            </a: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3345610" y="1600200"/>
            <a:ext cx="24384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E6E6C2"/>
                </a:solidFill>
              </a:rPr>
              <a:t>smoke-free</a:t>
            </a:r>
          </a:p>
          <a:p>
            <a:pPr algn="ctr"/>
            <a:r>
              <a:rPr lang="en-US" sz="2400">
                <a:solidFill>
                  <a:srgbClr val="E6E6C2"/>
                </a:solidFill>
              </a:rPr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xmlns="" val="264235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4363"/>
          </a:xfrm>
        </p:spPr>
        <p:txBody>
          <a:bodyPr/>
          <a:lstStyle/>
          <a:p>
            <a:r>
              <a:rPr lang="en-US" sz="2400" dirty="0" smtClean="0"/>
              <a:t>Injuries resulting from continuous, repetitive movements, such as typing. Also referred to as musculoskeletal disorders (MSDs)</a:t>
            </a:r>
            <a:r>
              <a:rPr lang="en-US" sz="2400" b="1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The most frequent injury is carpal tunnel syndrome, which occurs in the wrist</a:t>
            </a:r>
          </a:p>
          <a:p>
            <a:r>
              <a:rPr lang="en-US" sz="2400" dirty="0" smtClean="0"/>
              <a:t>Ergonomics, or fitting the work environment to the individual, can prevent repetitive motion injuries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Contemporary Safety and Health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3340100" y="1638300"/>
            <a:ext cx="24384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E6E6C2"/>
                </a:solidFill>
              </a:rPr>
              <a:t>repetitive </a:t>
            </a:r>
          </a:p>
          <a:p>
            <a:pPr algn="ctr"/>
            <a:r>
              <a:rPr lang="en-US" sz="2400" dirty="0">
                <a:solidFill>
                  <a:srgbClr val="E6E6C2"/>
                </a:solidFill>
              </a:rPr>
              <a:t>stress</a:t>
            </a:r>
          </a:p>
          <a:p>
            <a:pPr algn="ctr"/>
            <a:r>
              <a:rPr lang="en-US" sz="2400" dirty="0">
                <a:solidFill>
                  <a:srgbClr val="E6E6C2"/>
                </a:solidFill>
              </a:rPr>
              <a:t>injuries</a:t>
            </a:r>
          </a:p>
        </p:txBody>
      </p:sp>
    </p:spTree>
    <p:extLst>
      <p:ext uri="{BB962C8B-B14F-4D97-AF65-F5344CB8AC3E}">
        <p14:creationId xmlns:p14="http://schemas.microsoft.com/office/powerpoint/2010/main" xmlns="" val="391798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078163"/>
          </a:xfrm>
        </p:spPr>
        <p:txBody>
          <a:bodyPr/>
          <a:lstStyle/>
          <a:p>
            <a:r>
              <a:rPr lang="en-US" sz="2800" dirty="0" smtClean="0"/>
              <a:t>We feel negative stress in the face of constraints, demands, and pressure </a:t>
            </a:r>
          </a:p>
          <a:p>
            <a:r>
              <a:rPr lang="en-US" sz="2800" dirty="0" smtClean="0"/>
              <a:t>Significant costs to U.S. corporations annually in health-care claims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Contemporary Safety and Health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3340100" y="1679576"/>
            <a:ext cx="24384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E6E6C2"/>
                </a:solidFill>
              </a:rPr>
              <a:t>STRESS!</a:t>
            </a:r>
            <a:endParaRPr lang="en-US" dirty="0">
              <a:solidFill>
                <a:srgbClr val="E6E6C2"/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12800" y="5029200"/>
            <a:ext cx="7467600" cy="1061829"/>
          </a:xfrm>
          <a:prstGeom prst="rect">
            <a:avLst/>
          </a:prstGeom>
          <a:solidFill>
            <a:srgbClr val="E6E6C2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The American Institute of Stress, </a:t>
            </a:r>
            <a:r>
              <a:rPr lang="en-US" dirty="0">
                <a:hlinkClick r:id="rId2"/>
              </a:rPr>
              <a:t>www.stress.org</a:t>
            </a:r>
            <a:r>
              <a:rPr lang="en-US" dirty="0"/>
              <a:t>, offers a wealth of information, including this questionnaire that assesses stress levels</a:t>
            </a:r>
            <a:r>
              <a:rPr lang="en-US" dirty="0" smtClean="0"/>
              <a:t>: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hlinkClick r:id="rId3"/>
              </a:rPr>
              <a:t>http://www.stress.org/workplace-stress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510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sources of stress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769D2-CE47-47E2-A8D5-EC8E3F99163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Management has both legal and moral responsibilities to provide a safe and healthy workplace </a:t>
            </a:r>
          </a:p>
          <a:p>
            <a:r>
              <a:rPr lang="en-US" sz="2800" dirty="0" smtClean="0"/>
              <a:t>Work-related accidents, injuries, and illnesses are costly</a:t>
            </a:r>
          </a:p>
          <a:p>
            <a:r>
              <a:rPr lang="en-US" sz="2800" dirty="0" smtClean="0"/>
              <a:t>Approximately 4,500 work-related deaths and approximately 3.1 million injuries and illness are reported each year in the United States 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Contemporary Safety and Health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56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Symptoms of Stress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Contemporary Safety and Health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/>
        </p:nvGraphicFramePr>
        <p:xfrm>
          <a:off x="457200" y="2514600"/>
          <a:ext cx="8229600" cy="3611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0956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HR can do to reduce employee stress</a:t>
            </a:r>
          </a:p>
          <a:p>
            <a:pPr lvl="1"/>
            <a:r>
              <a:rPr lang="en-US" dirty="0" smtClean="0"/>
              <a:t>Match individuals to their jobs</a:t>
            </a:r>
          </a:p>
          <a:p>
            <a:pPr lvl="1"/>
            <a:r>
              <a:rPr lang="en-US" dirty="0" smtClean="0"/>
              <a:t>Clarify expectations</a:t>
            </a:r>
          </a:p>
          <a:p>
            <a:pPr lvl="1"/>
            <a:r>
              <a:rPr lang="en-US" dirty="0" smtClean="0"/>
              <a:t>Redesign jobs</a:t>
            </a:r>
          </a:p>
          <a:p>
            <a:pPr lvl="1"/>
            <a:r>
              <a:rPr lang="en-US" dirty="0" smtClean="0"/>
              <a:t>Offer involvement and </a:t>
            </a:r>
            <a:r>
              <a:rPr lang="en-US" dirty="0" smtClean="0"/>
              <a:t>participation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Contemporary Safety and Health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56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Reducing Stress</a:t>
            </a:r>
          </a:p>
          <a:p>
            <a:r>
              <a:rPr lang="en-US" dirty="0" smtClean="0"/>
              <a:t>Dilemmas for HRM include:</a:t>
            </a:r>
          </a:p>
          <a:p>
            <a:pPr lvl="1"/>
            <a:r>
              <a:rPr lang="en-US" dirty="0" smtClean="0"/>
              <a:t>Balancing the need to energize people with the need to minimize dysfunctional stress</a:t>
            </a:r>
          </a:p>
          <a:p>
            <a:pPr lvl="1"/>
            <a:r>
              <a:rPr lang="en-US" dirty="0" smtClean="0"/>
              <a:t>Deciding how much an employer can intrude on employees’ </a:t>
            </a:r>
            <a:r>
              <a:rPr lang="en-US" dirty="0" smtClean="0"/>
              <a:t>personal lives</a:t>
            </a:r>
            <a:r>
              <a:rPr lang="en-US" b="1" dirty="0" smtClean="0"/>
              <a:t> </a:t>
            </a:r>
            <a:r>
              <a:rPr lang="en-US" dirty="0" smtClean="0"/>
              <a:t> 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Contemporary Safety and Health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82781" y="2316163"/>
            <a:ext cx="7010400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/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661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Burnout is a function of three concerns: </a:t>
            </a:r>
          </a:p>
          <a:p>
            <a:pPr lvl="1"/>
            <a:r>
              <a:rPr lang="en-US" sz="2000" dirty="0" smtClean="0"/>
              <a:t>Chronic emotional stress with emotional and/or physical exhaustion </a:t>
            </a:r>
          </a:p>
          <a:p>
            <a:pPr lvl="1"/>
            <a:r>
              <a:rPr lang="en-US" sz="2000" dirty="0" smtClean="0"/>
              <a:t>Lowered job productivity </a:t>
            </a:r>
          </a:p>
          <a:p>
            <a:pPr lvl="1"/>
            <a:r>
              <a:rPr lang="en-US" sz="2000" dirty="0" smtClean="0"/>
              <a:t>Dehumanizing of jobs </a:t>
            </a:r>
          </a:p>
          <a:p>
            <a:r>
              <a:rPr lang="en-US" sz="2400" dirty="0" smtClean="0"/>
              <a:t>Four techniques HR can use to reduce burnout: </a:t>
            </a:r>
          </a:p>
          <a:p>
            <a:pPr lvl="1"/>
            <a:r>
              <a:rPr lang="en-US" sz="2000" dirty="0" smtClean="0"/>
              <a:t>Identification </a:t>
            </a:r>
          </a:p>
          <a:p>
            <a:pPr lvl="1"/>
            <a:r>
              <a:rPr lang="en-US" sz="2000" dirty="0" smtClean="0"/>
              <a:t>Prevention </a:t>
            </a:r>
          </a:p>
          <a:p>
            <a:pPr lvl="1"/>
            <a:r>
              <a:rPr lang="en-US" sz="2000" dirty="0" smtClean="0"/>
              <a:t>Mediation </a:t>
            </a:r>
          </a:p>
          <a:p>
            <a:pPr lvl="1"/>
            <a:r>
              <a:rPr lang="en-US" sz="2000" dirty="0" smtClean="0"/>
              <a:t>Remediation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Contemporary Safety and Health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73613" y="5595284"/>
            <a:ext cx="7772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CareerBuilder has a quiz to help diagnose burnout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  <a:hlinkClick r:id="rId2"/>
              </a:rPr>
              <a:t>Click here </a:t>
            </a:r>
            <a:endParaRPr lang="en-US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93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Employee Assistance Programs (EAPs) are cost-effective counseling to help employees overcome problems such as:</a:t>
            </a:r>
          </a:p>
          <a:p>
            <a:pPr lvl="2"/>
            <a:r>
              <a:rPr lang="en-US" dirty="0" smtClean="0"/>
              <a:t>Substance abuse</a:t>
            </a:r>
          </a:p>
          <a:p>
            <a:pPr lvl="2"/>
            <a:r>
              <a:rPr lang="en-US" dirty="0" smtClean="0"/>
              <a:t>Bereavement</a:t>
            </a:r>
          </a:p>
          <a:p>
            <a:pPr lvl="2"/>
            <a:r>
              <a:rPr lang="en-US" dirty="0" smtClean="0"/>
              <a:t>Child-parent problems</a:t>
            </a:r>
          </a:p>
          <a:p>
            <a:pPr lvl="2"/>
            <a:r>
              <a:rPr lang="en-US" dirty="0" smtClean="0"/>
              <a:t>Marriage problems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Assistance Programs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638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EAP Services</a:t>
            </a:r>
          </a:p>
          <a:p>
            <a:r>
              <a:rPr lang="en-US" sz="2400" dirty="0" smtClean="0"/>
              <a:t>Employees visits with counselors at company expense; usually visits are off-site </a:t>
            </a:r>
          </a:p>
          <a:p>
            <a:r>
              <a:rPr lang="en-US" sz="2400" dirty="0" smtClean="0"/>
              <a:t>Help control rising health insurance costs</a:t>
            </a:r>
          </a:p>
          <a:p>
            <a:r>
              <a:rPr lang="en-US" sz="2400" dirty="0" smtClean="0"/>
              <a:t>Confidentiality is guaranteed </a:t>
            </a:r>
          </a:p>
          <a:p>
            <a:r>
              <a:rPr lang="en-US" sz="2400" dirty="0" smtClean="0"/>
              <a:t>For every dollar spent on EAP programs, studies estimate a return of $5.00 to $16.00 in savings </a:t>
            </a:r>
          </a:p>
          <a:p>
            <a:r>
              <a:rPr lang="en-US" sz="2400" dirty="0" smtClean="0"/>
              <a:t>Employees and supervisors must be familiar with and trust the program and perceive EAPs as worthwhile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Employee Assistance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372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Wellness Programs</a:t>
            </a:r>
          </a:p>
          <a:p>
            <a:r>
              <a:rPr lang="en-US" sz="2000" dirty="0" smtClean="0"/>
              <a:t>Keep employees healthy; include smoking cessation, physical fitness, weight control, etc. </a:t>
            </a:r>
          </a:p>
          <a:p>
            <a:r>
              <a:rPr lang="en-US" sz="2000" dirty="0" smtClean="0"/>
              <a:t>Designed to cut employer health costs and lower absenteeism </a:t>
            </a:r>
          </a:p>
          <a:p>
            <a:r>
              <a:rPr lang="en-US" sz="2000" dirty="0" smtClean="0"/>
              <a:t>Employees must view programs as having value </a:t>
            </a:r>
          </a:p>
          <a:p>
            <a:r>
              <a:rPr lang="en-US" sz="2000" dirty="0" smtClean="0"/>
              <a:t>Must have top management support </a:t>
            </a:r>
          </a:p>
          <a:p>
            <a:r>
              <a:rPr lang="en-US" sz="2000" dirty="0" smtClean="0"/>
              <a:t>Should also provide services for employees’ families </a:t>
            </a:r>
          </a:p>
          <a:p>
            <a:r>
              <a:rPr lang="en-US" sz="2000" dirty="0" smtClean="0"/>
              <a:t>Need opportunities for employee input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Wellness Programs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pic>
        <p:nvPicPr>
          <p:cNvPr id="10" name="Picture 1" descr="C:\Users\Susan\AppData\Local\Microsoft\Windows\Temporary Internet Files\Content.IE5\XLJQ3QYB\MP900408967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447800"/>
            <a:ext cx="3200400" cy="47982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247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Health and safety concerns for foreign work assignments</a:t>
            </a:r>
          </a:p>
          <a:p>
            <a:pPr lvl="0"/>
            <a:r>
              <a:rPr lang="en-US" sz="2400" dirty="0" smtClean="0"/>
              <a:t>Health related items </a:t>
            </a:r>
          </a:p>
          <a:p>
            <a:pPr lvl="1"/>
            <a:r>
              <a:rPr lang="en-US" sz="1800" dirty="0" smtClean="0"/>
              <a:t>Up-to-date health certificate providing records of employee vaccinations</a:t>
            </a:r>
          </a:p>
          <a:p>
            <a:pPr lvl="1"/>
            <a:r>
              <a:rPr lang="en-US" sz="1800" dirty="0" smtClean="0"/>
              <a:t>General first aid kit that includes over-the-counter and prescription medications and other supplies that might not be available to U.S. workers abroad </a:t>
            </a:r>
          </a:p>
          <a:p>
            <a:pPr lvl="0"/>
            <a:r>
              <a:rPr lang="en-US" sz="2400" dirty="0" smtClean="0"/>
              <a:t>Safety concerns</a:t>
            </a:r>
          </a:p>
          <a:p>
            <a:pPr lvl="1"/>
            <a:r>
              <a:rPr lang="en-US" sz="1800" dirty="0" smtClean="0"/>
              <a:t>Emergency plans help expatriates anticipate medical needs and locate resources </a:t>
            </a:r>
          </a:p>
          <a:p>
            <a:pPr lvl="1"/>
            <a:r>
              <a:rPr lang="en-US" sz="1800" dirty="0" smtClean="0"/>
              <a:t>U.S. Department of State “hotline” provides travel alerts about such issues as terrorist activity or disease outbreaks	 </a:t>
            </a:r>
          </a:p>
          <a:p>
            <a:pPr lvl="1"/>
            <a:r>
              <a:rPr lang="en-US" sz="1800" dirty="0" smtClean="0"/>
              <a:t>Security concerns prompt recommendations regarding travel modes, attire, and “blending in” </a:t>
            </a:r>
          </a:p>
          <a:p>
            <a:pPr lvl="1"/>
            <a:r>
              <a:rPr lang="en-US" sz="1800" dirty="0" smtClean="0"/>
              <a:t>U.S. State Department has a website and an app for travelers: </a:t>
            </a:r>
            <a:r>
              <a:rPr lang="en-US" sz="1800" dirty="0" smtClean="0">
                <a:hlinkClick r:id="rId2"/>
              </a:rPr>
              <a:t>click here</a:t>
            </a:r>
            <a:endParaRPr lang="en-US" sz="1800" dirty="0" smtClean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International Safety and Health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159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</a:t>
            </a:r>
            <a:r>
              <a:rPr lang="en-US" smtClean="0"/>
              <a:t>or False?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3400" y="1631576"/>
            <a:ext cx="8610600" cy="502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1. It’s not management’s responsibility to provide a safe and healthy workplace.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</a:rPr>
              <a:t>False!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2. OSHA </a:t>
            </a:r>
            <a:r>
              <a:rPr lang="en-US" dirty="0">
                <a:solidFill>
                  <a:srgbClr val="000000"/>
                </a:solidFill>
              </a:rPr>
              <a:t>applies to almost every U.S. business engaged in interstate commerce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</a:rPr>
              <a:t>True!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3. Most attorneys recommend companies cooperate with OSHA inspectors.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</a:rPr>
              <a:t>True!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4. Smoking bans work best when they take a “cold turkey” approach.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</a:rPr>
              <a:t>False!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5. HR should clarify expectations of employees in an effort to reduce worker stress.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</a:rPr>
              <a:t>True!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6. EAPs give employees visits with counselors at the company’s expense.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</a:rPr>
              <a:t>True!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801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OSHA </a:t>
            </a:r>
            <a:endParaRPr lang="en-US" dirty="0" smtClean="0"/>
          </a:p>
          <a:p>
            <a:r>
              <a:rPr lang="en-US" sz="2400" dirty="0" smtClean="0"/>
              <a:t>Created by Occupational Safety and Health Act in 1970</a:t>
            </a:r>
          </a:p>
          <a:p>
            <a:r>
              <a:rPr lang="en-US" sz="2400" dirty="0" smtClean="0"/>
              <a:t>Established health and safety standards and empowered OSH Administration to ensure standards are met</a:t>
            </a:r>
          </a:p>
          <a:p>
            <a:r>
              <a:rPr lang="en-US" sz="2400" dirty="0" smtClean="0"/>
              <a:t>Authorized inspections and fines for violations  </a:t>
            </a:r>
          </a:p>
          <a:p>
            <a:r>
              <a:rPr lang="en-US" sz="2400" dirty="0" smtClean="0"/>
              <a:t>Requires employers to keep records of illnesses and injuries, and calculate accident ratios</a:t>
            </a:r>
          </a:p>
          <a:p>
            <a:r>
              <a:rPr lang="en-US" sz="2400" dirty="0" smtClean="0"/>
              <a:t>Applies to almost every U.S. business engaged in interstate commerce 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Occupational Safety and Health Act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6200" y="15240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181600"/>
            <a:ext cx="3109913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OSHA’s Six Inspection Priorities</a:t>
            </a:r>
            <a:endParaRPr lang="en-US" dirty="0" smtClean="0"/>
          </a:p>
          <a:p>
            <a:r>
              <a:rPr lang="en-US" sz="2800" dirty="0" smtClean="0"/>
              <a:t>Imminent danger  </a:t>
            </a:r>
          </a:p>
          <a:p>
            <a:pPr lvl="1"/>
            <a:r>
              <a:rPr lang="en-US" sz="2400" dirty="0" smtClean="0"/>
              <a:t>Where an </a:t>
            </a:r>
            <a:r>
              <a:rPr lang="en-US" sz="2400" dirty="0" smtClean="0"/>
              <a:t>accident is about to occur</a:t>
            </a:r>
          </a:p>
          <a:p>
            <a:r>
              <a:rPr lang="en-US" sz="2800" dirty="0" smtClean="0"/>
              <a:t>Fatalities and catastrophes </a:t>
            </a:r>
          </a:p>
          <a:p>
            <a:pPr lvl="1"/>
            <a:r>
              <a:rPr lang="en-US" sz="2400" dirty="0" smtClean="0"/>
              <a:t>Accidents </a:t>
            </a:r>
            <a:r>
              <a:rPr lang="en-US" sz="2400" dirty="0" smtClean="0"/>
              <a:t>that have led to serious injuries or </a:t>
            </a:r>
            <a:r>
              <a:rPr lang="en-US" sz="2400" dirty="0" smtClean="0"/>
              <a:t>death must be reported</a:t>
            </a:r>
            <a:r>
              <a:rPr lang="en-US" sz="2400" dirty="0" smtClean="0"/>
              <a:t> </a:t>
            </a:r>
            <a:r>
              <a:rPr lang="en-US" sz="2400" dirty="0" smtClean="0"/>
              <a:t>within 8 hours </a:t>
            </a:r>
          </a:p>
          <a:p>
            <a:r>
              <a:rPr lang="en-US" sz="2800" dirty="0" smtClean="0"/>
              <a:t>Employee complaints  </a:t>
            </a:r>
          </a:p>
          <a:p>
            <a:pPr lvl="1"/>
            <a:r>
              <a:rPr lang="en-US" sz="2400" dirty="0" smtClean="0"/>
              <a:t>Employees have </a:t>
            </a:r>
            <a:r>
              <a:rPr lang="en-US" sz="2400" dirty="0" smtClean="0"/>
              <a:t>right to call OSHA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Occupational Safety and Health Act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9000"/>
          </a:xfrm>
        </p:spPr>
        <p:txBody>
          <a:bodyPr/>
          <a:lstStyle/>
          <a:p>
            <a:r>
              <a:rPr lang="en-US" sz="2800" dirty="0" smtClean="0"/>
              <a:t>Referrals </a:t>
            </a:r>
          </a:p>
          <a:p>
            <a:pPr lvl="1"/>
            <a:r>
              <a:rPr lang="en-US" sz="2400" dirty="0" smtClean="0"/>
              <a:t>from other federal, state or local agencies, individuals, or news media</a:t>
            </a:r>
            <a:r>
              <a:rPr lang="en-US" sz="2400" b="1" i="1" dirty="0" smtClean="0"/>
              <a:t> </a:t>
            </a:r>
            <a:endParaRPr lang="en-US" sz="2400" dirty="0" smtClean="0"/>
          </a:p>
          <a:p>
            <a:r>
              <a:rPr lang="en-US" sz="2800" dirty="0" smtClean="0"/>
              <a:t>Follow-ups </a:t>
            </a:r>
          </a:p>
          <a:p>
            <a:pPr lvl="1"/>
            <a:r>
              <a:rPr lang="en-US" sz="2400" dirty="0" smtClean="0"/>
              <a:t>inspection of industries with the highest injury or illness rates </a:t>
            </a:r>
          </a:p>
          <a:p>
            <a:r>
              <a:rPr lang="en-US" sz="2800" dirty="0" smtClean="0"/>
              <a:t>Planned or Programmed Investigations </a:t>
            </a:r>
          </a:p>
          <a:p>
            <a:pPr lvl="1"/>
            <a:r>
              <a:rPr lang="en-US" sz="2400" dirty="0" smtClean="0"/>
              <a:t>of industries with high injury rates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Occupational Safety and Health Act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66800" y="1447800"/>
            <a:ext cx="6934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219199" y="5398452"/>
            <a:ext cx="1870075" cy="376238"/>
          </a:xfrm>
          <a:prstGeom prst="rect">
            <a:avLst/>
          </a:prstGeom>
          <a:solidFill>
            <a:srgbClr val="E6E6C2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meat processing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43000" y="5943600"/>
            <a:ext cx="2889250" cy="379413"/>
          </a:xfrm>
          <a:prstGeom prst="rect">
            <a:avLst/>
          </a:prstGeom>
          <a:solidFill>
            <a:srgbClr val="E6E6C2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lumber and wood products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369252" y="5398452"/>
            <a:ext cx="2581275" cy="376238"/>
          </a:xfrm>
          <a:prstGeom prst="rect">
            <a:avLst/>
          </a:prstGeom>
          <a:solidFill>
            <a:srgbClr val="E6E6C2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roofing and sheet metal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218710" y="5942717"/>
            <a:ext cx="2263775" cy="376237"/>
          </a:xfrm>
          <a:prstGeom prst="rect">
            <a:avLst/>
          </a:prstGeom>
          <a:solidFill>
            <a:srgbClr val="E6E6C2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chemical processing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81725" y="5398452"/>
            <a:ext cx="1590675" cy="376238"/>
          </a:xfrm>
          <a:prstGeom prst="rect">
            <a:avLst/>
          </a:prstGeom>
          <a:solidFill>
            <a:srgbClr val="E6E6C2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transportation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588125" y="5941834"/>
            <a:ext cx="1489075" cy="376237"/>
          </a:xfrm>
          <a:prstGeom prst="rect">
            <a:avLst/>
          </a:prstGeom>
          <a:solidFill>
            <a:srgbClr val="E6E6C2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warehousing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OSHA’s Record-Keeping Requirements</a:t>
            </a:r>
          </a:p>
          <a:p>
            <a:r>
              <a:rPr lang="en-US" sz="2400" dirty="0" smtClean="0"/>
              <a:t>Industries with high incidences of injury (incident rates) must keep records for OSHA</a:t>
            </a:r>
          </a:p>
          <a:p>
            <a:pPr lvl="1"/>
            <a:r>
              <a:rPr lang="en-US" sz="2000" dirty="0" smtClean="0">
                <a:hlinkClick r:id="rId2"/>
              </a:rPr>
              <a:t>Form 300 </a:t>
            </a:r>
            <a:r>
              <a:rPr lang="en-US" sz="2000" dirty="0" smtClean="0"/>
              <a:t>must be maintained by employers</a:t>
            </a:r>
          </a:p>
          <a:p>
            <a:r>
              <a:rPr lang="en-US" sz="2400" dirty="0" smtClean="0"/>
              <a:t>Must report any work-related illness; report injuries that require medical treatment besides first aid, involve loss of consciousness, restriction of work or motion, or transfer to another job </a:t>
            </a:r>
          </a:p>
          <a:p>
            <a:r>
              <a:rPr lang="en-US" sz="2400" dirty="0" smtClean="0"/>
              <a:t>Incidence </a:t>
            </a:r>
            <a:r>
              <a:rPr lang="en-US" sz="2400" dirty="0" smtClean="0"/>
              <a:t>rate:  number of illnesses, injuries or lost workdays as it relates to a common base of full-time employees </a:t>
            </a:r>
            <a:r>
              <a:rPr lang="en-US" dirty="0" smtClean="0"/>
              <a:t> 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Occupational Safety and Health Act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1667996"/>
            <a:ext cx="9144000" cy="4809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Must an injury or illness at work be recorded?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5769D2-CE47-47E2-A8D5-EC8E3F99163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05000"/>
            <a:ext cx="7661130" cy="420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OSHA Punitive Actions</a:t>
            </a:r>
          </a:p>
          <a:p>
            <a:r>
              <a:rPr lang="en-US" sz="2800" dirty="0" smtClean="0"/>
              <a:t>Omnibus Budget Reconciliation Act of 1990 allows fines up to $70,000 if violation is severe, willful and repetitive </a:t>
            </a:r>
          </a:p>
          <a:p>
            <a:r>
              <a:rPr lang="en-US" sz="2800" dirty="0" smtClean="0"/>
              <a:t>Fines can be for safety violations or failure to keep adequate records </a:t>
            </a:r>
          </a:p>
          <a:p>
            <a:r>
              <a:rPr lang="en-US" sz="2800" dirty="0" smtClean="0"/>
              <a:t>Courts have backed criminal charges against executives when they have willfully violated health and safety laws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Occupational Safety and Health 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530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OSHA Provides</a:t>
            </a:r>
          </a:p>
          <a:p>
            <a:r>
              <a:rPr lang="en-US" sz="2800" dirty="0" smtClean="0"/>
              <a:t>Education and training for employees and employers </a:t>
            </a:r>
          </a:p>
          <a:p>
            <a:r>
              <a:rPr lang="en-US" sz="2800" dirty="0" smtClean="0"/>
              <a:t>Assistance with creating a safer workplace</a:t>
            </a:r>
          </a:p>
          <a:p>
            <a:pPr lvl="1"/>
            <a:r>
              <a:rPr lang="en-US" sz="2400" dirty="0" smtClean="0"/>
              <a:t>Developing management commitment</a:t>
            </a:r>
          </a:p>
          <a:p>
            <a:pPr lvl="1"/>
            <a:r>
              <a:rPr lang="en-US" sz="2400" dirty="0" smtClean="0"/>
              <a:t>Facilitating employee involvement</a:t>
            </a:r>
          </a:p>
          <a:p>
            <a:pPr lvl="1"/>
            <a:r>
              <a:rPr lang="en-US" sz="2400" dirty="0" smtClean="0"/>
              <a:t>Worksite analysis to analyze possible hazards</a:t>
            </a:r>
          </a:p>
          <a:p>
            <a:pPr lvl="1"/>
            <a:r>
              <a:rPr lang="en-US" sz="2400" dirty="0" smtClean="0"/>
              <a:t>Hazard prevention and control</a:t>
            </a:r>
          </a:p>
          <a:p>
            <a:pPr lvl="1"/>
            <a:r>
              <a:rPr lang="en-US" sz="2400" dirty="0" smtClean="0"/>
              <a:t>Training for employees, supervisors and managers</a:t>
            </a:r>
            <a:endParaRPr lang="en-US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OSHA: A Resource for Employers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769D2-CE47-47E2-A8D5-EC8E3F99163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mple Chapter 1 with footer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rm11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 Chapter 1 with footers</Template>
  <TotalTime>329</TotalTime>
  <Words>1588</Words>
  <Application>Microsoft Office PowerPoint</Application>
  <PresentationFormat>On-screen Show (4:3)</PresentationFormat>
  <Paragraphs>280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Sample Chapter 1 with footers</vt:lpstr>
      <vt:lpstr>Content slide master</vt:lpstr>
      <vt:lpstr>Slide 1</vt:lpstr>
      <vt:lpstr>Introduction</vt:lpstr>
      <vt:lpstr>The Occupational Safety and Health Act</vt:lpstr>
      <vt:lpstr>The Occupational Safety and Health Act</vt:lpstr>
      <vt:lpstr>The Occupational Safety and Health Act</vt:lpstr>
      <vt:lpstr>The Occupational Safety and Health Act</vt:lpstr>
      <vt:lpstr>Must an injury or illness at work be recorded?</vt:lpstr>
      <vt:lpstr>The Occupational Safety and Health Act</vt:lpstr>
      <vt:lpstr>OSHA: A Resource for Employers</vt:lpstr>
      <vt:lpstr>OSHA: A Resource for Employers</vt:lpstr>
      <vt:lpstr>Contemporary Safety and Health Issues</vt:lpstr>
      <vt:lpstr>Contemporary Safety and Health Issues</vt:lpstr>
      <vt:lpstr>Contemporary Safety and Health Issues</vt:lpstr>
      <vt:lpstr>Contemporary Safety and Health Issues</vt:lpstr>
      <vt:lpstr>Contemporary Safety and Health Issues</vt:lpstr>
      <vt:lpstr>Contemporary Safety and Health Issues</vt:lpstr>
      <vt:lpstr>Contemporary Safety and Health Issues</vt:lpstr>
      <vt:lpstr>Contemporary Safety and Health Issues</vt:lpstr>
      <vt:lpstr>Major sources of stress</vt:lpstr>
      <vt:lpstr>Contemporary Safety and Health Issues</vt:lpstr>
      <vt:lpstr>Contemporary Safety and Health Issues</vt:lpstr>
      <vt:lpstr>Contemporary Safety and Health Issues</vt:lpstr>
      <vt:lpstr>Contemporary Safety and Health Issues</vt:lpstr>
      <vt:lpstr>Contemporary Safety and Health Issues</vt:lpstr>
      <vt:lpstr>Employee Assistance Programs</vt:lpstr>
      <vt:lpstr>The Employee Assistance Program</vt:lpstr>
      <vt:lpstr>Wellness Programs</vt:lpstr>
      <vt:lpstr>International Safety and Health</vt:lpstr>
      <vt:lpstr>True or False?</vt:lpstr>
    </vt:vector>
  </TitlesOfParts>
  <Company>Frostburg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 Verhulst</dc:creator>
  <cp:lastModifiedBy>Susan</cp:lastModifiedBy>
  <cp:revision>18</cp:revision>
  <dcterms:created xsi:type="dcterms:W3CDTF">2012-11-01T17:28:09Z</dcterms:created>
  <dcterms:modified xsi:type="dcterms:W3CDTF">2013-02-17T23:43:44Z</dcterms:modified>
</cp:coreProperties>
</file>