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653" r:id="rId2"/>
    <p:sldId id="654" r:id="rId3"/>
    <p:sldId id="655" r:id="rId4"/>
    <p:sldId id="663" r:id="rId5"/>
    <p:sldId id="664" r:id="rId6"/>
    <p:sldId id="656" r:id="rId7"/>
    <p:sldId id="657" r:id="rId8"/>
    <p:sldId id="658" r:id="rId9"/>
    <p:sldId id="659" r:id="rId10"/>
    <p:sldId id="661" r:id="rId11"/>
    <p:sldId id="662" r:id="rId12"/>
    <p:sldId id="665" r:id="rId13"/>
    <p:sldId id="666" r:id="rId14"/>
    <p:sldId id="667" r:id="rId15"/>
    <p:sldId id="668" r:id="rId16"/>
    <p:sldId id="669" r:id="rId17"/>
    <p:sldId id="670" r:id="rId18"/>
    <p:sldId id="671" r:id="rId19"/>
    <p:sldId id="672" r:id="rId20"/>
    <p:sldId id="673" r:id="rId21"/>
    <p:sldId id="674" r:id="rId22"/>
    <p:sldId id="675" r:id="rId23"/>
    <p:sldId id="6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4B07B-C674-4367-8D73-AEA6204E110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DBB2A-05F7-4316-9B14-76CDB455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8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C8EC32E-E6F3-CB71-E10B-6BC120D01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1FE96-6A85-4D26-8C95-A71532ECEA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380EE-860B-2F95-6F7B-3F71A09D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30CC33-F7C3-07BF-96C1-AC4857B4F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2E532-548D-2C8D-91FE-630758743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135013-E40C-6F4F-BE3C-4871A65E2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FADC1C-A4C2-4037-3DC0-8EB597D9D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B0431-9AA7-4616-9CB3-78757FD5B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621319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92914-F4BE-9CB6-45B5-3BBC3F20D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76444-E2B7-B7C6-FD87-A278A835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7FF743-7AAD-745E-95AA-196AA73D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C7A0-7285-4B14-AA81-516D307F0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258284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597C4-4806-E1C5-1F5B-D7D94C2A9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3A0AA1-287C-3285-2D98-CE959EFF3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28DBE-8C53-91E5-4AC5-DE3B0883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9DB-779F-42DA-9E8F-B80720CB0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602348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79758B-A2C1-B07D-E139-0230A3D2B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1114F-14CA-8715-8928-5AE546656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F64AB-9CBD-5CD7-7CD3-E0DD8D8F3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7734-22CA-4CE5-9D66-C9785E990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435893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0F9490-9177-BA23-66AB-4390E8863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6FC8F-E3AC-7EC9-F1A8-64C8738FE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51A26-9C42-F498-1FB2-F102358F4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F387B-7086-4138-8FD0-D9149C765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002448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A307-58FD-8444-E496-E9A5455A4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54670-0FB8-D728-5E0E-13FC93E5C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6D70B-4C1F-9B0E-D881-23B000737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EEA1-9D5B-420D-AE17-E1301F194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394961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9EE9A6-4987-1110-C4B8-C17E9231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820585-B8B1-F0AC-DA64-7B957919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CF69F3-96A4-A555-78E4-A6BE2ECD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354B-AF51-44F2-99FF-73EBF026F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104603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32D58B-EF2F-6DEF-607F-EAEF7BF3D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B9AD7A-F3E7-51B9-3763-B3612053D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E8937E-8DA3-1885-DA39-74003BA75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504A-8FE3-4AD7-8B7E-C457794FD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052898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698EAC-D9B5-62EE-1F03-208340128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46B2D6-AC01-5B42-5EE3-3A6930885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91BA1C-62CE-67DC-7AC2-BBCF8D23A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40C3B-EA39-4012-BB78-EEA54E799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938632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25514-6A75-AE2C-E11D-582EDF1F0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7620-74AA-BEF7-13E7-20969ED35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54CD8-6BBE-2104-7B43-3760E0102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8E4E-5E61-4931-ABCB-E852B07F4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461357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34BF3-F5DB-F221-6BF1-584F34ADF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5DC77-C759-FAD6-C9B0-A8A119474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EC1CF-4F8E-F37D-B5DF-F0102E847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A33E-45EB-417F-84D7-47D7841B0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135404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7E95E7-223E-28D7-0B83-0408B93BC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394180-F7A2-44A5-DD9E-03124EC1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EE99FD-40EA-8844-2B6F-37BC5A154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7EFD14-3B2B-2CD1-29D8-94EA58700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21FA1-FF8F-BA20-FAAF-DE86DAE69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B3A4E4-ADC8-46DA-AB6C-E9D0927F3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01648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49337C-FD9A-7B15-9245-F669283F7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3632200"/>
            <a:ext cx="2493962" cy="1143000"/>
          </a:xfrm>
        </p:spPr>
        <p:txBody>
          <a:bodyPr/>
          <a:lstStyle/>
          <a:p>
            <a:br>
              <a:rPr lang="en-US" altLang="en-US" sz="4200" dirty="0">
                <a:solidFill>
                  <a:schemeClr val="bg2"/>
                </a:solidFill>
              </a:rPr>
            </a:br>
            <a:r>
              <a:rPr lang="en-US" alt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1</a:t>
            </a:r>
            <a:br>
              <a:rPr lang="en-US" altLang="en-US" sz="14200" b="1" dirty="0">
                <a:solidFill>
                  <a:schemeClr val="bg2"/>
                </a:solidFill>
              </a:rPr>
            </a:b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4613BD6-4632-F9B6-3F8D-F35C01D1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226051"/>
            <a:ext cx="609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Rana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Taimur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Khan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Lecturer GCUF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8BFF37-355A-9167-A6E7-9BB5D589593B}"/>
              </a:ext>
            </a:extLst>
          </p:cNvPr>
          <p:cNvSpPr txBox="1">
            <a:spLocks/>
          </p:cNvSpPr>
          <p:nvPr/>
        </p:nvSpPr>
        <p:spPr bwMode="auto">
          <a:xfrm>
            <a:off x="6400801" y="1416050"/>
            <a:ext cx="4151313" cy="2374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Design and Architecture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65" name="Graphic 6" descr="Computer">
            <a:extLst>
              <a:ext uri="{FF2B5EF4-FFF2-40B4-BE49-F238E27FC236}">
                <a16:creationId xmlns:a16="http://schemas.microsoft.com/office/drawing/2014/main" id="{04A1345F-3496-6685-F908-4D75571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-304800"/>
            <a:ext cx="46609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54ED7-90E5-57A7-047F-2AD78F01E60A}"/>
              </a:ext>
            </a:extLst>
          </p:cNvPr>
          <p:cNvCxnSpPr/>
          <p:nvPr/>
        </p:nvCxnSpPr>
        <p:spPr bwMode="auto">
          <a:xfrm>
            <a:off x="4322764" y="3810000"/>
            <a:ext cx="63452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3421-9D06-E5B1-B703-5774F01E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should be the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D2BC-66E3-C96D-CEE1-483C87E1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be easy to implement.</a:t>
            </a: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be efficient</a:t>
            </a: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be easily extendible to meet new needs. </a:t>
            </a:r>
          </a:p>
        </p:txBody>
      </p:sp>
    </p:spTree>
    <p:extLst>
      <p:ext uri="{BB962C8B-B14F-4D97-AF65-F5344CB8AC3E}">
        <p14:creationId xmlns:p14="http://schemas.microsoft.com/office/powerpoint/2010/main" val="4131245614"/>
      </p:ext>
    </p:ext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B67A-FF15-4AE3-5FBC-65F5EA60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Design </a:t>
            </a:r>
            <a:b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7AC7-F92D-205E-E50C-29A7B377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Poorly design programs are difficult to understand and modify.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0CB9D-1856-47F8-1B0F-0DCA84DC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302327" y="3171227"/>
            <a:ext cx="9060873" cy="37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09606"/>
      </p:ext>
    </p:extLst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B3F8-B2D7-E9DB-0BE6-B973E811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Design </a:t>
            </a:r>
            <a:b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 and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7050-95D3-523B-8CC4-5F77C5C8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size does matter</a:t>
            </a:r>
          </a:p>
          <a:p>
            <a:r>
              <a:rPr lang="en-US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larger the program the more pronounced are the consequences of poor design.</a:t>
            </a:r>
          </a:p>
        </p:txBody>
      </p:sp>
    </p:spTree>
    <p:extLst>
      <p:ext uri="{BB962C8B-B14F-4D97-AF65-F5344CB8AC3E}">
        <p14:creationId xmlns:p14="http://schemas.microsoft.com/office/powerpoint/2010/main" val="1495803672"/>
      </p:ext>
    </p:ext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03AA-D96F-38AD-E81D-86901F3F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Design </a:t>
            </a:r>
            <a:b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Complexities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D588-1B77-B50C-619A-6D778A7F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Mainly there are two types of Complexities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Essential Complexities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Complexities that are inherent in the problem 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Accidental/Incidental Complexities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Complexities that are artifacts of the solution.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57424"/>
      </p:ext>
    </p:extLst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4093-BB31-B041-6151-E17EF122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Design </a:t>
            </a:r>
            <a:b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Complexities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CA1A-9240-B6C1-6183-39C95D16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total amount of complexity in a software solution is: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Essential Complexities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+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Accidental Complexities</a:t>
            </a:r>
          </a:p>
        </p:txBody>
      </p:sp>
    </p:spTree>
    <p:extLst>
      <p:ext uri="{BB962C8B-B14F-4D97-AF65-F5344CB8AC3E}">
        <p14:creationId xmlns:p14="http://schemas.microsoft.com/office/powerpoint/2010/main" val="1796512699"/>
      </p:ext>
    </p:extLst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75FA-6250-C156-1B10-21A76E8A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 of Design in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D70B-BBBE-4479-0BEF-B8AC603B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is an antidote to Complexity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is a primary tool for managing essential and accidental complexities in software.</a:t>
            </a:r>
            <a:endParaRPr lang="en-US" sz="2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44171"/>
      </p:ext>
    </p:extLst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2F27-A8D5-D9E1-5F02-5410A79C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Design</a:t>
            </a:r>
            <a:b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is Software Design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A4486-5063-F4B7-4C4A-43AE9966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97860"/>
            <a:ext cx="10363200" cy="4184073"/>
          </a:xfrm>
        </p:spPr>
        <p:txBody>
          <a:bodyPr/>
          <a:lstStyle/>
          <a:p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3200" spc="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3200" spc="1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3200" spc="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abstraction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solution</a:t>
            </a:r>
            <a:r>
              <a:rPr lang="en-US" sz="3200" spc="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en-US" sz="3200" spc="1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yet</a:t>
            </a:r>
            <a:r>
              <a:rPr lang="en-US" sz="3200" spc="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 </a:t>
            </a:r>
            <a:r>
              <a:rPr lang="en-US" sz="3200" spc="-28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</a:p>
          <a:p>
            <a:pPr marL="0" indent="0">
              <a:buNone/>
            </a:pPr>
            <a:endParaRPr lang="en-US" sz="320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A83214E-CE74-023C-4EA7-8E675710911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091" y="3038622"/>
            <a:ext cx="9762979" cy="3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05976"/>
      </p:ext>
    </p:extLst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C4DD-E1A8-3553-7505-50AD2EFB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Design</a:t>
            </a:r>
            <a:b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science or an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2F4B-7CD6-38B1-46BB-DD6C51F41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Science is a repeatable process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 is not a repeatable process it can be unique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86020"/>
      </p:ext>
    </p:extLst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A196-4D76-B1AE-8875-9A011B39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Difficulty with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65C8-26EC-B4C2-0A8B-D93254ED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Design is an art as well as Science </a:t>
            </a:r>
          </a:p>
        </p:txBody>
      </p:sp>
    </p:spTree>
    <p:extLst>
      <p:ext uri="{BB962C8B-B14F-4D97-AF65-F5344CB8AC3E}">
        <p14:creationId xmlns:p14="http://schemas.microsoft.com/office/powerpoint/2010/main" val="3880648780"/>
      </p:ext>
    </p:extLst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C404-FF31-E8F9-209B-FFFDB260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Design </a:t>
            </a:r>
            <a:b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Wicked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3C5B-595D-9B79-9115-485921B1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Wicked Problem:</a:t>
            </a: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problem that can only be clearly defined by completely solving it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-Even those proficient at software design might not be able to fully explain how they arrived at the result.</a:t>
            </a:r>
          </a:p>
        </p:txBody>
      </p:sp>
    </p:spTree>
    <p:extLst>
      <p:ext uri="{BB962C8B-B14F-4D97-AF65-F5344CB8AC3E}">
        <p14:creationId xmlns:p14="http://schemas.microsoft.com/office/powerpoint/2010/main" val="404526369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D3FF-1A4A-4F44-9505-085725AF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What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6C9B-274A-0BF9-5D0B-ED678C9FF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Design: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Cambridge Dictionary Definition: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make or draw plans for something, for example clothes or buildings.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0909"/>
      </p:ext>
    </p:extLst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AE71-7922-80F7-F4A8-F4D27182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Process </a:t>
            </a:r>
            <a:b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Systematic and 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C7AD-3079-8773-673A-01E19932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design process can be made more systematic and predictable through the applications of methods, techniques and patterns all applied according to principles and heuristics.</a:t>
            </a:r>
          </a:p>
        </p:txBody>
      </p:sp>
    </p:spTree>
    <p:extLst>
      <p:ext uri="{BB962C8B-B14F-4D97-AF65-F5344CB8AC3E}">
        <p14:creationId xmlns:p14="http://schemas.microsoft.com/office/powerpoint/2010/main" val="737015629"/>
      </p:ext>
    </p:extLst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66E7-4128-2C3F-9568-C60DC411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Dealing with Software Complexity Different rules and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59BF-9D9E-5940-7D9E-1AE3FD69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81199"/>
            <a:ext cx="10543310" cy="4710545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2"/>
                </a:solidFill>
              </a:rPr>
              <a:t>1. Essential Complexities 	     2. Accidental/Incidental Complexities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Complexities that are </a:t>
            </a:r>
            <a:r>
              <a:rPr lang="en-US" sz="2400" dirty="0">
                <a:solidFill>
                  <a:schemeClr val="bg2"/>
                </a:solidFill>
              </a:rPr>
              <a:t>		      	       </a:t>
            </a:r>
            <a:r>
              <a:rPr lang="en-US" sz="2000" dirty="0">
                <a:solidFill>
                  <a:schemeClr val="bg2"/>
                </a:solidFill>
              </a:rPr>
              <a:t>Complexities that are artifacts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inherent in the problem			         of the solution.</a:t>
            </a:r>
            <a:endParaRPr lang="en-US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pPr algn="just"/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 design does not reduce the total amount of essential complexity in a solution, but it will reduce the amount of complexity that a programmer has to deal with at any one time.</a:t>
            </a:r>
            <a:endParaRPr lang="en-US" sz="2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good design will manage essential complexities inherent in the problem without adding to accidental complexities consequential to the solution.</a:t>
            </a:r>
            <a:r>
              <a:rPr lang="en-US" sz="2000" dirty="0">
                <a:solidFill>
                  <a:schemeClr val="bg2"/>
                </a:solidFill>
              </a:rPr>
              <a:t>					        </a:t>
            </a:r>
            <a:r>
              <a:rPr lang="en-US" dirty="0">
                <a:solidFill>
                  <a:schemeClr val="bg2"/>
                </a:solidFill>
              </a:rPr>
              <a:t>		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7F219C-7298-F7BA-C0F2-78E93C70185B}"/>
              </a:ext>
            </a:extLst>
          </p:cNvPr>
          <p:cNvCxnSpPr>
            <a:cxnSpLocks/>
          </p:cNvCxnSpPr>
          <p:nvPr/>
        </p:nvCxnSpPr>
        <p:spPr bwMode="auto">
          <a:xfrm>
            <a:off x="5389417" y="2286000"/>
            <a:ext cx="0" cy="16625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84409"/>
      </p:ext>
    </p:extLst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E78B-2D0C-87A5-E734-26FCF9A2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Dealing with Software Complexity Different rules and principles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981F-0040-5D7A-E579-0225BC85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Modularity:</a:t>
            </a:r>
          </a:p>
          <a:p>
            <a:pPr algn="just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subdivide the solution into smaller and easier to manage components. After that we apply </a:t>
            </a: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 and Conquer rule.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Hierarchical Organization:</a:t>
            </a:r>
          </a:p>
          <a:p>
            <a:pPr algn="just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Larger components maybe composed of smaller components.</a:t>
            </a:r>
          </a:p>
        </p:txBody>
      </p:sp>
    </p:spTree>
    <p:extLst>
      <p:ext uri="{BB962C8B-B14F-4D97-AF65-F5344CB8AC3E}">
        <p14:creationId xmlns:p14="http://schemas.microsoft.com/office/powerpoint/2010/main" val="3331275565"/>
      </p:ext>
    </p:extLst>
  </p:cSld>
  <p:clrMapOvr>
    <a:masterClrMapping/>
  </p:clrMapOvr>
  <p:transition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0626-9206-097A-B81F-690C53E7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Dealing with Software Complexity Different rules and principles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F1BD-635D-E4DC-1D0C-79736EF4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Information Hiding:</a:t>
            </a: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Hide details and complexity behind simple interface.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Abstraction:</a:t>
            </a: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abstraction to suppress details in place where they are unnecessary</a:t>
            </a: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DAFF7ABB-F735-103E-ABF2-7DF1127CE5C9}"/>
              </a:ext>
            </a:extLst>
          </p:cNvPr>
          <p:cNvSpPr/>
          <p:nvPr/>
        </p:nvSpPr>
        <p:spPr bwMode="auto">
          <a:xfrm>
            <a:off x="2507673" y="5763491"/>
            <a:ext cx="7273636" cy="561109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69898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BBEC4-F454-52EA-ACC2-19FC79B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What and Why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3B32-9E42-9D64-E6E4-62871E59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Design: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Cambridge Dictionary Definition: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Noun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drawing or set of drawings showing how a building or product is to be made and how it will work and look.</a:t>
            </a:r>
          </a:p>
          <a:p>
            <a:pPr marL="0" indent="0" algn="ctr"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39399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BF1B-55B6-4148-7C2E-E0B00D0E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lang="en-US" sz="4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4400" b="1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lang="en-US" sz="4400" b="1" spc="-1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Discipline</a:t>
            </a:r>
            <a:r>
              <a:rPr lang="en-US" sz="4400" b="1" spc="-1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</a:t>
            </a:r>
            <a:r>
              <a:rPr lang="en-US" sz="4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Design: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CC93-42BF-DC26-5AB8-7B4CB91C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228600">
              <a:lnSpc>
                <a:spcPct val="100000"/>
              </a:lnSpc>
              <a:spcBef>
                <a:spcPts val="825"/>
              </a:spcBef>
              <a:buFont typeface="Microsoft Sans Serif"/>
              <a:buChar char=""/>
              <a:tabLst>
                <a:tab pos="469265" algn="l"/>
                <a:tab pos="469900" algn="l"/>
              </a:tabLst>
            </a:pP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3200" spc="-2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</a:t>
            </a:r>
            <a:r>
              <a:rPr lang="en-US" sz="3200" spc="-1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3200" spc="-1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spc="-1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world.</a:t>
            </a:r>
          </a:p>
          <a:p>
            <a:pPr marL="469265" indent="-228600">
              <a:lnSpc>
                <a:spcPct val="100000"/>
              </a:lnSpc>
              <a:spcBef>
                <a:spcPts val="855"/>
              </a:spcBef>
              <a:buFont typeface="Microsoft Sans Serif"/>
              <a:buChar char=""/>
              <a:tabLst>
                <a:tab pos="469265" algn="l"/>
                <a:tab pos="469900" algn="l"/>
              </a:tabLst>
            </a:pP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is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economically</a:t>
            </a:r>
            <a:r>
              <a:rPr lang="en-US" sz="3200" spc="-3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n-US" sz="3200" spc="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en-US" sz="3200" spc="-3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</a:t>
            </a:r>
          </a:p>
          <a:p>
            <a:pPr marL="469265" marR="5080" indent="-228600">
              <a:lnSpc>
                <a:spcPct val="102499"/>
              </a:lnSpc>
              <a:spcBef>
                <a:spcPts val="825"/>
              </a:spcBef>
              <a:buFont typeface="Microsoft Sans Serif"/>
              <a:buChar char=""/>
              <a:tabLst>
                <a:tab pos="469265" algn="l"/>
                <a:tab pos="469900" algn="l"/>
              </a:tabLst>
            </a:pP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US" sz="3200" spc="-2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3200" spc="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3200" spc="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3200" spc="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primitive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elements,</a:t>
            </a:r>
            <a:r>
              <a:rPr lang="en-US" sz="3200" spc="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3200" spc="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 from</a:t>
            </a:r>
            <a:r>
              <a:rPr lang="en-US" sz="3200" spc="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</a:t>
            </a:r>
            <a:r>
              <a:rPr lang="en-US" sz="3200" spc="-28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200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design.</a:t>
            </a:r>
            <a:endParaRPr lang="en-US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0030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6432-5D6E-3E03-6D22-C8A0270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lang="en-US" sz="4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4400" b="1" spc="-5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lang="en-US" sz="4400" b="1" spc="-1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Discipline</a:t>
            </a:r>
            <a:r>
              <a:rPr lang="en-US" sz="4400" b="1" spc="-1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</a:t>
            </a:r>
            <a:r>
              <a:rPr lang="en-US" sz="4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Design: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B71C7C7-06EC-D353-7180-1641C3F63D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4618" y="2189018"/>
            <a:ext cx="9573491" cy="39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96670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8DC0-BDA7-665C-D0DF-88CB05A2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we do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3A97-5262-13AF-C61F-670E390B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“You can use an eraser on the drafting table or a sledgehammer on the construction side.”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Frank Lloyd Wright</a:t>
            </a:r>
          </a:p>
        </p:txBody>
      </p:sp>
    </p:spTree>
    <p:extLst>
      <p:ext uri="{BB962C8B-B14F-4D97-AF65-F5344CB8AC3E}">
        <p14:creationId xmlns:p14="http://schemas.microsoft.com/office/powerpoint/2010/main" val="3242494091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DA23-4489-9E82-3F1A-270E402C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788004-B6BE-40C6-BB08-4A9A28B37534}"/>
              </a:ext>
            </a:extLst>
          </p:cNvPr>
          <p:cNvSpPr/>
          <p:nvPr/>
        </p:nvSpPr>
        <p:spPr bwMode="auto">
          <a:xfrm>
            <a:off x="5112329" y="2570018"/>
            <a:ext cx="5915889" cy="17179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0F980-9659-DC03-FE6B-CA62D6B3E5C3}"/>
              </a:ext>
            </a:extLst>
          </p:cNvPr>
          <p:cNvSpPr/>
          <p:nvPr/>
        </p:nvSpPr>
        <p:spPr bwMode="auto">
          <a:xfrm>
            <a:off x="138546" y="2570017"/>
            <a:ext cx="4364181" cy="17179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07D7C-3B9D-C2B4-685D-EA04A28FA7DA}"/>
              </a:ext>
            </a:extLst>
          </p:cNvPr>
          <p:cNvSpPr/>
          <p:nvPr/>
        </p:nvSpPr>
        <p:spPr bwMode="auto">
          <a:xfrm>
            <a:off x="5112329" y="4530437"/>
            <a:ext cx="5915890" cy="17179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6C84-6493-67F2-E6ED-EBDEA92B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7" y="1981199"/>
            <a:ext cx="11707090" cy="45442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System Specification </a:t>
            </a:r>
            <a:r>
              <a:rPr lang="en-US" dirty="0">
                <a:solidFill>
                  <a:schemeClr val="bg2"/>
                </a:solidFill>
              </a:rPr>
              <a:t>  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           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 Software Design Process   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					    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 “blueprint” for implementation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4BAC2F-2488-0532-566C-89E35C72737A}"/>
              </a:ext>
            </a:extLst>
          </p:cNvPr>
          <p:cNvSpPr/>
          <p:nvPr/>
        </p:nvSpPr>
        <p:spPr bwMode="auto">
          <a:xfrm>
            <a:off x="4571999" y="3020289"/>
            <a:ext cx="540330" cy="81741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1928CA70-B0AB-2EE9-3DC4-58745902D5B5}"/>
              </a:ext>
            </a:extLst>
          </p:cNvPr>
          <p:cNvSpPr/>
          <p:nvPr/>
        </p:nvSpPr>
        <p:spPr bwMode="auto">
          <a:xfrm rot="5400000">
            <a:off x="10079183" y="4260274"/>
            <a:ext cx="2535384" cy="665019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53279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606D-2B03-8EE1-FE62-7F2215D3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Objectives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2669-8790-5DBA-64F2-0E7C54C75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the design phase the software engineers apply their knowledge of:</a:t>
            </a:r>
          </a:p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problem Domain</a:t>
            </a:r>
          </a:p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70166124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B673-E210-CD0C-1128-37DD82D5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Objectives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9140-F342-FFBB-950A-8DA665AE9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Translate system specifications into plans for the technical implementation of the software.</a:t>
            </a: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 as a technical plan for implementation.</a:t>
            </a: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Specifies the overall structure and organization of the eventual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system or program should meet customer's need.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59117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3_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5591</TotalTime>
  <Words>724</Words>
  <Application>Microsoft Office PowerPoint</Application>
  <PresentationFormat>Widescreen</PresentationFormat>
  <Paragraphs>102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Microsoft Sans Serif</vt:lpstr>
      <vt:lpstr>Times New Roman</vt:lpstr>
      <vt:lpstr>3_Blank Presentation</vt:lpstr>
      <vt:lpstr> Lecture 1 </vt:lpstr>
      <vt:lpstr>Design What and Why</vt:lpstr>
      <vt:lpstr>Design What and Why</vt:lpstr>
      <vt:lpstr>Introduction to the Discipline of Design:</vt:lpstr>
      <vt:lpstr>Introduction to the Discipline of Design:</vt:lpstr>
      <vt:lpstr> Why we do design </vt:lpstr>
      <vt:lpstr>Design Objectives</vt:lpstr>
      <vt:lpstr>Design Objectives</vt:lpstr>
      <vt:lpstr>Design Objectives</vt:lpstr>
      <vt:lpstr>What should be the design </vt:lpstr>
      <vt:lpstr>Software Design  Complexity</vt:lpstr>
      <vt:lpstr>Software Design  Complexity and Size</vt:lpstr>
      <vt:lpstr>Software Design  Types of Complexities</vt:lpstr>
      <vt:lpstr>Software Design  Types of Complexities</vt:lpstr>
      <vt:lpstr>Role of Design in Complexity</vt:lpstr>
      <vt:lpstr>Software Design Why is Software Design Hard</vt:lpstr>
      <vt:lpstr>Software Design A science or an Art</vt:lpstr>
      <vt:lpstr>Difficulty with Design </vt:lpstr>
      <vt:lpstr>Software Design  A Wicked Problem</vt:lpstr>
      <vt:lpstr>Design Process  More Systematic and Predictable</vt:lpstr>
      <vt:lpstr>Dealing with Software Complexity Different rules and principles</vt:lpstr>
      <vt:lpstr>Dealing with Software Complexity Different rules and principles</vt:lpstr>
      <vt:lpstr>Dealing with Software Complexity Different rules and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1 </dc:title>
  <dc:creator>Rana TaiMur Khan</dc:creator>
  <cp:lastModifiedBy>TaiMur Rana Khan</cp:lastModifiedBy>
  <cp:revision>56</cp:revision>
  <dcterms:created xsi:type="dcterms:W3CDTF">2023-10-04T14:12:36Z</dcterms:created>
  <dcterms:modified xsi:type="dcterms:W3CDTF">2023-10-08T13:33:10Z</dcterms:modified>
</cp:coreProperties>
</file>