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653" r:id="rId2"/>
    <p:sldId id="654" r:id="rId3"/>
    <p:sldId id="659" r:id="rId4"/>
    <p:sldId id="655" r:id="rId5"/>
    <p:sldId id="657" r:id="rId6"/>
    <p:sldId id="656" r:id="rId7"/>
    <p:sldId id="658" r:id="rId8"/>
    <p:sldId id="660" r:id="rId9"/>
    <p:sldId id="661" r:id="rId10"/>
    <p:sldId id="662" r:id="rId11"/>
    <p:sldId id="663" r:id="rId12"/>
    <p:sldId id="664" r:id="rId13"/>
    <p:sldId id="665" r:id="rId14"/>
    <p:sldId id="666" r:id="rId15"/>
    <p:sldId id="667" r:id="rId16"/>
    <p:sldId id="668" r:id="rId17"/>
    <p:sldId id="669" r:id="rId18"/>
    <p:sldId id="6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7CA31-8591-42A7-B67E-4C84E554BC8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FF436-01DE-466E-BB56-64F14A48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C8EC32E-E6F3-CB71-E10B-6BC120D01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F1FE96-6A85-4D26-8C95-A71532ECEA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C5380EE-860B-2F95-6F7B-3F71A09D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30CC33-F7C3-07BF-96C1-AC4857B4F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2E532-548D-2C8D-91FE-630758743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135013-E40C-6F4F-BE3C-4871A65E2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FADC1C-A4C2-4037-3DC0-8EB597D9D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B0431-9AA7-4616-9CB3-78757FD5B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313466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92914-F4BE-9CB6-45B5-3BBC3F20D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76444-E2B7-B7C6-FD87-A278A8354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7FF743-7AAD-745E-95AA-196AA73D5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C7A0-7285-4B14-AA81-516D307F0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972607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1597C4-4806-E1C5-1F5B-D7D94C2A9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3A0AA1-287C-3285-2D98-CE959EFF3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828DBE-8C53-91E5-4AC5-DE3B0883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9DB-779F-42DA-9E8F-B80720CB0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712430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79758B-A2C1-B07D-E139-0230A3D2B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F1114F-14CA-8715-8928-5AE546656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F64AB-9CBD-5CD7-7CD3-E0DD8D8F3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7734-22CA-4CE5-9D66-C9785E990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606551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0F9490-9177-BA23-66AB-4390E8863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06FC8F-E3AC-7EC9-F1A8-64C8738FE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651A26-9C42-F498-1FB2-F102358F4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F387B-7086-4138-8FD0-D9149C765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44140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8A307-58FD-8444-E496-E9A5455A4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54670-0FB8-D728-5E0E-13FC93E5C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6D70B-4C1F-9B0E-D881-23B000737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EEA1-9D5B-420D-AE17-E1301F194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961138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9EE9A6-4987-1110-C4B8-C17E9231F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820585-B8B1-F0AC-DA64-7B957919D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CF69F3-96A4-A555-78E4-A6BE2ECD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354B-AF51-44F2-99FF-73EBF026F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694620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32D58B-EF2F-6DEF-607F-EAEF7BF3D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B9AD7A-F3E7-51B9-3763-B3612053D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E8937E-8DA3-1885-DA39-74003BA75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9504A-8FE3-4AD7-8B7E-C457794FD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29902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698EAC-D9B5-62EE-1F03-208340128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46B2D6-AC01-5B42-5EE3-3A6930885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91BA1C-62CE-67DC-7AC2-BBCF8D23A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40C3B-EA39-4012-BB78-EEA54E799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856571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25514-6A75-AE2C-E11D-582EDF1F0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F7620-74AA-BEF7-13E7-20969ED35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54CD8-6BBE-2104-7B43-3760E0102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8E4E-5E61-4931-ABCB-E852B07F4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340729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34BF3-F5DB-F221-6BF1-584F34ADF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5DC77-C759-FAD6-C9B0-A8A1194748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EC1CF-4F8E-F37D-B5DF-F0102E847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A33E-45EB-417F-84D7-47D7841B0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01910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87E95E7-223E-28D7-0B83-0408B93BC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394180-F7A2-44A5-DD9E-03124EC1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EE99FD-40EA-8844-2B6F-37BC5A1543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77EFD14-3B2B-2CD1-29D8-94EA58700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21FA1-FF8F-BA20-FAAF-DE86DAE69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B3A4E4-ADC8-46DA-AB6C-E9D0927F3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93905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49337C-FD9A-7B15-9245-F669283F7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3632200"/>
            <a:ext cx="2493962" cy="1143000"/>
          </a:xfrm>
        </p:spPr>
        <p:txBody>
          <a:bodyPr/>
          <a:lstStyle/>
          <a:p>
            <a:br>
              <a:rPr lang="en-US" altLang="en-US" sz="4200" dirty="0">
                <a:solidFill>
                  <a:schemeClr val="bg2"/>
                </a:solidFill>
              </a:rPr>
            </a:br>
            <a:r>
              <a:rPr lang="en-US" alt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2</a:t>
            </a:r>
            <a:br>
              <a:rPr lang="en-US" altLang="en-US" sz="14200" b="1" dirty="0">
                <a:solidFill>
                  <a:schemeClr val="bg2"/>
                </a:solidFill>
              </a:rPr>
            </a:b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4613BD6-4632-F9B6-3F8D-F35C01D1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226051"/>
            <a:ext cx="609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Rana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Taimur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Khan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Lecturer GCUF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8BFF37-355A-9167-A6E7-9BB5D589593B}"/>
              </a:ext>
            </a:extLst>
          </p:cNvPr>
          <p:cNvSpPr txBox="1">
            <a:spLocks/>
          </p:cNvSpPr>
          <p:nvPr/>
        </p:nvSpPr>
        <p:spPr bwMode="auto">
          <a:xfrm>
            <a:off x="6400801" y="1416050"/>
            <a:ext cx="4151313" cy="2374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Software Design and Architecture</a:t>
            </a:r>
          </a:p>
        </p:txBody>
      </p:sp>
      <p:pic>
        <p:nvPicPr>
          <p:cNvPr id="15365" name="Graphic 6" descr="Computer">
            <a:extLst>
              <a:ext uri="{FF2B5EF4-FFF2-40B4-BE49-F238E27FC236}">
                <a16:creationId xmlns:a16="http://schemas.microsoft.com/office/drawing/2014/main" id="{04A1345F-3496-6685-F908-4D75571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-304800"/>
            <a:ext cx="46609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54ED7-90E5-57A7-047F-2AD78F01E60A}"/>
              </a:ext>
            </a:extLst>
          </p:cNvPr>
          <p:cNvCxnSpPr/>
          <p:nvPr/>
        </p:nvCxnSpPr>
        <p:spPr bwMode="auto">
          <a:xfrm>
            <a:off x="4322764" y="3810000"/>
            <a:ext cx="63452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83DF-301B-B036-36AC-B0AAA782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Benefits of Good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47AB-186D-9E35-AB94-FC9F2ACE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Maintainable </a:t>
            </a:r>
          </a:p>
          <a:p>
            <a:r>
              <a:rPr lang="en-US" b="1" dirty="0">
                <a:solidFill>
                  <a:schemeClr val="bg2"/>
                </a:solidFill>
              </a:rPr>
              <a:t>Rapid Development </a:t>
            </a:r>
          </a:p>
          <a:p>
            <a:r>
              <a:rPr lang="en-US" b="1" dirty="0">
                <a:solidFill>
                  <a:schemeClr val="bg2"/>
                </a:solidFill>
              </a:rPr>
              <a:t>Easy to implement </a:t>
            </a:r>
          </a:p>
          <a:p>
            <a:r>
              <a:rPr lang="en-US" b="1" dirty="0">
                <a:solidFill>
                  <a:schemeClr val="bg2"/>
                </a:solidFill>
              </a:rPr>
              <a:t>Improve Software Quality</a:t>
            </a:r>
          </a:p>
          <a:p>
            <a:r>
              <a:rPr lang="en-US" b="1" dirty="0">
                <a:solidFill>
                  <a:schemeClr val="bg2"/>
                </a:solidFill>
              </a:rPr>
              <a:t>Reuse of Code</a:t>
            </a:r>
          </a:p>
        </p:txBody>
      </p:sp>
    </p:spTree>
    <p:extLst>
      <p:ext uri="{BB962C8B-B14F-4D97-AF65-F5344CB8AC3E}">
        <p14:creationId xmlns:p14="http://schemas.microsoft.com/office/powerpoint/2010/main" val="4027418345"/>
      </p:ext>
    </p:ext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4220-C8E2-E09D-168B-1BB7D5E3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A Generic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1BBB-F4A6-9339-A855-203FEEF5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Understand the Problem (Software Requirements)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Construct a “black-box” model of solution (System Specification).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Look for existing solutions (e.g. architecture and design patterns) that cover some or all of the software design problems identified).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Design not Complete?</a:t>
            </a:r>
          </a:p>
          <a:p>
            <a:r>
              <a:rPr lang="en-US" dirty="0">
                <a:solidFill>
                  <a:schemeClr val="bg2"/>
                </a:solidFill>
              </a:rPr>
              <a:t>Discover missing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181546833"/>
      </p:ext>
    </p:extLst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994B-51F9-11F1-9AB6-EBC0834A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A Generic Design process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8B22-73BF-AC66-BF72-C31837B7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Consider building prototypes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5. Document and review design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6. Iterate over solution (Refactor) (Evolve the design until it meets functional requirements and maximizes non-functional requirements.)</a:t>
            </a:r>
          </a:p>
        </p:txBody>
      </p:sp>
    </p:spTree>
    <p:extLst>
      <p:ext uri="{BB962C8B-B14F-4D97-AF65-F5344CB8AC3E}">
        <p14:creationId xmlns:p14="http://schemas.microsoft.com/office/powerpoint/2010/main" val="804988730"/>
      </p:ext>
    </p:extLst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334A-A128-7ED7-D0BF-23B4E483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Inputs to the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88CF-8B3C-8525-8ABF-27A4D0A5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User requirements and system specification (including any constraints on design and implementation options)</a:t>
            </a:r>
          </a:p>
          <a:p>
            <a:r>
              <a:rPr lang="en-US" dirty="0">
                <a:solidFill>
                  <a:schemeClr val="bg2"/>
                </a:solidFill>
              </a:rPr>
              <a:t>Domain knowledge (for example, if it’s a healthcare application the designer will need some knowledge of healthcare terms and concepts.)</a:t>
            </a:r>
          </a:p>
          <a:p>
            <a:r>
              <a:rPr lang="en-US" dirty="0">
                <a:solidFill>
                  <a:schemeClr val="bg2"/>
                </a:solidFill>
              </a:rPr>
              <a:t>Implementation Knowledge (capabilities and limitations of eventual execution environment).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4494"/>
      </p:ext>
    </p:extLst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41B0-1D59-767C-6820-14500B57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Desirable Internal Design Characteristics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EAFE-8FA5-7525-323B-C10367E1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As we know that poorly designed programs are difficult to understand and modify.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Ease of the maintenance is one of the prime objective.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Your code will be read more often than it is written.</a:t>
            </a:r>
          </a:p>
        </p:txBody>
      </p:sp>
    </p:spTree>
    <p:extLst>
      <p:ext uri="{BB962C8B-B14F-4D97-AF65-F5344CB8AC3E}">
        <p14:creationId xmlns:p14="http://schemas.microsoft.com/office/powerpoint/2010/main" val="909720398"/>
      </p:ext>
    </p:extLst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73B1-067C-0657-F97B-1545BA7A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Desirable Internal Design Characteristics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3FA6-8BB7-825B-94BC-45898E7C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Minimal Complexity</a:t>
            </a:r>
            <a:r>
              <a:rPr lang="en-US" dirty="0">
                <a:solidFill>
                  <a:schemeClr val="bg2"/>
                </a:solidFill>
              </a:rPr>
              <a:t>:</a:t>
            </a:r>
          </a:p>
          <a:p>
            <a:r>
              <a:rPr lang="en-US" dirty="0">
                <a:solidFill>
                  <a:schemeClr val="bg2"/>
                </a:solidFill>
              </a:rPr>
              <a:t>In order to make the design internally good first thing is minimal complexity </a:t>
            </a:r>
          </a:p>
          <a:p>
            <a:r>
              <a:rPr lang="en-US" dirty="0">
                <a:solidFill>
                  <a:schemeClr val="bg2"/>
                </a:solidFill>
              </a:rPr>
              <a:t>Keep it simple.</a:t>
            </a:r>
          </a:p>
          <a:p>
            <a:r>
              <a:rPr lang="en-US" dirty="0">
                <a:solidFill>
                  <a:schemeClr val="bg2"/>
                </a:solidFill>
              </a:rPr>
              <a:t>Maybe u don’t need high levels of generality.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Extensibility:</a:t>
            </a:r>
          </a:p>
          <a:p>
            <a:r>
              <a:rPr lang="en-US" dirty="0">
                <a:solidFill>
                  <a:schemeClr val="bg2"/>
                </a:solidFill>
              </a:rPr>
              <a:t>Design for today but with an eye toward the future.</a:t>
            </a:r>
          </a:p>
          <a:p>
            <a:r>
              <a:rPr lang="en-US" dirty="0">
                <a:solidFill>
                  <a:schemeClr val="bg2"/>
                </a:solidFill>
              </a:rPr>
              <a:t>Engineering is all about balancing conflicting objectives.</a:t>
            </a:r>
          </a:p>
        </p:txBody>
      </p:sp>
    </p:spTree>
    <p:extLst>
      <p:ext uri="{BB962C8B-B14F-4D97-AF65-F5344CB8AC3E}">
        <p14:creationId xmlns:p14="http://schemas.microsoft.com/office/powerpoint/2010/main" val="3585718486"/>
      </p:ext>
    </p:extLst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A41A-2B04-5404-888B-D7D741BA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Desirable Internal Design Characteristics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374C-C0BC-FC9B-348B-BDF61F8B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Lose Coupling:</a:t>
            </a:r>
          </a:p>
          <a:p>
            <a:r>
              <a:rPr lang="en-US" dirty="0">
                <a:solidFill>
                  <a:schemeClr val="bg2"/>
                </a:solidFill>
              </a:rPr>
              <a:t>We want to minimize dependencies between modules.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Reusability:</a:t>
            </a:r>
          </a:p>
          <a:p>
            <a:r>
              <a:rPr lang="en-US" dirty="0">
                <a:solidFill>
                  <a:schemeClr val="bg2"/>
                </a:solidFill>
              </a:rPr>
              <a:t>It’s a hallmark of a mature engineering discipline.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Portability:</a:t>
            </a:r>
          </a:p>
          <a:p>
            <a:r>
              <a:rPr lang="en-US" dirty="0">
                <a:solidFill>
                  <a:schemeClr val="bg2"/>
                </a:solidFill>
              </a:rPr>
              <a:t>It works or can easily be made to work in other environments.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13902"/>
      </p:ext>
    </p:extLst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F1F9-12BC-CA45-33CA-6B58032F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A Good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FCF2-A9CF-68F5-585F-76A6AC65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Is it efficient code?</a:t>
            </a:r>
          </a:p>
          <a:p>
            <a:r>
              <a:rPr lang="en-US" b="1" dirty="0">
                <a:solidFill>
                  <a:schemeClr val="bg2"/>
                </a:solidFill>
              </a:rPr>
              <a:t>Compact Implementation?</a:t>
            </a:r>
          </a:p>
          <a:p>
            <a:r>
              <a:rPr lang="en-US" b="1" dirty="0">
                <a:solidFill>
                  <a:schemeClr val="bg2"/>
                </a:solidFill>
              </a:rPr>
              <a:t>Most Maintainable?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From software point of view, we emphasis more on maintainability.</a:t>
            </a:r>
          </a:p>
          <a:p>
            <a:r>
              <a:rPr lang="en-US" dirty="0">
                <a:solidFill>
                  <a:schemeClr val="bg2"/>
                </a:solidFill>
              </a:rPr>
              <a:t>Maintainability is the number one criteria.</a:t>
            </a:r>
          </a:p>
        </p:txBody>
      </p:sp>
    </p:spTree>
    <p:extLst>
      <p:ext uri="{BB962C8B-B14F-4D97-AF65-F5344CB8AC3E}">
        <p14:creationId xmlns:p14="http://schemas.microsoft.com/office/powerpoint/2010/main" val="168490868"/>
      </p:ext>
    </p:extLst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FA26-48DC-430E-B3A6-E2EB47B3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A Good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CD45-C49C-1595-A293-B4A83C66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Maintainable Design:</a:t>
            </a:r>
          </a:p>
          <a:p>
            <a:r>
              <a:rPr lang="en-US" dirty="0">
                <a:solidFill>
                  <a:schemeClr val="bg2"/>
                </a:solidFill>
              </a:rPr>
              <a:t>Cost of system change is minimal</a:t>
            </a:r>
          </a:p>
          <a:p>
            <a:r>
              <a:rPr lang="en-US" dirty="0">
                <a:solidFill>
                  <a:schemeClr val="bg2"/>
                </a:solidFill>
              </a:rPr>
              <a:t>Readily adaptable to modify existing functionality and enhance functionality.</a:t>
            </a:r>
          </a:p>
          <a:p>
            <a:r>
              <a:rPr lang="en-US" dirty="0">
                <a:solidFill>
                  <a:schemeClr val="bg2"/>
                </a:solidFill>
              </a:rPr>
              <a:t>Design is understandable </a:t>
            </a:r>
          </a:p>
          <a:p>
            <a:r>
              <a:rPr lang="en-US" dirty="0">
                <a:solidFill>
                  <a:schemeClr val="bg2"/>
                </a:solidFill>
              </a:rPr>
              <a:t>Changes should be local in effect.</a:t>
            </a:r>
          </a:p>
          <a:p>
            <a:r>
              <a:rPr lang="en-US" dirty="0">
                <a:solidFill>
                  <a:schemeClr val="bg2"/>
                </a:solidFill>
              </a:rPr>
              <a:t>High cohesion and low coupling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04228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BDE4-79D2-F864-FF6E-412E7DB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CF0FD-1AA1-A2A0-C281-2E483BC2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Deterministic Process:</a:t>
            </a:r>
          </a:p>
          <a:p>
            <a:r>
              <a:rPr lang="en-US" sz="2800" dirty="0">
                <a:solidFill>
                  <a:schemeClr val="bg2"/>
                </a:solidFill>
              </a:rPr>
              <a:t>A deterministic process is one that produces the same output given the same inputs.</a:t>
            </a:r>
          </a:p>
          <a:p>
            <a:pPr marL="0" indent="0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algn="just"/>
            <a:r>
              <a:rPr lang="en-US" sz="2800" dirty="0">
                <a:solidFill>
                  <a:schemeClr val="bg2"/>
                </a:solidFill>
              </a:rPr>
              <a:t>So, Software Design or Design is not a deterministic process. Its Non-deterministic Process</a:t>
            </a:r>
          </a:p>
          <a:p>
            <a:pPr marL="0" indent="0"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00360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8A9-4309-1372-08CD-B65FBF5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4318-BD92-10EA-D417-22312A6B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This should be remembered..</a:t>
            </a:r>
          </a:p>
          <a:p>
            <a:pPr marL="0" indent="0" algn="ctr">
              <a:buNone/>
            </a:pPr>
            <a:endParaRPr lang="en-US" sz="3200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chemeClr val="bg2"/>
                </a:solidFill>
              </a:rPr>
              <a:t>Design is a science as well as an Art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26127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F92C-F56C-49FC-1A8B-5985B8AF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EB8C-4BC9-4489-424A-E8CA9526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Design is non-deterministic:</a:t>
            </a:r>
          </a:p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algn="just"/>
            <a:r>
              <a:rPr lang="en-US" sz="2800" dirty="0">
                <a:solidFill>
                  <a:schemeClr val="bg2"/>
                </a:solidFill>
              </a:rPr>
              <a:t>No two designers or design processes are likely to produce the same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41750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C0C9-BEFF-1B50-2CF1-851938E9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09AA-E701-0098-9491-9B40835A7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Design is based on Heuristics:</a:t>
            </a:r>
          </a:p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algn="just"/>
            <a:r>
              <a:rPr lang="en-US" sz="3200" dirty="0">
                <a:solidFill>
                  <a:schemeClr val="bg2"/>
                </a:solidFill>
              </a:rPr>
              <a:t>Because design is non-deterministic, design techniques tend to rely on heuristics and rules of thumb rather than repeatable processes.</a:t>
            </a:r>
          </a:p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19271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E18A-F8F4-58DC-489E-80410D5A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DBFE-A659-B030-9DF3-8DCCC9E8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Design is Emergent:</a:t>
            </a:r>
          </a:p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algn="just"/>
            <a:r>
              <a:rPr lang="en-US" sz="2800" dirty="0">
                <a:solidFill>
                  <a:schemeClr val="bg2"/>
                </a:solidFill>
              </a:rPr>
              <a:t>The final design evolves from experience and feedback.</a:t>
            </a:r>
          </a:p>
          <a:p>
            <a:pPr algn="just"/>
            <a:endParaRPr lang="en-US" sz="2800" dirty="0">
              <a:solidFill>
                <a:schemeClr val="bg2"/>
              </a:solidFill>
            </a:endParaRPr>
          </a:p>
          <a:p>
            <a:pPr algn="just"/>
            <a:r>
              <a:rPr lang="en-US" sz="2800" dirty="0">
                <a:solidFill>
                  <a:schemeClr val="bg2"/>
                </a:solidFill>
              </a:rPr>
              <a:t>Design is an iterative and incremental process where a complex system arises out of relatively simple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802552692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E1F9-02D9-2B2E-3D38-27392D87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Benefits of Good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F45E-F3A6-31D1-C39B-A98A3CFD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2"/>
                </a:solidFill>
              </a:rPr>
              <a:t>A good design reduces software complexities, making the software easier to understand, modify and implement.</a:t>
            </a:r>
          </a:p>
        </p:txBody>
      </p:sp>
    </p:spTree>
    <p:extLst>
      <p:ext uri="{BB962C8B-B14F-4D97-AF65-F5344CB8AC3E}">
        <p14:creationId xmlns:p14="http://schemas.microsoft.com/office/powerpoint/2010/main" val="1158894419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8599-CD1F-0A8C-40C9-7AD4E95C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Benefits of Good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A8528-248F-7BEB-C85F-E71C18FF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Code Reuse:</a:t>
            </a:r>
          </a:p>
          <a:p>
            <a:r>
              <a:rPr lang="en-US" dirty="0">
                <a:solidFill>
                  <a:schemeClr val="bg2"/>
                </a:solidFill>
              </a:rPr>
              <a:t>It helps to improve the software development </a:t>
            </a:r>
          </a:p>
          <a:p>
            <a:r>
              <a:rPr lang="en-US" dirty="0">
                <a:solidFill>
                  <a:schemeClr val="bg2"/>
                </a:solidFill>
              </a:rPr>
              <a:t>It improves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093334040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27FC-1F59-CCC6-9BE0-C0188034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Benefits of Good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E997-2D64-9A30-0D6B-3C364B3D6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2"/>
                </a:solidFill>
              </a:rPr>
              <a:t>Good design exposes defects and make it easier to test the software.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Complexity is the root cause for other problems such as security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A program that is difficult to understand is more likely to be vulnerable to exploits than one that is simpler.</a:t>
            </a:r>
          </a:p>
        </p:txBody>
      </p:sp>
    </p:spTree>
    <p:extLst>
      <p:ext uri="{BB962C8B-B14F-4D97-AF65-F5344CB8AC3E}">
        <p14:creationId xmlns:p14="http://schemas.microsoft.com/office/powerpoint/2010/main" val="4199069982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3_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641</Words>
  <Application>Microsoft Office PowerPoint</Application>
  <PresentationFormat>Widescreen</PresentationFormat>
  <Paragraphs>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3_Blank Presentation</vt:lpstr>
      <vt:lpstr> Lecture 2 </vt:lpstr>
      <vt:lpstr>Software Design  Characteristics</vt:lpstr>
      <vt:lpstr>Software Design  Characteristics</vt:lpstr>
      <vt:lpstr>Software Design  Characteristics</vt:lpstr>
      <vt:lpstr>Software Design  Characteristics</vt:lpstr>
      <vt:lpstr>Software Design  Characteristics</vt:lpstr>
      <vt:lpstr>Software Design Benefits of Good Design</vt:lpstr>
      <vt:lpstr>Software Design Benefits of Good Design</vt:lpstr>
      <vt:lpstr>Software Design Benefits of Good Design</vt:lpstr>
      <vt:lpstr>Software Design Benefits of Good Design</vt:lpstr>
      <vt:lpstr>Software Design  A Generic Design process</vt:lpstr>
      <vt:lpstr>Software Design  A Generic Design process</vt:lpstr>
      <vt:lpstr>Software Design Inputs to the design process</vt:lpstr>
      <vt:lpstr>Desirable Internal Design Characteristics </vt:lpstr>
      <vt:lpstr>Desirable Internal Design Characteristics </vt:lpstr>
      <vt:lpstr>Desirable Internal Design Characteristics </vt:lpstr>
      <vt:lpstr>Software Design  A Good Design</vt:lpstr>
      <vt:lpstr>Software Design  A Good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2 </dc:title>
  <dc:creator>Muhammad Tamoor Iqbal</dc:creator>
  <cp:lastModifiedBy>Rana TaiMur Khan</cp:lastModifiedBy>
  <cp:revision>105</cp:revision>
  <dcterms:created xsi:type="dcterms:W3CDTF">2023-10-15T06:15:30Z</dcterms:created>
  <dcterms:modified xsi:type="dcterms:W3CDTF">2023-10-21T10:19:31Z</dcterms:modified>
</cp:coreProperties>
</file>