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653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8" r:id="rId19"/>
    <p:sldId id="687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DD68-F9AE-4F25-9B6D-06FBB29ED01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21A74-A30C-4A02-A09F-D9921331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C8EC32E-E6F3-CB71-E10B-6BC120D01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1FE96-6A85-4D26-8C95-A71532EC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C5380EE-860B-2F95-6F7B-3F71A09D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30CC33-F7C3-07BF-96C1-AC4857B4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2E532-548D-2C8D-91FE-630758743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35013-E40C-6F4F-BE3C-4871A65E2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FADC1C-A4C2-4037-3DC0-8EB597D9D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0431-9AA7-4616-9CB3-78757FD5B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133629"/>
      </p:ext>
    </p:extLst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92914-F4BE-9CB6-45B5-3BBC3F20D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6444-E2B7-B7C6-FD87-A278A835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7FF743-7AAD-745E-95AA-196AA73D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C7A0-7285-4B14-AA81-516D307F0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77407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597C4-4806-E1C5-1F5B-D7D94C2A9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A0AA1-287C-3285-2D98-CE959EFF3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828DBE-8C53-91E5-4AC5-DE3B0883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9DB-779F-42DA-9E8F-B80720CB0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139637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79758B-A2C1-B07D-E139-0230A3D2B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F1114F-14CA-8715-8928-5AE546656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F64AB-9CBD-5CD7-7CD3-E0DD8D8F3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7734-22CA-4CE5-9D66-C9785E990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998641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0F9490-9177-BA23-66AB-4390E8863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06FC8F-E3AC-7EC9-F1A8-64C8738FE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51A26-9C42-F498-1FB2-F102358F4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F387B-7086-4138-8FD0-D9149C765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61252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A307-58FD-8444-E496-E9A5455A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54670-0FB8-D728-5E0E-13FC93E5C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6D70B-4C1F-9B0E-D881-23B000737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EEA1-9D5B-420D-AE17-E1301F19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47146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9EE9A6-4987-1110-C4B8-C17E9231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20585-B8B1-F0AC-DA64-7B957919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CF69F3-96A4-A555-78E4-A6BE2ECDD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0354B-AF51-44F2-99FF-73EBF026F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9089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32D58B-EF2F-6DEF-607F-EAEF7BF3D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B9AD7A-F3E7-51B9-3763-B3612053D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E8937E-8DA3-1885-DA39-74003BA75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504A-8FE3-4AD7-8B7E-C457794FD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46453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98EAC-D9B5-62EE-1F03-2083401284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46B2D6-AC01-5B42-5EE3-3A6930885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91BA1C-62CE-67DC-7AC2-BBCF8D23A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0C3B-EA39-4012-BB78-EEA54E799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202684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25514-6A75-AE2C-E11D-582EDF1F0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7620-74AA-BEF7-13E7-20969ED35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54CD8-6BBE-2104-7B43-3760E0102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8E4E-5E61-4931-ABCB-E852B07F4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88855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34BF3-F5DB-F221-6BF1-584F34ADF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5DC77-C759-FAD6-C9B0-A8A119474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EC1CF-4F8E-F37D-B5DF-F0102E847D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A33E-45EB-417F-84D7-47D7841B0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127451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7E95E7-223E-28D7-0B83-0408B93BC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394180-F7A2-44A5-DD9E-03124EC1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E99FD-40EA-8844-2B6F-37BC5A1543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7EFD14-3B2B-2CD1-29D8-94EA5870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21FA1-FF8F-BA20-FAAF-DE86DAE69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B3A4E4-ADC8-46DA-AB6C-E9D0927F3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117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49337C-FD9A-7B15-9245-F669283F7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3632200"/>
            <a:ext cx="2493962" cy="1143000"/>
          </a:xfrm>
        </p:spPr>
        <p:txBody>
          <a:bodyPr/>
          <a:lstStyle/>
          <a:p>
            <a:br>
              <a:rPr lang="en-US" altLang="en-US" sz="4200" dirty="0">
                <a:solidFill>
                  <a:schemeClr val="bg2"/>
                </a:solidFill>
              </a:rPr>
            </a:br>
            <a:r>
              <a:rPr lang="en-US" alt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3</a:t>
            </a:r>
            <a:br>
              <a:rPr lang="en-US" altLang="en-US" sz="14200" b="1" dirty="0">
                <a:solidFill>
                  <a:schemeClr val="bg2"/>
                </a:solidFill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4613BD6-4632-F9B6-3F8D-F35C01D1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226051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Rana 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Taimur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Khan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8BFF37-355A-9167-A6E7-9BB5D589593B}"/>
              </a:ext>
            </a:extLst>
          </p:cNvPr>
          <p:cNvSpPr txBox="1">
            <a:spLocks/>
          </p:cNvSpPr>
          <p:nvPr/>
        </p:nvSpPr>
        <p:spPr bwMode="auto">
          <a:xfrm>
            <a:off x="6400801" y="1416050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Design and Architecture</a:t>
            </a:r>
          </a:p>
        </p:txBody>
      </p:sp>
      <p:pic>
        <p:nvPicPr>
          <p:cNvPr id="15365" name="Graphic 6" descr="Computer">
            <a:extLst>
              <a:ext uri="{FF2B5EF4-FFF2-40B4-BE49-F238E27FC236}">
                <a16:creationId xmlns:a16="http://schemas.microsoft.com/office/drawing/2014/main" id="{04A1345F-3496-6685-F908-4D75571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-304800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54ED7-90E5-57A7-047F-2AD78F01E60A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CB9A-727E-3870-8794-8EA9682F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909F-7472-1949-CBE6-0E4AE099F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Option A:</a:t>
            </a:r>
          </a:p>
          <a:p>
            <a:r>
              <a:rPr lang="en-US" sz="2800" dirty="0">
                <a:solidFill>
                  <a:schemeClr val="bg2"/>
                </a:solidFill>
              </a:rPr>
              <a:t>JavaScript code modifies the style attribute of HTML element.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46C3-621E-B0B4-BA9D-FA373264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4145"/>
            <a:ext cx="12192000" cy="3865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2257518"/>
      </p:ext>
    </p:extLst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4A4D-7692-8DDE-78A7-49671543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CE8F-E796-EC7F-00A3-2AEF3D0A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Option B: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JavaScript code modifies the class attribute of HTML element.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9AA7-96C4-D6F2-67F0-1121E2A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164"/>
            <a:ext cx="12192000" cy="396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8807459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F58A-5815-8E55-54A4-D5A21EFF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CCAC-55B1-6604-1941-A2D695E8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Option B: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JavaScript code modifies the class attribute of HTML element.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AEA70-CB64-3B07-6F16-65FA019A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874"/>
            <a:ext cx="12192000" cy="3934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3038061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C619-B376-CD66-CCEA-FCA4644F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E7AA-D46B-E933-53CA-42AAC4A9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6E1C7-D507-D1E6-3B2F-B8CB0BB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2192000" cy="513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1755213"/>
      </p:ext>
    </p:extLst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0A5-0DDC-37E2-A8AE-84CA000D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8BE1-EE28-71BF-3B4E-CA9E64F0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59C5F-4201-FA84-7DED-321AC953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2192000" cy="513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693395"/>
      </p:ext>
    </p:extLst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CE55-247F-90A0-E4BD-1373E10D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ECB9-DFDF-BD5F-60AC-06CF2722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Option B is better because in this case we have reduces the coupling </a:t>
            </a:r>
          </a:p>
        </p:txBody>
      </p:sp>
    </p:spTree>
    <p:extLst>
      <p:ext uri="{BB962C8B-B14F-4D97-AF65-F5344CB8AC3E}">
        <p14:creationId xmlns:p14="http://schemas.microsoft.com/office/powerpoint/2010/main" val="1542671947"/>
      </p:ext>
    </p:extLst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3030-E45B-24FD-4BC9-F8A271A4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9600-4CB9-9A7C-D7EF-15E9B861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Cohesion: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Refers to the degree to which the elements inside a module belong together.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 Measure of the strength of relationship between: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methods and data of a class and some underlying purposes or concept served by that 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And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Class’s methods and data themselves.</a:t>
            </a:r>
          </a:p>
        </p:txBody>
      </p:sp>
    </p:spTree>
    <p:extLst>
      <p:ext uri="{BB962C8B-B14F-4D97-AF65-F5344CB8AC3E}">
        <p14:creationId xmlns:p14="http://schemas.microsoft.com/office/powerpoint/2010/main" val="1667052747"/>
      </p:ext>
    </p:extLst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8EEE-0887-8AFB-5C99-85434200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9357-74D1-633E-4E90-D704CDD97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 module has high cohesion if all of its elements are working towards the same goal..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10091"/>
      </p:ext>
    </p:extLst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D226-A72B-B75E-5744-C17F7159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3BFBB-E34D-BCA4-07AD-1A3ECB6E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4" y="2825616"/>
            <a:ext cx="8714508" cy="242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220196"/>
      </p:ext>
    </p:extLst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8209-34A5-7454-266F-88A8DE3D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74F42-09F9-4A9A-7868-6B341043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2633551"/>
            <a:ext cx="9116290" cy="235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39393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44F0-A267-2F14-D86E-74C4AB20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2C1E-32A9-1E75-EF1F-AB69B018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Coupling:</a:t>
            </a:r>
          </a:p>
          <a:p>
            <a:r>
              <a:rPr lang="en-US" dirty="0">
                <a:solidFill>
                  <a:schemeClr val="bg2"/>
                </a:solidFill>
              </a:rPr>
              <a:t>The measure of dependency between modules and components.</a:t>
            </a:r>
          </a:p>
          <a:p>
            <a:r>
              <a:rPr lang="en-US" dirty="0">
                <a:solidFill>
                  <a:schemeClr val="bg2"/>
                </a:solidFill>
              </a:rPr>
              <a:t>The degree of interdependence between two modules and components.</a:t>
            </a:r>
          </a:p>
        </p:txBody>
      </p:sp>
    </p:spTree>
    <p:extLst>
      <p:ext uri="{BB962C8B-B14F-4D97-AF65-F5344CB8AC3E}">
        <p14:creationId xmlns:p14="http://schemas.microsoft.com/office/powerpoint/2010/main" val="2921411116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773-E8B8-0DA9-7FA6-773ADCA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0F7F-B482-27FA-A872-5D68806E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Highly Cohesive Modules:</a:t>
            </a:r>
          </a:p>
          <a:p>
            <a:r>
              <a:rPr lang="en-US" dirty="0">
                <a:solidFill>
                  <a:schemeClr val="bg2"/>
                </a:solidFill>
              </a:rPr>
              <a:t>Easier to Understand</a:t>
            </a:r>
          </a:p>
          <a:p>
            <a:r>
              <a:rPr lang="en-US" dirty="0">
                <a:solidFill>
                  <a:schemeClr val="bg2"/>
                </a:solidFill>
              </a:rPr>
              <a:t>More Robust</a:t>
            </a:r>
          </a:p>
          <a:p>
            <a:r>
              <a:rPr lang="en-US" dirty="0">
                <a:solidFill>
                  <a:schemeClr val="bg2"/>
                </a:solidFill>
              </a:rPr>
              <a:t>More Reliable </a:t>
            </a:r>
          </a:p>
          <a:p>
            <a:r>
              <a:rPr lang="en-US" dirty="0">
                <a:solidFill>
                  <a:schemeClr val="bg2"/>
                </a:solidFill>
              </a:rPr>
              <a:t>More Reusable</a:t>
            </a:r>
          </a:p>
        </p:txBody>
      </p:sp>
    </p:spTree>
    <p:extLst>
      <p:ext uri="{BB962C8B-B14F-4D97-AF65-F5344CB8AC3E}">
        <p14:creationId xmlns:p14="http://schemas.microsoft.com/office/powerpoint/2010/main" val="361351546"/>
      </p:ext>
    </p:extLst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BF16-5323-6E15-328D-431C1C30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F73C-BB64-4B37-BE48-663E15F1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Lowly Cohesive Modules:</a:t>
            </a:r>
          </a:p>
          <a:p>
            <a:r>
              <a:rPr lang="en-US" dirty="0">
                <a:solidFill>
                  <a:schemeClr val="bg2"/>
                </a:solidFill>
              </a:rPr>
              <a:t>Difficult to Understand</a:t>
            </a:r>
          </a:p>
          <a:p>
            <a:r>
              <a:rPr lang="en-US" dirty="0">
                <a:solidFill>
                  <a:schemeClr val="bg2"/>
                </a:solidFill>
              </a:rPr>
              <a:t>Difficult to Maintain</a:t>
            </a:r>
          </a:p>
          <a:p>
            <a:r>
              <a:rPr lang="en-US" dirty="0">
                <a:solidFill>
                  <a:schemeClr val="bg2"/>
                </a:solidFill>
              </a:rPr>
              <a:t>Difficult to test</a:t>
            </a:r>
          </a:p>
          <a:p>
            <a:r>
              <a:rPr lang="en-US" dirty="0">
                <a:solidFill>
                  <a:schemeClr val="bg2"/>
                </a:solidFill>
              </a:rPr>
              <a:t>Difficult to reuse</a:t>
            </a:r>
          </a:p>
        </p:txBody>
      </p:sp>
    </p:spTree>
    <p:extLst>
      <p:ext uri="{BB962C8B-B14F-4D97-AF65-F5344CB8AC3E}">
        <p14:creationId xmlns:p14="http://schemas.microsoft.com/office/powerpoint/2010/main" val="1432211742"/>
      </p:ext>
    </p:extLst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A3E8-9CD4-5BA3-2056-1703CC2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D293-EA7C-EBAF-C69E-8264C5B0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Highly Cohesive Modules:</a:t>
            </a:r>
          </a:p>
          <a:p>
            <a:r>
              <a:rPr lang="en-US" dirty="0">
                <a:solidFill>
                  <a:schemeClr val="bg2"/>
                </a:solidFill>
              </a:rPr>
              <a:t>Easier to read and understand</a:t>
            </a:r>
          </a:p>
          <a:p>
            <a:r>
              <a:rPr lang="en-US" dirty="0">
                <a:solidFill>
                  <a:schemeClr val="bg2"/>
                </a:solidFill>
              </a:rPr>
              <a:t>Easier to modify</a:t>
            </a:r>
          </a:p>
          <a:p>
            <a:r>
              <a:rPr lang="en-US" dirty="0">
                <a:solidFill>
                  <a:schemeClr val="bg2"/>
                </a:solidFill>
              </a:rPr>
              <a:t>Increase potential for reuse</a:t>
            </a:r>
          </a:p>
          <a:p>
            <a:r>
              <a:rPr lang="en-US" dirty="0">
                <a:solidFill>
                  <a:schemeClr val="bg2"/>
                </a:solidFill>
              </a:rPr>
              <a:t>Easier to develop and test</a:t>
            </a:r>
          </a:p>
        </p:txBody>
      </p:sp>
    </p:spTree>
    <p:extLst>
      <p:ext uri="{BB962C8B-B14F-4D97-AF65-F5344CB8AC3E}">
        <p14:creationId xmlns:p14="http://schemas.microsoft.com/office/powerpoint/2010/main" val="1720984046"/>
      </p:ext>
    </p:extLst>
  </p:cSld>
  <p:clrMapOvr>
    <a:masterClrMapping/>
  </p:clrMapOvr>
  <p:transition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FEE3-ACCF-4F63-D884-4871F5B8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4143-C927-81B3-90F6-A9AB9337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Lowly Coupled Modules:</a:t>
            </a:r>
          </a:p>
          <a:p>
            <a:r>
              <a:rPr lang="en-US" dirty="0">
                <a:solidFill>
                  <a:schemeClr val="bg2"/>
                </a:solidFill>
              </a:rPr>
              <a:t>Easier to read and understand</a:t>
            </a:r>
          </a:p>
          <a:p>
            <a:r>
              <a:rPr lang="en-US" dirty="0">
                <a:solidFill>
                  <a:schemeClr val="bg2"/>
                </a:solidFill>
              </a:rPr>
              <a:t>Easier to modify</a:t>
            </a:r>
          </a:p>
          <a:p>
            <a:r>
              <a:rPr lang="en-US" dirty="0">
                <a:solidFill>
                  <a:schemeClr val="bg2"/>
                </a:solidFill>
              </a:rPr>
              <a:t>Increase potential for reuse</a:t>
            </a:r>
          </a:p>
          <a:p>
            <a:r>
              <a:rPr lang="en-US" dirty="0">
                <a:solidFill>
                  <a:schemeClr val="bg2"/>
                </a:solidFill>
              </a:rPr>
              <a:t>Easier to develop and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11869"/>
      </p:ext>
    </p:extLst>
  </p:cSld>
  <p:clrMapOvr>
    <a:masterClrMapping/>
  </p:clrMapOvr>
  <p:transition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9BF-349D-AFE8-2170-988D7703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0735D-8652-5C2D-2E7E-2CECDA9E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0473"/>
            <a:ext cx="12192000" cy="4807527"/>
          </a:xfrm>
        </p:spPr>
      </p:pic>
    </p:spTree>
    <p:extLst>
      <p:ext uri="{BB962C8B-B14F-4D97-AF65-F5344CB8AC3E}">
        <p14:creationId xmlns:p14="http://schemas.microsoft.com/office/powerpoint/2010/main" val="2688381258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886A-88FB-BD93-D614-52A2B3CA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9D3FC-DD50-D562-4044-DB629766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1680"/>
            <a:ext cx="12192000" cy="4846319"/>
          </a:xfrm>
        </p:spPr>
      </p:pic>
    </p:spTree>
    <p:extLst>
      <p:ext uri="{BB962C8B-B14F-4D97-AF65-F5344CB8AC3E}">
        <p14:creationId xmlns:p14="http://schemas.microsoft.com/office/powerpoint/2010/main" val="1309267781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34EB-F88D-8C79-ECD6-D9B9F4D1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D225-654E-BC86-753D-A0206F3B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4AD4C-A4A7-2F07-8C23-3A931B0B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1797"/>
      </p:ext>
    </p:extLst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E73-9889-DAE0-88A2-491D400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64D4-6BF2-FE0D-7977-407472E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51F9-AD03-3640-7047-C7083659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199"/>
            <a:ext cx="121920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64840"/>
      </p:ext>
    </p:extLst>
  </p:cSld>
  <p:clrMapOvr>
    <a:masterClrMapping/>
  </p:clrMapOvr>
  <p:transition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BD60-1716-7362-136A-FD1B6257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601C-F7EE-698D-07BE-84A6444E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08064-71D8-7828-F392-AA10E353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0124"/>
      </p:ext>
    </p:extLst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B148-CCE9-2922-149D-B2489BAF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 and Cohesion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2B1A-DDE0-E8B2-369A-B7DDCF11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Cohesion: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Intra-module relationship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Coupling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Inter-module relationship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So, the best designs have high cohesion within a module and low coupling between modules.</a:t>
            </a:r>
          </a:p>
        </p:txBody>
      </p:sp>
    </p:spTree>
    <p:extLst>
      <p:ext uri="{BB962C8B-B14F-4D97-AF65-F5344CB8AC3E}">
        <p14:creationId xmlns:p14="http://schemas.microsoft.com/office/powerpoint/2010/main" val="2680990745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94D2-2D1C-CC65-0CBE-04A3A9F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6C61-1BE5-C07A-61E0-997A6632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dependency exists between two modules/components if a change in one could require a change in the other.</a:t>
            </a:r>
          </a:p>
          <a:p>
            <a:r>
              <a:rPr lang="en-US" dirty="0">
                <a:solidFill>
                  <a:schemeClr val="bg2"/>
                </a:solidFill>
              </a:rPr>
              <a:t>Coupling is inter-component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142485165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9CBF-046F-0C1D-54B0-4AB6790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D9BE-AFF7-2A29-2334-BB15F70D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Measuring Coupling: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degree of coupling between modules is determined by:</a:t>
            </a:r>
          </a:p>
          <a:p>
            <a:r>
              <a:rPr lang="en-US" dirty="0">
                <a:solidFill>
                  <a:schemeClr val="bg2"/>
                </a:solidFill>
              </a:rPr>
              <a:t>The number of interfaces between modules (Quantity).</a:t>
            </a:r>
          </a:p>
          <a:p>
            <a:r>
              <a:rPr lang="en-US" dirty="0">
                <a:solidFill>
                  <a:schemeClr val="bg2"/>
                </a:solidFill>
              </a:rPr>
              <a:t>Complexity of each interface (determined by the type of communication) (Quality).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30010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D552-E490-771D-AB27-AF48D37A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8E19-B813-1604-A9F5-2DCA2CE8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Why high degree coupling is bad?</a:t>
            </a:r>
          </a:p>
          <a:p>
            <a:r>
              <a:rPr lang="en-US" dirty="0">
                <a:solidFill>
                  <a:schemeClr val="bg2"/>
                </a:solidFill>
              </a:rPr>
              <a:t>Highly coupled systems have strong interconnection.</a:t>
            </a:r>
          </a:p>
          <a:p>
            <a:r>
              <a:rPr lang="en-US" dirty="0">
                <a:solidFill>
                  <a:schemeClr val="bg2"/>
                </a:solidFill>
              </a:rPr>
              <a:t>High dependence of program units upon one another.</a:t>
            </a:r>
          </a:p>
          <a:p>
            <a:r>
              <a:rPr lang="en-US" dirty="0">
                <a:solidFill>
                  <a:schemeClr val="bg2"/>
                </a:solidFill>
              </a:rPr>
              <a:t>Due to high dependence, there is difficulty in testing, reuse and understand separately.</a:t>
            </a:r>
          </a:p>
          <a:p>
            <a:r>
              <a:rPr lang="en-US" dirty="0">
                <a:solidFill>
                  <a:schemeClr val="bg2"/>
                </a:solidFill>
              </a:rPr>
              <a:t>Loosely coupled modules are less dependent upon each other and hence are easier to change.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9777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E1D-123C-4AF5-E367-165CE183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Software Design 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Coupling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7CDF-CE9C-8773-480F-0601F85A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aim to minimize coupling to make modules as independent as possible.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Low coupling can be achieved by:</a:t>
            </a:r>
          </a:p>
          <a:p>
            <a:r>
              <a:rPr lang="en-US" dirty="0">
                <a:solidFill>
                  <a:schemeClr val="bg2"/>
                </a:solidFill>
              </a:rPr>
              <a:t>Eliminating unnecessary relationships </a:t>
            </a:r>
          </a:p>
          <a:p>
            <a:r>
              <a:rPr lang="en-US" dirty="0">
                <a:solidFill>
                  <a:schemeClr val="bg2"/>
                </a:solidFill>
              </a:rPr>
              <a:t>Reducing the number of necessary relationships.</a:t>
            </a:r>
          </a:p>
          <a:p>
            <a:r>
              <a:rPr lang="en-US" dirty="0">
                <a:solidFill>
                  <a:schemeClr val="bg2"/>
                </a:solidFill>
              </a:rPr>
              <a:t>Easing the “tightness” of necessary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42627327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2A4D-D7B7-2ADE-C521-91F6A8CD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68E8-48BF-B6AF-1E52-C61CB45D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5D5CA-D957-3B1E-1B76-CC8E1C98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509"/>
            <a:ext cx="12192000" cy="5043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2193420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350C-B3BF-21B3-009B-93650C0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EB5B-E6D1-C292-C088-4B5A0E06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Option A:</a:t>
            </a:r>
          </a:p>
          <a:p>
            <a:r>
              <a:rPr lang="en-US" sz="2800" dirty="0">
                <a:solidFill>
                  <a:schemeClr val="bg2"/>
                </a:solidFill>
              </a:rPr>
              <a:t>JavaScript code modifies the style attribute of HTML element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A71C0-6BC6-6B6F-B2B2-6EE81D02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292"/>
            <a:ext cx="12192000" cy="3879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361543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D5B7-21E6-20F9-9B6A-19A3EFB3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Coupling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Design of a simple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0CAB-87EF-C8A6-83A9-A771FEC9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Option A:</a:t>
            </a:r>
          </a:p>
          <a:p>
            <a:r>
              <a:rPr lang="en-US" sz="2800" dirty="0">
                <a:solidFill>
                  <a:schemeClr val="bg2"/>
                </a:solidFill>
              </a:rPr>
              <a:t>JavaScript code modifies the style attribute of HTML element.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D3E41-69E0-ADEA-2B4F-1E4978DA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436"/>
            <a:ext cx="12192000" cy="3889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8613941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605</Words>
  <Application>Microsoft Office PowerPoint</Application>
  <PresentationFormat>Widescreen</PresentationFormat>
  <Paragraphs>103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3_Blank Presentation</vt:lpstr>
      <vt:lpstr> Lecture 3 </vt:lpstr>
      <vt:lpstr>Software Design  Coupling</vt:lpstr>
      <vt:lpstr>Software Design  Coupling</vt:lpstr>
      <vt:lpstr>Software Design  Coupling</vt:lpstr>
      <vt:lpstr>Software Design  Coupling</vt:lpstr>
      <vt:lpstr>Software Design  Coupling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Coupling Design of a simple web app</vt:lpstr>
      <vt:lpstr>Software Design  Cohesion</vt:lpstr>
      <vt:lpstr>Software Design  Cohesion</vt:lpstr>
      <vt:lpstr>Software Design  Cohesion</vt:lpstr>
      <vt:lpstr>Software Design  Cohesion</vt:lpstr>
      <vt:lpstr>Software Design  Cohesion</vt:lpstr>
      <vt:lpstr>Software Design  Cohesion</vt:lpstr>
      <vt:lpstr>Software Design  Coupling and Cohesion Relationship</vt:lpstr>
      <vt:lpstr>Software Design  Coupling and Cohesion Relationship</vt:lpstr>
      <vt:lpstr>Software Design  Coupling and Cohesion Relationship</vt:lpstr>
      <vt:lpstr>Software Design  Coupling and Cohesion Relationship</vt:lpstr>
      <vt:lpstr>Software Design  Coupling and Cohesion Relationship</vt:lpstr>
      <vt:lpstr>Software Design  Coupling and Cohesion Relationship</vt:lpstr>
      <vt:lpstr>Software Design  Coupling and Cohesion Relationship</vt:lpstr>
      <vt:lpstr>Software Design  Coupling and Cohesion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3 </dc:title>
  <dc:creator>Rana TaiMur Khan</dc:creator>
  <cp:lastModifiedBy>Rana TaiMur Khan</cp:lastModifiedBy>
  <cp:revision>21</cp:revision>
  <dcterms:created xsi:type="dcterms:W3CDTF">2023-10-21T10:13:48Z</dcterms:created>
  <dcterms:modified xsi:type="dcterms:W3CDTF">2023-10-26T16:56:58Z</dcterms:modified>
</cp:coreProperties>
</file>