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653" r:id="rId3"/>
    <p:sldId id="654" r:id="rId4"/>
    <p:sldId id="655" r:id="rId5"/>
    <p:sldId id="656" r:id="rId6"/>
    <p:sldId id="657" r:id="rId7"/>
    <p:sldId id="658" r:id="rId8"/>
    <p:sldId id="659" r:id="rId9"/>
    <p:sldId id="660" r:id="rId10"/>
    <p:sldId id="661" r:id="rId11"/>
    <p:sldId id="662" r:id="rId12"/>
    <p:sldId id="6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257A7-B82A-4886-B81A-43DC473CD98E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E6015-7CE8-455E-A81F-CA432482A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44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4C8EC32E-E6F3-CB71-E10B-6BC120D014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F1FE96-6A85-4D26-8C95-A71532ECEAB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9C5380EE-860B-2F95-6F7B-3F71A09D76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9230CC33-F7C3-07BF-96C1-AC4857B4FF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5F9D8-5788-AEE7-F28D-906025315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87BC37-9BAC-BBE8-0001-03711C640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B250-A3BE-249C-4DD5-F5D847C5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D95C-0F51-4B70-91C6-798660CE9001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236C7-E4EB-799F-112D-8ACBB6F7E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6FEBB-5121-A3EA-5F13-769AEF6B5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FE5FD-BB19-4677-91F0-3174FA9A7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4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B3B55-1B82-8B87-AB18-99E3F8BCD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4FFB01-4177-1F19-6869-0633F8F28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AB7F6-4FE0-EAB8-9E51-E0FB08C84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D95C-0F51-4B70-91C6-798660CE9001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FB6CB-182F-DF76-7C30-1F6D91AFA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034D4-D76B-5D63-A8F4-811774E9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FE5FD-BB19-4677-91F0-3174FA9A7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3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DF8CAD-E210-A133-6568-DDD5E08442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3C2CE9-CAE3-1FC8-5990-B20D51EB0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92B00-8318-7E94-E6CB-D4C1E0A54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D95C-0F51-4B70-91C6-798660CE9001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8CA28-F7C1-03DE-0601-E0D163D21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51052-4941-CAD7-766C-DFC9DB64F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FE5FD-BB19-4677-91F0-3174FA9A7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67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C52E532-548D-2C8D-91FE-6307587433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B135013-E40C-6F4F-BE3C-4871A65E2F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4FADC1C-A4C2-4037-3DC0-8EB597D9DA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7B0431-9AA7-4616-9CB3-78757FD5BE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518574"/>
      </p:ext>
    </p:extLst>
  </p:cSld>
  <p:clrMapOvr>
    <a:masterClrMapping/>
  </p:clrMapOvr>
  <p:transition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779758B-A2C1-B07D-E139-0230A3D2BB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CF1114F-14CA-8715-8928-5AE546656C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96F64AB-9CBD-5CD7-7CD3-E0DD8D8F38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F7734-22CA-4CE5-9D66-C9785E990F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6340070"/>
      </p:ext>
    </p:extLst>
  </p:cSld>
  <p:clrMapOvr>
    <a:masterClrMapping/>
  </p:clrMapOvr>
  <p:transition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0F9490-9177-BA23-66AB-4390E8863A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406FC8F-E3AC-7EC9-F1A8-64C8738FEB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8651A26-9C42-F498-1FB2-F102358F45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9F387B-7086-4138-8FD0-D9149C7657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7034482"/>
      </p:ext>
    </p:extLst>
  </p:cSld>
  <p:clrMapOvr>
    <a:masterClrMapping/>
  </p:clrMapOvr>
  <p:transition>
    <p:randomBa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48A307-58FD-8444-E496-E9A5455A4B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C54670-0FB8-D728-5E0E-13FC93E5C8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86D70B-4C1F-9B0E-D881-23B000737B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81EEA1-9D5B-420D-AE17-E1301F194E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1278078"/>
      </p:ext>
    </p:extLst>
  </p:cSld>
  <p:clrMapOvr>
    <a:masterClrMapping/>
  </p:clrMapOvr>
  <p:transition>
    <p:randomBar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39EE9A6-4987-1110-C4B8-C17E9231F8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A820585-B8B1-F0AC-DA64-7B957919DE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2CF69F3-96A4-A555-78E4-A6BE2ECDDB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60354B-AF51-44F2-99FF-73EBF026FB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0660091"/>
      </p:ext>
    </p:extLst>
  </p:cSld>
  <p:clrMapOvr>
    <a:masterClrMapping/>
  </p:clrMapOvr>
  <p:transition>
    <p:randomBar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D32D58B-EF2F-6DEF-607F-EAEF7BF3D5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9B9AD7A-F3E7-51B9-3763-B3612053D3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CE8937E-8DA3-1885-DA39-74003BA755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19504A-8FE3-4AD7-8B7E-C457794FD1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8362896"/>
      </p:ext>
    </p:extLst>
  </p:cSld>
  <p:clrMapOvr>
    <a:masterClrMapping/>
  </p:clrMapOvr>
  <p:transition>
    <p:randomBar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C698EAC-D9B5-62EE-1F03-2083401284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346B2D6-AC01-5B42-5EE3-3A69308851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191BA1C-62CE-67DC-7AC2-BBCF8D23AF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740C3B-EA39-4012-BB78-EEA54E7990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4987447"/>
      </p:ext>
    </p:extLst>
  </p:cSld>
  <p:clrMapOvr>
    <a:masterClrMapping/>
  </p:clrMapOvr>
  <p:transition>
    <p:randomBar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725514-6A75-AE2C-E11D-582EDF1F04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F7620-74AA-BEF7-13E7-20969ED359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354CD8-6BBE-2104-7B43-3760E01021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768E4E-5E61-4931-ABCB-E852B07F46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3554193"/>
      </p:ext>
    </p:extLst>
  </p:cSld>
  <p:clrMapOvr>
    <a:masterClrMapping/>
  </p:clrMapOvr>
  <p:transition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FD852-C885-BB3B-382E-1CD6C17EA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F7F62-E8BA-1210-2F9F-3DB35A928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43597-6B36-75E7-F920-07A6EB33C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D95C-0F51-4B70-91C6-798660CE9001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5D5EC-EEA7-8E6A-2527-527C18A6C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D39F4-019B-1F73-49B7-27A3A89FC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FE5FD-BB19-4677-91F0-3174FA9A7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978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234BF3-F5DB-F221-6BF1-584F34ADFA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F5DC77-C759-FAD6-C9B0-A8A1194748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3EC1CF-4F8E-F37D-B5DF-F0102E847D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EA33E-45EB-417F-84D7-47D7841B07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1465717"/>
      </p:ext>
    </p:extLst>
  </p:cSld>
  <p:clrMapOvr>
    <a:masterClrMapping/>
  </p:clrMapOvr>
  <p:transition>
    <p:randomBar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C992914-F4BE-9CB6-45B5-3BBC3F20D9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F76444-E2B7-B7C6-FD87-A278A83547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7FF743-7AAD-745E-95AA-196AA73D54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6C7A0-7285-4B14-AA81-516D307F0A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8955324"/>
      </p:ext>
    </p:extLst>
  </p:cSld>
  <p:clrMapOvr>
    <a:masterClrMapping/>
  </p:clrMapOvr>
  <p:transition>
    <p:randomBar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D1597C4-4806-E1C5-1F5B-D7D94C2A93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73A0AA1-287C-3285-2D98-CE959EFF36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0828DBE-8C53-91E5-4AC5-DE3B0883C6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E159DB-779F-42DA-9E8F-B80720CB09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7440119"/>
      </p:ext>
    </p:extLst>
  </p:cSld>
  <p:clrMapOvr>
    <a:masterClrMapping/>
  </p:clrMapOvr>
  <p:transition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C0F19-2D43-854E-DA9B-2122ED5E3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E8F91-2B2E-FBC0-7029-6A5A2CD17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3B6E9-FBFD-2B6C-1D0F-98962C79F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D95C-0F51-4B70-91C6-798660CE9001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30087-8FA8-022A-DA20-4C04FA77E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DC643-F401-0909-E8D7-4F37F602F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FE5FD-BB19-4677-91F0-3174FA9A7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38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075DB-7818-26A0-BA2E-D7F9911CE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F6A46-0443-7A98-B8E1-49EF68636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E7784-02BC-F25A-2F8E-B0575D3E9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24679-25D7-656D-FC46-47CE45F03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D95C-0F51-4B70-91C6-798660CE9001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3E3CE-3FBF-5E4A-96D2-746BA984B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0A37D-5516-F843-8754-24F2CD544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FE5FD-BB19-4677-91F0-3174FA9A7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61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CCC60-A2F8-A1F8-A45E-6D7169DE2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85A24-657B-78C6-A656-3ED3ACA31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B080F3-93D3-404C-6395-DC62F0138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2092D-C9DA-3A28-C991-1B365D2770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839DD3-B000-D93A-8188-0BBBF33BBE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F93D91-4694-6F7B-3096-543D368C7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D95C-0F51-4B70-91C6-798660CE9001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09DF9-2E16-2032-1994-BE470ECA8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7E7DA0-BC54-2504-4897-C0C1023D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FE5FD-BB19-4677-91F0-3174FA9A7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28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56D8F-8F37-5810-52BE-BB1158406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916BE2-09B9-B491-5BD7-78CEAE726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D95C-0F51-4B70-91C6-798660CE9001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9E734F-89EE-96F4-5E90-171BC597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8719AB-C26C-587F-0AAD-EA27DB198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FE5FD-BB19-4677-91F0-3174FA9A7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61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F9ACBC-3B8A-357C-3F20-DC4B85EA8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D95C-0F51-4B70-91C6-798660CE9001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6A8CFD-6973-E69E-3C5F-ABE9609FF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3E327-DBD1-BA71-32B5-3E100EDC6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FE5FD-BB19-4677-91F0-3174FA9A7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5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B84CD-4D0C-4FCC-9667-C14E89127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4C7B4-60B4-0F0A-76DE-FEEBC9EF1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667E25-BA56-7F19-37C8-EA900EB1A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B74297-1010-526E-03E1-F3AE794FB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D95C-0F51-4B70-91C6-798660CE9001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91DF8-7278-F189-3830-13463121A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63C45-3DE3-DA8F-40E7-CBE8F3A4F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FE5FD-BB19-4677-91F0-3174FA9A7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3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AFD97-C5E5-D61D-EDD6-1907662E7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7CCB95-1CCB-B940-A60C-E1E7C026BA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973CE6-0500-6553-18AC-491A5D362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EE8A9-0EEC-B635-FB04-845D89217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D95C-0F51-4B70-91C6-798660CE9001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D3DDB-079E-BE6C-FBC6-F5B6D17CC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F1DC8-9B35-8ACC-84FC-AB2E3E7FF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FE5FD-BB19-4677-91F0-3174FA9A7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8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90F267-3B32-F0BC-A868-59C5F8B50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DBD61-D138-3845-F35A-2F213DDF1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0AD22-29D4-EAC3-1879-D99BE957C6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7D95C-0F51-4B70-91C6-798660CE9001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EF26B-3448-1FA7-6C29-4178B4966A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2EE02-6D40-4591-92D6-2C9B854D7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FE5FD-BB19-4677-91F0-3174FA9A7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41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387E95E7-223E-28D7-0B83-0408B93BC6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1D394180-F7A2-44A5-DD9E-03124EC1C8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2EE99FD-40EA-8844-2B6F-37BC5A15430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77EFD14-3B2B-2CD1-29D8-94EA58700BF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7321FA1-FF8F-BA20-FAAF-DE86DAE6975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DCB3A4E4-ADC8-46DA-AB6C-E9D0927F32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769928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randomBar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7549337C-FD9A-7B15-9245-F669283F7C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40238" y="3632200"/>
            <a:ext cx="2493962" cy="1143000"/>
          </a:xfrm>
        </p:spPr>
        <p:txBody>
          <a:bodyPr/>
          <a:lstStyle/>
          <a:p>
            <a:br>
              <a:rPr lang="en-US" altLang="en-US" sz="4200" dirty="0">
                <a:solidFill>
                  <a:schemeClr val="bg2"/>
                </a:solidFill>
              </a:rPr>
            </a:br>
            <a:r>
              <a:rPr lang="en-US" altLang="en-US" sz="3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Lecture 10</a:t>
            </a:r>
            <a:br>
              <a:rPr lang="en-US" altLang="en-US" sz="14200" b="1" dirty="0">
                <a:solidFill>
                  <a:schemeClr val="bg2"/>
                </a:solidFill>
              </a:rPr>
            </a:br>
            <a:endParaRPr lang="en-US" altLang="en-US" dirty="0">
              <a:solidFill>
                <a:schemeClr val="bg2"/>
              </a:solidFill>
            </a:endParaRPr>
          </a:p>
        </p:txBody>
      </p:sp>
      <p:sp>
        <p:nvSpPr>
          <p:cNvPr id="15363" name="Rectangle 4">
            <a:extLst>
              <a:ext uri="{FF2B5EF4-FFF2-40B4-BE49-F238E27FC236}">
                <a16:creationId xmlns:a16="http://schemas.microsoft.com/office/drawing/2014/main" id="{94613BD6-4632-F9B6-3F8D-F35C01D1D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275" y="5226051"/>
            <a:ext cx="6096000" cy="115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Rana </a:t>
            </a:r>
            <a:r>
              <a:rPr kumimoji="0" lang="en-US" alt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Taimur</a:t>
            </a: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Khan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Lecturer GCUF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A8BFF37-355A-9167-A6E7-9BB5D589593B}"/>
              </a:ext>
            </a:extLst>
          </p:cNvPr>
          <p:cNvSpPr txBox="1">
            <a:spLocks/>
          </p:cNvSpPr>
          <p:nvPr/>
        </p:nvSpPr>
        <p:spPr bwMode="auto">
          <a:xfrm>
            <a:off x="6400801" y="1416050"/>
            <a:ext cx="4151313" cy="23749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Software Design and Architecture</a:t>
            </a:r>
          </a:p>
        </p:txBody>
      </p:sp>
      <p:pic>
        <p:nvPicPr>
          <p:cNvPr id="15365" name="Graphic 6" descr="Computer">
            <a:extLst>
              <a:ext uri="{FF2B5EF4-FFF2-40B4-BE49-F238E27FC236}">
                <a16:creationId xmlns:a16="http://schemas.microsoft.com/office/drawing/2014/main" id="{04A1345F-3496-6685-F908-4D7557153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901" y="-290945"/>
            <a:ext cx="4660900" cy="466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954ED7-90E5-57A7-047F-2AD78F01E60A}"/>
              </a:ext>
            </a:extLst>
          </p:cNvPr>
          <p:cNvCxnSpPr/>
          <p:nvPr/>
        </p:nvCxnSpPr>
        <p:spPr bwMode="auto">
          <a:xfrm>
            <a:off x="4322764" y="3810000"/>
            <a:ext cx="634523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C9691607-2F0F-EC28-17CB-373227290D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114" b="18"/>
          <a:stretch/>
        </p:blipFill>
        <p:spPr>
          <a:xfrm>
            <a:off x="0" y="1673"/>
            <a:ext cx="12188952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769036"/>
      </p:ext>
    </p:extLst>
  </p:cSld>
  <p:clrMapOvr>
    <a:masterClrMapping/>
  </p:clrMapOvr>
  <p:transition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AD618-982F-3140-F37E-F2502454B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0000"/>
                </a:highlight>
              </a:rPr>
              <a:t>Object Oriented Programming </a:t>
            </a:r>
            <a:br>
              <a:rPr lang="en-US" b="1" dirty="0">
                <a:highlight>
                  <a:srgbClr val="000000"/>
                </a:highlight>
              </a:rPr>
            </a:br>
            <a:r>
              <a:rPr lang="en-US" b="1" dirty="0">
                <a:highlight>
                  <a:srgbClr val="000000"/>
                </a:highlight>
              </a:rPr>
              <a:t>Inheritance vs Composition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8D857-390F-F7E3-DC32-DA6760B88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Inheritance vs Composition:</a:t>
            </a:r>
          </a:p>
          <a:p>
            <a:pPr algn="just"/>
            <a:r>
              <a:rPr lang="en-US" dirty="0">
                <a:solidFill>
                  <a:schemeClr val="bg2"/>
                </a:solidFill>
              </a:rPr>
              <a:t>The main advantage inheritance has over composition is that it allows objects of the derived class to be dynamically bound in the same hierarchy as its base classes.</a:t>
            </a:r>
          </a:p>
          <a:p>
            <a:pPr algn="just"/>
            <a:r>
              <a:rPr lang="en-US" dirty="0">
                <a:solidFill>
                  <a:schemeClr val="bg2"/>
                </a:solidFill>
              </a:rPr>
              <a:t>It is also necessary where virtual methods must be overridden by the derived class a composite aggregate cannot do this. </a:t>
            </a:r>
          </a:p>
        </p:txBody>
      </p:sp>
    </p:spTree>
    <p:extLst>
      <p:ext uri="{BB962C8B-B14F-4D97-AF65-F5344CB8AC3E}">
        <p14:creationId xmlns:p14="http://schemas.microsoft.com/office/powerpoint/2010/main" val="4028856695"/>
      </p:ext>
    </p:extLst>
  </p:cSld>
  <p:clrMapOvr>
    <a:masterClrMapping/>
  </p:clrMapOvr>
  <p:transition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766C9-4B7F-936E-6AAB-9A00A3BE5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1" dirty="0">
                <a:highlight>
                  <a:srgbClr val="000000"/>
                </a:highlight>
              </a:rPr>
            </a:br>
            <a:r>
              <a:rPr lang="en-US" b="1" dirty="0">
                <a:highlight>
                  <a:srgbClr val="000000"/>
                </a:highlight>
              </a:rPr>
              <a:t>Object Oriented programming </a:t>
            </a:r>
            <a:br>
              <a:rPr lang="en-US" b="1" dirty="0">
                <a:highlight>
                  <a:srgbClr val="000000"/>
                </a:highlight>
              </a:rPr>
            </a:br>
            <a:r>
              <a:rPr lang="en-US" b="1" dirty="0">
                <a:highlight>
                  <a:srgbClr val="000000"/>
                </a:highlight>
              </a:rPr>
              <a:t>Implementing Composition</a:t>
            </a:r>
            <a:br>
              <a:rPr lang="en-US" b="1" dirty="0">
                <a:highlight>
                  <a:srgbClr val="000000"/>
                </a:highlight>
              </a:rPr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D7A674-8CDF-D445-57FD-62695F369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Example:</a:t>
            </a:r>
          </a:p>
          <a:p>
            <a:pPr marL="0" indent="0">
              <a:buNone/>
            </a:pPr>
            <a:endParaRPr lang="en-US" dirty="0">
              <a:highlight>
                <a:srgbClr val="000000"/>
              </a:highlight>
            </a:endParaRPr>
          </a:p>
          <a:p>
            <a:pPr marL="0" indent="0">
              <a:buNone/>
            </a:pPr>
            <a:endParaRPr lang="en-US" dirty="0">
              <a:highlight>
                <a:srgbClr val="00000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A7AC11-38AD-DC86-DD6B-40E14F1D0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909" y="2846090"/>
            <a:ext cx="8271163" cy="340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129992"/>
      </p:ext>
    </p:extLst>
  </p:cSld>
  <p:clrMapOvr>
    <a:masterClrMapping/>
  </p:clrMapOvr>
  <p:transition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653F6-F0B8-4AE7-3EEA-B2C57BC1A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0000"/>
                </a:highlight>
              </a:rPr>
              <a:t>Object Oriented programming </a:t>
            </a:r>
            <a:br>
              <a:rPr lang="en-US" b="1" dirty="0">
                <a:highlight>
                  <a:srgbClr val="000000"/>
                </a:highlight>
              </a:rPr>
            </a:br>
            <a:r>
              <a:rPr lang="en-US" b="1" dirty="0">
                <a:highlight>
                  <a:srgbClr val="000000"/>
                </a:highlight>
              </a:rPr>
              <a:t>Implementing Composition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7618A-AFF7-CA15-FFA0-CE9E0D15B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1928"/>
            <a:ext cx="1036320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Implementation: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2"/>
                </a:solidFill>
              </a:rPr>
              <a:t>Class Date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2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2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2"/>
                </a:solidFill>
              </a:rPr>
              <a:t>Date();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2"/>
                </a:solidFill>
              </a:rPr>
              <a:t>Date(</a:t>
            </a:r>
            <a:r>
              <a:rPr lang="en-US" sz="2000" b="1" dirty="0" err="1">
                <a:solidFill>
                  <a:schemeClr val="bg2"/>
                </a:solidFill>
              </a:rPr>
              <a:t>int,int,int</a:t>
            </a:r>
            <a:r>
              <a:rPr lang="en-US" sz="2000" b="1" dirty="0">
                <a:solidFill>
                  <a:schemeClr val="bg2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2"/>
                </a:solidFill>
              </a:rPr>
              <a:t>//some setters getters and utility functions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2"/>
                </a:solidFill>
              </a:rPr>
              <a:t>Void </a:t>
            </a:r>
            <a:r>
              <a:rPr lang="en-US" sz="2000" b="1" dirty="0" err="1">
                <a:solidFill>
                  <a:schemeClr val="bg2"/>
                </a:solidFill>
              </a:rPr>
              <a:t>printDate</a:t>
            </a:r>
            <a:r>
              <a:rPr lang="en-US" sz="2000" b="1" dirty="0">
                <a:solidFill>
                  <a:schemeClr val="bg2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2"/>
                </a:solidFill>
              </a:rPr>
              <a:t>private: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2"/>
                </a:solidFill>
              </a:rPr>
              <a:t>int month;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2"/>
                </a:solidFill>
              </a:rPr>
              <a:t>int day;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2"/>
                </a:solidFill>
              </a:rPr>
              <a:t>int year</a:t>
            </a:r>
            <a:r>
              <a:rPr lang="en-US" sz="2000" dirty="0">
                <a:solidFill>
                  <a:schemeClr val="bg2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2"/>
                </a:solidFill>
              </a:rPr>
              <a:t>};</a:t>
            </a:r>
          </a:p>
          <a:p>
            <a:pPr marL="0" indent="0">
              <a:buNone/>
            </a:pPr>
            <a:endParaRPr lang="en-US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018263"/>
      </p:ext>
    </p:extLst>
  </p:cSld>
  <p:clrMapOvr>
    <a:masterClrMapping/>
  </p:clrMapOvr>
  <p:transition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9AB35-D018-AAA5-BC86-03DFE221F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0000"/>
                </a:highlight>
              </a:rPr>
              <a:t>Object Oriented programming </a:t>
            </a:r>
            <a:br>
              <a:rPr lang="en-US" b="1" dirty="0">
                <a:highlight>
                  <a:srgbClr val="000000"/>
                </a:highlight>
              </a:rPr>
            </a:br>
            <a:r>
              <a:rPr lang="en-US" b="1" dirty="0">
                <a:highlight>
                  <a:srgbClr val="000000"/>
                </a:highlight>
              </a:rPr>
              <a:t>Implementing Composition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6125B-E6DE-D5AB-8127-1C64396CB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Implementation: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2"/>
                </a:solidFill>
              </a:rPr>
              <a:t>Class Time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2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2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2"/>
                </a:solidFill>
              </a:rPr>
              <a:t>Time();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2"/>
                </a:solidFill>
              </a:rPr>
              <a:t>Time(</a:t>
            </a:r>
            <a:r>
              <a:rPr lang="en-US" sz="2000" b="1" dirty="0" err="1">
                <a:solidFill>
                  <a:schemeClr val="bg2"/>
                </a:solidFill>
              </a:rPr>
              <a:t>int,int</a:t>
            </a:r>
            <a:r>
              <a:rPr lang="en-US" sz="2000" b="1" dirty="0">
                <a:solidFill>
                  <a:schemeClr val="bg2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2"/>
                </a:solidFill>
              </a:rPr>
              <a:t>//some setters getters and utility functions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2"/>
                </a:solidFill>
              </a:rPr>
              <a:t>Void </a:t>
            </a:r>
            <a:r>
              <a:rPr lang="en-US" sz="2000" b="1" dirty="0" err="1">
                <a:solidFill>
                  <a:schemeClr val="bg2"/>
                </a:solidFill>
              </a:rPr>
              <a:t>printTime</a:t>
            </a:r>
            <a:r>
              <a:rPr lang="en-US" sz="2000" b="1" dirty="0">
                <a:solidFill>
                  <a:schemeClr val="bg2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2"/>
                </a:solidFill>
              </a:rPr>
              <a:t>private: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2"/>
                </a:solidFill>
              </a:rPr>
              <a:t>int </a:t>
            </a:r>
            <a:r>
              <a:rPr lang="en-US" sz="2000" b="1" dirty="0" err="1">
                <a:solidFill>
                  <a:schemeClr val="bg2"/>
                </a:solidFill>
              </a:rPr>
              <a:t>hr</a:t>
            </a:r>
            <a:r>
              <a:rPr lang="en-US" sz="2000" b="1" dirty="0">
                <a:solidFill>
                  <a:schemeClr val="bg2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2"/>
                </a:solidFill>
              </a:rPr>
              <a:t>int min;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2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11703194"/>
      </p:ext>
    </p:extLst>
  </p:cSld>
  <p:clrMapOvr>
    <a:masterClrMapping/>
  </p:clrMapOvr>
  <p:transition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56B14-0FBA-3FB0-B48F-6196543E2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0000"/>
                </a:highlight>
              </a:rPr>
              <a:t>Object Oriented programming </a:t>
            </a:r>
            <a:br>
              <a:rPr lang="en-US" b="1" dirty="0">
                <a:highlight>
                  <a:srgbClr val="000000"/>
                </a:highlight>
              </a:rPr>
            </a:br>
            <a:r>
              <a:rPr lang="en-US" b="1" dirty="0">
                <a:highlight>
                  <a:srgbClr val="000000"/>
                </a:highlight>
              </a:rPr>
              <a:t>Implementing Composition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FCDB1-078F-81A2-E3ED-22CFE04EC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898072"/>
            <a:ext cx="1036320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Implementation: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2"/>
                </a:solidFill>
              </a:rPr>
              <a:t>class Event{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2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2"/>
                </a:solidFill>
              </a:rPr>
              <a:t>Event (int hours= 0, int minutes =0,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2"/>
                </a:solidFill>
              </a:rPr>
              <a:t>	int m=I , int d = I, int y=1900,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2"/>
                </a:solidFill>
              </a:rPr>
              <a:t>	string name = “Start of 20</a:t>
            </a:r>
            <a:r>
              <a:rPr lang="en-US" sz="2000" b="1" baseline="30000" dirty="0">
                <a:solidFill>
                  <a:schemeClr val="bg2"/>
                </a:solidFill>
              </a:rPr>
              <a:t>th</a:t>
            </a:r>
            <a:r>
              <a:rPr lang="en-US" sz="2000" b="1" dirty="0">
                <a:solidFill>
                  <a:schemeClr val="bg2"/>
                </a:solidFill>
              </a:rPr>
              <a:t> Century ”);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2"/>
                </a:solidFill>
              </a:rPr>
              <a:t>//setters, getters and other utility functions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2"/>
                </a:solidFill>
              </a:rPr>
              <a:t>void </a:t>
            </a:r>
            <a:r>
              <a:rPr lang="en-US" sz="2000" b="1" dirty="0" err="1">
                <a:solidFill>
                  <a:schemeClr val="bg2"/>
                </a:solidFill>
              </a:rPr>
              <a:t>printEventData</a:t>
            </a:r>
            <a:r>
              <a:rPr lang="en-US" sz="2000" b="1" dirty="0">
                <a:solidFill>
                  <a:schemeClr val="bg2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2"/>
                </a:solidFill>
              </a:rPr>
              <a:t>private: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2"/>
                </a:solidFill>
              </a:rPr>
              <a:t>	string </a:t>
            </a:r>
            <a:r>
              <a:rPr lang="en-US" sz="2000" b="1" dirty="0" err="1">
                <a:solidFill>
                  <a:schemeClr val="bg2"/>
                </a:solidFill>
              </a:rPr>
              <a:t>eventName</a:t>
            </a:r>
            <a:r>
              <a:rPr lang="en-US" sz="2000" b="1" dirty="0">
                <a:solidFill>
                  <a:schemeClr val="bg2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2"/>
                </a:solidFill>
              </a:rPr>
              <a:t>	</a:t>
            </a:r>
            <a:r>
              <a:rPr lang="en-US" sz="2000" b="1" dirty="0">
                <a:solidFill>
                  <a:srgbClr val="FF0000"/>
                </a:solidFill>
              </a:rPr>
              <a:t>Time </a:t>
            </a:r>
            <a:r>
              <a:rPr lang="en-US" sz="2000" b="1" dirty="0" err="1">
                <a:solidFill>
                  <a:srgbClr val="FF0000"/>
                </a:solidFill>
              </a:rPr>
              <a:t>eventTime</a:t>
            </a:r>
            <a:r>
              <a:rPr lang="en-US" sz="2000" b="1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	Date </a:t>
            </a:r>
            <a:r>
              <a:rPr lang="en-US" sz="2000" b="1" dirty="0" err="1">
                <a:solidFill>
                  <a:srgbClr val="FF0000"/>
                </a:solidFill>
              </a:rPr>
              <a:t>eventDay</a:t>
            </a:r>
            <a:r>
              <a:rPr lang="en-US" sz="2000" b="1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2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18368435"/>
      </p:ext>
    </p:extLst>
  </p:cSld>
  <p:clrMapOvr>
    <a:masterClrMapping/>
  </p:clrMapOvr>
  <p:transition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0D741-D6BE-53FB-CFA5-8068032FE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0000"/>
                </a:highlight>
              </a:rPr>
              <a:t>Object Oriented programming </a:t>
            </a:r>
            <a:br>
              <a:rPr lang="en-US" b="1" dirty="0">
                <a:highlight>
                  <a:srgbClr val="000000"/>
                </a:highlight>
              </a:rPr>
            </a:br>
            <a:r>
              <a:rPr lang="en-US" b="1" dirty="0">
                <a:highlight>
                  <a:srgbClr val="000000"/>
                </a:highlight>
              </a:rPr>
              <a:t>Implementing Composition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DE87F-30EF-D434-9B6B-9AAEDE988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Implementation: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5D1E7E-2785-B294-67FA-C2DD7C0D2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59" y="2900059"/>
            <a:ext cx="5582429" cy="36392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27C278-BE3E-2D67-0351-D2E46B216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012" y="2900060"/>
            <a:ext cx="5401429" cy="363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696580"/>
      </p:ext>
    </p:extLst>
  </p:cSld>
  <p:clrMapOvr>
    <a:masterClrMapping/>
  </p:clrMapOvr>
  <p:transition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BA487-80CC-35A5-7B07-71C8537D8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0000"/>
                </a:highlight>
              </a:rPr>
              <a:t>Object Oriented programming </a:t>
            </a:r>
            <a:br>
              <a:rPr lang="en-US" b="1" dirty="0">
                <a:highlight>
                  <a:srgbClr val="000000"/>
                </a:highlight>
              </a:rPr>
            </a:br>
            <a:r>
              <a:rPr lang="en-US" b="1" dirty="0">
                <a:highlight>
                  <a:srgbClr val="000000"/>
                </a:highlight>
              </a:rPr>
              <a:t>Implementing Composition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E9634-FEB6-405E-E5DF-735A67E95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Implementation: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D22257-2B3D-FFD1-4457-0ECEEB6AF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078551"/>
            <a:ext cx="10363200" cy="354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293583"/>
      </p:ext>
    </p:extLst>
  </p:cSld>
  <p:clrMapOvr>
    <a:masterClrMapping/>
  </p:clrMapOvr>
  <p:transition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A9999-F77E-0CFE-41CA-0494DC6D4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0000"/>
                </a:highlight>
              </a:rPr>
              <a:t>Object Oriented programming </a:t>
            </a:r>
            <a:br>
              <a:rPr lang="en-US" b="1" dirty="0">
                <a:highlight>
                  <a:srgbClr val="000000"/>
                </a:highlight>
              </a:rPr>
            </a:br>
            <a:r>
              <a:rPr lang="en-US" b="1" dirty="0">
                <a:highlight>
                  <a:srgbClr val="000000"/>
                </a:highlight>
              </a:rPr>
              <a:t>Implementing Composition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B4489-7419-1415-D66D-0B7B7CFAE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Implementation: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E82068-ED9C-2506-B029-5E124C1C8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000621"/>
            <a:ext cx="10363200" cy="346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158409"/>
      </p:ext>
    </p:extLst>
  </p:cSld>
  <p:clrMapOvr>
    <a:masterClrMapping/>
  </p:clrMapOvr>
  <p:transition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CE75E-BDC3-C27F-80B7-183D523F3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0000"/>
                </a:highlight>
              </a:rPr>
              <a:t>Object Oriented Programming </a:t>
            </a:r>
            <a:br>
              <a:rPr lang="en-US" b="1" dirty="0">
                <a:highlight>
                  <a:srgbClr val="000000"/>
                </a:highlight>
              </a:rPr>
            </a:br>
            <a:r>
              <a:rPr lang="en-US" b="1" dirty="0">
                <a:highlight>
                  <a:srgbClr val="000000"/>
                </a:highlight>
              </a:rPr>
              <a:t>Inheritance vs Composition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9B418-6136-40B0-919B-72FA4B2B9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14707F-4BC0-1BEA-DD4D-B2852EB098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23"/>
          <a:stretch/>
        </p:blipFill>
        <p:spPr>
          <a:xfrm>
            <a:off x="0" y="1884218"/>
            <a:ext cx="12192000" cy="497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565645"/>
      </p:ext>
    </p:extLst>
  </p:cSld>
  <p:clrMapOvr>
    <a:masterClrMapping/>
  </p:clrMapOvr>
  <p:transition>
    <p:randomBar dir="vert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Blank Presentation">
  <a:themeElements>
    <a:clrScheme name="Blank Presentatio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278</Words>
  <Application>Microsoft Office PowerPoint</Application>
  <PresentationFormat>Widescreen</PresentationFormat>
  <Paragraphs>59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3_Blank Presentation</vt:lpstr>
      <vt:lpstr> Lecture 10 </vt:lpstr>
      <vt:lpstr> Object Oriented programming  Implementing Composition </vt:lpstr>
      <vt:lpstr>Object Oriented programming  Implementing Composition</vt:lpstr>
      <vt:lpstr>Object Oriented programming  Implementing Composition</vt:lpstr>
      <vt:lpstr>Object Oriented programming  Implementing Composition</vt:lpstr>
      <vt:lpstr>Object Oriented programming  Implementing Composition</vt:lpstr>
      <vt:lpstr>Object Oriented programming  Implementing Composition</vt:lpstr>
      <vt:lpstr>Object Oriented programming  Implementing Composition</vt:lpstr>
      <vt:lpstr>Object Oriented Programming  Inheritance vs Composition</vt:lpstr>
      <vt:lpstr>PowerPoint Presentation</vt:lpstr>
      <vt:lpstr>Object Oriented Programming  Inheritance vs Composition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Lecture 10 </dc:title>
  <dc:creator>Rana TaiMur Khan</dc:creator>
  <cp:lastModifiedBy>Rana TaiMur Khan</cp:lastModifiedBy>
  <cp:revision>25</cp:revision>
  <dcterms:created xsi:type="dcterms:W3CDTF">2023-11-22T14:05:43Z</dcterms:created>
  <dcterms:modified xsi:type="dcterms:W3CDTF">2023-11-29T14:55:14Z</dcterms:modified>
</cp:coreProperties>
</file>