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653" r:id="rId3"/>
    <p:sldId id="654" r:id="rId4"/>
    <p:sldId id="655" r:id="rId5"/>
    <p:sldId id="656" r:id="rId6"/>
    <p:sldId id="657" r:id="rId7"/>
    <p:sldId id="658" r:id="rId8"/>
    <p:sldId id="659" r:id="rId9"/>
    <p:sldId id="660" r:id="rId10"/>
    <p:sldId id="661" r:id="rId11"/>
    <p:sldId id="662" r:id="rId12"/>
    <p:sldId id="6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48D90-8490-41D3-96EB-A44821137F8E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52038-9C32-492B-AC02-14DD3818C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33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4C8EC32E-E6F3-CB71-E10B-6BC120D014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F1FE96-6A85-4D26-8C95-A71532ECEAB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9C5380EE-860B-2F95-6F7B-3F71A09D76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9230CC33-F7C3-07BF-96C1-AC4857B4FF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EAC69-2898-BACD-DE08-6F44EBA5F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D4A41-332F-44B4-32FA-627452E87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AC164-F970-D800-2862-9014A20F0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3A63E-9EEF-4270-8477-646680E03CB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72858-C610-32AB-86EF-EB92F3C54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CC9D6-A85A-06B8-8031-D7B697B5B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5799-D9F4-49D6-9D80-4ACBCBB3A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36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E6652-1F1C-A217-FBA4-4079C76D9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9B297F-F5A5-3875-C5B7-AFC4FDC16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16C79-A967-130C-6D9D-04DCB8A95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3A63E-9EEF-4270-8477-646680E03CB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C69F9-19FA-5FB9-5F72-6EDE9B9A8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B53DC-28CE-34FA-7320-CE3EE059F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5799-D9F4-49D6-9D80-4ACBCBB3A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2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4CACE4-4FFD-E373-0640-3E471A55A2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B4F45E-231A-79B9-F64E-57A21C66B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B8C10-9DD4-E2FD-DD57-F9D64ED7C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3A63E-9EEF-4270-8477-646680E03CB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38A72-0932-B2B1-11D9-A8F421C08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42D68-2821-42D5-7CC2-7B3340C48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5799-D9F4-49D6-9D80-4ACBCBB3A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47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C52E532-548D-2C8D-91FE-6307587433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B135013-E40C-6F4F-BE3C-4871A65E2F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4FADC1C-A4C2-4037-3DC0-8EB597D9DA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7B0431-9AA7-4616-9CB3-78757FD5BE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7341374"/>
      </p:ext>
    </p:extLst>
  </p:cSld>
  <p:clrMapOvr>
    <a:masterClrMapping/>
  </p:clrMapOvr>
  <p:transition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779758B-A2C1-B07D-E139-0230A3D2BB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CF1114F-14CA-8715-8928-5AE546656C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96F64AB-9CBD-5CD7-7CD3-E0DD8D8F38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F7734-22CA-4CE5-9D66-C9785E990F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7362770"/>
      </p:ext>
    </p:extLst>
  </p:cSld>
  <p:clrMapOvr>
    <a:masterClrMapping/>
  </p:clrMapOvr>
  <p:transition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0F9490-9177-BA23-66AB-4390E8863A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406FC8F-E3AC-7EC9-F1A8-64C8738FEB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8651A26-9C42-F498-1FB2-F102358F45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F387B-7086-4138-8FD0-D9149C7657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9269250"/>
      </p:ext>
    </p:extLst>
  </p:cSld>
  <p:clrMapOvr>
    <a:masterClrMapping/>
  </p:clrMapOvr>
  <p:transition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48A307-58FD-8444-E496-E9A5455A4B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C54670-0FB8-D728-5E0E-13FC93E5C8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86D70B-4C1F-9B0E-D881-23B000737B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81EEA1-9D5B-420D-AE17-E1301F194E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1735451"/>
      </p:ext>
    </p:extLst>
  </p:cSld>
  <p:clrMapOvr>
    <a:masterClrMapping/>
  </p:clrMapOvr>
  <p:transition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39EE9A6-4987-1110-C4B8-C17E9231F8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A820585-B8B1-F0AC-DA64-7B957919DE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2CF69F3-96A4-A555-78E4-A6BE2ECDDB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60354B-AF51-44F2-99FF-73EBF026FB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8017076"/>
      </p:ext>
    </p:extLst>
  </p:cSld>
  <p:clrMapOvr>
    <a:masterClrMapping/>
  </p:clrMapOvr>
  <p:transition>
    <p:randomBar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D32D58B-EF2F-6DEF-607F-EAEF7BF3D5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9B9AD7A-F3E7-51B9-3763-B3612053D3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CE8937E-8DA3-1885-DA39-74003BA755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19504A-8FE3-4AD7-8B7E-C457794FD1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4458428"/>
      </p:ext>
    </p:extLst>
  </p:cSld>
  <p:clrMapOvr>
    <a:masterClrMapping/>
  </p:clrMapOvr>
  <p:transition>
    <p:randomBar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C698EAC-D9B5-62EE-1F03-2083401284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346B2D6-AC01-5B42-5EE3-3A69308851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191BA1C-62CE-67DC-7AC2-BBCF8D23AF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740C3B-EA39-4012-BB78-EEA54E7990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9057934"/>
      </p:ext>
    </p:extLst>
  </p:cSld>
  <p:clrMapOvr>
    <a:masterClrMapping/>
  </p:clrMapOvr>
  <p:transition>
    <p:randomBar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725514-6A75-AE2C-E11D-582EDF1F04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F7620-74AA-BEF7-13E7-20969ED359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354CD8-6BBE-2104-7B43-3760E01021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768E4E-5E61-4931-ABCB-E852B07F46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3368811"/>
      </p:ext>
    </p:extLst>
  </p:cSld>
  <p:clrMapOvr>
    <a:masterClrMapping/>
  </p:clrMapOvr>
  <p:transition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22C24-B7B2-B6A7-7ABD-EE69C4C4F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D0583-D285-5730-94C8-30C2D3CFA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F792F-097C-AEB3-FF80-30E36FA85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3A63E-9EEF-4270-8477-646680E03CB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37970-BAC2-EC60-C0A9-0FBB136A0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E0807-08BA-6559-78B8-FA7C08886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5799-D9F4-49D6-9D80-4ACBCBB3A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004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234BF3-F5DB-F221-6BF1-584F34ADFA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F5DC77-C759-FAD6-C9B0-A8A1194748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3EC1CF-4F8E-F37D-B5DF-F0102E847D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EA33E-45EB-417F-84D7-47D7841B07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0491782"/>
      </p:ext>
    </p:extLst>
  </p:cSld>
  <p:clrMapOvr>
    <a:masterClrMapping/>
  </p:clrMapOvr>
  <p:transition>
    <p:randomBar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C992914-F4BE-9CB6-45B5-3BBC3F20D9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F76444-E2B7-B7C6-FD87-A278A83547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7FF743-7AAD-745E-95AA-196AA73D54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6C7A0-7285-4B14-AA81-516D307F0A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1276651"/>
      </p:ext>
    </p:extLst>
  </p:cSld>
  <p:clrMapOvr>
    <a:masterClrMapping/>
  </p:clrMapOvr>
  <p:transition>
    <p:randomBar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D1597C4-4806-E1C5-1F5B-D7D94C2A93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73A0AA1-287C-3285-2D98-CE959EFF36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0828DBE-8C53-91E5-4AC5-DE3B0883C6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159DB-779F-42DA-9E8F-B80720CB09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4886459"/>
      </p:ext>
    </p:extLst>
  </p:cSld>
  <p:clrMapOvr>
    <a:masterClrMapping/>
  </p:clrMapOvr>
  <p:transition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92A75-12E6-AE64-35A2-77DA665D9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B7BA3-4B13-191A-33E8-FB572689B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49CB8-213F-5609-3F83-BBEAFAEDC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3A63E-9EEF-4270-8477-646680E03CB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1CE63-ABA8-8EBD-B657-AC9A9DDD1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F52DC-4B92-1EDB-C620-11DF83C0D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5799-D9F4-49D6-9D80-4ACBCBB3A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19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350A1-5093-C30B-3DAC-5A4498641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C2A37-6B09-81EA-1FB5-229B8194E9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44468-A6D2-5641-C69E-3DDD1BED0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3C7744-194F-2D87-08AC-AF57CEAFD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3A63E-9EEF-4270-8477-646680E03CB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49924-9DF9-9C26-EC22-95E4F7829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10332-4DAF-8304-201A-A060898C7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5799-D9F4-49D6-9D80-4ACBCBB3A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60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9633D-5480-5027-7700-D9551A39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0DAB2-7787-EDA8-5CE5-DA3D73610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68DBC6-6879-ED52-E27F-45E246B57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89FE6B-A61E-1A9B-C773-920AB90AD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96190-F3F3-8467-864D-4ABC2601B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6EEE37-9B6F-13CA-6C21-9E3157A13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3A63E-9EEF-4270-8477-646680E03CB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86A7C5-249A-6A82-CB3F-26206A73C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2E115B-DCC2-3CE2-88C2-4B3858C60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5799-D9F4-49D6-9D80-4ACBCBB3A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93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EB51D-07D4-9D9E-3D84-E8A24CF06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3A6271-7BF5-CCF6-A1AE-ABB723B59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3A63E-9EEF-4270-8477-646680E03CB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37AF5F-E91E-1501-275D-0AEA3DE8E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7515C8-30B9-D5E7-57FC-9B557DF13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5799-D9F4-49D6-9D80-4ACBCBB3A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01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EFAD36-5A3B-6127-162E-C0BCDE217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3A63E-9EEF-4270-8477-646680E03CB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37B3F0-A8FD-A045-7E6F-4925B3DC2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EC40A0-E807-30E0-59EC-2C6D24B5F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5799-D9F4-49D6-9D80-4ACBCBB3A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93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93ADC-B16C-0DE9-19C4-CA56C5720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69E1-2074-DD65-98B8-F91619D51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4098F0-E974-D0B9-3753-E32579A64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4A555-6985-5BA4-12BF-A838A7B4D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3A63E-9EEF-4270-8477-646680E03CB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3BC9B-7C4C-DF8E-9647-0240574E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9704B-8AF7-0B11-727E-DC5ED3059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5799-D9F4-49D6-9D80-4ACBCBB3A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41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C4E5-0AE2-C8C7-C107-D328A960D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7A5D74-0B2A-30FA-F618-91ABDD35F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31081-43C6-7294-4B54-4F9D104A3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899E6-FBDC-9281-7878-72C168919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3A63E-9EEF-4270-8477-646680E03CB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9972B-A0C0-F215-5DA0-EB65D5765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0628F-5CB8-7484-E3A0-E66974D5D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5799-D9F4-49D6-9D80-4ACBCBB3A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974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439A3B-F31A-F68C-08CD-6E0D13EAE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CE02F-FAD4-C7B5-D95F-F03872709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B5D2D-3EF8-3ADC-146B-D7B8FAAE63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3A63E-9EEF-4270-8477-646680E03CB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F2279-C077-FF91-4DBD-053DA037A2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351B7-76CA-66D7-1EE8-FB641B8A6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05799-D9F4-49D6-9D80-4ACBCBB3A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7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87E95E7-223E-28D7-0B83-0408B93BC6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1D394180-F7A2-44A5-DD9E-03124EC1C8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2EE99FD-40EA-8844-2B6F-37BC5A15430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77EFD14-3B2B-2CD1-29D8-94EA58700BF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7321FA1-FF8F-BA20-FAAF-DE86DAE6975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DCB3A4E4-ADC8-46DA-AB6C-E9D0927F32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072709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randomBar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7549337C-FD9A-7B15-9245-F669283F7C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40238" y="3632200"/>
            <a:ext cx="2493962" cy="1143000"/>
          </a:xfrm>
        </p:spPr>
        <p:txBody>
          <a:bodyPr/>
          <a:lstStyle/>
          <a:p>
            <a:br>
              <a:rPr lang="en-US" altLang="en-US" sz="4200" dirty="0">
                <a:solidFill>
                  <a:schemeClr val="bg2"/>
                </a:solidFill>
              </a:rPr>
            </a:br>
            <a:r>
              <a:rPr lang="en-US" altLang="en-US" sz="3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Lecture 11</a:t>
            </a:r>
            <a:br>
              <a:rPr lang="en-US" altLang="en-US" sz="14200" b="1" dirty="0">
                <a:solidFill>
                  <a:schemeClr val="bg2"/>
                </a:solidFill>
              </a:rPr>
            </a:br>
            <a:endParaRPr lang="en-US" altLang="en-US" dirty="0">
              <a:solidFill>
                <a:schemeClr val="bg2"/>
              </a:solidFill>
            </a:endParaRPr>
          </a:p>
        </p:txBody>
      </p:sp>
      <p:sp>
        <p:nvSpPr>
          <p:cNvPr id="15363" name="Rectangle 4">
            <a:extLst>
              <a:ext uri="{FF2B5EF4-FFF2-40B4-BE49-F238E27FC236}">
                <a16:creationId xmlns:a16="http://schemas.microsoft.com/office/drawing/2014/main" id="{94613BD6-4632-F9B6-3F8D-F35C01D1D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275" y="5226051"/>
            <a:ext cx="6096000" cy="115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Rana </a:t>
            </a:r>
            <a:r>
              <a:rPr kumimoji="0" lang="en-US" alt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Taimur</a:t>
            </a: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Khan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Lecturer GCUF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A8BFF37-355A-9167-A6E7-9BB5D589593B}"/>
              </a:ext>
            </a:extLst>
          </p:cNvPr>
          <p:cNvSpPr txBox="1">
            <a:spLocks/>
          </p:cNvSpPr>
          <p:nvPr/>
        </p:nvSpPr>
        <p:spPr bwMode="auto">
          <a:xfrm>
            <a:off x="6400801" y="1416050"/>
            <a:ext cx="4151313" cy="23749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Software Design and Architecture</a:t>
            </a:r>
          </a:p>
        </p:txBody>
      </p:sp>
      <p:pic>
        <p:nvPicPr>
          <p:cNvPr id="15365" name="Graphic 6" descr="Computer">
            <a:extLst>
              <a:ext uri="{FF2B5EF4-FFF2-40B4-BE49-F238E27FC236}">
                <a16:creationId xmlns:a16="http://schemas.microsoft.com/office/drawing/2014/main" id="{04A1345F-3496-6685-F908-4D7557153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01" y="-290945"/>
            <a:ext cx="4660900" cy="466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954ED7-90E5-57A7-047F-2AD78F01E60A}"/>
              </a:ext>
            </a:extLst>
          </p:cNvPr>
          <p:cNvCxnSpPr/>
          <p:nvPr/>
        </p:nvCxnSpPr>
        <p:spPr bwMode="auto">
          <a:xfrm>
            <a:off x="4322764" y="3810000"/>
            <a:ext cx="634523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F6272-AAE8-A61B-B3E6-78AEDD972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0000"/>
                </a:highlight>
              </a:rPr>
              <a:t>Object Oriented programming </a:t>
            </a:r>
            <a:br>
              <a:rPr lang="en-US" b="1" dirty="0">
                <a:highlight>
                  <a:srgbClr val="000000"/>
                </a:highlight>
              </a:rPr>
            </a:br>
            <a:r>
              <a:rPr lang="en-US" b="1" dirty="0">
                <a:highlight>
                  <a:srgbClr val="000000"/>
                </a:highlight>
              </a:rPr>
              <a:t>Implementing Bi-directional Associations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32CE1-2CD3-ED15-64AD-E56E9E81B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272145"/>
            <a:ext cx="103632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Example: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void course::</a:t>
            </a:r>
            <a:r>
              <a:rPr lang="en-US" b="1" dirty="0" err="1">
                <a:solidFill>
                  <a:schemeClr val="bg2"/>
                </a:solidFill>
              </a:rPr>
              <a:t>addlecturer</a:t>
            </a:r>
            <a:r>
              <a:rPr lang="en-US" b="1" dirty="0">
                <a:solidFill>
                  <a:schemeClr val="bg2"/>
                </a:solidFill>
              </a:rPr>
              <a:t>(lecturer *teacher)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if (L==NULL) {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L=teacher;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L -&gt; </a:t>
            </a:r>
            <a:r>
              <a:rPr lang="en-US" b="1" dirty="0" err="1">
                <a:solidFill>
                  <a:schemeClr val="bg2"/>
                </a:solidFill>
              </a:rPr>
              <a:t>addcourse</a:t>
            </a:r>
            <a:r>
              <a:rPr lang="en-US" b="1" dirty="0">
                <a:solidFill>
                  <a:schemeClr val="bg2"/>
                </a:solidFill>
              </a:rPr>
              <a:t>(this);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	}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70923"/>
      </p:ext>
    </p:extLst>
  </p:cSld>
  <p:clrMapOvr>
    <a:masterClrMapping/>
  </p:clrMapOvr>
  <p:transition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61844-CAA0-EBDF-3039-3EF6A93E5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0000"/>
                </a:highlight>
              </a:rPr>
              <a:t>Object Oriented programming </a:t>
            </a:r>
            <a:br>
              <a:rPr lang="en-US" b="1" dirty="0">
                <a:highlight>
                  <a:srgbClr val="000000"/>
                </a:highlight>
              </a:rPr>
            </a:br>
            <a:r>
              <a:rPr lang="en-US" b="1" dirty="0">
                <a:highlight>
                  <a:srgbClr val="000000"/>
                </a:highlight>
              </a:rPr>
              <a:t>Implementing Bi-directional Associations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FDB36-8F8F-245B-9356-8B1CF19DA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272146"/>
            <a:ext cx="103632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chemeClr val="bg2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bg2"/>
                </a:solidFill>
              </a:rPr>
              <a:t>void lecturer::</a:t>
            </a:r>
            <a:r>
              <a:rPr lang="en-US" sz="3200" b="1" dirty="0" err="1">
                <a:solidFill>
                  <a:schemeClr val="bg2"/>
                </a:solidFill>
              </a:rPr>
              <a:t>addcourse</a:t>
            </a:r>
            <a:r>
              <a:rPr lang="en-US" sz="3200" b="1" dirty="0">
                <a:solidFill>
                  <a:schemeClr val="bg2"/>
                </a:solidFill>
              </a:rPr>
              <a:t>(course * subject)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bg2"/>
                </a:solidFill>
              </a:rPr>
              <a:t>if (C==NULL){ 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bg2"/>
                </a:solidFill>
              </a:rPr>
              <a:t>C = subject;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bg2"/>
                </a:solidFill>
              </a:rPr>
              <a:t>C -&gt; </a:t>
            </a:r>
            <a:r>
              <a:rPr lang="en-US" sz="3200" b="1" dirty="0" err="1">
                <a:solidFill>
                  <a:schemeClr val="bg2"/>
                </a:solidFill>
              </a:rPr>
              <a:t>addlecturer</a:t>
            </a:r>
            <a:r>
              <a:rPr lang="en-US" sz="3200" b="1" dirty="0">
                <a:solidFill>
                  <a:schemeClr val="bg2"/>
                </a:solidFill>
              </a:rPr>
              <a:t>(this);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bg2"/>
                </a:solidFill>
              </a:rPr>
              <a:t>	}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bg2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189632"/>
      </p:ext>
    </p:extLst>
  </p:cSld>
  <p:clrMapOvr>
    <a:masterClrMapping/>
  </p:clrMapOvr>
  <p:transition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766C9-4B7F-936E-6AAB-9A00A3BE5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 dirty="0">
                <a:highlight>
                  <a:srgbClr val="000000"/>
                </a:highlight>
              </a:rPr>
            </a:br>
            <a:r>
              <a:rPr lang="en-US" b="1" dirty="0">
                <a:highlight>
                  <a:srgbClr val="000000"/>
                </a:highlight>
              </a:rPr>
              <a:t>Object Oriented programming </a:t>
            </a:r>
            <a:br>
              <a:rPr lang="en-US" b="1" dirty="0">
                <a:highlight>
                  <a:srgbClr val="000000"/>
                </a:highlight>
              </a:rPr>
            </a:br>
            <a:r>
              <a:rPr lang="en-US" b="1" dirty="0">
                <a:highlight>
                  <a:srgbClr val="000000"/>
                </a:highlight>
              </a:rPr>
              <a:t>Implementing Uni directional Associations</a:t>
            </a:r>
            <a:br>
              <a:rPr lang="en-US" b="1" dirty="0">
                <a:highlight>
                  <a:srgbClr val="000000"/>
                </a:highlight>
              </a:rPr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D7A674-8CDF-D445-57FD-62695F369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230582"/>
            <a:ext cx="10363200" cy="386541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Example:</a:t>
            </a:r>
          </a:p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Lecturer Course Relationship: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bg2"/>
                </a:solidFill>
              </a:rPr>
              <a:t>A lecturer maybe assigned a course to teach. That lecturer maybe removed from  that course at any time.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bg2"/>
                </a:solidFill>
              </a:rPr>
              <a:t>Unidirectional: Lecturer is added to the course and not vice-versa.</a:t>
            </a:r>
          </a:p>
          <a:p>
            <a:pPr marL="0" indent="0">
              <a:buNone/>
            </a:pPr>
            <a:endParaRPr lang="en-US" dirty="0">
              <a:highlight>
                <a:srgbClr val="000000"/>
              </a:highlight>
            </a:endParaRPr>
          </a:p>
          <a:p>
            <a:pPr marL="0" indent="0">
              <a:buNone/>
            </a:pPr>
            <a:endParaRPr lang="en-US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34129992"/>
      </p:ext>
    </p:extLst>
  </p:cSld>
  <p:clrMapOvr>
    <a:masterClrMapping/>
  </p:clrMapOvr>
  <p:transition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74E78-09BB-33EF-532A-5F14A53E5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0000"/>
                </a:highlight>
              </a:rPr>
              <a:t>Object Oriented programming </a:t>
            </a:r>
            <a:br>
              <a:rPr lang="en-US" b="1" dirty="0">
                <a:highlight>
                  <a:srgbClr val="000000"/>
                </a:highlight>
              </a:rPr>
            </a:br>
            <a:r>
              <a:rPr lang="en-US" b="1" dirty="0">
                <a:highlight>
                  <a:srgbClr val="000000"/>
                </a:highlight>
              </a:rPr>
              <a:t>Implementing Uni directional Associations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111D1-5608-8B29-A9E4-5E4F8C46A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272146"/>
            <a:ext cx="103632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Example Implementation: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2"/>
                </a:solidFill>
              </a:rPr>
              <a:t>class course {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2"/>
                </a:solidFill>
              </a:rPr>
              <a:t>private: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2"/>
                </a:solidFill>
              </a:rPr>
              <a:t>	lecturer *L // L is a pointer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2"/>
                </a:solidFill>
              </a:rPr>
              <a:t> 		    //to an object of type lecturer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2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2"/>
                </a:solidFill>
              </a:rPr>
              <a:t>course();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2"/>
                </a:solidFill>
              </a:rPr>
              <a:t>void </a:t>
            </a:r>
            <a:r>
              <a:rPr lang="en-US" sz="2200" b="1" dirty="0" err="1">
                <a:solidFill>
                  <a:schemeClr val="bg2"/>
                </a:solidFill>
              </a:rPr>
              <a:t>addlecturer</a:t>
            </a:r>
            <a:r>
              <a:rPr lang="en-US" sz="2200" b="1" dirty="0">
                <a:solidFill>
                  <a:schemeClr val="bg2"/>
                </a:solidFill>
              </a:rPr>
              <a:t>(lecturer*);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2"/>
                </a:solidFill>
              </a:rPr>
              <a:t>void </a:t>
            </a:r>
            <a:r>
              <a:rPr lang="en-US" sz="2200" b="1" dirty="0" err="1">
                <a:solidFill>
                  <a:schemeClr val="bg2"/>
                </a:solidFill>
              </a:rPr>
              <a:t>removelecturer</a:t>
            </a:r>
            <a:r>
              <a:rPr lang="en-US" sz="2200" b="1" dirty="0">
                <a:solidFill>
                  <a:schemeClr val="bg2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2"/>
                </a:solidFill>
              </a:rPr>
              <a:t>};</a:t>
            </a:r>
          </a:p>
          <a:p>
            <a:pPr marL="0" indent="0">
              <a:buNone/>
            </a:pPr>
            <a:endParaRPr lang="en-US" dirty="0">
              <a:highlight>
                <a:srgbClr val="000000"/>
              </a:highlight>
            </a:endParaRPr>
          </a:p>
          <a:p>
            <a:pPr marL="0" indent="0">
              <a:buNone/>
            </a:pPr>
            <a:endParaRPr lang="en-US" dirty="0">
              <a:highlight>
                <a:srgbClr val="000000"/>
              </a:highlight>
            </a:endParaRPr>
          </a:p>
          <a:p>
            <a:pPr marL="0" indent="0">
              <a:buNone/>
            </a:pPr>
            <a:endParaRPr lang="en-US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0422827"/>
      </p:ext>
    </p:extLst>
  </p:cSld>
  <p:clrMapOvr>
    <a:masterClrMapping/>
  </p:clrMapOvr>
  <p:transition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CA860-F6F5-6B24-9791-A2870B878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0000"/>
                </a:highlight>
              </a:rPr>
              <a:t>Object Oriented programming </a:t>
            </a:r>
            <a:br>
              <a:rPr lang="en-US" b="1" dirty="0">
                <a:highlight>
                  <a:srgbClr val="000000"/>
                </a:highlight>
              </a:rPr>
            </a:br>
            <a:r>
              <a:rPr lang="en-US" b="1" dirty="0">
                <a:highlight>
                  <a:srgbClr val="000000"/>
                </a:highlight>
              </a:rPr>
              <a:t>Implementing Uni directional Associations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DCEC3-BB55-D21C-2812-6E3C48425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258291"/>
            <a:ext cx="103632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>
                <a:solidFill>
                  <a:schemeClr val="bg2"/>
                </a:solidFill>
              </a:rPr>
              <a:t>// Lecturer and course are created separately and then  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2"/>
                </a:solidFill>
              </a:rPr>
              <a:t>// linked together.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2"/>
                </a:solidFill>
              </a:rPr>
              <a:t>void course::</a:t>
            </a:r>
            <a:r>
              <a:rPr lang="en-US" sz="2200" b="1" dirty="0" err="1">
                <a:solidFill>
                  <a:schemeClr val="bg2"/>
                </a:solidFill>
              </a:rPr>
              <a:t>addlecturer</a:t>
            </a:r>
            <a:r>
              <a:rPr lang="en-US" sz="2200" b="1" dirty="0">
                <a:solidFill>
                  <a:schemeClr val="bg2"/>
                </a:solidFill>
              </a:rPr>
              <a:t>(lecturer *teacher)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2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2"/>
                </a:solidFill>
              </a:rPr>
              <a:t>L=teacher;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2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2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2"/>
                </a:solidFill>
              </a:rPr>
              <a:t>void course::</a:t>
            </a:r>
            <a:r>
              <a:rPr lang="en-US" sz="2200" b="1" dirty="0" err="1">
                <a:solidFill>
                  <a:schemeClr val="bg2"/>
                </a:solidFill>
              </a:rPr>
              <a:t>removelecturer</a:t>
            </a:r>
            <a:r>
              <a:rPr lang="en-US" sz="2200" b="1" dirty="0">
                <a:solidFill>
                  <a:schemeClr val="bg2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2"/>
                </a:solidFill>
              </a:rPr>
              <a:t>L=NULL;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2"/>
                </a:solidFill>
              </a:rPr>
              <a:t>}</a:t>
            </a:r>
          </a:p>
          <a:p>
            <a:pPr marL="0" indent="0">
              <a:buNone/>
            </a:pPr>
            <a:endParaRPr lang="en-US" sz="2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115804"/>
      </p:ext>
    </p:extLst>
  </p:cSld>
  <p:clrMapOvr>
    <a:masterClrMapping/>
  </p:clrMapOvr>
  <p:transition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4176D-77CB-BB7F-44D8-239426409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0000"/>
                </a:highlight>
              </a:rPr>
              <a:t>Object Oriented programming </a:t>
            </a:r>
            <a:br>
              <a:rPr lang="en-US" b="1" dirty="0">
                <a:highlight>
                  <a:srgbClr val="000000"/>
                </a:highlight>
              </a:rPr>
            </a:br>
            <a:r>
              <a:rPr lang="en-US" b="1" dirty="0">
                <a:highlight>
                  <a:srgbClr val="000000"/>
                </a:highlight>
              </a:rPr>
              <a:t>Implementing Bi-directional Associations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319BA-1DD2-A161-9DE4-31B5AA6A1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272146"/>
            <a:ext cx="103632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Example: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A Lecturer can be added to the course and vice versa.</a:t>
            </a: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In a bi-directional associations both classes must include a reference (via a pointer ) to the linked object.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Problem: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User has to update both ends of the relationship. Can be achieved by using the operator this.</a:t>
            </a: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485916"/>
      </p:ext>
    </p:extLst>
  </p:cSld>
  <p:clrMapOvr>
    <a:masterClrMapping/>
  </p:clrMapOvr>
  <p:transition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7AA0E-1D58-B055-5111-40B71FFAF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0000"/>
                </a:highlight>
              </a:rPr>
              <a:t>Object Oriented programming </a:t>
            </a:r>
            <a:br>
              <a:rPr lang="en-US" b="1" dirty="0">
                <a:highlight>
                  <a:srgbClr val="000000"/>
                </a:highlight>
              </a:rPr>
            </a:br>
            <a:r>
              <a:rPr lang="en-US" b="1" dirty="0">
                <a:highlight>
                  <a:srgbClr val="000000"/>
                </a:highlight>
              </a:rPr>
              <a:t>Implementing Bi-directional Associations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CD93E-522B-3F2F-175F-11522AAD8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230582"/>
            <a:ext cx="103632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highlight>
                  <a:srgbClr val="000000"/>
                </a:highlight>
              </a:rPr>
              <a:t>Example: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2"/>
                </a:solidFill>
              </a:rPr>
              <a:t>void course::</a:t>
            </a:r>
            <a:r>
              <a:rPr lang="en-US" sz="2200" b="1" dirty="0" err="1">
                <a:solidFill>
                  <a:schemeClr val="bg2"/>
                </a:solidFill>
              </a:rPr>
              <a:t>addlecturer</a:t>
            </a:r>
            <a:r>
              <a:rPr lang="en-US" sz="2200" b="1" dirty="0">
                <a:solidFill>
                  <a:schemeClr val="bg2"/>
                </a:solidFill>
              </a:rPr>
              <a:t>(lecturer *teacher)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2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2"/>
                </a:solidFill>
              </a:rPr>
              <a:t>L=teacher;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2"/>
                </a:solidFill>
              </a:rPr>
              <a:t>L -&gt; </a:t>
            </a:r>
            <a:r>
              <a:rPr lang="en-US" sz="2200" b="1" dirty="0" err="1">
                <a:solidFill>
                  <a:schemeClr val="bg2"/>
                </a:solidFill>
              </a:rPr>
              <a:t>addcourse</a:t>
            </a:r>
            <a:r>
              <a:rPr lang="en-US" sz="2200" b="1" dirty="0">
                <a:solidFill>
                  <a:schemeClr val="bg2"/>
                </a:solidFill>
              </a:rPr>
              <a:t>(this);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2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2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2"/>
                </a:solidFill>
              </a:rPr>
              <a:t>void lecturer::</a:t>
            </a:r>
            <a:r>
              <a:rPr lang="en-US" sz="2200" b="1" dirty="0" err="1">
                <a:solidFill>
                  <a:schemeClr val="bg2"/>
                </a:solidFill>
              </a:rPr>
              <a:t>addcourse</a:t>
            </a:r>
            <a:r>
              <a:rPr lang="en-US" sz="2200" b="1" dirty="0">
                <a:solidFill>
                  <a:schemeClr val="bg2"/>
                </a:solidFill>
              </a:rPr>
              <a:t>(course * subject)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2"/>
                </a:solidFill>
              </a:rPr>
              <a:t>C=subject;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2"/>
                </a:solidFill>
              </a:rPr>
              <a:t>}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47406688"/>
      </p:ext>
    </p:extLst>
  </p:cSld>
  <p:clrMapOvr>
    <a:masterClrMapping/>
  </p:clrMapOvr>
  <p:transition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B1036-5529-3C5E-CFC6-16514DE34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0000"/>
                </a:highlight>
              </a:rPr>
              <a:t>Object Oriented programming </a:t>
            </a:r>
            <a:br>
              <a:rPr lang="en-US" b="1" dirty="0">
                <a:highlight>
                  <a:srgbClr val="000000"/>
                </a:highlight>
              </a:rPr>
            </a:br>
            <a:r>
              <a:rPr lang="en-US" b="1" dirty="0">
                <a:highlight>
                  <a:srgbClr val="000000"/>
                </a:highlight>
              </a:rPr>
              <a:t>Implementing Bi-directional Associations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93DAD-9DC6-187A-155D-605D30D3D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286000"/>
            <a:ext cx="103632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highlight>
                  <a:srgbClr val="000000"/>
                </a:highlight>
              </a:rPr>
              <a:t>Example: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2"/>
                </a:solidFill>
              </a:rPr>
              <a:t>void course::</a:t>
            </a:r>
            <a:r>
              <a:rPr lang="en-US" sz="2200" b="1" dirty="0" err="1">
                <a:solidFill>
                  <a:schemeClr val="bg2"/>
                </a:solidFill>
              </a:rPr>
              <a:t>addlecturer</a:t>
            </a:r>
            <a:r>
              <a:rPr lang="en-US" sz="2200" b="1" dirty="0">
                <a:solidFill>
                  <a:schemeClr val="bg2"/>
                </a:solidFill>
              </a:rPr>
              <a:t>(lecturer *teacher)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2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2"/>
                </a:solidFill>
              </a:rPr>
              <a:t>L=teacher;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2"/>
                </a:solidFill>
              </a:rPr>
              <a:t>L -&gt; </a:t>
            </a:r>
            <a:r>
              <a:rPr lang="en-US" sz="2200" b="1" dirty="0" err="1">
                <a:solidFill>
                  <a:schemeClr val="bg2"/>
                </a:solidFill>
              </a:rPr>
              <a:t>addcourse</a:t>
            </a:r>
            <a:r>
              <a:rPr lang="en-US" sz="2200" b="1" dirty="0">
                <a:solidFill>
                  <a:schemeClr val="bg2"/>
                </a:solidFill>
              </a:rPr>
              <a:t>(this);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2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2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2"/>
                </a:solidFill>
              </a:rPr>
              <a:t>void lecturer::</a:t>
            </a:r>
            <a:r>
              <a:rPr lang="en-US" sz="2200" b="1" dirty="0" err="1">
                <a:solidFill>
                  <a:schemeClr val="bg2"/>
                </a:solidFill>
              </a:rPr>
              <a:t>addcourse</a:t>
            </a:r>
            <a:r>
              <a:rPr lang="en-US" sz="2200" b="1" dirty="0">
                <a:solidFill>
                  <a:schemeClr val="bg2"/>
                </a:solidFill>
              </a:rPr>
              <a:t>(course * subject)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2"/>
                </a:solidFill>
              </a:rPr>
              <a:t>C = subject;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2"/>
                </a:solidFill>
              </a:rPr>
              <a:t>C -&gt; </a:t>
            </a:r>
            <a:r>
              <a:rPr lang="en-US" sz="2200" b="1" dirty="0" err="1">
                <a:solidFill>
                  <a:schemeClr val="bg2"/>
                </a:solidFill>
              </a:rPr>
              <a:t>addlecturer</a:t>
            </a:r>
            <a:r>
              <a:rPr lang="en-US" sz="2200" b="1" dirty="0">
                <a:solidFill>
                  <a:schemeClr val="bg2"/>
                </a:solidFill>
              </a:rPr>
              <a:t>(this);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2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2F4191-BA62-205E-4B44-1A44A4830985}"/>
              </a:ext>
            </a:extLst>
          </p:cNvPr>
          <p:cNvSpPr txBox="1"/>
          <p:nvPr/>
        </p:nvSpPr>
        <p:spPr>
          <a:xfrm>
            <a:off x="6636327" y="3574473"/>
            <a:ext cx="47659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2"/>
                </a:solidFill>
              </a:rPr>
              <a:t>Simple- isn’t it?</a:t>
            </a:r>
          </a:p>
        </p:txBody>
      </p:sp>
    </p:spTree>
    <p:extLst>
      <p:ext uri="{BB962C8B-B14F-4D97-AF65-F5344CB8AC3E}">
        <p14:creationId xmlns:p14="http://schemas.microsoft.com/office/powerpoint/2010/main" val="1360028966"/>
      </p:ext>
    </p:extLst>
  </p:cSld>
  <p:clrMapOvr>
    <a:masterClrMapping/>
  </p:clrMapOvr>
  <p:transition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2A48D-433D-5387-39FB-8E9DE5281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0000"/>
                </a:highlight>
              </a:rPr>
              <a:t>Object Oriented programming </a:t>
            </a:r>
            <a:br>
              <a:rPr lang="en-US" b="1" dirty="0">
                <a:highlight>
                  <a:srgbClr val="000000"/>
                </a:highlight>
              </a:rPr>
            </a:br>
            <a:r>
              <a:rPr lang="en-US" b="1" dirty="0">
                <a:highlight>
                  <a:srgbClr val="000000"/>
                </a:highlight>
              </a:rPr>
              <a:t>Implementing Bi-directional Associations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2A6A3-DB31-6DB6-674B-11A5E36FA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133600"/>
            <a:ext cx="103632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highlight>
                  <a:srgbClr val="000000"/>
                </a:highlight>
              </a:rPr>
              <a:t>Example: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bg2"/>
                </a:solidFill>
              </a:rPr>
              <a:t>void course::</a:t>
            </a:r>
            <a:r>
              <a:rPr lang="en-US" sz="3200" b="1" dirty="0" err="1">
                <a:solidFill>
                  <a:schemeClr val="bg2"/>
                </a:solidFill>
              </a:rPr>
              <a:t>addlecturer</a:t>
            </a:r>
            <a:r>
              <a:rPr lang="en-US" sz="3200" b="1" dirty="0">
                <a:solidFill>
                  <a:schemeClr val="bg2"/>
                </a:solidFill>
              </a:rPr>
              <a:t>(lecturer *teacher)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bg2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if (L==NULL){</a:t>
            </a:r>
            <a:endParaRPr lang="en-US" sz="3200" b="1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chemeClr val="bg2"/>
                </a:solidFill>
              </a:rPr>
              <a:t>L=teacher;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bg2"/>
                </a:solidFill>
              </a:rPr>
              <a:t>L -&gt; </a:t>
            </a:r>
            <a:r>
              <a:rPr lang="en-US" sz="3200" b="1" dirty="0" err="1">
                <a:solidFill>
                  <a:schemeClr val="bg2"/>
                </a:solidFill>
              </a:rPr>
              <a:t>addcourse</a:t>
            </a:r>
            <a:r>
              <a:rPr lang="en-US" sz="3200" b="1" dirty="0">
                <a:solidFill>
                  <a:schemeClr val="bg2"/>
                </a:solidFill>
              </a:rPr>
              <a:t>(this);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	}</a:t>
            </a:r>
            <a:endParaRPr lang="en-US" sz="3200" b="1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chemeClr val="bg2"/>
                </a:solidFill>
              </a:rPr>
              <a:t>}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FEB33A-EAAF-86C4-D5A9-6167B7F8EC5E}"/>
              </a:ext>
            </a:extLst>
          </p:cNvPr>
          <p:cNvSpPr txBox="1"/>
          <p:nvPr/>
        </p:nvSpPr>
        <p:spPr>
          <a:xfrm>
            <a:off x="5514109" y="4031673"/>
            <a:ext cx="6525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</a:rPr>
              <a:t>Control the Infinite Recursion</a:t>
            </a:r>
          </a:p>
        </p:txBody>
      </p:sp>
    </p:spTree>
    <p:extLst>
      <p:ext uri="{BB962C8B-B14F-4D97-AF65-F5344CB8AC3E}">
        <p14:creationId xmlns:p14="http://schemas.microsoft.com/office/powerpoint/2010/main" val="223395975"/>
      </p:ext>
    </p:extLst>
  </p:cSld>
  <p:clrMapOvr>
    <a:masterClrMapping/>
  </p:clrMapOvr>
  <p:transition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4F0D3-0521-7EDD-DA24-39CFF48E2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0000"/>
                </a:highlight>
              </a:rPr>
              <a:t>Object Oriented programming </a:t>
            </a:r>
            <a:br>
              <a:rPr lang="en-US" b="1" dirty="0">
                <a:highlight>
                  <a:srgbClr val="000000"/>
                </a:highlight>
              </a:rPr>
            </a:br>
            <a:r>
              <a:rPr lang="en-US" b="1" dirty="0">
                <a:highlight>
                  <a:srgbClr val="000000"/>
                </a:highlight>
              </a:rPr>
              <a:t>Implementing Bi-directional Associations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E9528-626F-77BA-7C3F-F0D345D36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369127"/>
            <a:ext cx="103632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chemeClr val="bg2"/>
                </a:solidFill>
              </a:rPr>
              <a:t>void lecturer::</a:t>
            </a:r>
            <a:r>
              <a:rPr lang="en-US" sz="3200" b="1" dirty="0" err="1">
                <a:solidFill>
                  <a:schemeClr val="bg2"/>
                </a:solidFill>
              </a:rPr>
              <a:t>addcourse</a:t>
            </a:r>
            <a:r>
              <a:rPr lang="en-US" sz="3200" b="1" dirty="0">
                <a:solidFill>
                  <a:schemeClr val="bg2"/>
                </a:solidFill>
              </a:rPr>
              <a:t>(course * subject)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i</a:t>
            </a:r>
            <a:r>
              <a:rPr lang="en-US" sz="3200" b="1" dirty="0">
                <a:solidFill>
                  <a:schemeClr val="bg2"/>
                </a:solidFill>
              </a:rPr>
              <a:t>f (C == NULL) { 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bg2"/>
                </a:solidFill>
              </a:rPr>
              <a:t>C = subject;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bg2"/>
                </a:solidFill>
              </a:rPr>
              <a:t>C -&gt; </a:t>
            </a:r>
            <a:r>
              <a:rPr lang="en-US" sz="3200" b="1" dirty="0" err="1">
                <a:solidFill>
                  <a:schemeClr val="bg2"/>
                </a:solidFill>
              </a:rPr>
              <a:t>addlecturer</a:t>
            </a:r>
            <a:r>
              <a:rPr lang="en-US" sz="3200" b="1" dirty="0">
                <a:solidFill>
                  <a:schemeClr val="bg2"/>
                </a:solidFill>
              </a:rPr>
              <a:t>(this);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bg2"/>
                </a:solidFill>
              </a:rPr>
              <a:t>	}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BF1AC8-B238-05DD-5D57-379839CDD76E}"/>
              </a:ext>
            </a:extLst>
          </p:cNvPr>
          <p:cNvSpPr txBox="1"/>
          <p:nvPr/>
        </p:nvSpPr>
        <p:spPr>
          <a:xfrm>
            <a:off x="5389418" y="3713019"/>
            <a:ext cx="6525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</a:rPr>
              <a:t>Control the Infinite Recursion</a:t>
            </a:r>
          </a:p>
        </p:txBody>
      </p:sp>
    </p:spTree>
    <p:extLst>
      <p:ext uri="{BB962C8B-B14F-4D97-AF65-F5344CB8AC3E}">
        <p14:creationId xmlns:p14="http://schemas.microsoft.com/office/powerpoint/2010/main" val="2540244113"/>
      </p:ext>
    </p:extLst>
  </p:cSld>
  <p:clrMapOvr>
    <a:masterClrMapping/>
  </p:clrMapOvr>
  <p:transition>
    <p:randomBar dir="vert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Blank Presentation">
  <a:themeElements>
    <a:clrScheme name="Blank Presentatio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478</Words>
  <Application>Microsoft Office PowerPoint</Application>
  <PresentationFormat>Widescreen</PresentationFormat>
  <Paragraphs>100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3_Blank Presentation</vt:lpstr>
      <vt:lpstr> Lecture 11 </vt:lpstr>
      <vt:lpstr> Object Oriented programming  Implementing Uni directional Associations </vt:lpstr>
      <vt:lpstr>Object Oriented programming  Implementing Uni directional Associations</vt:lpstr>
      <vt:lpstr>Object Oriented programming  Implementing Uni directional Associations</vt:lpstr>
      <vt:lpstr>Object Oriented programming  Implementing Bi-directional Associations</vt:lpstr>
      <vt:lpstr>Object Oriented programming  Implementing Bi-directional Associations</vt:lpstr>
      <vt:lpstr>Object Oriented programming  Implementing Bi-directional Associations</vt:lpstr>
      <vt:lpstr>Object Oriented programming  Implementing Bi-directional Associations</vt:lpstr>
      <vt:lpstr>Object Oriented programming  Implementing Bi-directional Associations</vt:lpstr>
      <vt:lpstr>Object Oriented programming  Implementing Bi-directional Associations</vt:lpstr>
      <vt:lpstr>Object Oriented programming  Implementing Bi-directional Associations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Lecture 10 </dc:title>
  <dc:creator>Rana TaiMur Khan</dc:creator>
  <cp:lastModifiedBy>Rana TaiMur Khan</cp:lastModifiedBy>
  <cp:revision>19</cp:revision>
  <dcterms:created xsi:type="dcterms:W3CDTF">2023-11-25T06:10:05Z</dcterms:created>
  <dcterms:modified xsi:type="dcterms:W3CDTF">2023-11-29T15:18:38Z</dcterms:modified>
</cp:coreProperties>
</file>