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653" r:id="rId2"/>
    <p:sldId id="654" r:id="rId3"/>
    <p:sldId id="655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C8358-1192-4CF4-BEC8-F7B80F0BBB0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AE48F-464B-4E88-9FC2-CA0A3F7E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576455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162543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144716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288748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544801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699865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459840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375032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296086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860163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613229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43823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7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Design and Architecture</a:t>
            </a: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-290945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7CB3-93F3-CC13-A0A0-F61C5AB1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544D-FE27-301A-4EB6-74FCEC37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Association: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One instance of B is associated with many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Instances of 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DCA96-68FC-D45D-17AC-15D994B9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098" y="2479964"/>
            <a:ext cx="17596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16491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8378-15AC-8A5D-7594-F4364F11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Association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CD711-D772-03A0-7430-737BF92D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6455" y="2439460"/>
            <a:ext cx="627785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0548"/>
      </p:ext>
    </p:extLst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C7BC-FD04-6971-A8F6-E1137442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7351-73DA-B241-1329-7A6D0D7D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When the relationship is not exclusive, the same instance of A may also be linked and accessed directly by other objects.</a:t>
            </a:r>
          </a:p>
          <a:p>
            <a:pPr marL="0" indent="0" algn="just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4F25A-9729-62DE-0DFD-1F184A6F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3414" y="3429001"/>
            <a:ext cx="4010659" cy="33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58188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F19E-CE01-8EA2-EB59-B4F4AB0B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9391-1E96-E5F2-BBC4-E0E3B293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Cardinality of this relationship could be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	1:1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	1:m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	Or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	M:m</a:t>
            </a:r>
          </a:p>
        </p:txBody>
      </p:sp>
    </p:spTree>
    <p:extLst>
      <p:ext uri="{BB962C8B-B14F-4D97-AF65-F5344CB8AC3E}">
        <p14:creationId xmlns:p14="http://schemas.microsoft.com/office/powerpoint/2010/main" val="549286818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66C9-4B7F-936E-6AAB-9A00A3BE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</a:t>
            </a:r>
            <a:br>
              <a:rPr lang="en-US" b="1" dirty="0">
                <a:highlight>
                  <a:srgbClr val="000000"/>
                </a:highligh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E34E-9BEB-1138-872F-25649C3E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What is inheritance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D59AA-49E9-9146-463A-24BDE5C5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0" y="2479965"/>
            <a:ext cx="1898074" cy="3997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90DAF-38AF-F0E4-0649-9AF12B44679B}"/>
              </a:ext>
            </a:extLst>
          </p:cNvPr>
          <p:cNvSpPr txBox="1"/>
          <p:nvPr/>
        </p:nvSpPr>
        <p:spPr>
          <a:xfrm>
            <a:off x="914400" y="2743200"/>
            <a:ext cx="8894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B inherits from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A is the super or Base Class and B is the Sub or derived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A does not know about B</a:t>
            </a:r>
          </a:p>
        </p:txBody>
      </p:sp>
    </p:spTree>
    <p:extLst>
      <p:ext uri="{BB962C8B-B14F-4D97-AF65-F5344CB8AC3E}">
        <p14:creationId xmlns:p14="http://schemas.microsoft.com/office/powerpoint/2010/main" val="1234129992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EF67-BCE4-090A-56C1-50BE1F6F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</a:t>
            </a:r>
            <a:br>
              <a:rPr lang="en-US" b="1" dirty="0">
                <a:highlight>
                  <a:srgbClr val="000000"/>
                </a:highligh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9516-C5D7-B3DE-98BD-2EF3E32A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solidFill>
                  <a:schemeClr val="bg2"/>
                </a:solidFill>
              </a:rPr>
              <a:t>When an object of type B is created, a corresponding object of type A is also created.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Conceptually speaking, the object of type B holds the corresponding object of type A as a private component.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38135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B78A-EC7C-CD3A-17C0-600695A5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CDF4-8AAB-F997-BE2A-480FD356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Example: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For example, when an object, say b2, of type B is created, another object,  say a5, of type A is also created.</a:t>
            </a:r>
          </a:p>
          <a:p>
            <a:pPr marL="0" indent="0" algn="just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6DB9F7C-A06A-F0EF-1194-44274AADB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8"/>
          <a:stretch/>
        </p:blipFill>
        <p:spPr>
          <a:xfrm>
            <a:off x="4862946" y="4038600"/>
            <a:ext cx="2466108" cy="2445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0091112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BC6E-C6B5-E297-4945-49A74E57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8100-7D49-194B-EF20-E533E58A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a5 is only accessible from b2.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Exclusive holding</a:t>
            </a:r>
          </a:p>
          <a:p>
            <a:r>
              <a:rPr lang="en-US" dirty="0">
                <a:solidFill>
                  <a:schemeClr val="bg2"/>
                </a:solidFill>
              </a:rPr>
              <a:t>The life of a5 is  dependent upon b2.</a:t>
            </a:r>
          </a:p>
          <a:p>
            <a:r>
              <a:rPr lang="en-US" dirty="0">
                <a:solidFill>
                  <a:schemeClr val="bg2"/>
                </a:solidFill>
              </a:rPr>
              <a:t>a5 is created with b2 and it dies with b2.</a:t>
            </a:r>
          </a:p>
          <a:p>
            <a:r>
              <a:rPr lang="en-US" dirty="0">
                <a:solidFill>
                  <a:schemeClr val="bg2"/>
                </a:solidFill>
              </a:rPr>
              <a:t>Cardinality of this relationship is 1:1.</a:t>
            </a:r>
          </a:p>
        </p:txBody>
      </p:sp>
    </p:spTree>
    <p:extLst>
      <p:ext uri="{BB962C8B-B14F-4D97-AF65-F5344CB8AC3E}">
        <p14:creationId xmlns:p14="http://schemas.microsoft.com/office/powerpoint/2010/main" val="1574596693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F23B-3118-4F81-C7A9-0B481350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7D30-3D9A-6406-A1E1-AF8FDE7A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Composition: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Whole part relationship </a:t>
            </a:r>
          </a:p>
          <a:p>
            <a:r>
              <a:rPr lang="en-US" dirty="0">
                <a:solidFill>
                  <a:schemeClr val="bg2"/>
                </a:solidFill>
              </a:rPr>
              <a:t>B has many instances of A.</a:t>
            </a:r>
          </a:p>
          <a:p>
            <a:r>
              <a:rPr lang="en-US" dirty="0">
                <a:solidFill>
                  <a:schemeClr val="bg2"/>
                </a:solidFill>
              </a:rPr>
              <a:t>B is the container or whole, A is the part.</a:t>
            </a:r>
          </a:p>
          <a:p>
            <a:r>
              <a:rPr lang="en-US" dirty="0">
                <a:solidFill>
                  <a:schemeClr val="bg2"/>
                </a:solidFill>
              </a:rPr>
              <a:t>A does not know about B.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9808E-491D-B453-81A7-A6B479B3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30" y="2209800"/>
            <a:ext cx="18050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14743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96CB-3491-7603-A688-CC0AC441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6B35-2593-BB10-373C-69898138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As we know that composition is:</a:t>
            </a:r>
          </a:p>
          <a:p>
            <a:pPr algn="just"/>
            <a:r>
              <a:rPr lang="en-US" sz="2800" dirty="0">
                <a:solidFill>
                  <a:schemeClr val="bg2"/>
                </a:solidFill>
              </a:rPr>
              <a:t>A form of aggregation association with strong ownership and coincident lifetime of parts by the whole.</a:t>
            </a:r>
          </a:p>
          <a:p>
            <a:pPr algn="just"/>
            <a:r>
              <a:rPr lang="en-US" sz="2800" dirty="0">
                <a:solidFill>
                  <a:schemeClr val="bg2"/>
                </a:solidFill>
              </a:rPr>
              <a:t>A part may belong to only one composite.</a:t>
            </a:r>
          </a:p>
          <a:p>
            <a:pPr algn="just"/>
            <a:r>
              <a:rPr lang="en-US" sz="2800" dirty="0">
                <a:solidFill>
                  <a:schemeClr val="bg2"/>
                </a:solidFill>
              </a:rPr>
              <a:t>Parts with non-fixed multiplicity maybe created after the composite itself.</a:t>
            </a:r>
          </a:p>
          <a:p>
            <a:pPr algn="just"/>
            <a:r>
              <a:rPr lang="en-US" sz="2800" dirty="0">
                <a:solidFill>
                  <a:schemeClr val="bg2"/>
                </a:solidFill>
              </a:rPr>
              <a:t>Once created, they live and die with it (that is they share lifetimes.)</a:t>
            </a:r>
          </a:p>
          <a:p>
            <a:pPr algn="just"/>
            <a:r>
              <a:rPr lang="en-US" sz="2800" dirty="0">
                <a:solidFill>
                  <a:schemeClr val="bg2"/>
                </a:solidFill>
              </a:rPr>
              <a:t>Such parts can also be explicitly removed before the death of the composite.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7993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CBBF-DE0B-DEE2-C986-D52CA62E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34AA-5B4D-8459-E47A-93804718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Example(Composition-Object creation and lifetime):</a:t>
            </a:r>
          </a:p>
          <a:p>
            <a:r>
              <a:rPr lang="en-US" dirty="0">
                <a:solidFill>
                  <a:schemeClr val="bg2"/>
                </a:solidFill>
              </a:rPr>
              <a:t>When object of type B is created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Corresponding instances of type A are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also Created.</a:t>
            </a:r>
          </a:p>
          <a:p>
            <a:r>
              <a:rPr lang="en-US" dirty="0">
                <a:solidFill>
                  <a:schemeClr val="bg2"/>
                </a:solidFill>
              </a:rPr>
              <a:t>Conceptually speaking, the object of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type B holds the corresponding objects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of type  A as private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8959E-B9F5-79DC-EF83-6D44A7058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805" y="3024555"/>
            <a:ext cx="281876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83071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905F-CC9B-8AF2-49C2-82C5D17E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Lifetime and Visibility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B453-8F90-4AA3-61CA-08BBB36B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a5 and a6 are only are only accessible from b2 (exclusive holding). </a:t>
            </a:r>
          </a:p>
          <a:p>
            <a:r>
              <a:rPr lang="en-US" dirty="0">
                <a:solidFill>
                  <a:schemeClr val="bg2"/>
                </a:solidFill>
              </a:rPr>
              <a:t>The life of a5 and a6 is dependent upon b2.</a:t>
            </a:r>
          </a:p>
          <a:p>
            <a:r>
              <a:rPr lang="en-US" dirty="0">
                <a:solidFill>
                  <a:schemeClr val="bg2"/>
                </a:solidFill>
              </a:rPr>
              <a:t>a5 and a6 are created with b2 and destroyed with b2.</a:t>
            </a:r>
          </a:p>
          <a:p>
            <a:r>
              <a:rPr lang="en-US" dirty="0">
                <a:solidFill>
                  <a:schemeClr val="bg2"/>
                </a:solidFill>
              </a:rPr>
              <a:t>The cardinality of this relationship could be 1:1 or 1:m. 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07285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492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3_Blank Presentation</vt:lpstr>
      <vt:lpstr> Lecture 7 </vt:lpstr>
      <vt:lpstr> Object Lifetime and Visibility Inheritance </vt:lpstr>
      <vt:lpstr>Object Lifetime and Visibility Inheritance </vt:lpstr>
      <vt:lpstr>Object Lifetime and Visibility Inheritance</vt:lpstr>
      <vt:lpstr>Object Lifetime and Visibility Inheritance</vt:lpstr>
      <vt:lpstr>Object Lifetime and Visibility Composition</vt:lpstr>
      <vt:lpstr>Object Lifetime and Visibility Composition</vt:lpstr>
      <vt:lpstr>Object Lifetime and Visibility Composition</vt:lpstr>
      <vt:lpstr>Object Lifetime and Visibility Composition</vt:lpstr>
      <vt:lpstr>Object Lifetime and Visibility Association</vt:lpstr>
      <vt:lpstr>Object Lifetime and Visibility Association</vt:lpstr>
      <vt:lpstr>Object Lifetime and Visibility Association</vt:lpstr>
      <vt:lpstr>Object Lifetime and Visibility Association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8 </dc:title>
  <dc:creator>Rana TaiMur Khan</dc:creator>
  <cp:lastModifiedBy>Rana TaiMur Khan</cp:lastModifiedBy>
  <cp:revision>45</cp:revision>
  <dcterms:created xsi:type="dcterms:W3CDTF">2023-11-11T08:25:15Z</dcterms:created>
  <dcterms:modified xsi:type="dcterms:W3CDTF">2023-11-15T13:27:19Z</dcterms:modified>
</cp:coreProperties>
</file>