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653" r:id="rId2"/>
    <p:sldId id="654" r:id="rId3"/>
    <p:sldId id="655" r:id="rId4"/>
    <p:sldId id="656" r:id="rId5"/>
    <p:sldId id="657" r:id="rId6"/>
    <p:sldId id="658" r:id="rId7"/>
    <p:sldId id="659" r:id="rId8"/>
    <p:sldId id="660" r:id="rId9"/>
    <p:sldId id="661" r:id="rId10"/>
    <p:sldId id="662" r:id="rId11"/>
    <p:sldId id="663" r:id="rId12"/>
    <p:sldId id="664" r:id="rId13"/>
    <p:sldId id="665" r:id="rId14"/>
    <p:sldId id="666" r:id="rId15"/>
    <p:sldId id="667" r:id="rId16"/>
    <p:sldId id="668" r:id="rId17"/>
    <p:sldId id="669" r:id="rId18"/>
    <p:sldId id="670" r:id="rId19"/>
    <p:sldId id="671" r:id="rId20"/>
    <p:sldId id="672" r:id="rId21"/>
    <p:sldId id="673" r:id="rId22"/>
    <p:sldId id="674" r:id="rId23"/>
    <p:sldId id="675" r:id="rId24"/>
    <p:sldId id="676" r:id="rId25"/>
    <p:sldId id="677" r:id="rId26"/>
    <p:sldId id="678" r:id="rId27"/>
    <p:sldId id="679" r:id="rId28"/>
    <p:sldId id="680" r:id="rId29"/>
    <p:sldId id="681" r:id="rId30"/>
    <p:sldId id="682" r:id="rId31"/>
    <p:sldId id="683" r:id="rId32"/>
    <p:sldId id="68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54202-F955-4669-8290-DAEA49AC3C3E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EC226-FDFE-416D-9FED-0778C7E52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3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4C8EC32E-E6F3-CB71-E10B-6BC120D014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F1FE96-6A85-4D26-8C95-A71532ECEAB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9C5380EE-860B-2F95-6F7B-3F71A09D76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9230CC33-F7C3-07BF-96C1-AC4857B4FF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C52E532-548D-2C8D-91FE-6307587433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B135013-E40C-6F4F-BE3C-4871A65E2F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4FADC1C-A4C2-4037-3DC0-8EB597D9DA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7B0431-9AA7-4616-9CB3-78757FD5BE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2844992"/>
      </p:ext>
    </p:extLst>
  </p:cSld>
  <p:clrMapOvr>
    <a:masterClrMapping/>
  </p:clrMapOvr>
  <p:transition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C992914-F4BE-9CB6-45B5-3BBC3F20D9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F76444-E2B7-B7C6-FD87-A278A83547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7FF743-7AAD-745E-95AA-196AA73D54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6C7A0-7285-4B14-AA81-516D307F0A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1558394"/>
      </p:ext>
    </p:extLst>
  </p:cSld>
  <p:clrMapOvr>
    <a:masterClrMapping/>
  </p:clrMapOvr>
  <p:transition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D1597C4-4806-E1C5-1F5B-D7D94C2A93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73A0AA1-287C-3285-2D98-CE959EFF36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0828DBE-8C53-91E5-4AC5-DE3B0883C6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159DB-779F-42DA-9E8F-B80720CB09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2619794"/>
      </p:ext>
    </p:extLst>
  </p:cSld>
  <p:clrMapOvr>
    <a:masterClrMapping/>
  </p:clrMapOvr>
  <p:transition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779758B-A2C1-B07D-E139-0230A3D2BB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CF1114F-14CA-8715-8928-5AE546656C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96F64AB-9CBD-5CD7-7CD3-E0DD8D8F38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F7734-22CA-4CE5-9D66-C9785E990F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291671"/>
      </p:ext>
    </p:extLst>
  </p:cSld>
  <p:clrMapOvr>
    <a:masterClrMapping/>
  </p:clrMapOvr>
  <p:transition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0F9490-9177-BA23-66AB-4390E8863A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406FC8F-E3AC-7EC9-F1A8-64C8738FEB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8651A26-9C42-F498-1FB2-F102358F45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F387B-7086-4138-8FD0-D9149C7657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1639350"/>
      </p:ext>
    </p:extLst>
  </p:cSld>
  <p:clrMapOvr>
    <a:masterClrMapping/>
  </p:clrMapOvr>
  <p:transition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48A307-58FD-8444-E496-E9A5455A4B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C54670-0FB8-D728-5E0E-13FC93E5C8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86D70B-4C1F-9B0E-D881-23B000737B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81EEA1-9D5B-420D-AE17-E1301F194E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8248924"/>
      </p:ext>
    </p:extLst>
  </p:cSld>
  <p:clrMapOvr>
    <a:masterClrMapping/>
  </p:clrMapOvr>
  <p:transition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39EE9A6-4987-1110-C4B8-C17E9231F8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A820585-B8B1-F0AC-DA64-7B957919DE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2CF69F3-96A4-A555-78E4-A6BE2ECDDB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60354B-AF51-44F2-99FF-73EBF026FB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6203440"/>
      </p:ext>
    </p:extLst>
  </p:cSld>
  <p:clrMapOvr>
    <a:masterClrMapping/>
  </p:clrMapOvr>
  <p:transition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D32D58B-EF2F-6DEF-607F-EAEF7BF3D5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9B9AD7A-F3E7-51B9-3763-B3612053D3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CE8937E-8DA3-1885-DA39-74003BA755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19504A-8FE3-4AD7-8B7E-C457794FD1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4909845"/>
      </p:ext>
    </p:extLst>
  </p:cSld>
  <p:clrMapOvr>
    <a:masterClrMapping/>
  </p:clrMapOvr>
  <p:transition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C698EAC-D9B5-62EE-1F03-2083401284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346B2D6-AC01-5B42-5EE3-3A69308851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191BA1C-62CE-67DC-7AC2-BBCF8D23AF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740C3B-EA39-4012-BB78-EEA54E7990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5154878"/>
      </p:ext>
    </p:extLst>
  </p:cSld>
  <p:clrMapOvr>
    <a:masterClrMapping/>
  </p:clrMapOvr>
  <p:transition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725514-6A75-AE2C-E11D-582EDF1F04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F7620-74AA-BEF7-13E7-20969ED359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354CD8-6BBE-2104-7B43-3760E01021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768E4E-5E61-4931-ABCB-E852B07F46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4417570"/>
      </p:ext>
    </p:extLst>
  </p:cSld>
  <p:clrMapOvr>
    <a:masterClrMapping/>
  </p:clrMapOvr>
  <p:transition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234BF3-F5DB-F221-6BF1-584F34ADFA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F5DC77-C759-FAD6-C9B0-A8A1194748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3EC1CF-4F8E-F37D-B5DF-F0102E847D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EA33E-45EB-417F-84D7-47D7841B07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0901239"/>
      </p:ext>
    </p:extLst>
  </p:cSld>
  <p:clrMapOvr>
    <a:masterClrMapping/>
  </p:clrMapOvr>
  <p:transition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87E95E7-223E-28D7-0B83-0408B93BC6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1D394180-F7A2-44A5-DD9E-03124EC1C8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2EE99FD-40EA-8844-2B6F-37BC5A15430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77EFD14-3B2B-2CD1-29D8-94EA58700BF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7321FA1-FF8F-BA20-FAAF-DE86DAE6975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DCB3A4E4-ADC8-46DA-AB6C-E9D0927F32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821518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randomBar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7549337C-FD9A-7B15-9245-F669283F7C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40238" y="3632200"/>
            <a:ext cx="2493962" cy="1143000"/>
          </a:xfrm>
        </p:spPr>
        <p:txBody>
          <a:bodyPr/>
          <a:lstStyle/>
          <a:p>
            <a:br>
              <a:rPr lang="en-US" altLang="en-US" sz="4200" dirty="0">
                <a:solidFill>
                  <a:schemeClr val="bg2"/>
                </a:solidFill>
              </a:rPr>
            </a:br>
            <a:r>
              <a:rPr lang="en-US" altLang="en-US" sz="3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Lecture 8</a:t>
            </a:r>
            <a:br>
              <a:rPr lang="en-US" altLang="en-US" sz="14200" b="1" dirty="0">
                <a:solidFill>
                  <a:schemeClr val="bg2"/>
                </a:solidFill>
              </a:rPr>
            </a:br>
            <a:endParaRPr lang="en-US" altLang="en-US" dirty="0">
              <a:solidFill>
                <a:schemeClr val="bg2"/>
              </a:solidFill>
            </a:endParaRPr>
          </a:p>
        </p:txBody>
      </p:sp>
      <p:sp>
        <p:nvSpPr>
          <p:cNvPr id="15363" name="Rectangle 4">
            <a:extLst>
              <a:ext uri="{FF2B5EF4-FFF2-40B4-BE49-F238E27FC236}">
                <a16:creationId xmlns:a16="http://schemas.microsoft.com/office/drawing/2014/main" id="{94613BD6-4632-F9B6-3F8D-F35C01D1D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275" y="5226051"/>
            <a:ext cx="6096000" cy="115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Rana </a:t>
            </a:r>
            <a:r>
              <a:rPr kumimoji="0" lang="en-US" alt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Taimur</a:t>
            </a: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Khan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Lecturer GCUF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A8BFF37-355A-9167-A6E7-9BB5D589593B}"/>
              </a:ext>
            </a:extLst>
          </p:cNvPr>
          <p:cNvSpPr txBox="1">
            <a:spLocks/>
          </p:cNvSpPr>
          <p:nvPr/>
        </p:nvSpPr>
        <p:spPr bwMode="auto">
          <a:xfrm>
            <a:off x="6400801" y="1416050"/>
            <a:ext cx="4151313" cy="23749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Software Design and Architecture</a:t>
            </a:r>
          </a:p>
        </p:txBody>
      </p:sp>
      <p:pic>
        <p:nvPicPr>
          <p:cNvPr id="15365" name="Graphic 6" descr="Computer">
            <a:extLst>
              <a:ext uri="{FF2B5EF4-FFF2-40B4-BE49-F238E27FC236}">
                <a16:creationId xmlns:a16="http://schemas.microsoft.com/office/drawing/2014/main" id="{04A1345F-3496-6685-F908-4D7557153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01" y="-290945"/>
            <a:ext cx="4660900" cy="466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954ED7-90E5-57A7-047F-2AD78F01E60A}"/>
              </a:ext>
            </a:extLst>
          </p:cNvPr>
          <p:cNvCxnSpPr/>
          <p:nvPr/>
        </p:nvCxnSpPr>
        <p:spPr bwMode="auto">
          <a:xfrm>
            <a:off x="4322764" y="3810000"/>
            <a:ext cx="634523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9A48C-D08F-EA78-D586-4D856DE45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0000"/>
                </a:highlight>
              </a:rPr>
              <a:t>Object to Relational Mapping</a:t>
            </a:r>
            <a:br>
              <a:rPr lang="en-US" b="1" dirty="0">
                <a:highlight>
                  <a:srgbClr val="000000"/>
                </a:highlight>
              </a:rPr>
            </a:br>
            <a:r>
              <a:rPr lang="en-US" b="1" dirty="0" err="1">
                <a:highlight>
                  <a:srgbClr val="000000"/>
                </a:highlight>
              </a:rPr>
              <a:t>Mapping</a:t>
            </a:r>
            <a:r>
              <a:rPr lang="en-US" b="1" dirty="0">
                <a:highlight>
                  <a:srgbClr val="000000"/>
                </a:highlight>
              </a:rPr>
              <a:t> Composition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C3194-227F-3553-ABC4-D738940D5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Mapping Composition: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bg2"/>
                </a:solidFill>
              </a:rPr>
              <a:t>Each class of the whole-part hierarchy is mapped to a separate table.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bg2"/>
                </a:solidFill>
              </a:rPr>
              <a:t>To maintain the whole-part relationship between the whole (Composite Class) and the part (Component Class), primary key (OID) of the composite class is inserted in the part classes as a foreign key.</a:t>
            </a:r>
          </a:p>
        </p:txBody>
      </p:sp>
    </p:spTree>
    <p:extLst>
      <p:ext uri="{BB962C8B-B14F-4D97-AF65-F5344CB8AC3E}">
        <p14:creationId xmlns:p14="http://schemas.microsoft.com/office/powerpoint/2010/main" val="3744233107"/>
      </p:ext>
    </p:extLst>
  </p:cSld>
  <p:clrMapOvr>
    <a:masterClrMapping/>
  </p:clrMapOvr>
  <p:transition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27321-BFB7-37B6-1109-C57463A9B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0000"/>
                </a:highlight>
              </a:rPr>
              <a:t>Object to Relational Mapping</a:t>
            </a:r>
            <a:br>
              <a:rPr lang="en-US" b="1" dirty="0">
                <a:highlight>
                  <a:srgbClr val="000000"/>
                </a:highlight>
              </a:rPr>
            </a:br>
            <a:r>
              <a:rPr lang="en-US" b="1" dirty="0" err="1">
                <a:highlight>
                  <a:srgbClr val="000000"/>
                </a:highlight>
              </a:rPr>
              <a:t>Mapping</a:t>
            </a:r>
            <a:r>
              <a:rPr lang="en-US" b="1" dirty="0">
                <a:highlight>
                  <a:srgbClr val="000000"/>
                </a:highlight>
              </a:rPr>
              <a:t> Composition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740CC-AB9B-1E59-F629-AEAD74699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Mapping Composition Example: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26E2E8-2703-F804-EE1E-BDC490374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418" y="2733513"/>
            <a:ext cx="1884218" cy="29329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2AE2EC-A4CB-B2FA-F1D9-912ACC8B9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706" y="2867891"/>
            <a:ext cx="5406530" cy="254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601466"/>
      </p:ext>
    </p:extLst>
  </p:cSld>
  <p:clrMapOvr>
    <a:masterClrMapping/>
  </p:clrMapOvr>
  <p:transition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41A01-C8A2-AD3D-9508-696A97B29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0000"/>
                </a:highlight>
              </a:rPr>
              <a:t>Object to Relational Mapping</a:t>
            </a:r>
            <a:br>
              <a:rPr lang="en-US" b="1" dirty="0">
                <a:highlight>
                  <a:srgbClr val="000000"/>
                </a:highlight>
              </a:rPr>
            </a:br>
            <a:r>
              <a:rPr lang="en-US" b="1" dirty="0" err="1">
                <a:highlight>
                  <a:srgbClr val="000000"/>
                </a:highlight>
              </a:rPr>
              <a:t>Mapping</a:t>
            </a:r>
            <a:r>
              <a:rPr lang="en-US" b="1" dirty="0">
                <a:highlight>
                  <a:srgbClr val="000000"/>
                </a:highlight>
              </a:rPr>
              <a:t> Association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609F6-DB39-08C3-A99A-035CB2076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Mapping Association: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bg2"/>
                </a:solidFill>
              </a:rPr>
              <a:t>Each class involved in the relationship is mapped to a separate table.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bg2"/>
                </a:solidFill>
              </a:rPr>
              <a:t>To maintain the relationship between the classes, primary key (OID) of the user class is inserted in the classes that have been used as a foreign key.</a:t>
            </a:r>
          </a:p>
        </p:txBody>
      </p:sp>
    </p:spTree>
    <p:extLst>
      <p:ext uri="{BB962C8B-B14F-4D97-AF65-F5344CB8AC3E}">
        <p14:creationId xmlns:p14="http://schemas.microsoft.com/office/powerpoint/2010/main" val="911372049"/>
      </p:ext>
    </p:extLst>
  </p:cSld>
  <p:clrMapOvr>
    <a:masterClrMapping/>
  </p:clrMapOvr>
  <p:transition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137BF-101D-78F2-8052-71368DCAB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0000"/>
                </a:highlight>
              </a:rPr>
              <a:t>Object to Relational Mapping</a:t>
            </a:r>
            <a:br>
              <a:rPr lang="en-US" b="1" dirty="0">
                <a:highlight>
                  <a:srgbClr val="000000"/>
                </a:highlight>
              </a:rPr>
            </a:br>
            <a:r>
              <a:rPr lang="en-US" b="1" dirty="0" err="1">
                <a:highlight>
                  <a:srgbClr val="000000"/>
                </a:highlight>
              </a:rPr>
              <a:t>Mapping</a:t>
            </a:r>
            <a:r>
              <a:rPr lang="en-US" b="1" dirty="0">
                <a:highlight>
                  <a:srgbClr val="000000"/>
                </a:highlight>
              </a:rPr>
              <a:t> Association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449C5-2BBC-32E4-1A1C-E5C6D989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chemeClr val="bg2"/>
                </a:solidFill>
              </a:rPr>
              <a:t>In the object oriented world, the client knows the identity of the server whereas in the relational world, the table for server holds the identity of the client.</a:t>
            </a:r>
          </a:p>
          <a:p>
            <a:pPr algn="just"/>
            <a:r>
              <a:rPr lang="en-US" dirty="0">
                <a:solidFill>
                  <a:schemeClr val="bg2"/>
                </a:solidFill>
              </a:rPr>
              <a:t>For many to many relationship a separate table is used to maintain the information about the relationship.</a:t>
            </a:r>
          </a:p>
        </p:txBody>
      </p:sp>
    </p:spTree>
    <p:extLst>
      <p:ext uri="{BB962C8B-B14F-4D97-AF65-F5344CB8AC3E}">
        <p14:creationId xmlns:p14="http://schemas.microsoft.com/office/powerpoint/2010/main" val="3147360750"/>
      </p:ext>
    </p:extLst>
  </p:cSld>
  <p:clrMapOvr>
    <a:masterClrMapping/>
  </p:clrMapOvr>
  <p:transition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C9244-99E5-EF4E-EDE1-191AE80E0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0000"/>
                </a:highlight>
              </a:rPr>
              <a:t>Object to Relational Mapping</a:t>
            </a:r>
            <a:br>
              <a:rPr lang="en-US" b="1" dirty="0">
                <a:highlight>
                  <a:srgbClr val="000000"/>
                </a:highlight>
              </a:rPr>
            </a:br>
            <a:r>
              <a:rPr lang="en-US" b="1" dirty="0" err="1">
                <a:highlight>
                  <a:srgbClr val="000000"/>
                </a:highlight>
              </a:rPr>
              <a:t>Mapping</a:t>
            </a:r>
            <a:r>
              <a:rPr lang="en-US" b="1" dirty="0">
                <a:highlight>
                  <a:srgbClr val="000000"/>
                </a:highlight>
              </a:rPr>
              <a:t> Association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B31F3-A530-350D-2845-BE54B4BB2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Mapping Association Example: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779C0E-9E73-5537-B964-95962B416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265" y="2804028"/>
            <a:ext cx="1844044" cy="31341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B4631C-7137-2760-34CB-9DDAF958A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06627"/>
            <a:ext cx="4793673" cy="232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936545"/>
      </p:ext>
    </p:extLst>
  </p:cSld>
  <p:clrMapOvr>
    <a:masterClrMapping/>
  </p:clrMapOvr>
  <p:transition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7A25-CA07-77BD-4490-9D61BE61B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0000"/>
                </a:highlight>
              </a:rPr>
              <a:t>Object to Relational Mapping</a:t>
            </a:r>
            <a:br>
              <a:rPr lang="en-US" b="1" dirty="0">
                <a:highlight>
                  <a:srgbClr val="000000"/>
                </a:highlight>
              </a:rPr>
            </a:br>
            <a:r>
              <a:rPr lang="en-US" b="1" dirty="0" err="1">
                <a:highlight>
                  <a:srgbClr val="000000"/>
                </a:highlight>
              </a:rPr>
              <a:t>Mapping</a:t>
            </a:r>
            <a:r>
              <a:rPr lang="en-US" b="1" dirty="0">
                <a:highlight>
                  <a:srgbClr val="000000"/>
                </a:highlight>
              </a:rPr>
              <a:t> cardinality of Association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98071-14DD-00DE-A16A-5EAF57CCF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Mapping cardinality of Association: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bg2"/>
                </a:solidFill>
              </a:rPr>
              <a:t>In case of Association there are three types of cardinality.</a:t>
            </a:r>
          </a:p>
          <a:p>
            <a:pPr marL="0" indent="0" algn="just">
              <a:buNone/>
            </a:pP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08D8B4-8020-3B83-2090-E40C87919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211" y="3831979"/>
            <a:ext cx="3172268" cy="20423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3CE736-3215-7BF6-F805-E9DDC20F3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992" y="3831980"/>
            <a:ext cx="3267531" cy="20423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44AD61-CEFF-816B-A767-5CA94E8839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4529" y="3842884"/>
            <a:ext cx="3286584" cy="20314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9542080"/>
      </p:ext>
    </p:extLst>
  </p:cSld>
  <p:clrMapOvr>
    <a:masterClrMapping/>
  </p:clrMapOvr>
  <p:transition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F38C1-DDE7-CD6F-739F-ABBE3F89C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0000"/>
                </a:highlight>
              </a:rPr>
              <a:t>Object to Relational Mapping</a:t>
            </a:r>
            <a:br>
              <a:rPr lang="en-US" b="1" dirty="0">
                <a:highlight>
                  <a:srgbClr val="000000"/>
                </a:highlight>
              </a:rPr>
            </a:br>
            <a:r>
              <a:rPr lang="en-US" b="1" dirty="0" err="1">
                <a:highlight>
                  <a:srgbClr val="000000"/>
                </a:highlight>
              </a:rPr>
              <a:t>Mapping</a:t>
            </a:r>
            <a:r>
              <a:rPr lang="en-US" b="1" dirty="0">
                <a:highlight>
                  <a:srgbClr val="000000"/>
                </a:highlight>
              </a:rPr>
              <a:t> cardinality of Association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14454-1129-96AC-DF5E-6CCA72407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One to One Relationship:</a:t>
            </a:r>
          </a:p>
          <a:p>
            <a:pPr marL="0" indent="0">
              <a:buNone/>
            </a:pPr>
            <a:endParaRPr lang="en-US" dirty="0">
              <a:highlight>
                <a:srgbClr val="000000"/>
              </a:highligh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D4F698-0DB7-0B52-6EF1-1629A7FE5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638" y="2892910"/>
            <a:ext cx="4839286" cy="33554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151470-F43A-BC17-4962-F753F0034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0565" y="2892910"/>
            <a:ext cx="3847035" cy="335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180770"/>
      </p:ext>
    </p:extLst>
  </p:cSld>
  <p:clrMapOvr>
    <a:masterClrMapping/>
  </p:clrMapOvr>
  <p:transition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1B5D4-A4DF-A83A-7C5D-0F9525FD2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0000"/>
                </a:highlight>
              </a:rPr>
              <a:t>Object to Relational Mapping</a:t>
            </a:r>
            <a:br>
              <a:rPr lang="en-US" b="1" dirty="0">
                <a:highlight>
                  <a:srgbClr val="000000"/>
                </a:highlight>
              </a:rPr>
            </a:br>
            <a:r>
              <a:rPr lang="en-US" b="1" dirty="0" err="1">
                <a:highlight>
                  <a:srgbClr val="000000"/>
                </a:highlight>
              </a:rPr>
              <a:t>Mapping</a:t>
            </a:r>
            <a:r>
              <a:rPr lang="en-US" b="1" dirty="0">
                <a:highlight>
                  <a:srgbClr val="000000"/>
                </a:highlight>
              </a:rPr>
              <a:t> cardinality of Association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71294-E6E7-6FE7-F8E1-FE50F67D1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One to Many Relationship:</a:t>
            </a:r>
          </a:p>
          <a:p>
            <a:pPr marL="0" indent="0">
              <a:buNone/>
            </a:pPr>
            <a:endParaRPr lang="en-US" dirty="0">
              <a:highlight>
                <a:srgbClr val="000000"/>
              </a:highlight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E63729-3554-140A-F868-9E31FBD8A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527" y="2881746"/>
            <a:ext cx="4073237" cy="32142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99E1FF-8992-7FD1-A38F-042D9E882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891" y="2895440"/>
            <a:ext cx="4105848" cy="320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715822"/>
      </p:ext>
    </p:extLst>
  </p:cSld>
  <p:clrMapOvr>
    <a:masterClrMapping/>
  </p:clrMapOvr>
  <p:transition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AF63E-A165-2A83-E3C1-198BC979A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0000"/>
                </a:highlight>
              </a:rPr>
              <a:t>Object to Relational Mapping</a:t>
            </a:r>
            <a:br>
              <a:rPr lang="en-US" b="1" dirty="0">
                <a:highlight>
                  <a:srgbClr val="000000"/>
                </a:highlight>
              </a:rPr>
            </a:br>
            <a:r>
              <a:rPr lang="en-US" b="1" dirty="0" err="1">
                <a:highlight>
                  <a:srgbClr val="000000"/>
                </a:highlight>
              </a:rPr>
              <a:t>Mapping</a:t>
            </a:r>
            <a:r>
              <a:rPr lang="en-US" b="1" dirty="0">
                <a:highlight>
                  <a:srgbClr val="000000"/>
                </a:highlight>
              </a:rPr>
              <a:t> cardinality of Association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FC55F-97E2-D007-C846-69C95C64D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Many to Many Relationship: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2247A3-70F2-CC1E-9AF7-40ED6817A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236" y="2958208"/>
            <a:ext cx="3889717" cy="32901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41A21D-EEC4-1E2A-42BE-3DDE4B3C1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434" y="2958208"/>
            <a:ext cx="5487166" cy="329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449384"/>
      </p:ext>
    </p:extLst>
  </p:cSld>
  <p:clrMapOvr>
    <a:masterClrMapping/>
  </p:clrMapOvr>
  <p:transition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C2E3-5B93-2F24-970F-C47D30E4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0000"/>
                </a:highlight>
              </a:rPr>
              <a:t>Object to Relational Mapping</a:t>
            </a:r>
            <a:br>
              <a:rPr lang="en-US" b="1" dirty="0">
                <a:highlight>
                  <a:srgbClr val="000000"/>
                </a:highlight>
              </a:rPr>
            </a:br>
            <a:r>
              <a:rPr lang="en-US" b="1" dirty="0">
                <a:highlight>
                  <a:srgbClr val="000000"/>
                </a:highlight>
              </a:rPr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4394-B69A-6179-1156-43588CE36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Relationships:</a:t>
            </a:r>
          </a:p>
          <a:p>
            <a:r>
              <a:rPr lang="en-US" dirty="0">
                <a:solidFill>
                  <a:schemeClr val="bg2"/>
                </a:solidFill>
              </a:rPr>
              <a:t>Inheritance</a:t>
            </a:r>
          </a:p>
          <a:p>
            <a:r>
              <a:rPr lang="en-US" dirty="0">
                <a:solidFill>
                  <a:schemeClr val="bg2"/>
                </a:solidFill>
              </a:rPr>
              <a:t>Association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-Simple Association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-Aggregation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-Composition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bg2"/>
                </a:solidFill>
              </a:rPr>
              <a:t>Aggregation Considered to be a Modeling Placebo.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bg2"/>
                </a:solidFill>
              </a:rPr>
              <a:t>Martin Fowler said it’s a meaningless thing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0165595"/>
      </p:ext>
    </p:extLst>
  </p:cSld>
  <p:clrMapOvr>
    <a:masterClrMapping/>
  </p:clrMapOvr>
  <p:transition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766C9-4B7F-936E-6AAB-9A00A3BE5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 dirty="0">
                <a:highlight>
                  <a:srgbClr val="000000"/>
                </a:highlight>
              </a:rPr>
            </a:br>
            <a:r>
              <a:rPr lang="en-US" b="1" dirty="0">
                <a:highlight>
                  <a:srgbClr val="000000"/>
                </a:highlight>
              </a:rPr>
              <a:t>Object to Relational Mapping</a:t>
            </a:r>
            <a:br>
              <a:rPr lang="en-US" b="1" dirty="0">
                <a:highlight>
                  <a:srgbClr val="000000"/>
                </a:highlight>
              </a:rPr>
            </a:br>
            <a:r>
              <a:rPr lang="en-US" b="1" dirty="0">
                <a:highlight>
                  <a:srgbClr val="000000"/>
                </a:highlight>
              </a:rPr>
              <a:t>Basics</a:t>
            </a:r>
            <a:br>
              <a:rPr lang="en-US" b="1" dirty="0">
                <a:highlight>
                  <a:srgbClr val="000000"/>
                </a:highlight>
              </a:rPr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EC36F5B-B98C-BE99-59E8-4BD7D2DEDE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8364" y="2838135"/>
            <a:ext cx="3018914" cy="22482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638315-9A27-2EDF-4AEC-99C6B4516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722" y="2838135"/>
            <a:ext cx="3018914" cy="22672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2095E89-2827-1BA8-D491-533303619339}"/>
              </a:ext>
            </a:extLst>
          </p:cNvPr>
          <p:cNvSpPr txBox="1"/>
          <p:nvPr/>
        </p:nvSpPr>
        <p:spPr>
          <a:xfrm>
            <a:off x="1773382" y="2022764"/>
            <a:ext cx="5195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ighlight>
                  <a:srgbClr val="000000"/>
                </a:highlight>
              </a:rPr>
              <a:t>Object to Relational Mapping: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AEE7E7-C0A5-8352-3EC9-D6682A3CDD05}"/>
              </a:ext>
            </a:extLst>
          </p:cNvPr>
          <p:cNvSpPr txBox="1"/>
          <p:nvPr/>
        </p:nvSpPr>
        <p:spPr>
          <a:xfrm>
            <a:off x="1614722" y="5320305"/>
            <a:ext cx="69612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/>
                </a:solidFill>
              </a:rPr>
              <a:t>O2R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/>
                </a:solidFill>
              </a:rPr>
              <a:t>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/>
                </a:solidFill>
              </a:rPr>
              <a:t>O/RM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/>
                </a:solidFill>
              </a:rPr>
              <a:t>O/R</a:t>
            </a:r>
          </a:p>
        </p:txBody>
      </p:sp>
    </p:spTree>
    <p:extLst>
      <p:ext uri="{BB962C8B-B14F-4D97-AF65-F5344CB8AC3E}">
        <p14:creationId xmlns:p14="http://schemas.microsoft.com/office/powerpoint/2010/main" val="1234129992"/>
      </p:ext>
    </p:extLst>
  </p:cSld>
  <p:clrMapOvr>
    <a:masterClrMapping/>
  </p:clrMapOvr>
  <p:transition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BA9D9-3504-BE09-D6FD-932D9C13F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0000"/>
                </a:highlight>
              </a:rPr>
              <a:t>Object to Relational Mapping</a:t>
            </a:r>
            <a:br>
              <a:rPr lang="en-US" b="1" dirty="0">
                <a:highlight>
                  <a:srgbClr val="000000"/>
                </a:highlight>
              </a:rPr>
            </a:br>
            <a:r>
              <a:rPr lang="en-US" b="1" dirty="0">
                <a:highlight>
                  <a:srgbClr val="000000"/>
                </a:highlight>
              </a:rPr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99D6F-328C-7690-780F-5B62DB6AC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Relationships:</a:t>
            </a:r>
          </a:p>
          <a:p>
            <a:r>
              <a:rPr lang="en-US" dirty="0">
                <a:solidFill>
                  <a:schemeClr val="bg2"/>
                </a:solidFill>
              </a:rPr>
              <a:t>Inheritance</a:t>
            </a:r>
          </a:p>
          <a:p>
            <a:r>
              <a:rPr lang="en-US" dirty="0">
                <a:solidFill>
                  <a:schemeClr val="bg2"/>
                </a:solidFill>
              </a:rPr>
              <a:t>Association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bg2"/>
                </a:solidFill>
              </a:rPr>
              <a:t>-Simple Association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-Whole Part Association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	--Composition</a:t>
            </a:r>
          </a:p>
        </p:txBody>
      </p:sp>
    </p:spTree>
    <p:extLst>
      <p:ext uri="{BB962C8B-B14F-4D97-AF65-F5344CB8AC3E}">
        <p14:creationId xmlns:p14="http://schemas.microsoft.com/office/powerpoint/2010/main" val="2406341832"/>
      </p:ext>
    </p:extLst>
  </p:cSld>
  <p:clrMapOvr>
    <a:masterClrMapping/>
  </p:clrMapOvr>
  <p:transition>
    <p:randomBa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8CE1C-6D47-C14D-210F-35661975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0000"/>
                </a:highlight>
              </a:rPr>
              <a:t>Object to Relational Mapping</a:t>
            </a:r>
            <a:br>
              <a:rPr lang="en-US" b="1" dirty="0">
                <a:highlight>
                  <a:srgbClr val="000000"/>
                </a:highlight>
              </a:rPr>
            </a:br>
            <a:r>
              <a:rPr lang="en-US" b="1" dirty="0">
                <a:highlight>
                  <a:srgbClr val="000000"/>
                </a:highlight>
              </a:rPr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895D7-555C-B4AA-769A-1C905B038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Inheritance:</a:t>
            </a:r>
          </a:p>
          <a:p>
            <a:pPr marL="0" indent="0">
              <a:buNone/>
            </a:pPr>
            <a:endParaRPr lang="en-US" dirty="0">
              <a:highlight>
                <a:srgbClr val="0000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97559B-949F-0DFB-7124-52456AAEE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309" y="2990704"/>
            <a:ext cx="2895600" cy="31052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69823872"/>
      </p:ext>
    </p:extLst>
  </p:cSld>
  <p:clrMapOvr>
    <a:masterClrMapping/>
  </p:clrMapOvr>
  <p:transition>
    <p:randomBar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44385-F5EB-2CEB-D642-E01930379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0000"/>
                </a:highlight>
              </a:rPr>
              <a:t>Object to Relational Mapping</a:t>
            </a:r>
            <a:br>
              <a:rPr lang="en-US" b="1" dirty="0">
                <a:highlight>
                  <a:srgbClr val="000000"/>
                </a:highlight>
              </a:rPr>
            </a:br>
            <a:r>
              <a:rPr lang="en-US" b="1" dirty="0">
                <a:highlight>
                  <a:srgbClr val="000000"/>
                </a:highlight>
              </a:rPr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C7CF1-0662-43F7-2B46-C671DFC27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Composition:</a:t>
            </a:r>
          </a:p>
          <a:p>
            <a:pPr marL="0" indent="0">
              <a:buNone/>
            </a:pPr>
            <a:endParaRPr lang="en-US" dirty="0">
              <a:highlight>
                <a:srgbClr val="0000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1168E8-5AF5-275D-12FE-F731CB06A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327" y="2976414"/>
            <a:ext cx="2964873" cy="28979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67311749"/>
      </p:ext>
    </p:extLst>
  </p:cSld>
  <p:clrMapOvr>
    <a:masterClrMapping/>
  </p:clrMapOvr>
  <p:transition>
    <p:randomBar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3214D-96C0-E60C-A094-2EC806BCF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0000"/>
                </a:highlight>
              </a:rPr>
              <a:t>Object to Relational Mapping</a:t>
            </a:r>
            <a:br>
              <a:rPr lang="en-US" b="1" dirty="0">
                <a:highlight>
                  <a:srgbClr val="000000"/>
                </a:highlight>
              </a:rPr>
            </a:br>
            <a:r>
              <a:rPr lang="en-US" b="1" dirty="0">
                <a:highlight>
                  <a:srgbClr val="000000"/>
                </a:highlight>
              </a:rPr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F63DC-EE06-5C8C-9000-EED7FCC79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Association: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F10047-E04D-A382-BEBD-10D65E576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073" y="2691537"/>
            <a:ext cx="3075709" cy="30858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64242213"/>
      </p:ext>
    </p:extLst>
  </p:cSld>
  <p:clrMapOvr>
    <a:masterClrMapping/>
  </p:clrMapOvr>
  <p:transition>
    <p:randomBar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42879-F53A-9C1F-63DB-12BF7CCCB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0000"/>
                </a:highlight>
              </a:rPr>
              <a:t>Object to Relational Mapping</a:t>
            </a:r>
            <a:br>
              <a:rPr lang="en-US" b="1" dirty="0">
                <a:highlight>
                  <a:srgbClr val="000000"/>
                </a:highlight>
              </a:rPr>
            </a:br>
            <a:r>
              <a:rPr lang="en-US" b="1" dirty="0">
                <a:highlight>
                  <a:srgbClr val="000000"/>
                </a:highlight>
              </a:rPr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CC84B-D535-0AFD-80FA-9F52342F4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Object lifetime in inheritance:</a:t>
            </a:r>
          </a:p>
          <a:p>
            <a:pPr marL="0" indent="0">
              <a:buNone/>
            </a:pPr>
            <a:endParaRPr lang="en-US" dirty="0">
              <a:highlight>
                <a:srgbClr val="0000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1B9E37-6183-0920-7EDC-A57BA2B66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879868"/>
            <a:ext cx="2895600" cy="31052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288BF9-B35A-689C-A2E0-8B3B90942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3078180"/>
            <a:ext cx="2549234" cy="270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259658"/>
      </p:ext>
    </p:extLst>
  </p:cSld>
  <p:clrMapOvr>
    <a:masterClrMapping/>
  </p:clrMapOvr>
  <p:transition>
    <p:randomBar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3898B-5E2C-EC07-A11B-3AF657EA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0000"/>
                </a:highlight>
              </a:rPr>
              <a:t>Object to Relational Mapping</a:t>
            </a:r>
            <a:br>
              <a:rPr lang="en-US" b="1" dirty="0">
                <a:highlight>
                  <a:srgbClr val="000000"/>
                </a:highlight>
              </a:rPr>
            </a:br>
            <a:r>
              <a:rPr lang="en-US" b="1" dirty="0">
                <a:highlight>
                  <a:srgbClr val="000000"/>
                </a:highlight>
              </a:rPr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4EFED-2FCB-FBB4-8B23-587B71C57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Object lifetime in Composition:</a:t>
            </a:r>
          </a:p>
          <a:p>
            <a:pPr marL="0" indent="0">
              <a:buNone/>
            </a:pPr>
            <a:endParaRPr lang="en-US" dirty="0">
              <a:highlight>
                <a:srgbClr val="000000"/>
              </a:highlight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0CE7C6-B504-958E-FB4D-02D295D17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363" y="3000665"/>
            <a:ext cx="5999018" cy="29290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32338255"/>
      </p:ext>
    </p:extLst>
  </p:cSld>
  <p:clrMapOvr>
    <a:masterClrMapping/>
  </p:clrMapOvr>
  <p:transition>
    <p:randomBar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44394-7500-1026-9974-BEB68EB7F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0000"/>
                </a:highlight>
              </a:rPr>
              <a:t>Object to Relational Mapping</a:t>
            </a:r>
            <a:br>
              <a:rPr lang="en-US" b="1" dirty="0">
                <a:highlight>
                  <a:srgbClr val="000000"/>
                </a:highlight>
              </a:rPr>
            </a:br>
            <a:r>
              <a:rPr lang="en-US" b="1" dirty="0">
                <a:highlight>
                  <a:srgbClr val="000000"/>
                </a:highlight>
              </a:rPr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806F6-1365-C596-F889-6A2658ED3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Object lifetime in Association:</a:t>
            </a:r>
          </a:p>
          <a:p>
            <a:pPr marL="0" indent="0">
              <a:buNone/>
            </a:pPr>
            <a:endParaRPr lang="en-US" dirty="0">
              <a:highlight>
                <a:srgbClr val="000000"/>
              </a:highlight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0D45BD-8B3E-4F89-3F14-13ED9740F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346" y="3010192"/>
            <a:ext cx="3075709" cy="30858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DA228B-4199-D279-BAE0-29D047595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055" y="3143396"/>
            <a:ext cx="2496747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000083"/>
      </p:ext>
    </p:extLst>
  </p:cSld>
  <p:clrMapOvr>
    <a:masterClrMapping/>
  </p:clrMapOvr>
  <p:transition>
    <p:randomBar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A1639-065E-DE79-B3B4-921D535A3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0000"/>
                </a:highlight>
              </a:rPr>
              <a:t>Object to Relational Mapping</a:t>
            </a:r>
            <a:br>
              <a:rPr lang="en-US" b="1" dirty="0">
                <a:highlight>
                  <a:srgbClr val="000000"/>
                </a:highlight>
              </a:rPr>
            </a:br>
            <a:r>
              <a:rPr lang="en-US" b="1" dirty="0">
                <a:highlight>
                  <a:srgbClr val="000000"/>
                </a:highlight>
              </a:rPr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83D96-6691-E7C3-0129-4EAF6A89B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Object holding/visibility in inheritance: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AD45C5-CCB7-48BC-119F-9D13F00E0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963" y="3259159"/>
            <a:ext cx="7232073" cy="29892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18243954"/>
      </p:ext>
    </p:extLst>
  </p:cSld>
  <p:clrMapOvr>
    <a:masterClrMapping/>
  </p:clrMapOvr>
  <p:transition>
    <p:randomBar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A6A61-78AE-DE03-E443-8689C0401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0000"/>
                </a:highlight>
              </a:rPr>
              <a:t>Object to Relational Mapping</a:t>
            </a:r>
            <a:br>
              <a:rPr lang="en-US" b="1" dirty="0">
                <a:highlight>
                  <a:srgbClr val="000000"/>
                </a:highlight>
              </a:rPr>
            </a:br>
            <a:r>
              <a:rPr lang="en-US" b="1" dirty="0">
                <a:highlight>
                  <a:srgbClr val="000000"/>
                </a:highlight>
              </a:rPr>
              <a:t>Summary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81B4D7-70D6-4709-4DC0-2DE474A81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Object holding/visibility in Composition: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2044A8-7F76-F26D-4C26-3AF3658A1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891" y="3332018"/>
            <a:ext cx="7218218" cy="25700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33616843"/>
      </p:ext>
    </p:extLst>
  </p:cSld>
  <p:clrMapOvr>
    <a:masterClrMapping/>
  </p:clrMapOvr>
  <p:transition>
    <p:randomBar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A66C1-F811-B8CC-8C02-25DF86A69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0000"/>
                </a:highlight>
              </a:rPr>
              <a:t>Object to Relational Mapping</a:t>
            </a:r>
            <a:br>
              <a:rPr lang="en-US" b="1" dirty="0">
                <a:highlight>
                  <a:srgbClr val="000000"/>
                </a:highlight>
              </a:rPr>
            </a:br>
            <a:r>
              <a:rPr lang="en-US" b="1" dirty="0">
                <a:highlight>
                  <a:srgbClr val="000000"/>
                </a:highlight>
              </a:rPr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EFA70-ADC3-4129-26F5-4B68E8B34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Object holding/visibility in Association: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DE259E-1202-4D28-E3A3-52E2C9BE2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132728"/>
            <a:ext cx="7620000" cy="27831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15585456"/>
      </p:ext>
    </p:extLst>
  </p:cSld>
  <p:clrMapOvr>
    <a:masterClrMapping/>
  </p:clrMapOvr>
  <p:transition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F958A-A047-3A17-D219-C0A6FE14E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0000"/>
                </a:highlight>
              </a:rPr>
              <a:t>Object to Relational Mapping</a:t>
            </a:r>
            <a:br>
              <a:rPr lang="en-US" b="1" dirty="0">
                <a:highlight>
                  <a:srgbClr val="000000"/>
                </a:highlight>
              </a:rPr>
            </a:br>
            <a:r>
              <a:rPr lang="en-US" b="1" dirty="0">
                <a:highlight>
                  <a:srgbClr val="000000"/>
                </a:highlight>
              </a:rPr>
              <a:t>Basics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D58B4-5E35-6555-F469-F3A9BB9D9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We have to encounter in this how to map: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chemeClr val="bg2"/>
                </a:solidFill>
              </a:rPr>
              <a:t>Attributes</a:t>
            </a:r>
          </a:p>
          <a:p>
            <a:r>
              <a:rPr lang="en-US" dirty="0">
                <a:solidFill>
                  <a:schemeClr val="bg2"/>
                </a:solidFill>
              </a:rPr>
              <a:t>Inheritance</a:t>
            </a:r>
          </a:p>
          <a:p>
            <a:r>
              <a:rPr lang="en-US" dirty="0">
                <a:solidFill>
                  <a:schemeClr val="bg2"/>
                </a:solidFill>
              </a:rPr>
              <a:t>Composition</a:t>
            </a:r>
          </a:p>
          <a:p>
            <a:r>
              <a:rPr lang="en-US" dirty="0">
                <a:solidFill>
                  <a:schemeClr val="bg2"/>
                </a:solidFill>
              </a:rPr>
              <a:t>Association</a:t>
            </a:r>
          </a:p>
        </p:txBody>
      </p:sp>
    </p:spTree>
    <p:extLst>
      <p:ext uri="{BB962C8B-B14F-4D97-AF65-F5344CB8AC3E}">
        <p14:creationId xmlns:p14="http://schemas.microsoft.com/office/powerpoint/2010/main" val="2716199013"/>
      </p:ext>
    </p:extLst>
  </p:cSld>
  <p:clrMapOvr>
    <a:masterClrMapping/>
  </p:clrMapOvr>
  <p:transition>
    <p:randomBar dir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B371-132D-44FF-C07A-62834DEA5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0000"/>
                </a:highlight>
              </a:rPr>
              <a:t>Object to Relational Mapping</a:t>
            </a:r>
            <a:br>
              <a:rPr lang="en-US" b="1" dirty="0">
                <a:highlight>
                  <a:srgbClr val="000000"/>
                </a:highlight>
              </a:rPr>
            </a:br>
            <a:r>
              <a:rPr lang="en-US" b="1" dirty="0">
                <a:highlight>
                  <a:srgbClr val="000000"/>
                </a:highlight>
              </a:rPr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CE4EF-0CA1-D5CC-341A-0697FAEAB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Mapping Cardinality in Inheritance:</a:t>
            </a:r>
          </a:p>
          <a:p>
            <a:pPr marL="0" indent="0">
              <a:buNone/>
            </a:pPr>
            <a:endParaRPr lang="en-US" dirty="0">
              <a:highlight>
                <a:srgbClr val="0000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AF3527-491C-6A99-32FF-FBE9B5A3E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527" y="3106759"/>
            <a:ext cx="7232073" cy="29892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9F6C15-AE6B-F754-F729-61F96A59A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600" y="3675686"/>
            <a:ext cx="2092036" cy="239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969600"/>
      </p:ext>
    </p:extLst>
  </p:cSld>
  <p:clrMapOvr>
    <a:masterClrMapping/>
  </p:clrMapOvr>
  <p:transition>
    <p:randomBar dir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03D1A-2923-AF96-F846-1F538003A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0000"/>
                </a:highlight>
              </a:rPr>
              <a:t>Object to Relational Mapping</a:t>
            </a:r>
            <a:br>
              <a:rPr lang="en-US" b="1" dirty="0">
                <a:highlight>
                  <a:srgbClr val="000000"/>
                </a:highlight>
              </a:rPr>
            </a:br>
            <a:r>
              <a:rPr lang="en-US" b="1" dirty="0">
                <a:highlight>
                  <a:srgbClr val="000000"/>
                </a:highlight>
              </a:rPr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59631-C4A9-6D30-B9E1-33A15D0E9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Mapping Cardinality in Composition: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B4BE70-6E67-37AD-A46E-29974D43C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091" y="3332018"/>
            <a:ext cx="7218218" cy="25700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E735B4-B338-970A-D2EF-25EA8F2DF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314" y="3708158"/>
            <a:ext cx="1943286" cy="216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47411"/>
      </p:ext>
    </p:extLst>
  </p:cSld>
  <p:clrMapOvr>
    <a:masterClrMapping/>
  </p:clrMapOvr>
  <p:transition>
    <p:randomBar dir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E8AD6-26B1-A9F8-5FAB-5C526C024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0000"/>
                </a:highlight>
              </a:rPr>
              <a:t>Object to Relational Mapping</a:t>
            </a:r>
            <a:br>
              <a:rPr lang="en-US" b="1" dirty="0">
                <a:highlight>
                  <a:srgbClr val="000000"/>
                </a:highlight>
              </a:rPr>
            </a:br>
            <a:r>
              <a:rPr lang="en-US" b="1" dirty="0">
                <a:highlight>
                  <a:srgbClr val="000000"/>
                </a:highlight>
              </a:rPr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EADEE-8B8E-E051-09CF-8F77F0B8A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Mapping Cardinality in Association: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82B594-6C48-1A50-24E8-88CB86003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654" y="3174292"/>
            <a:ext cx="7620000" cy="27831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87DFD3-8718-6132-4D62-FAF4BE070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1382" y="3740726"/>
            <a:ext cx="1981200" cy="214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333016"/>
      </p:ext>
    </p:extLst>
  </p:cSld>
  <p:clrMapOvr>
    <a:masterClrMapping/>
  </p:clrMapOvr>
  <p:transition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BD1C2-C63D-DEAF-F440-222C35B7C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0000"/>
                </a:highlight>
              </a:rPr>
              <a:t>Object to Relational Mapping</a:t>
            </a:r>
            <a:br>
              <a:rPr lang="en-US" b="1" dirty="0">
                <a:highlight>
                  <a:srgbClr val="000000"/>
                </a:highlight>
              </a:rPr>
            </a:br>
            <a:r>
              <a:rPr lang="en-US" b="1" dirty="0" err="1">
                <a:highlight>
                  <a:srgbClr val="000000"/>
                </a:highlight>
              </a:rPr>
              <a:t>Mapping</a:t>
            </a:r>
            <a:r>
              <a:rPr lang="en-US" b="1" dirty="0">
                <a:highlight>
                  <a:srgbClr val="000000"/>
                </a:highlight>
              </a:rPr>
              <a:t> Inheritance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BFABD-90E7-4270-E06C-004B85FAA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Mapping Inheritance:</a:t>
            </a:r>
          </a:p>
          <a:p>
            <a:pPr marL="0" indent="0">
              <a:buNone/>
            </a:pPr>
            <a:endParaRPr lang="en-US" dirty="0">
              <a:highlight>
                <a:srgbClr val="000000"/>
              </a:highlight>
            </a:endParaRPr>
          </a:p>
          <a:p>
            <a:r>
              <a:rPr lang="en-US" dirty="0">
                <a:solidFill>
                  <a:schemeClr val="bg2"/>
                </a:solidFill>
              </a:rPr>
              <a:t>Filtered Mapping</a:t>
            </a:r>
          </a:p>
          <a:p>
            <a:r>
              <a:rPr lang="en-US" dirty="0">
                <a:solidFill>
                  <a:schemeClr val="bg2"/>
                </a:solidFill>
              </a:rPr>
              <a:t>Horizontal Mapping</a:t>
            </a:r>
          </a:p>
          <a:p>
            <a:r>
              <a:rPr lang="en-US" dirty="0">
                <a:solidFill>
                  <a:schemeClr val="bg2"/>
                </a:solidFill>
              </a:rPr>
              <a:t>Vertical Mapping</a:t>
            </a:r>
          </a:p>
        </p:txBody>
      </p:sp>
    </p:spTree>
    <p:extLst>
      <p:ext uri="{BB962C8B-B14F-4D97-AF65-F5344CB8AC3E}">
        <p14:creationId xmlns:p14="http://schemas.microsoft.com/office/powerpoint/2010/main" val="3763288288"/>
      </p:ext>
    </p:extLst>
  </p:cSld>
  <p:clrMapOvr>
    <a:masterClrMapping/>
  </p:clrMapOvr>
  <p:transition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5C995-6FE6-439D-F591-6B1957C08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0000"/>
                </a:highlight>
              </a:rPr>
              <a:t>Object to Relational Mapping</a:t>
            </a:r>
            <a:br>
              <a:rPr lang="en-US" b="1" dirty="0">
                <a:highlight>
                  <a:srgbClr val="000000"/>
                </a:highlight>
              </a:rPr>
            </a:br>
            <a:r>
              <a:rPr lang="en-US" b="1" dirty="0" err="1">
                <a:highlight>
                  <a:srgbClr val="000000"/>
                </a:highlight>
              </a:rPr>
              <a:t>Mapping</a:t>
            </a:r>
            <a:r>
              <a:rPr lang="en-US" b="1" dirty="0">
                <a:highlight>
                  <a:srgbClr val="000000"/>
                </a:highlight>
              </a:rPr>
              <a:t> Inheritance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3893D-3987-D6CB-11DF-268BCED78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Filtered Mapping: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All the classes of an inheritance hierarchy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are mapped to one table.</a:t>
            </a: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7E55DD-B235-A6C6-553B-B7D859A0E65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88965" y="3129206"/>
            <a:ext cx="4867508" cy="36041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05635845"/>
      </p:ext>
    </p:extLst>
  </p:cSld>
  <p:clrMapOvr>
    <a:masterClrMapping/>
  </p:clrMapOvr>
  <p:transition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2A748-01D4-057F-BC0D-B0C822CEB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0000"/>
                </a:highlight>
              </a:rPr>
              <a:t>Object to Relational Mapping</a:t>
            </a:r>
            <a:br>
              <a:rPr lang="en-US" b="1" dirty="0">
                <a:highlight>
                  <a:srgbClr val="000000"/>
                </a:highlight>
              </a:rPr>
            </a:br>
            <a:r>
              <a:rPr lang="en-US" b="1" dirty="0" err="1">
                <a:highlight>
                  <a:srgbClr val="000000"/>
                </a:highlight>
              </a:rPr>
              <a:t>Mapping</a:t>
            </a:r>
            <a:r>
              <a:rPr lang="en-US" b="1" dirty="0">
                <a:highlight>
                  <a:srgbClr val="000000"/>
                </a:highlight>
              </a:rPr>
              <a:t> Inheritance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AA48-B87F-13F1-212C-20DD1F7D8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Horizontal Mapping: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bg2"/>
                </a:solidFill>
              </a:rPr>
              <a:t>Each concrete class is mapped to a separate table and each such table includes the attributes and the inherited attributes of the class that is representing.</a:t>
            </a:r>
          </a:p>
          <a:p>
            <a:pPr marL="0" indent="0">
              <a:buNone/>
            </a:pPr>
            <a:endParaRPr lang="en-US" dirty="0">
              <a:highlight>
                <a:srgbClr val="0000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BA79DD-5CF2-0581-AFF1-BA5FB21B891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74857" y="4202966"/>
            <a:ext cx="2610214" cy="22482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0D36A4-4F64-088E-8203-39892F243C9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33867" y="4355387"/>
            <a:ext cx="1724266" cy="19433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808767-4A7F-F022-1F09-E4A8B18537C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75317" y="4355387"/>
            <a:ext cx="1724266" cy="18338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02829996"/>
      </p:ext>
    </p:extLst>
  </p:cSld>
  <p:clrMapOvr>
    <a:masterClrMapping/>
  </p:clrMapOvr>
  <p:transition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A4492-8165-E282-9BCC-CDA89274E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0000"/>
                </a:highlight>
              </a:rPr>
              <a:t>Object to Relational Mapping</a:t>
            </a:r>
            <a:br>
              <a:rPr lang="en-US" b="1" dirty="0">
                <a:highlight>
                  <a:srgbClr val="000000"/>
                </a:highlight>
              </a:rPr>
            </a:br>
            <a:r>
              <a:rPr lang="en-US" b="1" dirty="0" err="1">
                <a:highlight>
                  <a:srgbClr val="000000"/>
                </a:highlight>
              </a:rPr>
              <a:t>Mapping</a:t>
            </a:r>
            <a:r>
              <a:rPr lang="en-US" b="1" dirty="0">
                <a:highlight>
                  <a:srgbClr val="000000"/>
                </a:highlight>
              </a:rPr>
              <a:t> Inheritance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1071E-AC27-E941-04ED-24C1F0ED9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Vertical Mapping: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Each class of the inheritance hierarchy, whether abstract or concrete is mapped to a separate table.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D034BC-DAC3-D037-D648-062C89EBE45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05745" y="4038600"/>
            <a:ext cx="3380509" cy="26465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07814007"/>
      </p:ext>
    </p:extLst>
  </p:cSld>
  <p:clrMapOvr>
    <a:masterClrMapping/>
  </p:clrMapOvr>
  <p:transition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544D1-9F17-A095-50EF-321091F94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0000"/>
                </a:highlight>
              </a:rPr>
              <a:t>Object to Relational Mapping</a:t>
            </a:r>
            <a:br>
              <a:rPr lang="en-US" b="1" dirty="0">
                <a:highlight>
                  <a:srgbClr val="000000"/>
                </a:highlight>
              </a:rPr>
            </a:br>
            <a:r>
              <a:rPr lang="en-US" b="1" dirty="0" err="1">
                <a:highlight>
                  <a:srgbClr val="000000"/>
                </a:highlight>
              </a:rPr>
              <a:t>Mapping</a:t>
            </a:r>
            <a:r>
              <a:rPr lang="en-US" b="1" dirty="0">
                <a:highlight>
                  <a:srgbClr val="000000"/>
                </a:highlight>
              </a:rPr>
              <a:t> Inheritance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F872C-2FB0-55DC-07E4-4C87477C7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chemeClr val="bg2"/>
                </a:solidFill>
              </a:rPr>
              <a:t>In order to maintain the inheritance relationship between parent and child classes, OID of the parent class is inserted in the child classes as a foreign key.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6F84A1-30AC-48D1-168B-979F866F82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r="12959"/>
          <a:stretch/>
        </p:blipFill>
        <p:spPr>
          <a:xfrm>
            <a:off x="4735061" y="3574472"/>
            <a:ext cx="2031500" cy="32419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52351582"/>
      </p:ext>
    </p:extLst>
  </p:cSld>
  <p:clrMapOvr>
    <a:masterClrMapping/>
  </p:clrMapOvr>
  <p:transition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9933D-1E5C-09AB-6996-031696603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0000"/>
                </a:highlight>
              </a:rPr>
              <a:t>Object to Relational Mapping</a:t>
            </a:r>
            <a:br>
              <a:rPr lang="en-US" b="1" dirty="0">
                <a:highlight>
                  <a:srgbClr val="000000"/>
                </a:highlight>
              </a:rPr>
            </a:br>
            <a:r>
              <a:rPr lang="en-US" b="1" dirty="0" err="1">
                <a:highlight>
                  <a:srgbClr val="000000"/>
                </a:highlight>
              </a:rPr>
              <a:t>Mapping</a:t>
            </a:r>
            <a:r>
              <a:rPr lang="en-US" b="1" dirty="0">
                <a:highlight>
                  <a:srgbClr val="000000"/>
                </a:highlight>
              </a:rPr>
              <a:t> Inheritance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AC6EC-8F20-24B1-FEF8-406217DC4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Vertical Mapping Example: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AC620C-D339-A0FB-4F4C-42105D45A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709" y="3129270"/>
            <a:ext cx="8672945" cy="27796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85689002"/>
      </p:ext>
    </p:extLst>
  </p:cSld>
  <p:clrMapOvr>
    <a:masterClrMapping/>
  </p:clrMapOvr>
  <p:transition>
    <p:randomBar dir="vert"/>
  </p:transition>
</p:sld>
</file>

<file path=ppt/theme/theme1.xml><?xml version="1.0" encoding="utf-8"?>
<a:theme xmlns:a="http://schemas.openxmlformats.org/drawingml/2006/main" name="3_Blank Presentation">
  <a:themeElements>
    <a:clrScheme name="Blank Presentatio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656</Words>
  <Application>Microsoft Office PowerPoint</Application>
  <PresentationFormat>Widescreen</PresentationFormat>
  <Paragraphs>104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Calibri</vt:lpstr>
      <vt:lpstr>3_Blank Presentation</vt:lpstr>
      <vt:lpstr> Lecture 8 </vt:lpstr>
      <vt:lpstr> Object to Relational Mapping Basics </vt:lpstr>
      <vt:lpstr>Object to Relational Mapping Basics</vt:lpstr>
      <vt:lpstr>Object to Relational Mapping Mapping Inheritance</vt:lpstr>
      <vt:lpstr>Object to Relational Mapping Mapping Inheritance</vt:lpstr>
      <vt:lpstr>Object to Relational Mapping Mapping Inheritance</vt:lpstr>
      <vt:lpstr>Object to Relational Mapping Mapping Inheritance</vt:lpstr>
      <vt:lpstr>Object to Relational Mapping Mapping Inheritance</vt:lpstr>
      <vt:lpstr>Object to Relational Mapping Mapping Inheritance</vt:lpstr>
      <vt:lpstr>Object to Relational Mapping Mapping Composition</vt:lpstr>
      <vt:lpstr>Object to Relational Mapping Mapping Composition</vt:lpstr>
      <vt:lpstr>Object to Relational Mapping Mapping Association</vt:lpstr>
      <vt:lpstr>Object to Relational Mapping Mapping Association</vt:lpstr>
      <vt:lpstr>Object to Relational Mapping Mapping Association</vt:lpstr>
      <vt:lpstr>Object to Relational Mapping Mapping cardinality of Association</vt:lpstr>
      <vt:lpstr>Object to Relational Mapping Mapping cardinality of Association</vt:lpstr>
      <vt:lpstr>Object to Relational Mapping Mapping cardinality of Association</vt:lpstr>
      <vt:lpstr>Object to Relational Mapping Mapping cardinality of Association</vt:lpstr>
      <vt:lpstr>Object to Relational Mapping Summary</vt:lpstr>
      <vt:lpstr>Object to Relational Mapping Summary</vt:lpstr>
      <vt:lpstr>Object to Relational Mapping Summary</vt:lpstr>
      <vt:lpstr>Object to Relational Mapping Summary</vt:lpstr>
      <vt:lpstr>Object to Relational Mapping Summary</vt:lpstr>
      <vt:lpstr>Object to Relational Mapping Summary</vt:lpstr>
      <vt:lpstr>Object to Relational Mapping Summary</vt:lpstr>
      <vt:lpstr>Object to Relational Mapping Summary</vt:lpstr>
      <vt:lpstr>Object to Relational Mapping Summary</vt:lpstr>
      <vt:lpstr>Object to Relational Mapping Summary</vt:lpstr>
      <vt:lpstr>Object to Relational Mapping Summary</vt:lpstr>
      <vt:lpstr>Object to Relational Mapping Summary</vt:lpstr>
      <vt:lpstr>Object to Relational Mapping Summary</vt:lpstr>
      <vt:lpstr>Object to Relational Mapping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Lecture 8 </dc:title>
  <dc:creator>Rana TaiMur Khan</dc:creator>
  <cp:lastModifiedBy>Rana TaiMur Khan</cp:lastModifiedBy>
  <cp:revision>57</cp:revision>
  <dcterms:created xsi:type="dcterms:W3CDTF">2023-11-15T11:40:43Z</dcterms:created>
  <dcterms:modified xsi:type="dcterms:W3CDTF">2023-11-19T14:06:41Z</dcterms:modified>
</cp:coreProperties>
</file>