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653" r:id="rId2"/>
    <p:sldId id="654" r:id="rId3"/>
    <p:sldId id="655" r:id="rId4"/>
    <p:sldId id="656" r:id="rId5"/>
    <p:sldId id="657" r:id="rId6"/>
    <p:sldId id="658" r:id="rId7"/>
    <p:sldId id="659" r:id="rId8"/>
    <p:sldId id="660" r:id="rId9"/>
    <p:sldId id="661" r:id="rId10"/>
    <p:sldId id="662" r:id="rId11"/>
    <p:sldId id="663" r:id="rId12"/>
    <p:sldId id="664" r:id="rId13"/>
    <p:sldId id="6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002CA-8FE1-41D3-A52F-F0AAA9775A6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CE8A1-4891-41FA-BF0F-763E510A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3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C8EC32E-E6F3-CB71-E10B-6BC120D01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F1FE96-6A85-4D26-8C95-A71532ECEAB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C5380EE-860B-2F95-6F7B-3F71A09D7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30CC33-F7C3-07BF-96C1-AC4857B4F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52E532-548D-2C8D-91FE-6307587433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135013-E40C-6F4F-BE3C-4871A65E2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FADC1C-A4C2-4037-3DC0-8EB597D9D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B0431-9AA7-4616-9CB3-78757FD5B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283418"/>
      </p:ext>
    </p:extLst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92914-F4BE-9CB6-45B5-3BBC3F20D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F76444-E2B7-B7C6-FD87-A278A8354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7FF743-7AAD-745E-95AA-196AA73D5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C7A0-7285-4B14-AA81-516D307F0A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72062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1597C4-4806-E1C5-1F5B-D7D94C2A9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3A0AA1-287C-3285-2D98-CE959EFF3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828DBE-8C53-91E5-4AC5-DE3B0883C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59DB-779F-42DA-9E8F-B80720CB0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360818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79758B-A2C1-B07D-E139-0230A3D2B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F1114F-14CA-8715-8928-5AE546656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F64AB-9CBD-5CD7-7CD3-E0DD8D8F3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7734-22CA-4CE5-9D66-C9785E990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82457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0F9490-9177-BA23-66AB-4390E8863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06FC8F-E3AC-7EC9-F1A8-64C8738FE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651A26-9C42-F498-1FB2-F102358F4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F387B-7086-4138-8FD0-D9149C765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343443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8A307-58FD-8444-E496-E9A5455A4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54670-0FB8-D728-5E0E-13FC93E5C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6D70B-4C1F-9B0E-D881-23B000737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1EEA1-9D5B-420D-AE17-E1301F194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411850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9EE9A6-4987-1110-C4B8-C17E9231F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820585-B8B1-F0AC-DA64-7B957919D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CF69F3-96A4-A555-78E4-A6BE2ECD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354B-AF51-44F2-99FF-73EBF026F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919979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32D58B-EF2F-6DEF-607F-EAEF7BF3D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B9AD7A-F3E7-51B9-3763-B3612053D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E8937E-8DA3-1885-DA39-74003BA75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9504A-8FE3-4AD7-8B7E-C457794FD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51617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C698EAC-D9B5-62EE-1F03-208340128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46B2D6-AC01-5B42-5EE3-3A6930885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91BA1C-62CE-67DC-7AC2-BBCF8D23A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40C3B-EA39-4012-BB78-EEA54E799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686922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25514-6A75-AE2C-E11D-582EDF1F04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F7620-74AA-BEF7-13E7-20969ED35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54CD8-6BBE-2104-7B43-3760E01021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8E4E-5E61-4931-ABCB-E852B07F4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326533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34BF3-F5DB-F221-6BF1-584F34ADFA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5DC77-C759-FAD6-C9B0-A8A1194748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EC1CF-4F8E-F37D-B5DF-F0102E847D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A33E-45EB-417F-84D7-47D7841B0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575354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87E95E7-223E-28D7-0B83-0408B93BC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D394180-F7A2-44A5-DD9E-03124EC1C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EE99FD-40EA-8844-2B6F-37BC5A1543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77EFD14-3B2B-2CD1-29D8-94EA58700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21FA1-FF8F-BA20-FAAF-DE86DAE697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CB3A4E4-ADC8-46DA-AB6C-E9D0927F3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77547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49337C-FD9A-7B15-9245-F669283F7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0238" y="3632200"/>
            <a:ext cx="2493962" cy="1143000"/>
          </a:xfrm>
        </p:spPr>
        <p:txBody>
          <a:bodyPr/>
          <a:lstStyle/>
          <a:p>
            <a:br>
              <a:rPr lang="en-US" altLang="en-US" sz="4200" dirty="0">
                <a:solidFill>
                  <a:schemeClr val="bg2"/>
                </a:solidFill>
              </a:rPr>
            </a:br>
            <a:r>
              <a:rPr lang="en-US" alt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9</a:t>
            </a:r>
            <a:br>
              <a:rPr lang="en-US" altLang="en-US" sz="14200" b="1" dirty="0">
                <a:solidFill>
                  <a:schemeClr val="bg2"/>
                </a:solidFill>
              </a:rPr>
            </a:b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4613BD6-4632-F9B6-3F8D-F35C01D1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5226051"/>
            <a:ext cx="60960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Rana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Taimur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Khan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Lecturer GCUF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8BFF37-355A-9167-A6E7-9BB5D589593B}"/>
              </a:ext>
            </a:extLst>
          </p:cNvPr>
          <p:cNvSpPr txBox="1">
            <a:spLocks/>
          </p:cNvSpPr>
          <p:nvPr/>
        </p:nvSpPr>
        <p:spPr bwMode="auto">
          <a:xfrm>
            <a:off x="6400801" y="1416050"/>
            <a:ext cx="4151313" cy="23749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Software Design and Architecture</a:t>
            </a:r>
          </a:p>
        </p:txBody>
      </p:sp>
      <p:pic>
        <p:nvPicPr>
          <p:cNvPr id="15365" name="Graphic 6" descr="Computer">
            <a:extLst>
              <a:ext uri="{FF2B5EF4-FFF2-40B4-BE49-F238E27FC236}">
                <a16:creationId xmlns:a16="http://schemas.microsoft.com/office/drawing/2014/main" id="{04A1345F-3496-6685-F908-4D75571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-290945"/>
            <a:ext cx="46609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54ED7-90E5-57A7-047F-2AD78F01E60A}"/>
              </a:ext>
            </a:extLst>
          </p:cNvPr>
          <p:cNvCxnSpPr/>
          <p:nvPr/>
        </p:nvCxnSpPr>
        <p:spPr bwMode="auto">
          <a:xfrm>
            <a:off x="4322764" y="3810000"/>
            <a:ext cx="63452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4050-FB66-1F82-68AC-14280EBF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Object Creation and Factory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0755-52F7-141F-659D-E3738C3F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103632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int main(){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Polygon * </a:t>
            </a:r>
            <a:r>
              <a:rPr lang="en-US" sz="2000" b="1" dirty="0" err="1">
                <a:solidFill>
                  <a:schemeClr val="bg2"/>
                </a:solidFill>
              </a:rPr>
              <a:t>ppoly</a:t>
            </a:r>
            <a:r>
              <a:rPr lang="en-US" sz="2000" b="1" dirty="0">
                <a:solidFill>
                  <a:schemeClr val="bg2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for (int </a:t>
            </a:r>
            <a:r>
              <a:rPr lang="en-US" sz="2000" b="1" dirty="0" err="1">
                <a:solidFill>
                  <a:schemeClr val="bg2"/>
                </a:solidFill>
              </a:rPr>
              <a:t>i</a:t>
            </a:r>
            <a:r>
              <a:rPr lang="en-US" sz="2000" b="1" dirty="0">
                <a:solidFill>
                  <a:schemeClr val="bg2"/>
                </a:solidFill>
              </a:rPr>
              <a:t>=0; </a:t>
            </a:r>
            <a:r>
              <a:rPr lang="en-US" sz="2000" b="1" dirty="0" err="1">
                <a:solidFill>
                  <a:schemeClr val="bg2"/>
                </a:solidFill>
              </a:rPr>
              <a:t>i</a:t>
            </a:r>
            <a:r>
              <a:rPr lang="en-US" sz="2000" b="1" dirty="0">
                <a:solidFill>
                  <a:schemeClr val="bg2"/>
                </a:solidFill>
              </a:rPr>
              <a:t>&lt;10; </a:t>
            </a:r>
            <a:r>
              <a:rPr lang="en-US" sz="2000" b="1" dirty="0" err="1">
                <a:solidFill>
                  <a:schemeClr val="bg2"/>
                </a:solidFill>
              </a:rPr>
              <a:t>i</a:t>
            </a:r>
            <a:r>
              <a:rPr lang="en-US" sz="2000" b="1" dirty="0">
                <a:solidFill>
                  <a:schemeClr val="bg2"/>
                </a:solidFill>
              </a:rPr>
              <a:t>++)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//get type, width and height of the object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//to be </a:t>
            </a:r>
            <a:r>
              <a:rPr lang="en-US" sz="2000" b="1" dirty="0" err="1">
                <a:solidFill>
                  <a:schemeClr val="bg2"/>
                </a:solidFill>
              </a:rPr>
              <a:t>craeted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/>
                </a:solidFill>
              </a:rPr>
              <a:t>ppoly</a:t>
            </a:r>
            <a:r>
              <a:rPr lang="en-US" sz="2000" b="1" dirty="0">
                <a:solidFill>
                  <a:schemeClr val="bg2"/>
                </a:solidFill>
              </a:rPr>
              <a:t>[</a:t>
            </a:r>
            <a:r>
              <a:rPr lang="en-US" sz="2000" b="1" dirty="0" err="1">
                <a:solidFill>
                  <a:schemeClr val="bg2"/>
                </a:solidFill>
              </a:rPr>
              <a:t>i</a:t>
            </a:r>
            <a:r>
              <a:rPr lang="en-US" sz="2000" b="1" dirty="0">
                <a:solidFill>
                  <a:schemeClr val="bg2"/>
                </a:solidFill>
              </a:rPr>
              <a:t>] = </a:t>
            </a:r>
            <a:r>
              <a:rPr lang="en-US" sz="2000" b="1" dirty="0" err="1">
                <a:solidFill>
                  <a:schemeClr val="bg2"/>
                </a:solidFill>
              </a:rPr>
              <a:t>createPolygon</a:t>
            </a:r>
            <a:r>
              <a:rPr lang="en-US" sz="2000" b="1" dirty="0">
                <a:solidFill>
                  <a:schemeClr val="bg2"/>
                </a:solidFill>
              </a:rPr>
              <a:t>(</a:t>
            </a:r>
            <a:r>
              <a:rPr lang="en-US" sz="2000" b="1" dirty="0" err="1">
                <a:solidFill>
                  <a:schemeClr val="bg2"/>
                </a:solidFill>
              </a:rPr>
              <a:t>t,w,h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//pseudo polymorphic </a:t>
            </a:r>
            <a:r>
              <a:rPr lang="en-US" sz="2000" b="1" dirty="0" err="1">
                <a:solidFill>
                  <a:schemeClr val="bg2"/>
                </a:solidFill>
              </a:rPr>
              <a:t>behaviour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for (int </a:t>
            </a:r>
            <a:r>
              <a:rPr lang="en-US" sz="2000" b="1" dirty="0" err="1">
                <a:solidFill>
                  <a:schemeClr val="bg2"/>
                </a:solidFill>
              </a:rPr>
              <a:t>i</a:t>
            </a:r>
            <a:r>
              <a:rPr lang="en-US" sz="2000" b="1" dirty="0">
                <a:solidFill>
                  <a:schemeClr val="bg2"/>
                </a:solidFill>
              </a:rPr>
              <a:t>=0; </a:t>
            </a:r>
            <a:r>
              <a:rPr lang="en-US" sz="2000" b="1" dirty="0" err="1">
                <a:solidFill>
                  <a:schemeClr val="bg2"/>
                </a:solidFill>
              </a:rPr>
              <a:t>i</a:t>
            </a:r>
            <a:r>
              <a:rPr lang="en-US" sz="2000" b="1" dirty="0">
                <a:solidFill>
                  <a:schemeClr val="bg2"/>
                </a:solidFill>
              </a:rPr>
              <a:t>&lt;10; </a:t>
            </a:r>
            <a:r>
              <a:rPr lang="en-US" sz="2000" b="1" dirty="0" err="1">
                <a:solidFill>
                  <a:schemeClr val="bg2"/>
                </a:solidFill>
              </a:rPr>
              <a:t>i</a:t>
            </a:r>
            <a:r>
              <a:rPr lang="en-US" sz="2000" b="1" dirty="0">
                <a:solidFill>
                  <a:schemeClr val="bg2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	</a:t>
            </a:r>
            <a:r>
              <a:rPr lang="en-US" sz="2000" b="1" dirty="0" err="1">
                <a:solidFill>
                  <a:schemeClr val="bg2"/>
                </a:solidFill>
              </a:rPr>
              <a:t>ppoly</a:t>
            </a:r>
            <a:r>
              <a:rPr lang="en-US" sz="2000" b="1" dirty="0">
                <a:solidFill>
                  <a:schemeClr val="bg2"/>
                </a:solidFill>
              </a:rPr>
              <a:t>[</a:t>
            </a:r>
            <a:r>
              <a:rPr lang="en-US" sz="2000" b="1" dirty="0" err="1">
                <a:solidFill>
                  <a:schemeClr val="bg2"/>
                </a:solidFill>
              </a:rPr>
              <a:t>i</a:t>
            </a:r>
            <a:r>
              <a:rPr lang="en-US" sz="2000" b="1" dirty="0">
                <a:solidFill>
                  <a:schemeClr val="bg2"/>
                </a:solidFill>
              </a:rPr>
              <a:t>]-&gt;</a:t>
            </a:r>
            <a:r>
              <a:rPr lang="en-US" sz="2000" b="1" dirty="0" err="1">
                <a:solidFill>
                  <a:schemeClr val="bg2"/>
                </a:solidFill>
              </a:rPr>
              <a:t>printarea</a:t>
            </a:r>
            <a:r>
              <a:rPr lang="en-US" sz="2000" b="1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 //rest of the code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return 0;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endParaRPr lang="en-US" sz="27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3938"/>
      </p:ext>
    </p:extLst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7935-D0FA-AB18-3163-08E9270E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The Magic Behind 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528-9482-5898-FA91-DBA28CA86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What does a Compiler Do?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Compiler maintains two things:</a:t>
            </a:r>
          </a:p>
          <a:p>
            <a:r>
              <a:rPr lang="en-US" dirty="0" err="1">
                <a:solidFill>
                  <a:schemeClr val="bg2"/>
                </a:solidFill>
              </a:rPr>
              <a:t>vtable</a:t>
            </a:r>
            <a:r>
              <a:rPr lang="en-US" dirty="0">
                <a:solidFill>
                  <a:schemeClr val="bg2"/>
                </a:solidFill>
              </a:rPr>
              <a:t>: A table of function pointers. It is maintained per class.</a:t>
            </a:r>
          </a:p>
          <a:p>
            <a:r>
              <a:rPr lang="en-US" dirty="0" err="1">
                <a:solidFill>
                  <a:schemeClr val="bg2"/>
                </a:solidFill>
              </a:rPr>
              <a:t>vptr</a:t>
            </a:r>
            <a:r>
              <a:rPr lang="en-US" dirty="0">
                <a:solidFill>
                  <a:schemeClr val="bg2"/>
                </a:solidFill>
              </a:rPr>
              <a:t>: A pointer to table. It is maintained per object. 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79153047"/>
      </p:ext>
    </p:extLst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ACB1-9F34-6C15-C6E2-A7D9813A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The Magic Behind polymorphism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143B2-209B-1AB2-9C7F-552A1AFD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202873"/>
            <a:ext cx="10363199" cy="412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54176"/>
      </p:ext>
    </p:extLst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7345-1B3B-D50A-5E4C-62559578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The Magic Behind 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25D7-91B6-2921-B922-7243AA7D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</a:rPr>
              <a:t>Compiler adds code at two places to maintain and use </a:t>
            </a:r>
            <a:r>
              <a:rPr lang="en-US" dirty="0" err="1">
                <a:solidFill>
                  <a:schemeClr val="bg2"/>
                </a:solidFill>
              </a:rPr>
              <a:t>vptr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Code in every constructor. This code sets </a:t>
            </a:r>
            <a:r>
              <a:rPr lang="en-US" dirty="0" err="1">
                <a:solidFill>
                  <a:schemeClr val="bg2"/>
                </a:solidFill>
              </a:rPr>
              <a:t>vptr</a:t>
            </a:r>
            <a:r>
              <a:rPr lang="en-US" dirty="0">
                <a:solidFill>
                  <a:schemeClr val="bg2"/>
                </a:solidFill>
              </a:rPr>
              <a:t> of the object being created.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Code with polymorphic function call.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</a:rPr>
              <a:t>Whenever a polymorphic call is made, compiler inserts code to first look for </a:t>
            </a:r>
            <a:r>
              <a:rPr lang="en-US" dirty="0" err="1">
                <a:solidFill>
                  <a:schemeClr val="bg2"/>
                </a:solidFill>
              </a:rPr>
              <a:t>vptr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</a:rPr>
              <a:t>Once </a:t>
            </a:r>
            <a:r>
              <a:rPr lang="en-US" dirty="0" err="1">
                <a:solidFill>
                  <a:schemeClr val="bg2"/>
                </a:solidFill>
              </a:rPr>
              <a:t>vptr</a:t>
            </a:r>
            <a:r>
              <a:rPr lang="en-US" dirty="0">
                <a:solidFill>
                  <a:schemeClr val="bg2"/>
                </a:solidFill>
              </a:rPr>
              <a:t> is fetched, </a:t>
            </a:r>
            <a:r>
              <a:rPr lang="en-US" dirty="0" err="1">
                <a:solidFill>
                  <a:schemeClr val="bg2"/>
                </a:solidFill>
              </a:rPr>
              <a:t>vtable</a:t>
            </a:r>
            <a:r>
              <a:rPr lang="en-US" dirty="0">
                <a:solidFill>
                  <a:schemeClr val="bg2"/>
                </a:solidFill>
              </a:rPr>
              <a:t> of derived class can be accessed. Using </a:t>
            </a:r>
            <a:r>
              <a:rPr lang="en-US" dirty="0" err="1">
                <a:solidFill>
                  <a:schemeClr val="bg2"/>
                </a:solidFill>
              </a:rPr>
              <a:t>vtable</a:t>
            </a:r>
            <a:r>
              <a:rPr lang="en-US" dirty="0">
                <a:solidFill>
                  <a:schemeClr val="bg2"/>
                </a:solidFill>
              </a:rPr>
              <a:t>, address of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4215373368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66C9-4B7F-936E-6AAB-9A00A3BE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Inheritance and Polymorphism</a:t>
            </a:r>
            <a:br>
              <a:rPr lang="en-US" b="1" dirty="0">
                <a:highlight>
                  <a:srgbClr val="000000"/>
                </a:highlight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7A674-8CDF-D445-57FD-62695F36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Example: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8432CF-2C95-FFCD-D7E3-D6FAD98D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53306"/>
            <a:ext cx="10363200" cy="39343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4129992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64B7-77E8-6F6B-69F3-B0F5CEA1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Inheritance and 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3BC95-E6A0-D0AB-5E1F-CF904D4C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2E29E-4E12-7B33-470A-EE0E25756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48286"/>
            <a:ext cx="10363199" cy="3801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0621400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4CD1-328A-E20B-A655-61F60F47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Inheritance and 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0F45-4BD9-2ADD-59DD-E92C1E92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DBE2F-51E5-E983-A704-2C256519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763726"/>
            <a:ext cx="10363199" cy="36581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9568020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33D1-889F-B760-D0A1-D12B71A4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Inheritance and 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28E8-A96E-745E-0C28-94F27906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10442-AB90-ECB9-1EDB-72AB87D01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697042"/>
            <a:ext cx="10363200" cy="3856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9264813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8A73-1572-59B8-295C-9B8B8A27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Inheritance and 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655A-2BB2-4E41-B807-A5F70444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Question: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What do we gain by using the base class in the declaration?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Polygon * </a:t>
            </a:r>
            <a:r>
              <a:rPr lang="en-US" dirty="0" err="1">
                <a:solidFill>
                  <a:schemeClr val="bg2"/>
                </a:solidFill>
              </a:rPr>
              <a:t>ppolyI</a:t>
            </a:r>
            <a:r>
              <a:rPr lang="en-US" dirty="0">
                <a:solidFill>
                  <a:schemeClr val="bg2"/>
                </a:solidFill>
              </a:rPr>
              <a:t> = new Rectangle (4,5);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Polygon * ppoly2 = new Triangle (4,5);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Why not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Rectangle * </a:t>
            </a:r>
            <a:r>
              <a:rPr lang="en-US" dirty="0" err="1">
                <a:solidFill>
                  <a:schemeClr val="bg2"/>
                </a:solidFill>
              </a:rPr>
              <a:t>ppolyI</a:t>
            </a:r>
            <a:r>
              <a:rPr lang="en-US" dirty="0">
                <a:solidFill>
                  <a:schemeClr val="bg2"/>
                </a:solidFill>
              </a:rPr>
              <a:t> = new Rectangle (4,5);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Triangle * ppoly2 = new Triangle (4,5);</a:t>
            </a:r>
          </a:p>
          <a:p>
            <a:pPr marL="0" indent="0" algn="just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01201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C18A-9AB4-4473-6CD4-30007876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Inheritance and 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8CD8-678E-21AA-4951-10825FAC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25780"/>
            <a:ext cx="10363200" cy="4932220"/>
          </a:xfrm>
        </p:spPr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int main(){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Polygon * </a:t>
            </a:r>
            <a:r>
              <a:rPr lang="en-US" sz="2700" dirty="0" err="1">
                <a:solidFill>
                  <a:schemeClr val="bg2"/>
                </a:solidFill>
              </a:rPr>
              <a:t>ppoly</a:t>
            </a:r>
            <a:r>
              <a:rPr lang="en-US" sz="2700" dirty="0">
                <a:solidFill>
                  <a:schemeClr val="bg2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sz="2700" dirty="0" err="1">
                <a:solidFill>
                  <a:schemeClr val="bg2"/>
                </a:solidFill>
              </a:rPr>
              <a:t>ppoly</a:t>
            </a:r>
            <a:r>
              <a:rPr lang="en-US" sz="2700" dirty="0">
                <a:solidFill>
                  <a:schemeClr val="bg2"/>
                </a:solidFill>
              </a:rPr>
              <a:t>[0] = new Rectangle (4,5);</a:t>
            </a:r>
          </a:p>
          <a:p>
            <a:pPr marL="0" indent="0">
              <a:buNone/>
            </a:pPr>
            <a:r>
              <a:rPr lang="en-US" sz="2700" dirty="0" err="1">
                <a:solidFill>
                  <a:schemeClr val="bg2"/>
                </a:solidFill>
              </a:rPr>
              <a:t>ppoly</a:t>
            </a:r>
            <a:r>
              <a:rPr lang="en-US" sz="2700" dirty="0">
                <a:solidFill>
                  <a:schemeClr val="bg2"/>
                </a:solidFill>
              </a:rPr>
              <a:t>[I] = new Triangle (4,5);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// and so on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for (int </a:t>
            </a:r>
            <a:r>
              <a:rPr lang="en-US" sz="2700" dirty="0" err="1">
                <a:solidFill>
                  <a:schemeClr val="bg2"/>
                </a:solidFill>
              </a:rPr>
              <a:t>i</a:t>
            </a:r>
            <a:r>
              <a:rPr lang="en-US" sz="2700" dirty="0">
                <a:solidFill>
                  <a:schemeClr val="bg2"/>
                </a:solidFill>
              </a:rPr>
              <a:t>=0; </a:t>
            </a:r>
            <a:r>
              <a:rPr lang="en-US" sz="2700" dirty="0" err="1">
                <a:solidFill>
                  <a:schemeClr val="bg2"/>
                </a:solidFill>
              </a:rPr>
              <a:t>i</a:t>
            </a:r>
            <a:r>
              <a:rPr lang="en-US" sz="2700" dirty="0">
                <a:solidFill>
                  <a:schemeClr val="bg2"/>
                </a:solidFill>
              </a:rPr>
              <a:t>&lt;10; </a:t>
            </a:r>
            <a:r>
              <a:rPr lang="en-US" sz="2700" dirty="0" err="1">
                <a:solidFill>
                  <a:schemeClr val="bg2"/>
                </a:solidFill>
              </a:rPr>
              <a:t>i</a:t>
            </a:r>
            <a:r>
              <a:rPr lang="en-US" sz="2700" dirty="0">
                <a:solidFill>
                  <a:schemeClr val="bg2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	</a:t>
            </a:r>
            <a:r>
              <a:rPr lang="en-US" sz="2700" dirty="0" err="1">
                <a:solidFill>
                  <a:schemeClr val="bg2"/>
                </a:solidFill>
              </a:rPr>
              <a:t>ppoly</a:t>
            </a:r>
            <a:r>
              <a:rPr lang="en-US" sz="2700" dirty="0">
                <a:solidFill>
                  <a:schemeClr val="bg2"/>
                </a:solidFill>
              </a:rPr>
              <a:t>[</a:t>
            </a:r>
            <a:r>
              <a:rPr lang="en-US" sz="2700" dirty="0" err="1">
                <a:solidFill>
                  <a:schemeClr val="bg2"/>
                </a:solidFill>
              </a:rPr>
              <a:t>i</a:t>
            </a:r>
            <a:r>
              <a:rPr lang="en-US" sz="2700" dirty="0">
                <a:solidFill>
                  <a:schemeClr val="bg2"/>
                </a:solidFill>
              </a:rPr>
              <a:t>]-&gt;</a:t>
            </a:r>
            <a:r>
              <a:rPr lang="en-US" sz="2700" dirty="0" err="1">
                <a:solidFill>
                  <a:schemeClr val="bg2"/>
                </a:solidFill>
              </a:rPr>
              <a:t>printarea</a:t>
            </a:r>
            <a:r>
              <a:rPr lang="en-US" sz="2700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 //rest of the code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return 0; 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068606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D806-3CDC-CC0F-2A1E-20EC899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Object Creation and Factory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A288-1361-6FC1-128C-CE2E9304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int main(){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Polygon * </a:t>
            </a:r>
            <a:r>
              <a:rPr lang="en-US" sz="2700" dirty="0" err="1">
                <a:solidFill>
                  <a:schemeClr val="bg2"/>
                </a:solidFill>
              </a:rPr>
              <a:t>ppoly</a:t>
            </a:r>
            <a:r>
              <a:rPr lang="en-US" sz="2700" dirty="0">
                <a:solidFill>
                  <a:schemeClr val="bg2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sz="2700" dirty="0" err="1">
                <a:solidFill>
                  <a:schemeClr val="bg2"/>
                </a:solidFill>
              </a:rPr>
              <a:t>ppoly</a:t>
            </a:r>
            <a:r>
              <a:rPr lang="en-US" sz="2700" dirty="0">
                <a:solidFill>
                  <a:schemeClr val="bg2"/>
                </a:solidFill>
              </a:rPr>
              <a:t>[0] = new Rectangle (4,5);</a:t>
            </a:r>
          </a:p>
          <a:p>
            <a:pPr marL="0" indent="0">
              <a:buNone/>
            </a:pPr>
            <a:r>
              <a:rPr lang="en-US" sz="2700" dirty="0" err="1">
                <a:solidFill>
                  <a:schemeClr val="bg2"/>
                </a:solidFill>
              </a:rPr>
              <a:t>ppoly</a:t>
            </a:r>
            <a:r>
              <a:rPr lang="en-US" sz="2700" dirty="0">
                <a:solidFill>
                  <a:schemeClr val="bg2"/>
                </a:solidFill>
              </a:rPr>
              <a:t>[I] = new Triangle (4,5);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// and so on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for (int </a:t>
            </a:r>
            <a:r>
              <a:rPr lang="en-US" sz="2700" dirty="0" err="1">
                <a:solidFill>
                  <a:schemeClr val="bg2"/>
                </a:solidFill>
              </a:rPr>
              <a:t>i</a:t>
            </a:r>
            <a:r>
              <a:rPr lang="en-US" sz="2700" dirty="0">
                <a:solidFill>
                  <a:schemeClr val="bg2"/>
                </a:solidFill>
              </a:rPr>
              <a:t>=0; </a:t>
            </a:r>
            <a:r>
              <a:rPr lang="en-US" sz="2700" dirty="0" err="1">
                <a:solidFill>
                  <a:schemeClr val="bg2"/>
                </a:solidFill>
              </a:rPr>
              <a:t>i</a:t>
            </a:r>
            <a:r>
              <a:rPr lang="en-US" sz="2700" dirty="0">
                <a:solidFill>
                  <a:schemeClr val="bg2"/>
                </a:solidFill>
              </a:rPr>
              <a:t>&lt;10; </a:t>
            </a:r>
            <a:r>
              <a:rPr lang="en-US" sz="2700" dirty="0" err="1">
                <a:solidFill>
                  <a:schemeClr val="bg2"/>
                </a:solidFill>
              </a:rPr>
              <a:t>i</a:t>
            </a:r>
            <a:r>
              <a:rPr lang="en-US" sz="2700" dirty="0">
                <a:solidFill>
                  <a:schemeClr val="bg2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	</a:t>
            </a:r>
            <a:r>
              <a:rPr lang="en-US" sz="2700" dirty="0" err="1">
                <a:solidFill>
                  <a:schemeClr val="bg2"/>
                </a:solidFill>
              </a:rPr>
              <a:t>ppoly</a:t>
            </a:r>
            <a:r>
              <a:rPr lang="en-US" sz="2700" dirty="0">
                <a:solidFill>
                  <a:schemeClr val="bg2"/>
                </a:solidFill>
              </a:rPr>
              <a:t>[</a:t>
            </a:r>
            <a:r>
              <a:rPr lang="en-US" sz="2700" dirty="0" err="1">
                <a:solidFill>
                  <a:schemeClr val="bg2"/>
                </a:solidFill>
              </a:rPr>
              <a:t>i</a:t>
            </a:r>
            <a:r>
              <a:rPr lang="en-US" sz="2700" dirty="0">
                <a:solidFill>
                  <a:schemeClr val="bg2"/>
                </a:solidFill>
              </a:rPr>
              <a:t>]-&gt;</a:t>
            </a:r>
            <a:r>
              <a:rPr lang="en-US" sz="2700" dirty="0" err="1">
                <a:solidFill>
                  <a:schemeClr val="bg2"/>
                </a:solidFill>
              </a:rPr>
              <a:t>printarea</a:t>
            </a:r>
            <a:r>
              <a:rPr lang="en-US" sz="2700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 //rest of the code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return 0; 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DA691-333E-CB9B-C187-CE091C153AFE}"/>
              </a:ext>
            </a:extLst>
          </p:cNvPr>
          <p:cNvSpPr txBox="1"/>
          <p:nvPr/>
        </p:nvSpPr>
        <p:spPr>
          <a:xfrm>
            <a:off x="7162799" y="2951946"/>
            <a:ext cx="5264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Object Creation is not Polymorphic</a:t>
            </a:r>
          </a:p>
        </p:txBody>
      </p:sp>
    </p:spTree>
    <p:extLst>
      <p:ext uri="{BB962C8B-B14F-4D97-AF65-F5344CB8AC3E}">
        <p14:creationId xmlns:p14="http://schemas.microsoft.com/office/powerpoint/2010/main" val="1667792053"/>
      </p:ext>
    </p:extLst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BF05-6CA7-7E20-4906-D73651FA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Object Creation and Factory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22D7-A87B-FA52-A504-A0E35346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Factory method: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Polygon * </a:t>
            </a:r>
            <a:r>
              <a:rPr lang="en-US" dirty="0" err="1">
                <a:solidFill>
                  <a:schemeClr val="bg2"/>
                </a:solidFill>
              </a:rPr>
              <a:t>createPolygon</a:t>
            </a:r>
            <a:r>
              <a:rPr lang="en-US" dirty="0">
                <a:solidFill>
                  <a:schemeClr val="bg2"/>
                </a:solidFill>
              </a:rPr>
              <a:t>(char t, int w, int h){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if (t==‘R’)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return new Rectangle(</a:t>
            </a:r>
            <a:r>
              <a:rPr lang="en-US" dirty="0" err="1">
                <a:solidFill>
                  <a:schemeClr val="bg2"/>
                </a:solidFill>
              </a:rPr>
              <a:t>w,h</a:t>
            </a:r>
            <a:r>
              <a:rPr lang="en-US" dirty="0">
                <a:solidFill>
                  <a:schemeClr val="bg2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else if (t==‘T’)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return new Triangle(</a:t>
            </a:r>
            <a:r>
              <a:rPr lang="en-US" dirty="0" err="1">
                <a:solidFill>
                  <a:schemeClr val="bg2"/>
                </a:solidFill>
              </a:rPr>
              <a:t>w,h</a:t>
            </a:r>
            <a:r>
              <a:rPr lang="en-US" dirty="0">
                <a:solidFill>
                  <a:schemeClr val="bg2"/>
                </a:solidFill>
              </a:rPr>
              <a:t>);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2"/>
                </a:solidFill>
              </a:rPr>
              <a:t>Object Creation and factory Method</a:t>
            </a:r>
          </a:p>
        </p:txBody>
      </p:sp>
    </p:spTree>
    <p:extLst>
      <p:ext uri="{BB962C8B-B14F-4D97-AF65-F5344CB8AC3E}">
        <p14:creationId xmlns:p14="http://schemas.microsoft.com/office/powerpoint/2010/main" val="370418205"/>
      </p:ext>
    </p:extLst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3_Blank Presentation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547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3_Blank Presentation</vt:lpstr>
      <vt:lpstr> Lecture 9 </vt:lpstr>
      <vt:lpstr> Object Oriented programming  Inheritance and Polymorphism </vt:lpstr>
      <vt:lpstr>Object Oriented programming  Inheritance and Polymorphism</vt:lpstr>
      <vt:lpstr>Object Oriented programming  Inheritance and Polymorphism</vt:lpstr>
      <vt:lpstr>Object Oriented programming  Inheritance and Polymorphism</vt:lpstr>
      <vt:lpstr>Object Oriented programming  Inheritance and Polymorphism</vt:lpstr>
      <vt:lpstr>Object Oriented programming  Inheritance and Polymorphism</vt:lpstr>
      <vt:lpstr>Object Oriented programming  Object Creation and Factory method</vt:lpstr>
      <vt:lpstr>Object Oriented programming  Object Creation and Factory method</vt:lpstr>
      <vt:lpstr>Object Oriented programming  Object Creation and Factory method</vt:lpstr>
      <vt:lpstr>Object Oriented programming  The Magic Behind polymorphism</vt:lpstr>
      <vt:lpstr>Object Oriented programming  The Magic Behind polymorphism</vt:lpstr>
      <vt:lpstr>Object Oriented programming  The Magic Behind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9 </dc:title>
  <dc:creator>Rana TaiMur Khan</dc:creator>
  <cp:lastModifiedBy>Rana TaiMur Khan</cp:lastModifiedBy>
  <cp:revision>26</cp:revision>
  <dcterms:created xsi:type="dcterms:W3CDTF">2023-11-19T06:15:58Z</dcterms:created>
  <dcterms:modified xsi:type="dcterms:W3CDTF">2023-11-25T09:28:08Z</dcterms:modified>
</cp:coreProperties>
</file>