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653" r:id="rId2"/>
    <p:sldId id="654" r:id="rId3"/>
    <p:sldId id="655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FE573-C549-41F3-A084-3D9AF3734EA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E7D7D-911D-4B99-8DD2-E5F12D35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843395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073665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14269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046947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27402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903324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347865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291674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43855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908403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692587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45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5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-290945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392-2332-4ECF-F1DB-8DEE9373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35B1-4EFB-BACB-4B71-F348217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class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Template of an object that includes properties and behavior.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30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2172-010C-FFC6-0FCB-6F49F710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3F5D-4C2A-746B-A2A8-07F7F97A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 class represents an abstraction..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abstraction consists of:</a:t>
            </a:r>
          </a:p>
          <a:p>
            <a:r>
              <a:rPr lang="en-US" dirty="0">
                <a:solidFill>
                  <a:schemeClr val="bg2"/>
                </a:solidFill>
              </a:rPr>
              <a:t>Interface </a:t>
            </a:r>
          </a:p>
          <a:p>
            <a:r>
              <a:rPr lang="en-US" dirty="0">
                <a:solidFill>
                  <a:schemeClr val="bg2"/>
                </a:solidFill>
              </a:rPr>
              <a:t>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48867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E824-8411-3B1F-E7C1-D2D8F14D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3D2D-3D25-C412-56F8-957C842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interface:</a:t>
            </a:r>
            <a:r>
              <a:rPr lang="en-US" dirty="0">
                <a:solidFill>
                  <a:schemeClr val="bg2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Declaration of all the operations applicable to instances of the class.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</a:p>
          <a:p>
            <a:r>
              <a:rPr lang="en-US" dirty="0">
                <a:solidFill>
                  <a:schemeClr val="bg2"/>
                </a:solidFill>
              </a:rPr>
              <a:t>Outside view / Public Part</a:t>
            </a:r>
          </a:p>
          <a:p>
            <a:r>
              <a:rPr lang="en-US" dirty="0">
                <a:solidFill>
                  <a:schemeClr val="bg2"/>
                </a:solidFill>
              </a:rPr>
              <a:t>What can I do for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77465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4988-863C-0DB3-7FA2-C5DB8C8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7C63-EA66-322E-5A1A-4698011B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Implementation:</a:t>
            </a:r>
          </a:p>
          <a:p>
            <a:r>
              <a:rPr lang="en-US" sz="2800" dirty="0">
                <a:solidFill>
                  <a:schemeClr val="bg2"/>
                </a:solidFill>
              </a:rPr>
              <a:t>Internally how the abstraction is made that is the implementation. </a:t>
            </a:r>
          </a:p>
          <a:p>
            <a:r>
              <a:rPr lang="en-US" sz="2800" dirty="0">
                <a:solidFill>
                  <a:schemeClr val="bg2"/>
                </a:solidFill>
              </a:rPr>
              <a:t>How the function will perform inside it. </a:t>
            </a:r>
          </a:p>
          <a:p>
            <a:r>
              <a:rPr lang="en-US" sz="2800" dirty="0">
                <a:solidFill>
                  <a:schemeClr val="bg2"/>
                </a:solidFill>
              </a:rPr>
              <a:t>How to use data structure? </a:t>
            </a:r>
          </a:p>
          <a:p>
            <a:r>
              <a:rPr lang="en-US" sz="2800" dirty="0">
                <a:solidFill>
                  <a:schemeClr val="bg2"/>
                </a:solidFill>
              </a:rPr>
              <a:t>How is the algorithms are working? </a:t>
            </a:r>
          </a:p>
          <a:p>
            <a:r>
              <a:rPr lang="en-US" sz="2800" dirty="0">
                <a:solidFill>
                  <a:schemeClr val="bg2"/>
                </a:solidFill>
              </a:rPr>
              <a:t>Inside view/Private Part</a:t>
            </a:r>
          </a:p>
          <a:p>
            <a:r>
              <a:rPr lang="en-US" sz="2800" dirty="0">
                <a:solidFill>
                  <a:schemeClr val="bg2"/>
                </a:solidFill>
              </a:rPr>
              <a:t>How is it actually done?</a:t>
            </a:r>
          </a:p>
          <a:p>
            <a:pPr marL="0" indent="0">
              <a:buNone/>
            </a:pPr>
            <a:endParaRPr lang="en-US" sz="28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07850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026-19AB-1671-BAFA-03EE64B4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Association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0D43-D6E3-CD80-5D9E-C6FA288B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Objects and Classes:</a:t>
            </a:r>
          </a:p>
          <a:p>
            <a:r>
              <a:rPr lang="en-US" dirty="0">
                <a:solidFill>
                  <a:schemeClr val="bg2"/>
                </a:solidFill>
              </a:rPr>
              <a:t>Two building blocks of the systems</a:t>
            </a:r>
          </a:p>
          <a:p>
            <a:r>
              <a:rPr lang="en-US" dirty="0">
                <a:solidFill>
                  <a:schemeClr val="bg2"/>
                </a:solidFill>
              </a:rPr>
              <a:t>Behavior of the system is defined by the manner in which the objects interact with one another.</a:t>
            </a:r>
          </a:p>
          <a:p>
            <a:r>
              <a:rPr lang="en-US" dirty="0">
                <a:solidFill>
                  <a:schemeClr val="bg2"/>
                </a:solidFill>
              </a:rPr>
              <a:t>In order to construct a software system, we need a mechanisms that create connections between these building blocks.</a:t>
            </a:r>
          </a:p>
        </p:txBody>
      </p:sp>
    </p:spTree>
    <p:extLst>
      <p:ext uri="{BB962C8B-B14F-4D97-AF65-F5344CB8AC3E}">
        <p14:creationId xmlns:p14="http://schemas.microsoft.com/office/powerpoint/2010/main" val="743335709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204D-3966-5E01-3574-7223C68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Association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AC4C-64DB-00BD-8A49-7999802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Relationship between classes:</a:t>
            </a:r>
          </a:p>
          <a:p>
            <a:r>
              <a:rPr lang="en-US" dirty="0">
                <a:solidFill>
                  <a:schemeClr val="bg2"/>
                </a:solidFill>
              </a:rPr>
              <a:t>Association </a:t>
            </a:r>
          </a:p>
          <a:p>
            <a:r>
              <a:rPr lang="en-US" dirty="0">
                <a:solidFill>
                  <a:schemeClr val="bg2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238562306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EBE8-83E2-249A-CCC3-7FAB4617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Association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ABAA-640B-EAA0-CF07-0453844A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Association:</a:t>
            </a:r>
          </a:p>
          <a:p>
            <a:r>
              <a:rPr lang="en-US" dirty="0">
                <a:solidFill>
                  <a:schemeClr val="bg2"/>
                </a:solidFill>
              </a:rPr>
              <a:t>Indicate that the objects of the two classes are related in some non-hierarchical way.</a:t>
            </a:r>
          </a:p>
          <a:p>
            <a:r>
              <a:rPr lang="en-US" dirty="0">
                <a:solidFill>
                  <a:schemeClr val="bg2"/>
                </a:solidFill>
              </a:rPr>
              <a:t>Implies that an object of one class is making use of an object of another (or same) class.</a:t>
            </a:r>
          </a:p>
          <a:p>
            <a:r>
              <a:rPr lang="en-US" dirty="0">
                <a:solidFill>
                  <a:schemeClr val="bg2"/>
                </a:solidFill>
              </a:rPr>
              <a:t>Indicate simply by a solid line connected the two class icons.</a:t>
            </a:r>
          </a:p>
        </p:txBody>
      </p:sp>
    </p:spTree>
    <p:extLst>
      <p:ext uri="{BB962C8B-B14F-4D97-AF65-F5344CB8AC3E}">
        <p14:creationId xmlns:p14="http://schemas.microsoft.com/office/powerpoint/2010/main" val="1801494867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4523-2D7C-38DF-C8FA-8819658C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Association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7168-D076-FFF5-39D5-FFB74C39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Association:</a:t>
            </a:r>
          </a:p>
          <a:p>
            <a:r>
              <a:rPr lang="en-US" dirty="0">
                <a:solidFill>
                  <a:schemeClr val="bg2"/>
                </a:solidFill>
              </a:rPr>
              <a:t>Does not imply that there is always a link between all objects of one class and all objects of the other class.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Does implies that there is a persistent, identifiable connection between two classes.</a:t>
            </a:r>
          </a:p>
        </p:txBody>
      </p:sp>
    </p:spTree>
    <p:extLst>
      <p:ext uri="{BB962C8B-B14F-4D97-AF65-F5344CB8AC3E}">
        <p14:creationId xmlns:p14="http://schemas.microsoft.com/office/powerpoint/2010/main" val="639636605"/>
      </p:ext>
    </p:extLst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91EB-39F1-EBC0-EC2C-56A9CA5A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Association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C84A0-6940-B178-177D-CF141C31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2209801"/>
            <a:ext cx="4013805" cy="2565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B400F-593B-F866-C05E-963FCB57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31" y="2230583"/>
            <a:ext cx="4273023" cy="254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33863"/>
      </p:ext>
    </p:extLst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1CB3-3CC1-96F4-023B-8F5D7B43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Association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3ADB-0344-0D52-53F9-4425679B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7FD4-0423-147A-A780-47735F3B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46273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671C-A7BA-60B7-D628-BDA2215E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3D1D-A43E-9CBF-1B81-6DEC544D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object:</a:t>
            </a:r>
          </a:p>
          <a:p>
            <a:r>
              <a:rPr lang="en-US" dirty="0">
                <a:solidFill>
                  <a:schemeClr val="bg2"/>
                </a:solidFill>
              </a:rPr>
              <a:t>Object is a tangible entity that exhibits some well-defined behaviors.</a:t>
            </a:r>
          </a:p>
          <a:p>
            <a:r>
              <a:rPr lang="en-US" dirty="0">
                <a:solidFill>
                  <a:schemeClr val="bg2"/>
                </a:solidFill>
              </a:rPr>
              <a:t>An object represents an individual, identifiable item, unit or entity, either real or abstract, with a well-defined role in the problem domain.</a:t>
            </a:r>
          </a:p>
        </p:txBody>
      </p:sp>
    </p:spTree>
    <p:extLst>
      <p:ext uri="{BB962C8B-B14F-4D97-AF65-F5344CB8AC3E}">
        <p14:creationId xmlns:p14="http://schemas.microsoft.com/office/powerpoint/2010/main" val="1998352540"/>
      </p:ext>
    </p:extLst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24D1-22E0-3F40-A6DE-CEF0AB47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Aggregation and Composition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CB99-27C9-D45C-31A0-3B45E1C3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Aggregation:</a:t>
            </a:r>
          </a:p>
          <a:p>
            <a:r>
              <a:rPr lang="en-US" dirty="0">
                <a:solidFill>
                  <a:schemeClr val="bg2"/>
                </a:solidFill>
              </a:rPr>
              <a:t>A form of association that specifies a whole-part relationship between an aggregate (a whole) and a constituent part.</a:t>
            </a:r>
          </a:p>
          <a:p>
            <a:r>
              <a:rPr lang="en-US" dirty="0">
                <a:solidFill>
                  <a:schemeClr val="bg2"/>
                </a:solidFill>
              </a:rPr>
              <a:t>It is indicated by “hollow” diamond.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D615D-DAC7-AAA4-EDD6-F4FFBE40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87" y="4909626"/>
            <a:ext cx="6358597" cy="8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44872"/>
      </p:ext>
    </p:extLst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5A2C-6D63-110B-CC27-0B03F6FE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Aggregation and Composition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F31-A5F4-1120-BB16-5394876C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Most experts have downplayed the importance of general form of aggregation as not something that deserves to be embellished in any way.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Think of it as modeling placebo!</a:t>
            </a:r>
          </a:p>
        </p:txBody>
      </p:sp>
    </p:spTree>
    <p:extLst>
      <p:ext uri="{BB962C8B-B14F-4D97-AF65-F5344CB8AC3E}">
        <p14:creationId xmlns:p14="http://schemas.microsoft.com/office/powerpoint/2010/main" val="2462767919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8995-E1A5-BFDF-05BC-2570EA17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Aggregation and Composition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6222-F0B5-7A5E-529C-60A13E6B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Composite Aggregation:</a:t>
            </a:r>
          </a:p>
          <a:p>
            <a:r>
              <a:rPr lang="en-US" dirty="0">
                <a:solidFill>
                  <a:schemeClr val="bg2"/>
                </a:solidFill>
              </a:rPr>
              <a:t>Also knows as Composition.</a:t>
            </a:r>
          </a:p>
          <a:p>
            <a:r>
              <a:rPr lang="en-US" dirty="0">
                <a:solidFill>
                  <a:schemeClr val="bg2"/>
                </a:solidFill>
              </a:rPr>
              <a:t>Implies that each instance of the part belongs to only one instance of the whole, and that the part cannot exists except as part of the whole.</a:t>
            </a:r>
          </a:p>
          <a:p>
            <a:r>
              <a:rPr lang="en-US" dirty="0">
                <a:solidFill>
                  <a:schemeClr val="bg2"/>
                </a:solidFill>
              </a:rPr>
              <a:t>Composition is indicated with a filled in diamond.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27A25-BB48-9D11-E040-6A21B4C4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37" y="5623153"/>
            <a:ext cx="5458265" cy="6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26315"/>
      </p:ext>
    </p:extLst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042C-1DC0-B866-BE83-551F4F56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 Inheritance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6F99-0A3E-00A9-EC1A-A74E98C8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Classification and hierarchy:</a:t>
            </a:r>
          </a:p>
          <a:p>
            <a:r>
              <a:rPr lang="en-US" dirty="0">
                <a:solidFill>
                  <a:schemeClr val="bg2"/>
                </a:solidFill>
              </a:rPr>
              <a:t>Classification of objects into groups of related abstractions.</a:t>
            </a:r>
          </a:p>
        </p:txBody>
      </p:sp>
    </p:spTree>
    <p:extLst>
      <p:ext uri="{BB962C8B-B14F-4D97-AF65-F5344CB8AC3E}">
        <p14:creationId xmlns:p14="http://schemas.microsoft.com/office/powerpoint/2010/main" val="4018330083"/>
      </p:ext>
    </p:extLst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5562-EC1D-F6D6-6A96-FC1A4850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 Inheritance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B67D-703E-D5D5-C2AB-3AC3CC57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Inheritance:</a:t>
            </a:r>
          </a:p>
          <a:p>
            <a:r>
              <a:rPr lang="en-US" dirty="0">
                <a:solidFill>
                  <a:schemeClr val="bg2"/>
                </a:solidFill>
              </a:rPr>
              <a:t>Represents a hierarchy of abstraction in which one class inherits from one or more super classes.</a:t>
            </a:r>
          </a:p>
          <a:p>
            <a:r>
              <a:rPr lang="en-US" dirty="0">
                <a:solidFill>
                  <a:schemeClr val="bg2"/>
                </a:solidFill>
              </a:rPr>
              <a:t>One class shares the structure or behavior defined in one or more classes.</a:t>
            </a:r>
          </a:p>
          <a:p>
            <a:r>
              <a:rPr lang="en-US" dirty="0">
                <a:solidFill>
                  <a:schemeClr val="bg2"/>
                </a:solidFill>
              </a:rPr>
              <a:t>A subclass augments or redefines the existing structures and behavior of its super-class.</a:t>
            </a:r>
          </a:p>
          <a:p>
            <a:r>
              <a:rPr lang="en-US" dirty="0">
                <a:solidFill>
                  <a:schemeClr val="bg2"/>
                </a:solidFill>
              </a:rPr>
              <a:t>Inheritance is basically generalization and specialization hierarchy.</a:t>
            </a:r>
          </a:p>
        </p:txBody>
      </p:sp>
    </p:spTree>
    <p:extLst>
      <p:ext uri="{BB962C8B-B14F-4D97-AF65-F5344CB8AC3E}">
        <p14:creationId xmlns:p14="http://schemas.microsoft.com/office/powerpoint/2010/main" val="995456119"/>
      </p:ext>
    </p:extLst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6433-2096-C252-7515-12EFBA9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 Inheritance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076C5-9F8F-3CD9-E207-1AE87396A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12192000" cy="5133109"/>
          </a:xfrm>
        </p:spPr>
      </p:pic>
    </p:spTree>
    <p:extLst>
      <p:ext uri="{BB962C8B-B14F-4D97-AF65-F5344CB8AC3E}">
        <p14:creationId xmlns:p14="http://schemas.microsoft.com/office/powerpoint/2010/main" val="994148412"/>
      </p:ext>
    </p:extLst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2C08-6381-C990-5588-C2B87EEC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 Inheritance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11CF-A469-394F-923E-58E374C4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Inheritance hierarchy:</a:t>
            </a:r>
          </a:p>
          <a:p>
            <a:r>
              <a:rPr lang="en-US" dirty="0">
                <a:solidFill>
                  <a:schemeClr val="bg2"/>
                </a:solidFill>
              </a:rPr>
              <a:t>Shows the relationships among super-classes and sub-classes</a:t>
            </a:r>
          </a:p>
          <a:p>
            <a:r>
              <a:rPr lang="en-US" dirty="0">
                <a:solidFill>
                  <a:schemeClr val="bg2"/>
                </a:solidFill>
              </a:rPr>
              <a:t>The implicit possession by all subclasses of features defined in its super-classes.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99101"/>
      </p:ext>
    </p:extLst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386C-E813-AAC9-85DA-B9BEB53B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</a:rPr>
              <a:t>Relationship between Classes and Objects Inheritance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64F4-C246-D1AB-399D-0F2A72DF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chemeClr val="bg2"/>
                </a:solidFill>
              </a:rPr>
              <a:t>The Isa rule</a:t>
            </a:r>
          </a:p>
        </p:txBody>
      </p:sp>
    </p:spTree>
    <p:extLst>
      <p:ext uri="{BB962C8B-B14F-4D97-AF65-F5344CB8AC3E}">
        <p14:creationId xmlns:p14="http://schemas.microsoft.com/office/powerpoint/2010/main" val="1848355186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1E6C-E893-6F5E-2D24-1B07B742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32C9-3B20-19A0-74DD-F07E0F48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Three things which an object is contains: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State</a:t>
            </a:r>
          </a:p>
          <a:p>
            <a:r>
              <a:rPr lang="en-US" dirty="0">
                <a:solidFill>
                  <a:schemeClr val="bg2"/>
                </a:solidFill>
              </a:rPr>
              <a:t>Behavior </a:t>
            </a:r>
          </a:p>
          <a:p>
            <a:r>
              <a:rPr lang="en-US" dirty="0">
                <a:solidFill>
                  <a:schemeClr val="bg2"/>
                </a:solidFill>
              </a:rPr>
              <a:t>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08550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C5CE-0766-E478-FC64-DD619112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17AA-1FA8-F977-3C06-54EBDF9B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state:</a:t>
            </a:r>
          </a:p>
          <a:p>
            <a:r>
              <a:rPr lang="en-US" dirty="0">
                <a:solidFill>
                  <a:schemeClr val="bg2"/>
                </a:solidFill>
              </a:rPr>
              <a:t>The state of an object is encapsulated within the object.</a:t>
            </a:r>
          </a:p>
          <a:p>
            <a:r>
              <a:rPr lang="en-US" dirty="0">
                <a:solidFill>
                  <a:schemeClr val="bg2"/>
                </a:solidFill>
              </a:rPr>
              <a:t>It is the current values of the properties of the object.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86140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EB84-D54D-D92B-15E5-81D4AB98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FB38-5174-F711-EE80-E23BBC11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behavior: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How an object acts and reacts in terms of its state changes and message passing.</a:t>
            </a:r>
          </a:p>
          <a:p>
            <a:r>
              <a:rPr lang="en-US" dirty="0">
                <a:solidFill>
                  <a:schemeClr val="bg2"/>
                </a:solidFill>
              </a:rPr>
              <a:t>This is the part of the system intelligence delegated to the object.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32494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6CE2-03D3-8367-F3D9-32E5A6D8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2677-9207-288F-9F2A-05D5E7A9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identity: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Identity is that property of an object which distinguishes it from all other objects.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77210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AF65-99DD-64CD-8287-32AD15B8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9A21-FBED-F8CE-7229-4A8AEE11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489D2-72CB-1AF5-3DD3-9C143282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7791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D749-D930-910E-C3DE-F41689AF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51ED-D804-4EB9-5726-CA326B3E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identity: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Who will provide a specific services?</a:t>
            </a:r>
          </a:p>
        </p:txBody>
      </p:sp>
    </p:spTree>
    <p:extLst>
      <p:ext uri="{BB962C8B-B14F-4D97-AF65-F5344CB8AC3E}">
        <p14:creationId xmlns:p14="http://schemas.microsoft.com/office/powerpoint/2010/main" val="3884862407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7381-D921-E31F-15E9-C79DDD67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Object Orientation Basic Concepts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91EB-81F5-1D8E-EBE0-D1F27A7C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class: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The class represents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Similar objects….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47E55-0FD8-F57B-B721-84363782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6132"/>
            <a:ext cx="6096000" cy="46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20782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781</Words>
  <Application>Microsoft Office PowerPoint</Application>
  <PresentationFormat>Widescreen</PresentationFormat>
  <Paragraphs>114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3_Blank Presentation</vt:lpstr>
      <vt:lpstr> Lecture 5 </vt:lpstr>
      <vt:lpstr>Object Orientation Basic Concepts  Object</vt:lpstr>
      <vt:lpstr>Object Orientation Basic Concepts  Object</vt:lpstr>
      <vt:lpstr>Object Orientation Basic Concepts  Object</vt:lpstr>
      <vt:lpstr>Object Orientation Basic Concepts  Object</vt:lpstr>
      <vt:lpstr>Object Orientation Basic Concepts  Object</vt:lpstr>
      <vt:lpstr>Object Orientation Basic Concepts  Object</vt:lpstr>
      <vt:lpstr>Object Orientation Basic Concepts  Object</vt:lpstr>
      <vt:lpstr>Object Orientation Basic Concepts  Class</vt:lpstr>
      <vt:lpstr>Object Orientation Basic Concepts  Class</vt:lpstr>
      <vt:lpstr>Object Orientation Basic Concepts  Class</vt:lpstr>
      <vt:lpstr>Object Orientation Basic Concepts  Class</vt:lpstr>
      <vt:lpstr>Object Orientation Basic Concepts  Class</vt:lpstr>
      <vt:lpstr>Relationship between Classes and Objects Association </vt:lpstr>
      <vt:lpstr>Relationship between Classes and Objects Association </vt:lpstr>
      <vt:lpstr>Relationship between Classes and Objects Association </vt:lpstr>
      <vt:lpstr>Relationship between Classes and Objects Association </vt:lpstr>
      <vt:lpstr>Relationship between Classes and Objects Association </vt:lpstr>
      <vt:lpstr>Relationship between Classes and Objects Association </vt:lpstr>
      <vt:lpstr>Relationship between Classes and Objects Aggregation and Composition</vt:lpstr>
      <vt:lpstr>Relationship between Classes and Objects Aggregation and Composition</vt:lpstr>
      <vt:lpstr>Relationship between Classes and Objects Aggregation and Composition</vt:lpstr>
      <vt:lpstr>Relationship between Classes and Objects Inheritance</vt:lpstr>
      <vt:lpstr>Relationship between Classes and Objects Inheritance</vt:lpstr>
      <vt:lpstr>Relationship between Classes and Objects Inheritance</vt:lpstr>
      <vt:lpstr>Relationship between Classes and Objects Inheritance</vt:lpstr>
      <vt:lpstr>Relationship between Classes and Objects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5 </dc:title>
  <dc:creator>Rana TaiMur Khan</dc:creator>
  <cp:lastModifiedBy>Rana TaiMur Khan</cp:lastModifiedBy>
  <cp:revision>69</cp:revision>
  <dcterms:created xsi:type="dcterms:W3CDTF">2023-10-22T07:18:54Z</dcterms:created>
  <dcterms:modified xsi:type="dcterms:W3CDTF">2023-10-26T16:54:42Z</dcterms:modified>
</cp:coreProperties>
</file>