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E3FB3-6C5B-4383-8ECF-7ABA769203A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3DD9C-CD4C-4618-9F78-6943F72F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52400" y="6553200"/>
            <a:ext cx="6249987" cy="228600"/>
          </a:xfrm>
        </p:spPr>
        <p:txBody>
          <a:bodyPr/>
          <a:lstStyle/>
          <a:p>
            <a:r>
              <a:rPr lang="en-US" dirty="0" smtClean="0"/>
              <a:t>Asma Sajid, College of Computer Science &amp; Information Studies (C2SIS) , GCUF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648199"/>
          </a:xfrm>
        </p:spPr>
        <p:txBody>
          <a:bodyPr anchor="t"/>
          <a:lstStyle>
            <a:lvl1pPr marL="182880" indent="-182880">
              <a:buClrTx/>
              <a:buSzPct val="120000"/>
              <a:buFont typeface="Wingdings" pitchFamily="2" charset="2"/>
              <a:buChar char=""/>
              <a:defRPr sz="2000"/>
            </a:lvl1pPr>
            <a:lvl2pPr marL="411480" indent="-182880">
              <a:buClr>
                <a:srgbClr val="0000FF"/>
              </a:buClr>
              <a:buSzPct val="120000"/>
              <a:buFont typeface="Wingdings" pitchFamily="2" charset="2"/>
              <a:buChar char=""/>
              <a:defRPr sz="1600">
                <a:solidFill>
                  <a:srgbClr val="0000FF"/>
                </a:solidFill>
              </a:defRPr>
            </a:lvl2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762000"/>
          </a:xfrm>
        </p:spPr>
        <p:txBody>
          <a:bodyPr/>
          <a:lstStyle>
            <a:lvl1pPr algn="l"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8D2640-FE0D-4E8B-8567-BEEEC6D2239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Introduction to Web Applications</a:t>
            </a:r>
            <a:endParaRPr lang="en-US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name is much easier to remember than a 12 digit number.</a:t>
            </a:r>
          </a:p>
          <a:p>
            <a:r>
              <a:rPr lang="en-US" dirty="0"/>
              <a:t>Names used for TCP/IP addresses are called domain names.</a:t>
            </a:r>
          </a:p>
          <a:p>
            <a:pPr lvl="1"/>
            <a:r>
              <a:rPr lang="en-US" b="1" dirty="0" smtClean="0"/>
              <a:t>google.com</a:t>
            </a:r>
            <a:r>
              <a:rPr lang="en-US" dirty="0" smtClean="0"/>
              <a:t> </a:t>
            </a:r>
            <a:r>
              <a:rPr lang="en-US" dirty="0"/>
              <a:t>is a domain name. </a:t>
            </a:r>
          </a:p>
          <a:p>
            <a:r>
              <a:rPr lang="en-US" dirty="0"/>
              <a:t>When you address a web site, like http://www.w3schools.com, the name is translated to a number by a Domain Name Server (DNS).</a:t>
            </a:r>
          </a:p>
          <a:p>
            <a:r>
              <a:rPr lang="en-US" dirty="0"/>
              <a:t>When a new domain name is registered together with a TCP/IP address, DNS servers all over the world are updated with this information.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Domain </a:t>
            </a:r>
            <a:r>
              <a:rPr lang="en-US" b="1" dirty="0" smtClean="0"/>
              <a:t>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Hypertext Transfer Protocol</a:t>
            </a:r>
            <a:r>
              <a:rPr lang="en-US" dirty="0"/>
              <a:t> (</a:t>
            </a:r>
            <a:r>
              <a:rPr lang="en-US" b="1" dirty="0"/>
              <a:t>HTTP</a:t>
            </a:r>
            <a:r>
              <a:rPr lang="en-US" dirty="0"/>
              <a:t>) is an </a:t>
            </a:r>
            <a:r>
              <a:rPr lang="en-US" u="sng" dirty="0">
                <a:solidFill>
                  <a:srgbClr val="C00000"/>
                </a:solidFill>
              </a:rPr>
              <a:t>application protocol </a:t>
            </a:r>
            <a:r>
              <a:rPr lang="en-US" dirty="0"/>
              <a:t>for distributed, collaborative, hypermedia information systems</a:t>
            </a:r>
            <a:r>
              <a:rPr lang="en-US" dirty="0" smtClean="0"/>
              <a:t>.</a:t>
            </a:r>
          </a:p>
          <a:p>
            <a:r>
              <a:rPr lang="en-US" baseline="30000" dirty="0" smtClean="0"/>
              <a:t> </a:t>
            </a:r>
            <a:r>
              <a:rPr lang="en-US" dirty="0" smtClean="0"/>
              <a:t>HTTP </a:t>
            </a:r>
            <a:r>
              <a:rPr lang="en-US" dirty="0"/>
              <a:t>is the foundation of data communication for the </a:t>
            </a:r>
            <a:r>
              <a:rPr lang="en-US" u="sng" dirty="0">
                <a:solidFill>
                  <a:srgbClr val="C00000"/>
                </a:solidFill>
              </a:rPr>
              <a:t>World Wide </a:t>
            </a:r>
            <a:r>
              <a:rPr lang="en-US" u="sng" dirty="0" smtClean="0">
                <a:solidFill>
                  <a:srgbClr val="C00000"/>
                </a:solidFill>
              </a:rPr>
              <a:t>Web (WWW)</a:t>
            </a:r>
            <a:r>
              <a:rPr lang="en-US" dirty="0" smtClean="0"/>
              <a:t>.</a:t>
            </a:r>
          </a:p>
          <a:p>
            <a:r>
              <a:rPr lang="en-US" dirty="0"/>
              <a:t>HTTP </a:t>
            </a:r>
            <a:r>
              <a:rPr lang="en-US" dirty="0" smtClean="0"/>
              <a:t>works as </a:t>
            </a:r>
            <a:r>
              <a:rPr lang="en-US" dirty="0"/>
              <a:t>a </a:t>
            </a:r>
            <a:r>
              <a:rPr lang="en-US" u="sng" dirty="0">
                <a:solidFill>
                  <a:srgbClr val="C00000"/>
                </a:solidFill>
              </a:rPr>
              <a:t>request-response</a:t>
            </a:r>
            <a:r>
              <a:rPr lang="en-US" dirty="0"/>
              <a:t> protocol in the client-server computing 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b="1" u="sng" dirty="0"/>
              <a:t>HTTPS - Secure HTTP</a:t>
            </a:r>
          </a:p>
          <a:p>
            <a:r>
              <a:rPr lang="en-US" dirty="0"/>
              <a:t>HTTPS takes care of </a:t>
            </a:r>
            <a:r>
              <a:rPr lang="en-US" u="sng" dirty="0">
                <a:solidFill>
                  <a:srgbClr val="C00000"/>
                </a:solidFill>
              </a:rPr>
              <a:t>secure communication </a:t>
            </a:r>
            <a:r>
              <a:rPr lang="en-US" dirty="0"/>
              <a:t>between a web server and a web browser.</a:t>
            </a:r>
          </a:p>
          <a:p>
            <a:r>
              <a:rPr lang="en-US" dirty="0"/>
              <a:t>HTTPS typically handles credit card transactions and other sensitive data.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QUESTION…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WHAT WEB APPLICATIONS HTTPS IS USED..?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Hypertext Transfer Protocol</a:t>
            </a:r>
            <a:r>
              <a:rPr lang="en-US" dirty="0"/>
              <a:t> (</a:t>
            </a:r>
            <a:r>
              <a:rPr lang="en-US" b="1" dirty="0"/>
              <a:t>HTTP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18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that is accessed by users over a network such as the Internet or an intranet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This type of software </a:t>
            </a:r>
            <a:r>
              <a:rPr lang="en-US" dirty="0"/>
              <a:t>application </a:t>
            </a:r>
            <a:r>
              <a:rPr lang="en-US" dirty="0" smtClean="0"/>
              <a:t> </a:t>
            </a:r>
            <a:r>
              <a:rPr lang="en-US" dirty="0"/>
              <a:t>is coded in a browser-supported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Need for Web Applications Standards.</a:t>
            </a:r>
          </a:p>
          <a:p>
            <a:pPr lvl="1"/>
            <a:r>
              <a:rPr lang="en-US" dirty="0"/>
              <a:t>earlier computing models, e.g. </a:t>
            </a:r>
            <a:r>
              <a:rPr lang="en-US" dirty="0" smtClean="0"/>
              <a:t>an </a:t>
            </a:r>
            <a:r>
              <a:rPr lang="en-US" dirty="0"/>
              <a:t>application had its own client program which served as its user interface and had to be separately installed on each user's personal computer. </a:t>
            </a:r>
            <a:endParaRPr lang="en-US" dirty="0" smtClean="0"/>
          </a:p>
          <a:p>
            <a:pPr lvl="1"/>
            <a:r>
              <a:rPr lang="en-US" dirty="0" smtClean="0"/>
              <a:t>Issue of Heterogeneity</a:t>
            </a:r>
          </a:p>
          <a:p>
            <a:pPr lvl="1"/>
            <a:r>
              <a:rPr lang="en-US" dirty="0" smtClean="0"/>
              <a:t>Difficulty in </a:t>
            </a:r>
            <a:r>
              <a:rPr lang="en-US" dirty="0" err="1" smtClean="0"/>
              <a:t>Upgradation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OSI Model</a:t>
            </a:r>
          </a:p>
          <a:p>
            <a:pPr lvl="1"/>
            <a:r>
              <a:rPr lang="en-US" dirty="0" smtClean="0"/>
              <a:t>Provided  uniform standards for exchange of data.</a:t>
            </a:r>
          </a:p>
          <a:p>
            <a:r>
              <a:rPr lang="en-US" dirty="0"/>
              <a:t>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648199"/>
          </a:xfrm>
        </p:spPr>
        <p:txBody>
          <a:bodyPr/>
          <a:lstStyle/>
          <a:p>
            <a:r>
              <a:rPr lang="en-US" dirty="0" smtClean="0"/>
              <a:t>Architecture of a web application consists of parts, called Tiers and Layers.</a:t>
            </a:r>
          </a:p>
          <a:p>
            <a:r>
              <a:rPr lang="en-US" dirty="0" smtClean="0"/>
              <a:t>Each layer has some specific functionality to perform.</a:t>
            </a:r>
          </a:p>
          <a:p>
            <a:r>
              <a:rPr lang="en-US" dirty="0" smtClean="0"/>
              <a:t>Presentation, business logic and data management are Layers.</a:t>
            </a:r>
          </a:p>
          <a:p>
            <a:r>
              <a:rPr lang="en-US" dirty="0" smtClean="0"/>
              <a:t>Personalization, Security &amp; Search are general functions or attributes of a web application.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8362950" cy="363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7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953000"/>
          </a:xfrm>
        </p:spPr>
        <p:txBody>
          <a:bodyPr/>
          <a:lstStyle/>
          <a:p>
            <a:r>
              <a:rPr lang="en-US" dirty="0" smtClean="0"/>
              <a:t> The </a:t>
            </a:r>
            <a:r>
              <a:rPr lang="en-US" dirty="0"/>
              <a:t>Web “platform” is based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essentially a Client/Server </a:t>
            </a:r>
            <a:r>
              <a:rPr lang="en-US" dirty="0" smtClean="0"/>
              <a:t>architecture.</a:t>
            </a:r>
          </a:p>
          <a:p>
            <a:pPr lvl="1"/>
            <a:r>
              <a:rPr lang="en-US" dirty="0"/>
              <a:t>Transmission Control  &amp; Internet Protocols (TCP/IP)</a:t>
            </a:r>
          </a:p>
          <a:p>
            <a:pPr lvl="1"/>
            <a:r>
              <a:rPr lang="en-US" dirty="0" smtClean="0"/>
              <a:t>Hyper </a:t>
            </a:r>
            <a:r>
              <a:rPr lang="en-US" dirty="0"/>
              <a:t>Text Transfer Protocol (HTTP)</a:t>
            </a:r>
          </a:p>
          <a:p>
            <a:pPr lvl="2"/>
            <a:r>
              <a:rPr lang="en-US" dirty="0"/>
              <a:t>enable communications between clients and servers.</a:t>
            </a:r>
          </a:p>
          <a:p>
            <a:pPr lvl="1"/>
            <a:r>
              <a:rPr lang="en-US" dirty="0"/>
              <a:t>Hyper Text Markup Language (HTML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Language to create hyper text documents(Web pages</a:t>
            </a:r>
            <a:r>
              <a:rPr lang="en-US" dirty="0" smtClean="0"/>
              <a:t>)</a:t>
            </a:r>
            <a:endParaRPr lang="en-US" dirty="0"/>
          </a:p>
          <a:p>
            <a:pPr marL="2286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QUESTION ???</a:t>
            </a:r>
          </a:p>
          <a:p>
            <a:pPr lvl="1"/>
            <a:r>
              <a:rPr lang="en-US" dirty="0" smtClean="0"/>
              <a:t>Language=HTML, Protocol=HTTP, </a:t>
            </a:r>
            <a:r>
              <a:rPr lang="en-US" dirty="0" smtClean="0">
                <a:solidFill>
                  <a:srgbClr val="FF0000"/>
                </a:solidFill>
              </a:rPr>
              <a:t>WHO INTERPRETS the CODE..?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BROWSER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Interprets the HTML and sends the request.</a:t>
            </a:r>
          </a:p>
          <a:p>
            <a:r>
              <a:rPr lang="en-US" dirty="0" smtClean="0"/>
              <a:t>But still things can get complex…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Components on the network ( firewall, proxy, </a:t>
            </a:r>
            <a:r>
              <a:rPr lang="en-US" dirty="0" smtClean="0"/>
              <a:t>load balancer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Components </a:t>
            </a:r>
            <a:r>
              <a:rPr lang="en-US" dirty="0"/>
              <a:t>in the intranet (Web server, </a:t>
            </a:r>
            <a:r>
              <a:rPr lang="en-US" dirty="0" smtClean="0"/>
              <a:t>applications, server</a:t>
            </a:r>
            <a:r>
              <a:rPr lang="en-US" dirty="0"/>
              <a:t>, data base, legacy systems, web services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Web (Platform)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2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930" y="1022927"/>
            <a:ext cx="4161270" cy="882073"/>
          </a:xfrm>
        </p:spPr>
        <p:txBody>
          <a:bodyPr>
            <a:normAutofit/>
          </a:bodyPr>
          <a:lstStyle/>
          <a:p>
            <a:r>
              <a:rPr lang="en-US" dirty="0" smtClean="0"/>
              <a:t>General view of Client server architecture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 Server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24200"/>
            <a:ext cx="49434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838200"/>
            <a:ext cx="43529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76200" y="3581400"/>
            <a:ext cx="3810000" cy="281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Tx/>
              <a:buSzPct val="120000"/>
              <a:buFont typeface="Wingdings" pitchFamily="2" charset="2"/>
              <a:buChar char="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120000"/>
              <a:buFont typeface="Wingdings" pitchFamily="2" charset="2"/>
              <a:buChar char=""/>
              <a:defRPr sz="16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an http request.</a:t>
            </a:r>
          </a:p>
          <a:p>
            <a:pPr lvl="1"/>
            <a:r>
              <a:rPr lang="en-US" dirty="0"/>
              <a:t>he </a:t>
            </a:r>
            <a:r>
              <a:rPr lang="en-US" dirty="0" smtClean="0"/>
              <a:t>Web browser submits </a:t>
            </a:r>
            <a:r>
              <a:rPr lang="en-US" dirty="0"/>
              <a:t>an HTTP </a:t>
            </a:r>
            <a:r>
              <a:rPr lang="en-US" i="1" dirty="0">
                <a:solidFill>
                  <a:schemeClr val="tx1"/>
                </a:solidFill>
              </a:rPr>
              <a:t>request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message to the server. </a:t>
            </a:r>
            <a:endParaRPr lang="en-US" dirty="0" smtClean="0"/>
          </a:p>
          <a:p>
            <a:pPr lvl="1"/>
            <a:r>
              <a:rPr lang="en-US" dirty="0" smtClean="0"/>
              <a:t>The server provides </a:t>
            </a:r>
            <a:r>
              <a:rPr lang="en-US" i="1" dirty="0"/>
              <a:t>resources</a:t>
            </a:r>
            <a:r>
              <a:rPr lang="en-US" dirty="0"/>
              <a:t> such as </a:t>
            </a:r>
            <a:r>
              <a:rPr lang="en-US" u="sng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files and other content, or performs other functions on behalf of the </a:t>
            </a:r>
            <a:r>
              <a:rPr lang="en-US" dirty="0" smtClean="0"/>
              <a:t>client.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eturns </a:t>
            </a:r>
            <a:r>
              <a:rPr lang="en-US" dirty="0"/>
              <a:t>a </a:t>
            </a:r>
            <a:r>
              <a:rPr lang="en-US" i="1" dirty="0">
                <a:solidFill>
                  <a:schemeClr val="tx1"/>
                </a:solidFill>
              </a:rPr>
              <a:t>response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message to the client.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3714750" cy="4343400"/>
          </a:xfrm>
        </p:spPr>
        <p:txBody>
          <a:bodyPr/>
          <a:lstStyle/>
          <a:p>
            <a:r>
              <a:rPr lang="en-US" dirty="0"/>
              <a:t>TCP/IP is the </a:t>
            </a:r>
            <a:r>
              <a:rPr lang="en-US" dirty="0">
                <a:solidFill>
                  <a:srgbClr val="FF0000"/>
                </a:solidFill>
              </a:rPr>
              <a:t>communication</a:t>
            </a:r>
            <a:r>
              <a:rPr lang="en-US" dirty="0"/>
              <a:t> protocol for communication between computers on the Internet.</a:t>
            </a:r>
          </a:p>
          <a:p>
            <a:r>
              <a:rPr lang="en-US" dirty="0"/>
              <a:t>TCP/IP stands for </a:t>
            </a:r>
            <a:r>
              <a:rPr lang="en-US" b="1" dirty="0"/>
              <a:t>T</a:t>
            </a:r>
            <a:r>
              <a:rPr lang="en-US" dirty="0"/>
              <a:t>ransmission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P</a:t>
            </a:r>
            <a:r>
              <a:rPr lang="en-US" dirty="0"/>
              <a:t>rotocol / </a:t>
            </a:r>
            <a:r>
              <a:rPr lang="en-US" b="1" dirty="0"/>
              <a:t>I</a:t>
            </a:r>
            <a:r>
              <a:rPr lang="en-US" dirty="0"/>
              <a:t>nternet </a:t>
            </a:r>
            <a:r>
              <a:rPr lang="en-US" b="1" dirty="0"/>
              <a:t>P</a:t>
            </a:r>
            <a:r>
              <a:rPr lang="en-US" dirty="0"/>
              <a:t>rotocol.</a:t>
            </a:r>
          </a:p>
          <a:p>
            <a:r>
              <a:rPr lang="en-US" dirty="0"/>
              <a:t>TCP/IP defines how electronic devices (like computers) should be connected to the Internet, and how data should be transmitted between them.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 Suite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176894"/>
            <a:ext cx="4591050" cy="484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6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6481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Inside the TCP/IP standard there are several protocols for handling data communication:</a:t>
            </a:r>
          </a:p>
          <a:p>
            <a:r>
              <a:rPr lang="en-US" b="1" dirty="0">
                <a:solidFill>
                  <a:srgbClr val="FF0000"/>
                </a:solidFill>
              </a:rPr>
              <a:t>TCP (Transmission Control Protocol) </a:t>
            </a:r>
            <a:r>
              <a:rPr lang="en-US" dirty="0"/>
              <a:t>communication between </a:t>
            </a:r>
            <a:r>
              <a:rPr lang="en-US" dirty="0" smtClean="0"/>
              <a:t>applications.</a:t>
            </a:r>
          </a:p>
          <a:p>
            <a:pPr lvl="1"/>
            <a:r>
              <a:rPr lang="en-US" dirty="0"/>
              <a:t>TCP takes care of the communication between your </a:t>
            </a:r>
            <a:r>
              <a:rPr lang="en-US" dirty="0" smtClean="0"/>
              <a:t>browser </a:t>
            </a:r>
            <a:r>
              <a:rPr lang="en-US" dirty="0"/>
              <a:t>and your network software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TCP is responsible for breaking data down into IP packets before they are sent, and for assembling the packets when they arrive.</a:t>
            </a:r>
          </a:p>
          <a:p>
            <a:r>
              <a:rPr lang="en-US" b="1" dirty="0">
                <a:solidFill>
                  <a:srgbClr val="FF0000"/>
                </a:solidFill>
              </a:rPr>
              <a:t>UDP (User Datagram Protocol) </a:t>
            </a:r>
            <a:r>
              <a:rPr lang="en-US" dirty="0"/>
              <a:t>simple communication between </a:t>
            </a:r>
            <a:r>
              <a:rPr lang="en-US" dirty="0" smtClean="0"/>
              <a:t>applications.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IP (Internet Protocol) </a:t>
            </a:r>
            <a:r>
              <a:rPr lang="en-US" dirty="0"/>
              <a:t>communication between computers. </a:t>
            </a:r>
            <a:endParaRPr lang="en-US" dirty="0" smtClean="0"/>
          </a:p>
          <a:p>
            <a:pPr lvl="1"/>
            <a:r>
              <a:rPr lang="en-US" dirty="0" smtClean="0"/>
              <a:t>IP </a:t>
            </a:r>
            <a:r>
              <a:rPr lang="en-US" dirty="0"/>
              <a:t>is a "connection-less" communication protocol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messages (or other data) are broken up into small independent "packets" and sent between computers via the </a:t>
            </a:r>
            <a:r>
              <a:rPr lang="en-US" dirty="0" smtClean="0"/>
              <a:t>Internet.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ICMP</a:t>
            </a:r>
            <a:r>
              <a:rPr lang="en-US" dirty="0"/>
              <a:t> (Internet Control Message Protocol) for errors and statistics</a:t>
            </a:r>
          </a:p>
          <a:p>
            <a:r>
              <a:rPr lang="en-US" dirty="0">
                <a:solidFill>
                  <a:srgbClr val="FF0000"/>
                </a:solidFill>
              </a:rPr>
              <a:t>DHCP</a:t>
            </a:r>
            <a:r>
              <a:rPr lang="en-US" dirty="0"/>
              <a:t> (Dynamic Host Configuration Protocol) for dynamic addressing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5486400"/>
          </a:xfrm>
        </p:spPr>
        <p:txBody>
          <a:bodyPr>
            <a:normAutofit/>
          </a:bodyPr>
          <a:lstStyle/>
          <a:p>
            <a:r>
              <a:rPr lang="en-US" b="1" dirty="0"/>
              <a:t>SSL - Secure Sockets Layer</a:t>
            </a:r>
          </a:p>
          <a:p>
            <a:pPr lvl="1"/>
            <a:r>
              <a:rPr lang="en-US" dirty="0"/>
              <a:t>The SSL protocol is used for encryption of data for secure data transmission</a:t>
            </a:r>
            <a:r>
              <a:rPr lang="en-US" dirty="0" smtClean="0"/>
              <a:t>.</a:t>
            </a:r>
          </a:p>
          <a:p>
            <a:r>
              <a:rPr lang="en-US" b="1" dirty="0"/>
              <a:t>SMTP - Simple Mail Transfer Protocol</a:t>
            </a:r>
          </a:p>
          <a:p>
            <a:pPr lvl="1"/>
            <a:r>
              <a:rPr lang="en-US" dirty="0"/>
              <a:t>SMTP is used for transmission of e-mails.</a:t>
            </a:r>
          </a:p>
          <a:p>
            <a:r>
              <a:rPr lang="en-US" b="1" dirty="0"/>
              <a:t>MIME - Multi-purpose Internet Mail Extensions</a:t>
            </a:r>
          </a:p>
          <a:p>
            <a:pPr lvl="1"/>
            <a:r>
              <a:rPr lang="en-US" dirty="0"/>
              <a:t>The MIME protocol lets SMTP transmit multimedia files including voice, audio, and binary data across TCP/IP networks.</a:t>
            </a:r>
          </a:p>
          <a:p>
            <a:r>
              <a:rPr lang="en-US" b="1" dirty="0"/>
              <a:t>IMAP - Internet Message Access Protocol</a:t>
            </a:r>
          </a:p>
          <a:p>
            <a:pPr lvl="1"/>
            <a:r>
              <a:rPr lang="en-US" dirty="0"/>
              <a:t>IMAP is used for storing and retrieving e-mails.</a:t>
            </a:r>
          </a:p>
          <a:p>
            <a:r>
              <a:rPr lang="en-US" b="1" dirty="0"/>
              <a:t>POP - Post Office Protocol</a:t>
            </a:r>
          </a:p>
          <a:p>
            <a:pPr lvl="1"/>
            <a:r>
              <a:rPr lang="en-US" dirty="0"/>
              <a:t>POP is used for downloading e-mails from an e-mail server to a personal computer.</a:t>
            </a:r>
          </a:p>
          <a:p>
            <a:r>
              <a:rPr lang="en-US" b="1" dirty="0"/>
              <a:t>FTP - File Transfer Protocol</a:t>
            </a:r>
          </a:p>
          <a:p>
            <a:pPr lvl="1"/>
            <a:r>
              <a:rPr lang="en-US" dirty="0"/>
              <a:t>FTP takes care of transmission of files between computers</a:t>
            </a:r>
            <a:r>
              <a:rPr lang="en-US" dirty="0" smtClean="0"/>
              <a:t>.</a:t>
            </a:r>
          </a:p>
          <a:p>
            <a:r>
              <a:rPr lang="en-US" b="1" dirty="0"/>
              <a:t>ARP - Address Resolution Protocol</a:t>
            </a:r>
          </a:p>
          <a:p>
            <a:pPr lvl="1"/>
            <a:r>
              <a:rPr lang="en-US" dirty="0"/>
              <a:t>ARP is used by IP to find the hardware address of a computer network card based on the IP address.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Protocols</a:t>
            </a:r>
          </a:p>
        </p:txBody>
      </p:sp>
    </p:spTree>
    <p:extLst>
      <p:ext uri="{BB962C8B-B14F-4D97-AF65-F5344CB8AC3E}">
        <p14:creationId xmlns:p14="http://schemas.microsoft.com/office/powerpoint/2010/main" val="12685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Protocols are used when an email is written?</a:t>
            </a:r>
          </a:p>
          <a:p>
            <a:pPr marL="0" indent="0">
              <a:buNone/>
            </a:pPr>
            <a:r>
              <a:rPr lang="en-US" dirty="0" smtClean="0"/>
              <a:t>What Protocols are used when email is to be sent?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about attaching a picture or video file in email?</a:t>
            </a:r>
          </a:p>
          <a:p>
            <a:r>
              <a:rPr lang="en-US" b="1" dirty="0"/>
              <a:t>Multi-purpose Internet Mail Extensions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Email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13283"/>
            <a:ext cx="7239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SzPct val="120000"/>
            </a:pPr>
            <a:r>
              <a:rPr lang="en-US" sz="2000" dirty="0">
                <a:solidFill>
                  <a:prstClr val="black">
                    <a:lumMod val="85000"/>
                  </a:prstClr>
                </a:solidFill>
              </a:rPr>
              <a:t>Your email program uses different TCP/IP protocols:</a:t>
            </a:r>
          </a:p>
          <a:p>
            <a:pPr marL="182880" lvl="0" indent="-182880">
              <a:spcBef>
                <a:spcPct val="20000"/>
              </a:spcBef>
              <a:buSzPct val="120000"/>
              <a:buFont typeface="Wingdings" pitchFamily="2" charset="2"/>
              <a:buChar char=""/>
            </a:pPr>
            <a:r>
              <a:rPr lang="en-US" sz="2000" dirty="0">
                <a:solidFill>
                  <a:prstClr val="black">
                    <a:lumMod val="85000"/>
                  </a:prstClr>
                </a:solidFill>
              </a:rPr>
              <a:t>It sends your emails using </a:t>
            </a:r>
            <a:r>
              <a:rPr lang="en-US" sz="2000" dirty="0">
                <a:solidFill>
                  <a:srgbClr val="FF0000"/>
                </a:solidFill>
              </a:rPr>
              <a:t>SMTP</a:t>
            </a:r>
          </a:p>
          <a:p>
            <a:pPr marL="182880" lvl="0" indent="-182880">
              <a:spcBef>
                <a:spcPct val="20000"/>
              </a:spcBef>
              <a:buSzPct val="120000"/>
              <a:buFont typeface="Wingdings" pitchFamily="2" charset="2"/>
              <a:buChar char=""/>
            </a:pPr>
            <a:r>
              <a:rPr lang="en-US" sz="2000" dirty="0">
                <a:solidFill>
                  <a:prstClr val="black">
                    <a:lumMod val="85000"/>
                  </a:prstClr>
                </a:solidFill>
              </a:rPr>
              <a:t>It can download your emails from an email server using </a:t>
            </a:r>
            <a:r>
              <a:rPr lang="en-US" sz="2000" dirty="0">
                <a:solidFill>
                  <a:srgbClr val="FF0000"/>
                </a:solidFill>
              </a:rPr>
              <a:t>POP</a:t>
            </a:r>
          </a:p>
          <a:p>
            <a:pPr marL="182880" lvl="0" indent="-182880">
              <a:spcBef>
                <a:spcPct val="20000"/>
              </a:spcBef>
              <a:buSzPct val="120000"/>
              <a:buFont typeface="Wingdings" pitchFamily="2" charset="2"/>
              <a:buChar char=""/>
            </a:pPr>
            <a:r>
              <a:rPr lang="en-US" sz="2000" dirty="0">
                <a:solidFill>
                  <a:prstClr val="black">
                    <a:lumMod val="85000"/>
                  </a:prstClr>
                </a:solidFill>
              </a:rPr>
              <a:t>It can connect to an email server using </a:t>
            </a:r>
            <a:r>
              <a:rPr lang="en-US" sz="2000" dirty="0">
                <a:solidFill>
                  <a:srgbClr val="FF0000"/>
                </a:solidFill>
              </a:rPr>
              <a:t>IMAP</a:t>
            </a:r>
          </a:p>
        </p:txBody>
      </p:sp>
    </p:spTree>
    <p:extLst>
      <p:ext uri="{BB962C8B-B14F-4D97-AF65-F5344CB8AC3E}">
        <p14:creationId xmlns:p14="http://schemas.microsoft.com/office/powerpoint/2010/main" val="3315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274</TotalTime>
  <Words>891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Black</vt:lpstr>
      <vt:lpstr>Calibri</vt:lpstr>
      <vt:lpstr>Wingdings</vt:lpstr>
      <vt:lpstr>Composite</vt:lpstr>
      <vt:lpstr>Introduction to Web Applications</vt:lpstr>
      <vt:lpstr>Web Application</vt:lpstr>
      <vt:lpstr>Web Application</vt:lpstr>
      <vt:lpstr>Generic Web (Platform) Architecture</vt:lpstr>
      <vt:lpstr>Client- Server Model</vt:lpstr>
      <vt:lpstr>TCP/IP Protocol Suite</vt:lpstr>
      <vt:lpstr>More Protocols</vt:lpstr>
      <vt:lpstr>More Protocols</vt:lpstr>
      <vt:lpstr>Sending Email</vt:lpstr>
      <vt:lpstr>Domain Names</vt:lpstr>
      <vt:lpstr>Hypertext Transfer Protocol (HTTP)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Jilani</cp:lastModifiedBy>
  <cp:revision>37</cp:revision>
  <dcterms:created xsi:type="dcterms:W3CDTF">2012-09-11T17:32:39Z</dcterms:created>
  <dcterms:modified xsi:type="dcterms:W3CDTF">2021-11-20T10:39:22Z</dcterms:modified>
</cp:coreProperties>
</file>