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3" r:id="rId7"/>
    <p:sldId id="277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C0FFF-2763-4AB2-A184-B72BEF07D7F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2741-7E86-43FB-9DB2-2B9F3E0C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062912" cy="1470025"/>
          </a:xfrm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r">
              <a:defRPr sz="6600" b="1" cap="none" spc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Matura MT Script Capitals" pitchFamily="66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 sz="4400"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52400" y="6324600"/>
            <a:ext cx="6781800" cy="365125"/>
          </a:xfrm>
        </p:spPr>
        <p:txBody>
          <a:bodyPr tIns="0" bIns="0" anchor="b"/>
          <a:lstStyle>
            <a:lvl1pPr algn="r">
              <a:defRPr sz="11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Asma Sajid: </a:t>
            </a:r>
            <a:r>
              <a:rPr lang="fr-FR" dirty="0" err="1" smtClean="0"/>
              <a:t>Lecturer</a:t>
            </a:r>
            <a:r>
              <a:rPr lang="fr-FR" dirty="0" smtClean="0"/>
              <a:t> CCSIS, GCUF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5C3-2DC0-4403-9C36-BBD8E8EF7486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493E-0CDD-4F7A-BDD5-21933E1DF466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800819"/>
          </a:xfrm>
        </p:spPr>
        <p:txBody>
          <a:bodyPr>
            <a:norm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artDeco"/>
              <a:contourClr>
                <a:schemeClr val="bg2"/>
              </a:contourClr>
            </a:sp3d>
          </a:bodyPr>
          <a:lstStyle>
            <a:lvl1pPr>
              <a:defRPr kumimoji="0" lang="en-US" sz="4000" b="1" kern="1200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haroni" pitchFamily="2" charset="-79"/>
                <a:ea typeface="+mj-ea"/>
                <a:cs typeface="Aharoni" pitchFamily="2" charset="-79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38800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2D3484A-CDD0-4526-8B94-9E3FA8BD734C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9002BDE-CD27-443E-B5EF-135811A2BE36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2BCDBD0-DC43-40B7-97B7-AD83D01239EC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7271CE1-97D1-435A-87C0-9B6513D352C9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F673-853E-427D-8BA7-0F3473CFCF10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3E3448C-8630-4BF7-B4C6-684D55C107AE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3C8D833-54DD-44AC-A898-45B5BB41582B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F3B3DD3-99AA-46C8-BF4F-30392A0B4FC8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B6AD171-7599-4DDC-BD83-1B5AD09284D0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Asma Sajid: Lecturer CCSIS, GCUF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C2B83E7-5DF5-4057-AA7F-732389B0E2C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sh/>
  </p:transition>
  <p:hf sldNum="0" hd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>
                <a:latin typeface="Kristen ITC" pitchFamily="66" charset="0"/>
              </a:rPr>
              <a:t>PHP Functions</a:t>
            </a:r>
            <a:endParaRPr lang="en-US" sz="8000" dirty="0">
              <a:latin typeface="Kristen ITC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510926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284" y="838200"/>
            <a:ext cx="8458200" cy="5388008"/>
          </a:xfrm>
        </p:spPr>
        <p:txBody>
          <a:bodyPr/>
          <a:lstStyle/>
          <a:p>
            <a:r>
              <a:rPr lang="en-US" sz="2400" dirty="0" smtClean="0"/>
              <a:t>Create a file with name “</a:t>
            </a:r>
            <a:r>
              <a:rPr lang="en-US" sz="2400" dirty="0" err="1" smtClean="0"/>
              <a:t>menu.php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</a:t>
            </a:r>
            <a:r>
              <a:rPr lang="en-US" sz="2400" dirty="0"/>
              <a:t>create a new file, </a:t>
            </a:r>
            <a:r>
              <a:rPr lang="en-US" sz="2400" dirty="0" smtClean="0"/>
              <a:t>“</a:t>
            </a:r>
            <a:r>
              <a:rPr lang="en-US" sz="2400" dirty="0" err="1" smtClean="0"/>
              <a:t>index.php</a:t>
            </a:r>
            <a:r>
              <a:rPr lang="en-US" sz="2400" dirty="0" smtClean="0"/>
              <a:t>”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Output: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" y="1336965"/>
            <a:ext cx="8153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" y="3467100"/>
            <a:ext cx="82105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79057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4945" y="6568714"/>
            <a:ext cx="4260056" cy="300831"/>
          </a:xfrm>
        </p:spPr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19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require function is used to include a file into your PHP code. However there is one </a:t>
            </a:r>
            <a:r>
              <a:rPr lang="en-US" sz="2400" dirty="0" smtClean="0"/>
              <a:t>difference </a:t>
            </a:r>
            <a:r>
              <a:rPr lang="en-US" sz="2400" dirty="0"/>
              <a:t>between the </a:t>
            </a:r>
            <a:r>
              <a:rPr lang="en-US" sz="2400" dirty="0" smtClean="0"/>
              <a:t>two </a:t>
            </a:r>
            <a:r>
              <a:rPr lang="en-US" sz="2400" dirty="0"/>
              <a:t>functions 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Require()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Include()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When you include a file with the </a:t>
            </a:r>
            <a:r>
              <a:rPr lang="en-US" sz="2000" b="1" i="1" dirty="0">
                <a:solidFill>
                  <a:srgbClr val="C00000"/>
                </a:solidFill>
              </a:rPr>
              <a:t>include </a:t>
            </a:r>
            <a:r>
              <a:rPr lang="en-US" sz="2000" b="1" dirty="0">
                <a:solidFill>
                  <a:srgbClr val="C00000"/>
                </a:solidFill>
              </a:rPr>
              <a:t>function and PHP cannot find it you will see an error message like the following:</a:t>
            </a:r>
            <a:r>
              <a:rPr lang="en-US" sz="2000" dirty="0"/>
              <a:t> 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Code: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Output: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0"/>
            <a:ext cx="79248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3505200"/>
            <a:ext cx="3571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09600" y="6324600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4343400"/>
            <a:ext cx="2133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23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Require() use: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Echo </a:t>
            </a:r>
            <a:r>
              <a:rPr lang="en-US" sz="2800" dirty="0" err="1" smtClean="0"/>
              <a:t>stmt</a:t>
            </a:r>
            <a:r>
              <a:rPr lang="en-US" sz="2800" dirty="0" smtClean="0"/>
              <a:t> will not be executed: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/>
              <a:t>echo statement was not executed because our script execution died after the require function returned a fatal error! </a:t>
            </a:r>
            <a:endParaRPr lang="en-US" sz="1600" dirty="0" smtClean="0"/>
          </a:p>
          <a:p>
            <a:r>
              <a:rPr lang="en-US" sz="1600" dirty="0" smtClean="0"/>
              <a:t>It is </a:t>
            </a:r>
            <a:r>
              <a:rPr lang="en-US" sz="1600" dirty="0"/>
              <a:t>recommend that you use require instead of include because your scripts should not be executing if necessary files are missing or </a:t>
            </a:r>
            <a:r>
              <a:rPr lang="en-US" sz="1600" dirty="0" smtClean="0"/>
              <a:t>misnamed.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1"/>
            <a:ext cx="39719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9" y="3733800"/>
            <a:ext cx="77954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51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062912" cy="2079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Forms with </a:t>
            </a:r>
            <a:r>
              <a:rPr lang="en-US" sz="8000" dirty="0" smtClean="0">
                <a:latin typeface="Magneto" pitchFamily="82" charset="0"/>
              </a:rPr>
              <a:t>PHP</a:t>
            </a:r>
            <a:endParaRPr lang="en-US" sz="8000" dirty="0">
              <a:latin typeface="Magneto" pitchFamily="82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Asma Sajid: Lecturer CCSIS, GCUF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10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 and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dobe Caslon Pro Bold" pitchFamily="18" charset="0"/>
              </a:rPr>
              <a:t>A very common application of PHP is to have an HTML form gather information from a website's visitor and then use PHP to do process that information. </a:t>
            </a:r>
            <a:endParaRPr lang="en-US" sz="2000" dirty="0" smtClean="0">
              <a:latin typeface="Adobe Caslon Pro Bold" pitchFamily="18" charset="0"/>
            </a:endParaRPr>
          </a:p>
          <a:p>
            <a:r>
              <a:rPr lang="en-US" sz="2000" dirty="0" smtClean="0">
                <a:latin typeface="Adobe Caslon Pro Bold" pitchFamily="18" charset="0"/>
              </a:rPr>
              <a:t>We need to make a simple HTML Form. And data can be get form elements of form. And a separate PHP file.</a:t>
            </a:r>
          </a:p>
          <a:p>
            <a:endParaRPr lang="en-US" sz="2000" dirty="0">
              <a:latin typeface="Adobe Caslon Pro Bol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784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An art </a:t>
            </a:r>
            <a:r>
              <a:rPr lang="en-US" dirty="0">
                <a:latin typeface="Arial Narrow" pitchFamily="34" charset="0"/>
              </a:rPr>
              <a:t>supply store </a:t>
            </a:r>
            <a:r>
              <a:rPr lang="en-US" dirty="0" smtClean="0">
                <a:latin typeface="Arial Narrow" pitchFamily="34" charset="0"/>
              </a:rPr>
              <a:t>sells </a:t>
            </a:r>
            <a:r>
              <a:rPr lang="en-US" u="sng" dirty="0">
                <a:latin typeface="Arial Narrow" pitchFamily="34" charset="0"/>
              </a:rPr>
              <a:t>brushes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u="sng" dirty="0">
                <a:latin typeface="Arial Narrow" pitchFamily="34" charset="0"/>
              </a:rPr>
              <a:t>paint</a:t>
            </a:r>
            <a:r>
              <a:rPr lang="en-US" dirty="0">
                <a:latin typeface="Arial Narrow" pitchFamily="34" charset="0"/>
              </a:rPr>
              <a:t>, and </a:t>
            </a:r>
            <a:r>
              <a:rPr lang="en-US" u="sng" dirty="0" smtClean="0">
                <a:latin typeface="Arial Narrow" pitchFamily="34" charset="0"/>
              </a:rPr>
              <a:t>erasers.</a:t>
            </a:r>
          </a:p>
          <a:p>
            <a:r>
              <a:rPr lang="en-US" dirty="0" smtClean="0">
                <a:latin typeface="Arial Narrow" pitchFamily="34" charset="0"/>
              </a:rPr>
              <a:t>A form is needed to be designed to get orders (in form of quantity) form customers.</a:t>
            </a:r>
          </a:p>
          <a:p>
            <a:r>
              <a:rPr lang="en-US" dirty="0" smtClean="0">
                <a:latin typeface="Arial Narrow" pitchFamily="34" charset="0"/>
              </a:rPr>
              <a:t>Form should at least have two text fields and a submit button.</a:t>
            </a:r>
          </a:p>
          <a:p>
            <a:r>
              <a:rPr lang="en-US" u="sng" dirty="0" smtClean="0">
                <a:solidFill>
                  <a:srgbClr val="C00000"/>
                </a:solidFill>
                <a:latin typeface="Arial Narrow" pitchFamily="34" charset="0"/>
              </a:rPr>
              <a:t>Interface:</a:t>
            </a:r>
          </a:p>
          <a:p>
            <a:endParaRPr lang="en-US" u="sng" dirty="0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u="sng" dirty="0" smtClean="0">
              <a:solidFill>
                <a:srgbClr val="C00000"/>
              </a:solidFill>
              <a:latin typeface="Arial Narrow" pitchFamily="34" charset="0"/>
            </a:endParaRPr>
          </a:p>
          <a:p>
            <a:r>
              <a:rPr lang="en-US" u="sng" dirty="0" smtClean="0">
                <a:solidFill>
                  <a:srgbClr val="C00000"/>
                </a:solidFill>
                <a:latin typeface="Arial Narrow" pitchFamily="34" charset="0"/>
              </a:rPr>
              <a:t>Output:</a:t>
            </a:r>
          </a:p>
          <a:p>
            <a:endParaRPr lang="en-US" dirty="0" smtClean="0">
              <a:latin typeface="Arial Narrow" pitchFamily="34" charset="0"/>
            </a:endParaRPr>
          </a:p>
          <a:p>
            <a:endParaRPr lang="en-US" dirty="0"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191000"/>
            <a:ext cx="541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5791199"/>
            <a:ext cx="56483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030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endParaRPr lang="en-US" dirty="0">
              <a:latin typeface="Arial Narrow" pitchFamily="34" charset="0"/>
            </a:endParaRPr>
          </a:p>
          <a:p>
            <a:pPr marL="578358" indent="-514350">
              <a:buFont typeface="+mj-lt"/>
              <a:buAutoNum type="arabicPeriod"/>
            </a:pPr>
            <a:r>
              <a:rPr lang="en-US" dirty="0" smtClean="0">
                <a:latin typeface="Arial Narrow" pitchFamily="34" charset="0"/>
              </a:rPr>
              <a:t>We will create </a:t>
            </a:r>
            <a:r>
              <a:rPr lang="en-US" dirty="0">
                <a:latin typeface="Arial Narrow" pitchFamily="34" charset="0"/>
              </a:rPr>
              <a:t>an HTML form "order.html" that </a:t>
            </a:r>
            <a:r>
              <a:rPr lang="en-US" dirty="0" smtClean="0">
                <a:latin typeface="Arial Narrow" pitchFamily="34" charset="0"/>
              </a:rPr>
              <a:t>have two </a:t>
            </a:r>
            <a:r>
              <a:rPr lang="en-US" dirty="0">
                <a:latin typeface="Arial Narrow" pitchFamily="34" charset="0"/>
              </a:rPr>
              <a:t>input fields specified, "item" and "quantity".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>
                <a:latin typeface="Arial Narrow" pitchFamily="34" charset="0"/>
              </a:rPr>
              <a:t>We  will add </a:t>
            </a:r>
            <a:r>
              <a:rPr lang="en-US" dirty="0">
                <a:latin typeface="Arial Narrow" pitchFamily="34" charset="0"/>
              </a:rPr>
              <a:t>two attributes to the form tag to point to "</a:t>
            </a:r>
            <a:r>
              <a:rPr lang="en-US" dirty="0" err="1">
                <a:latin typeface="Arial Narrow" pitchFamily="34" charset="0"/>
              </a:rPr>
              <a:t>process.php</a:t>
            </a:r>
            <a:r>
              <a:rPr lang="en-US" dirty="0">
                <a:latin typeface="Arial Narrow" pitchFamily="34" charset="0"/>
              </a:rPr>
              <a:t>" and set the method to 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post</a:t>
            </a:r>
            <a:r>
              <a:rPr lang="en-US" dirty="0">
                <a:latin typeface="Arial Narrow" pitchFamily="34" charset="0"/>
              </a:rPr>
              <a:t>".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>
                <a:latin typeface="Arial Narrow" pitchFamily="34" charset="0"/>
              </a:rPr>
              <a:t>We will </a:t>
            </a:r>
            <a:r>
              <a:rPr lang="en-US" dirty="0" err="1" smtClean="0">
                <a:latin typeface="Arial Narrow" pitchFamily="34" charset="0"/>
              </a:rPr>
              <a:t>use"process.php</a:t>
            </a:r>
            <a:r>
              <a:rPr lang="en-US" dirty="0">
                <a:latin typeface="Arial Narrow" pitchFamily="34" charset="0"/>
              </a:rPr>
              <a:t>" </a:t>
            </a:r>
            <a:r>
              <a:rPr lang="en-US" dirty="0" smtClean="0">
                <a:latin typeface="Arial Narrow" pitchFamily="34" charset="0"/>
              </a:rPr>
              <a:t>to get </a:t>
            </a:r>
            <a:r>
              <a:rPr lang="en-US" dirty="0">
                <a:latin typeface="Arial Narrow" pitchFamily="34" charset="0"/>
              </a:rPr>
              <a:t>the information that </a:t>
            </a:r>
            <a:r>
              <a:rPr lang="en-US" dirty="0" smtClean="0">
                <a:latin typeface="Arial Narrow" pitchFamily="34" charset="0"/>
              </a:rPr>
              <a:t>would be posted </a:t>
            </a:r>
            <a:r>
              <a:rPr lang="en-US" dirty="0">
                <a:latin typeface="Arial Narrow" pitchFamily="34" charset="0"/>
              </a:rPr>
              <a:t>by setting new variables equal to the values in the $_POST associative array.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>
                <a:latin typeface="Arial Narrow" pitchFamily="34" charset="0"/>
              </a:rPr>
              <a:t>Finally  use the </a:t>
            </a:r>
            <a:r>
              <a:rPr lang="en-US" dirty="0">
                <a:latin typeface="Arial Narrow" pitchFamily="34" charset="0"/>
              </a:rPr>
              <a:t>PHP echo function to output the customers order. </a:t>
            </a:r>
          </a:p>
          <a:p>
            <a:pPr marL="578358" indent="-514350">
              <a:buFont typeface="+mj-lt"/>
              <a:buAutoNum type="arabicPeriod"/>
            </a:pPr>
            <a:endParaRPr lang="en-US" dirty="0">
              <a:latin typeface="Arial Narrow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43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rder.html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086600" cy="535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19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rocess.php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9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brush_price</a:t>
            </a:r>
            <a:r>
              <a:rPr lang="en-US" dirty="0"/>
              <a:t> = 5; </a:t>
            </a:r>
          </a:p>
          <a:p>
            <a:r>
              <a:rPr lang="en-US" dirty="0"/>
              <a:t>$counter = 10; </a:t>
            </a:r>
          </a:p>
          <a:p>
            <a:r>
              <a:rPr lang="en-US" dirty="0"/>
              <a:t>echo "&lt;table border=\"1\" align=\"center\"&gt;"; </a:t>
            </a:r>
          </a:p>
          <a:p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&gt;Quantity&lt;/</a:t>
            </a:r>
            <a:r>
              <a:rPr lang="en-US" dirty="0" err="1"/>
              <a:t>th</a:t>
            </a:r>
            <a:r>
              <a:rPr lang="en-US" dirty="0"/>
              <a:t>&gt;"; </a:t>
            </a:r>
          </a:p>
          <a:p>
            <a:r>
              <a:rPr lang="en-US" dirty="0"/>
              <a:t>echo "&lt;</a:t>
            </a:r>
            <a:r>
              <a:rPr lang="en-US" dirty="0" err="1"/>
              <a:t>th</a:t>
            </a:r>
            <a:r>
              <a:rPr lang="en-US" dirty="0"/>
              <a:t>&gt;Price&lt;/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while (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$counter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&lt;= 100 ) {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echo "&lt;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&gt;&lt;td&gt;";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echo </a:t>
            </a:r>
            <a:r>
              <a:rPr lang="en-US" u="sng" dirty="0">
                <a:solidFill>
                  <a:schemeClr val="accent5">
                    <a:lumMod val="75000"/>
                  </a:schemeClr>
                </a:solidFill>
              </a:rPr>
              <a:t>$counter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echo "&lt;/td&gt;&lt;td&gt;";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echo $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brush_price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* $counter;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echo "&lt;/td&gt;&lt;/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&gt;";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$counter = $counter + 10; 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} </a:t>
            </a:r>
          </a:p>
          <a:p>
            <a:r>
              <a:rPr lang="en-US" dirty="0"/>
              <a:t>echo "&lt;/table&gt;";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09800"/>
            <a:ext cx="19716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49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PHP Functions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keep the script from being executed when the page loads, you can put it into a function.</a:t>
            </a:r>
            <a:endParaRPr lang="en-US" dirty="0" smtClean="0"/>
          </a:p>
          <a:p>
            <a:r>
              <a:rPr lang="en-IN" dirty="0" smtClean="0"/>
              <a:t>A function will be executed by a call to the function.</a:t>
            </a:r>
            <a:endParaRPr lang="en-US" dirty="0" smtClean="0"/>
          </a:p>
          <a:p>
            <a:r>
              <a:rPr lang="en-IN" dirty="0" smtClean="0"/>
              <a:t>You may call a function from anywhere within a page.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2">
                    <a:lumMod val="75000"/>
                  </a:schemeClr>
                </a:solidFill>
              </a:rPr>
              <a:t>Asma Sajid: </a:t>
            </a:r>
            <a:r>
              <a:rPr lang="fr-FR" b="1" dirty="0" err="1" smtClean="0">
                <a:solidFill>
                  <a:schemeClr val="bg2">
                    <a:lumMod val="75000"/>
                  </a:schemeClr>
                </a:solidFill>
              </a:rPr>
              <a:t>Lecturer</a:t>
            </a:r>
            <a:r>
              <a:rPr lang="fr-FR" b="1" dirty="0" smtClean="0">
                <a:solidFill>
                  <a:schemeClr val="bg2">
                    <a:lumMod val="75000"/>
                  </a:schemeClr>
                </a:solidFill>
              </a:rPr>
              <a:t> CCSIS, GCUF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927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form to input following data;</a:t>
            </a:r>
          </a:p>
          <a:p>
            <a:pPr lvl="1"/>
            <a:r>
              <a:rPr lang="en-US" dirty="0" smtClean="0"/>
              <a:t>Project name</a:t>
            </a:r>
          </a:p>
          <a:p>
            <a:pPr lvl="1"/>
            <a:r>
              <a:rPr lang="en-US" dirty="0" smtClean="0"/>
              <a:t>Team leader</a:t>
            </a:r>
          </a:p>
          <a:p>
            <a:pPr lvl="1"/>
            <a:r>
              <a:rPr lang="en-US" dirty="0" smtClean="0"/>
              <a:t>Team Members:</a:t>
            </a:r>
          </a:p>
          <a:p>
            <a:pPr lvl="1"/>
            <a:r>
              <a:rPr lang="en-US" dirty="0" smtClean="0"/>
              <a:t>Contact #</a:t>
            </a:r>
          </a:p>
          <a:p>
            <a:r>
              <a:rPr lang="en-US" dirty="0" smtClean="0"/>
              <a:t>Each of info will be stored in  table.</a:t>
            </a:r>
          </a:p>
          <a:p>
            <a:r>
              <a:rPr lang="en-US" dirty="0" smtClean="0"/>
              <a:t>Incase of Team Members, no. of rows displayed, will be user dependent. If user says that team members will be 3, then form should create and show 3 rows.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36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Task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a form to input following data;</a:t>
            </a:r>
          </a:p>
          <a:p>
            <a:pPr lvl="1"/>
            <a:r>
              <a:rPr lang="en-US" sz="1600" dirty="0" smtClean="0"/>
              <a:t>Student name</a:t>
            </a:r>
            <a:endParaRPr lang="en-US" sz="1600" dirty="0"/>
          </a:p>
          <a:p>
            <a:pPr lvl="1"/>
            <a:r>
              <a:rPr lang="en-US" sz="1600" dirty="0" smtClean="0"/>
              <a:t>Father name</a:t>
            </a:r>
            <a:endParaRPr lang="en-US" sz="1600" dirty="0"/>
          </a:p>
          <a:p>
            <a:pPr lvl="1"/>
            <a:r>
              <a:rPr lang="en-US" sz="1600" dirty="0" smtClean="0"/>
              <a:t>Calculus marks :</a:t>
            </a:r>
          </a:p>
          <a:p>
            <a:pPr lvl="1"/>
            <a:r>
              <a:rPr lang="en-US" sz="1600" dirty="0" smtClean="0"/>
              <a:t>Web </a:t>
            </a:r>
            <a:r>
              <a:rPr lang="en-US" sz="1600" dirty="0" err="1" smtClean="0"/>
              <a:t>engg</a:t>
            </a:r>
            <a:r>
              <a:rPr lang="en-US" sz="1600" dirty="0" smtClean="0"/>
              <a:t> marks:</a:t>
            </a:r>
          </a:p>
          <a:p>
            <a:pPr lvl="1"/>
            <a:r>
              <a:rPr lang="en-US" sz="1600" dirty="0" smtClean="0"/>
              <a:t>Automata marks:</a:t>
            </a:r>
          </a:p>
          <a:p>
            <a:pPr lvl="1"/>
            <a:r>
              <a:rPr lang="en-US" sz="1600" dirty="0" smtClean="0"/>
              <a:t>Total Marks:</a:t>
            </a:r>
          </a:p>
          <a:p>
            <a:pPr lvl="1"/>
            <a:r>
              <a:rPr lang="en-US" sz="1600" dirty="0" smtClean="0"/>
              <a:t>%age :</a:t>
            </a:r>
            <a:endParaRPr lang="en-US" sz="1600" dirty="0"/>
          </a:p>
          <a:p>
            <a:pPr lvl="1"/>
            <a:r>
              <a:rPr lang="en-US" sz="1600" dirty="0" smtClean="0"/>
              <a:t>Result:</a:t>
            </a:r>
            <a:endParaRPr lang="en-US" sz="1600" dirty="0"/>
          </a:p>
          <a:p>
            <a:r>
              <a:rPr lang="en-US" sz="1800" b="1" dirty="0">
                <a:latin typeface="Arial Narrow" pitchFamily="34" charset="0"/>
              </a:rPr>
              <a:t>Each of info will be stored in  table.</a:t>
            </a:r>
          </a:p>
          <a:p>
            <a:r>
              <a:rPr lang="en-US" sz="1800" b="1" dirty="0">
                <a:latin typeface="Arial Narrow" pitchFamily="34" charset="0"/>
              </a:rPr>
              <a:t>Incase of Team Members, no. of rows displayed, will be user dependent. If user says that team members will be 3, then form should create and show 3 rows</a:t>
            </a:r>
            <a:r>
              <a:rPr lang="en-US" sz="1800" b="1" dirty="0" smtClean="0">
                <a:latin typeface="Arial Narrow" pitchFamily="34" charset="0"/>
              </a:rPr>
              <a:t>.</a:t>
            </a:r>
          </a:p>
          <a:p>
            <a:r>
              <a:rPr lang="en-US" sz="1800" b="1" dirty="0" smtClean="0">
                <a:latin typeface="Arial Narrow" pitchFamily="34" charset="0"/>
              </a:rPr>
              <a:t>Calculate total marks, and percentage using PHP functions. And display them on page.</a:t>
            </a:r>
          </a:p>
          <a:p>
            <a:r>
              <a:rPr lang="en-US" sz="1800" b="1" dirty="0" smtClean="0">
                <a:latin typeface="Arial Narrow" pitchFamily="34" charset="0"/>
              </a:rPr>
              <a:t>Based on %age, show the result. If &gt;=50% then Pass. </a:t>
            </a:r>
            <a:r>
              <a:rPr lang="en-US" sz="1800" b="1" smtClean="0">
                <a:latin typeface="Arial Narrow" pitchFamily="34" charset="0"/>
              </a:rPr>
              <a:t>Else Fail. </a:t>
            </a:r>
            <a:endParaRPr lang="en-US" sz="1800" b="1" dirty="0">
              <a:latin typeface="Arial Narrow" pitchFamily="34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6170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Create a PHP Function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function is a block of code that can be executed whenever we need it.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Creating PHP functions: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900" dirty="0" smtClean="0"/>
              <a:t>All functions start with the word "function()"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900" dirty="0" smtClean="0"/>
              <a:t>Name the function - It should be possible to understand what the function does by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900" dirty="0" smtClean="0"/>
              <a:t>its name. The name can start with a letter or underscore (not a number)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900" dirty="0" smtClean="0"/>
              <a:t>Add a "{" - The function code starts after the opening curly brace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900" dirty="0" smtClean="0"/>
              <a:t>Insert the function code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900" dirty="0" smtClean="0"/>
              <a:t>Add a "}" - The function is finished by a closing curly brace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Syntax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sz="3800" b="1" dirty="0" smtClean="0">
                <a:solidFill>
                  <a:srgbClr val="FF0000"/>
                </a:solidFill>
              </a:rPr>
              <a:t>function </a:t>
            </a:r>
            <a:r>
              <a:rPr lang="en-IN" sz="3800" b="1" i="1" dirty="0" err="1" smtClean="0">
                <a:solidFill>
                  <a:srgbClr val="FF0000"/>
                </a:solidFill>
              </a:rPr>
              <a:t>functionName</a:t>
            </a:r>
            <a:r>
              <a:rPr lang="en-IN" sz="3800" b="1" dirty="0" smtClean="0">
                <a:solidFill>
                  <a:srgbClr val="FF0000"/>
                </a:solidFill>
              </a:rPr>
              <a:t>()</a:t>
            </a:r>
            <a:br>
              <a:rPr lang="en-IN" sz="3800" b="1" dirty="0" smtClean="0">
                <a:solidFill>
                  <a:srgbClr val="FF0000"/>
                </a:solidFill>
              </a:rPr>
            </a:br>
            <a:r>
              <a:rPr lang="en-IN" sz="3800" b="1" dirty="0" smtClean="0">
                <a:solidFill>
                  <a:srgbClr val="FF0000"/>
                </a:solidFill>
              </a:rPr>
              <a:t>{</a:t>
            </a:r>
            <a:br>
              <a:rPr lang="en-IN" sz="3800" b="1" dirty="0" smtClean="0">
                <a:solidFill>
                  <a:srgbClr val="FF0000"/>
                </a:solidFill>
              </a:rPr>
            </a:br>
            <a:r>
              <a:rPr lang="en-IN" sz="3800" b="1" i="1" dirty="0" smtClean="0">
                <a:solidFill>
                  <a:srgbClr val="FF0000"/>
                </a:solidFill>
              </a:rPr>
              <a:t>code to be executed</a:t>
            </a:r>
            <a:r>
              <a:rPr lang="en-IN" sz="3800" b="1" dirty="0" smtClean="0">
                <a:solidFill>
                  <a:srgbClr val="FF0000"/>
                </a:solidFill>
              </a:rPr>
              <a:t>;</a:t>
            </a:r>
            <a:br>
              <a:rPr lang="en-IN" sz="3800" b="1" dirty="0" smtClean="0">
                <a:solidFill>
                  <a:srgbClr val="FF0000"/>
                </a:solidFill>
              </a:rPr>
            </a:br>
            <a:r>
              <a:rPr lang="en-IN" sz="3800" b="1" dirty="0" smtClean="0">
                <a:solidFill>
                  <a:srgbClr val="FF0000"/>
                </a:solidFill>
              </a:rPr>
              <a:t>}</a:t>
            </a:r>
            <a:endParaRPr lang="en-US" sz="3800" b="1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PHP function guidelines: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sz="3800" dirty="0" smtClean="0"/>
              <a:t>Give the function a name that reflects what the function does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sz="3800" dirty="0" smtClean="0"/>
              <a:t>The function name can start with a letter or underscore (not a number)</a:t>
            </a:r>
            <a:endParaRPr lang="en-US" sz="38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IN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bg2">
                    <a:lumMod val="75000"/>
                  </a:schemeClr>
                </a:solidFill>
              </a:rPr>
              <a:t>Asma Sajid: </a:t>
            </a:r>
            <a:r>
              <a:rPr lang="fr-FR" b="1" dirty="0" err="1" smtClean="0">
                <a:solidFill>
                  <a:schemeClr val="bg2">
                    <a:lumMod val="75000"/>
                  </a:schemeClr>
                </a:solidFill>
              </a:rPr>
              <a:t>Lecturer</a:t>
            </a:r>
            <a:r>
              <a:rPr lang="fr-FR" b="1" dirty="0" smtClean="0">
                <a:solidFill>
                  <a:schemeClr val="bg2">
                    <a:lumMod val="75000"/>
                  </a:schemeClr>
                </a:solidFill>
              </a:rPr>
              <a:t> CCSIS, GCUF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608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b="1" i="1" dirty="0" smtClean="0"/>
              <a:t>&lt;html&gt;</a:t>
            </a:r>
            <a:br>
              <a:rPr lang="en-IN" b="1" i="1" dirty="0" smtClean="0"/>
            </a:br>
            <a:r>
              <a:rPr lang="en-IN" b="1" i="1" dirty="0" smtClean="0"/>
              <a:t>&lt;body&gt;</a:t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&lt;?</a:t>
            </a:r>
            <a:r>
              <a:rPr lang="en-IN" b="1" i="1" dirty="0" err="1" smtClean="0"/>
              <a:t>php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>
                <a:solidFill>
                  <a:schemeClr val="bg1"/>
                </a:solidFill>
              </a:rPr>
              <a:t>function </a:t>
            </a:r>
            <a:r>
              <a:rPr lang="en-IN" b="1" i="1" dirty="0" err="1" smtClean="0">
                <a:solidFill>
                  <a:schemeClr val="bg1"/>
                </a:solidFill>
              </a:rPr>
              <a:t>writeName</a:t>
            </a:r>
            <a:r>
              <a:rPr lang="en-IN" b="1" i="1" dirty="0" smtClean="0">
                <a:solidFill>
                  <a:schemeClr val="bg1"/>
                </a:solidFill>
              </a:rPr>
              <a:t>()</a:t>
            </a:r>
            <a:br>
              <a:rPr lang="en-IN" b="1" i="1" dirty="0" smtClean="0">
                <a:solidFill>
                  <a:schemeClr val="bg1"/>
                </a:solidFill>
              </a:rPr>
            </a:br>
            <a:r>
              <a:rPr lang="en-IN" b="1" i="1" dirty="0" smtClean="0">
                <a:solidFill>
                  <a:schemeClr val="bg1"/>
                </a:solidFill>
              </a:rPr>
              <a:t>{</a:t>
            </a:r>
            <a:br>
              <a:rPr lang="en-IN" b="1" i="1" dirty="0" smtClean="0">
                <a:solidFill>
                  <a:schemeClr val="bg1"/>
                </a:solidFill>
              </a:rPr>
            </a:br>
            <a:r>
              <a:rPr lang="en-IN" b="1" i="1" dirty="0" smtClean="0">
                <a:solidFill>
                  <a:schemeClr val="bg1"/>
                </a:solidFill>
              </a:rPr>
              <a:t>echo “</a:t>
            </a:r>
            <a:r>
              <a:rPr lang="en-IN" b="1" i="1" dirty="0" err="1" smtClean="0">
                <a:solidFill>
                  <a:schemeClr val="bg1"/>
                </a:solidFill>
              </a:rPr>
              <a:t>Saba</a:t>
            </a:r>
            <a:r>
              <a:rPr lang="en-IN" b="1" i="1" dirty="0" smtClean="0">
                <a:solidFill>
                  <a:schemeClr val="bg1"/>
                </a:solidFill>
              </a:rPr>
              <a:t>";</a:t>
            </a:r>
            <a:br>
              <a:rPr lang="en-IN" b="1" i="1" dirty="0" smtClean="0">
                <a:solidFill>
                  <a:schemeClr val="bg1"/>
                </a:solidFill>
              </a:rPr>
            </a:br>
            <a:r>
              <a:rPr lang="en-IN" b="1" i="1" dirty="0" smtClean="0">
                <a:solidFill>
                  <a:schemeClr val="bg1"/>
                </a:solidFill>
              </a:rPr>
              <a:t>}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echo "My name is ";</a:t>
            </a:r>
            <a:br>
              <a:rPr lang="en-IN" b="1" i="1" dirty="0" smtClean="0"/>
            </a:br>
            <a:r>
              <a:rPr lang="en-IN" b="1" i="1" dirty="0" err="1" smtClean="0"/>
              <a:t>writeName</a:t>
            </a:r>
            <a:r>
              <a:rPr lang="en-IN" b="1" i="1" dirty="0" smtClean="0"/>
              <a:t>();</a:t>
            </a:r>
            <a:br>
              <a:rPr lang="en-IN" b="1" i="1" dirty="0" smtClean="0"/>
            </a:br>
            <a:r>
              <a:rPr lang="en-IN" b="1" i="1" dirty="0" smtClean="0"/>
              <a:t>?&gt;</a:t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&lt;/body&gt;</a:t>
            </a:r>
            <a:br>
              <a:rPr lang="en-IN" b="1" i="1" dirty="0" smtClean="0"/>
            </a:br>
            <a:r>
              <a:rPr lang="en-IN" b="1" i="1" dirty="0" smtClean="0"/>
              <a:t>&lt;/html&gt; 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17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mtClean="0"/>
              <a:t>PHP Functions - Return values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Functions can also be used to return values.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b="1" i="1" dirty="0" smtClean="0"/>
              <a:t>&lt;html&gt;</a:t>
            </a:r>
            <a:br>
              <a:rPr lang="en-IN" b="1" i="1" dirty="0" smtClean="0"/>
            </a:br>
            <a:r>
              <a:rPr lang="en-IN" b="1" i="1" dirty="0" smtClean="0"/>
              <a:t>&lt;body&gt;</a:t>
            </a:r>
            <a:br>
              <a:rPr lang="en-IN" b="1" i="1" dirty="0" smtClean="0"/>
            </a:br>
            <a:r>
              <a:rPr lang="en-IN" b="1" i="1" dirty="0" smtClean="0"/>
              <a:t>&lt;?</a:t>
            </a:r>
            <a:r>
              <a:rPr lang="en-IN" b="1" i="1" dirty="0" err="1" smtClean="0"/>
              <a:t>php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function add($</a:t>
            </a:r>
            <a:r>
              <a:rPr lang="en-IN" b="1" i="1" dirty="0" err="1" smtClean="0"/>
              <a:t>x,$y</a:t>
            </a:r>
            <a:r>
              <a:rPr lang="en-IN" b="1" i="1" dirty="0" smtClean="0"/>
              <a:t>)</a:t>
            </a:r>
            <a:br>
              <a:rPr lang="en-IN" b="1" i="1" dirty="0" smtClean="0"/>
            </a:br>
            <a:r>
              <a:rPr lang="en-IN" b="1" i="1" dirty="0" smtClean="0"/>
              <a:t>{</a:t>
            </a:r>
            <a:br>
              <a:rPr lang="en-IN" b="1" i="1" dirty="0" smtClean="0"/>
            </a:br>
            <a:r>
              <a:rPr lang="en-IN" b="1" i="1" dirty="0" smtClean="0"/>
              <a:t>$total=$x+$y;</a:t>
            </a:r>
            <a:br>
              <a:rPr lang="en-IN" b="1" i="1" dirty="0" smtClean="0"/>
            </a:br>
            <a:r>
              <a:rPr lang="en-IN" b="1" i="1" dirty="0" smtClean="0"/>
              <a:t>return $total;</a:t>
            </a:r>
            <a:br>
              <a:rPr lang="en-IN" b="1" i="1" dirty="0" smtClean="0"/>
            </a:br>
            <a:r>
              <a:rPr lang="en-IN" b="1" i="1" dirty="0" smtClean="0"/>
              <a:t>}</a:t>
            </a:r>
            <a:br>
              <a:rPr lang="en-IN" b="1" i="1" dirty="0" smtClean="0"/>
            </a:br>
            <a:r>
              <a:rPr lang="en-IN" b="1" i="1" dirty="0" smtClean="0"/>
              <a:t>echo "1 + 16 = " . add(1,16);</a:t>
            </a:r>
            <a:br>
              <a:rPr lang="en-IN" b="1" i="1" dirty="0" smtClean="0"/>
            </a:br>
            <a:r>
              <a:rPr lang="en-IN" b="1" i="1" dirty="0" smtClean="0"/>
              <a:t>?&gt;</a:t>
            </a:r>
            <a:br>
              <a:rPr lang="en-IN" b="1" i="1" dirty="0" smtClean="0"/>
            </a:br>
            <a:r>
              <a:rPr lang="en-IN" b="1" i="1" dirty="0" smtClean="0"/>
              <a:t>&lt;/body&gt;</a:t>
            </a:r>
            <a:br>
              <a:rPr lang="en-IN" b="1" i="1" dirty="0" smtClean="0"/>
            </a:br>
            <a:r>
              <a:rPr lang="en-IN" b="1" i="1" dirty="0" smtClean="0"/>
              <a:t>&lt;/html&gt; 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Asma Sajid: </a:t>
            </a:r>
            <a:r>
              <a:rPr lang="fr-FR" b="1" dirty="0" err="1">
                <a:solidFill>
                  <a:schemeClr val="bg2">
                    <a:lumMod val="75000"/>
                  </a:schemeClr>
                </a:solidFill>
              </a:rPr>
              <a:t>Lecturer</a:t>
            </a:r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 CCSIS, GCUF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2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PHP Date() Function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The PHP date() function is used to format a time and/or date.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The PHP date() function formats a timestamp to a more readable date and time.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A timestamp is a sequence of characters, denoting the date and/or time at which a certain event occurred.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timestamp is the number of seconds since January 1, 1970 at 00:00:00 GMT.</a:t>
            </a:r>
            <a:endParaRPr lang="en-I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Syntax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dirty="0" smtClean="0"/>
              <a:t>date(</a:t>
            </a:r>
            <a:r>
              <a:rPr lang="en-IN" i="1" dirty="0" err="1" smtClean="0"/>
              <a:t>format</a:t>
            </a:r>
            <a:r>
              <a:rPr lang="en-IN" dirty="0" err="1" smtClean="0"/>
              <a:t>,</a:t>
            </a:r>
            <a:r>
              <a:rPr lang="en-IN" i="1" dirty="0" err="1" smtClean="0"/>
              <a:t>timestamp</a:t>
            </a:r>
            <a:r>
              <a:rPr lang="en-IN" dirty="0" smtClean="0"/>
              <a:t>)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6019800"/>
          <a:ext cx="8229600" cy="578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Parameter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format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Required. Specifies the format of the 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effectLst/>
                        </a:rPr>
                        <a:t>timestamp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</a:rPr>
                        <a:t>Optional. Specifies a timestamp. Default is the current date and 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519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 </a:t>
            </a:r>
            <a:r>
              <a:rPr lang="en-US" sz="2000" dirty="0" smtClean="0"/>
              <a:t>: </a:t>
            </a:r>
            <a:r>
              <a:rPr lang="en-US" sz="2000" dirty="0"/>
              <a:t>Displays the full date, time and </a:t>
            </a:r>
            <a:r>
              <a:rPr lang="en-US" sz="2000" dirty="0" err="1"/>
              <a:t>timezone</a:t>
            </a:r>
            <a:r>
              <a:rPr lang="en-US" sz="2000" dirty="0"/>
              <a:t> offset. It is equivalent to manually entering </a:t>
            </a:r>
            <a:r>
              <a:rPr lang="en-US" sz="2000" i="1" dirty="0"/>
              <a:t>date("D, d M Y H:i:s O") </a:t>
            </a:r>
          </a:p>
          <a:p>
            <a:pPr marL="64008" indent="0">
              <a:buNone/>
            </a:pP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Time: </a:t>
            </a:r>
            <a:endParaRPr lang="en-US" sz="2000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 smtClean="0">
                <a:latin typeface="Arial Narrow" pitchFamily="34" charset="0"/>
              </a:rPr>
              <a:t>a</a:t>
            </a:r>
            <a:r>
              <a:rPr lang="en-US" sz="2400" dirty="0">
                <a:latin typeface="Arial Narrow" pitchFamily="34" charset="0"/>
              </a:rPr>
              <a:t>: am or pm depending on the time </a:t>
            </a:r>
          </a:p>
          <a:p>
            <a:r>
              <a:rPr lang="en-US" sz="2400" b="1" dirty="0" smtClean="0">
                <a:latin typeface="Arial Narrow" pitchFamily="34" charset="0"/>
              </a:rPr>
              <a:t>A</a:t>
            </a:r>
            <a:r>
              <a:rPr lang="en-US" sz="2400" dirty="0">
                <a:latin typeface="Arial Narrow" pitchFamily="34" charset="0"/>
              </a:rPr>
              <a:t>: AM or PM depending on the time </a:t>
            </a:r>
          </a:p>
          <a:p>
            <a:r>
              <a:rPr lang="en-US" sz="2400" b="1" dirty="0" smtClean="0">
                <a:latin typeface="Arial Narrow" pitchFamily="34" charset="0"/>
              </a:rPr>
              <a:t>g</a:t>
            </a:r>
            <a:r>
              <a:rPr lang="en-US" sz="2400" dirty="0">
                <a:latin typeface="Arial Narrow" pitchFamily="34" charset="0"/>
              </a:rPr>
              <a:t>: Hour without leading zeroes. Values are 1 through 12. </a:t>
            </a:r>
          </a:p>
          <a:p>
            <a:r>
              <a:rPr lang="en-US" sz="2400" b="1" dirty="0" smtClean="0">
                <a:latin typeface="Arial Narrow" pitchFamily="34" charset="0"/>
              </a:rPr>
              <a:t>G</a:t>
            </a:r>
            <a:r>
              <a:rPr lang="en-US" sz="2400" dirty="0">
                <a:latin typeface="Arial Narrow" pitchFamily="34" charset="0"/>
              </a:rPr>
              <a:t>: Hour in 24-hour format without leading zeroes. Values are 0 through 23. </a:t>
            </a:r>
          </a:p>
          <a:p>
            <a:r>
              <a:rPr lang="en-US" sz="2400" b="1" dirty="0" smtClean="0">
                <a:latin typeface="Arial Narrow" pitchFamily="34" charset="0"/>
              </a:rPr>
              <a:t>h</a:t>
            </a:r>
            <a:r>
              <a:rPr lang="en-US" sz="2400" dirty="0">
                <a:latin typeface="Arial Narrow" pitchFamily="34" charset="0"/>
              </a:rPr>
              <a:t>: Hour with leading zeroes. Values 01 through 12. </a:t>
            </a:r>
          </a:p>
          <a:p>
            <a:r>
              <a:rPr lang="en-US" sz="2400" b="1" dirty="0" smtClean="0">
                <a:latin typeface="Arial Narrow" pitchFamily="34" charset="0"/>
              </a:rPr>
              <a:t>H</a:t>
            </a:r>
            <a:r>
              <a:rPr lang="en-US" sz="2400" dirty="0">
                <a:latin typeface="Arial Narrow" pitchFamily="34" charset="0"/>
              </a:rPr>
              <a:t>: Hour in 24-hour format with leading zeroes. Values 00 through 23. </a:t>
            </a:r>
          </a:p>
          <a:p>
            <a:r>
              <a:rPr lang="en-US" sz="2400" b="1" dirty="0" smtClean="0">
                <a:latin typeface="Arial Narrow" pitchFamily="34" charset="0"/>
              </a:rPr>
              <a:t>i</a:t>
            </a:r>
            <a:r>
              <a:rPr lang="en-US" sz="2400" dirty="0">
                <a:latin typeface="Arial Narrow" pitchFamily="34" charset="0"/>
              </a:rPr>
              <a:t>: Minute with leading zeroes. Values 00 through 59. </a:t>
            </a:r>
          </a:p>
          <a:p>
            <a:r>
              <a:rPr lang="en-US" sz="2400" b="1" dirty="0" smtClean="0">
                <a:latin typeface="Arial Narrow" pitchFamily="34" charset="0"/>
              </a:rPr>
              <a:t>s</a:t>
            </a:r>
            <a:r>
              <a:rPr lang="en-US" sz="2400" dirty="0">
                <a:latin typeface="Arial Narrow" pitchFamily="34" charset="0"/>
              </a:rPr>
              <a:t>: Seconds with leading zeroes. Values 00 through 59.</a:t>
            </a:r>
            <a:r>
              <a:rPr lang="en-US" sz="2000" dirty="0"/>
              <a:t> 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Syntax: echo date(“</a:t>
            </a:r>
            <a:r>
              <a:rPr lang="en-US" sz="2000" dirty="0" err="1" smtClean="0"/>
              <a:t>h:i:s</a:t>
            </a:r>
            <a:r>
              <a:rPr lang="en-US" sz="2000" dirty="0" smtClean="0"/>
              <a:t>”);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Asma Sajid: Lecturer CCSIS, GCUF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0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PHP Date() - Format the Date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The required </a:t>
            </a:r>
            <a:r>
              <a:rPr lang="en-IN" i="1" dirty="0" smtClean="0"/>
              <a:t>format</a:t>
            </a:r>
            <a:r>
              <a:rPr lang="en-IN" dirty="0" smtClean="0"/>
              <a:t> parameter in the date() function specifies how to format the date/time.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some characters that can be used: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dirty="0" smtClean="0"/>
              <a:t>d - Represents the day of the month (01 to 31) 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dirty="0" smtClean="0"/>
              <a:t>m - Represents a month (01 to 12)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dirty="0" smtClean="0"/>
              <a:t>Y - Represents a year (in four digits)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 smtClean="0"/>
              <a:t>Other characters, like"/", ".", or "-" can also be inserted between the letters to add additional formatting: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sz="3800" b="1" i="1" dirty="0" smtClean="0"/>
              <a:t>&lt;?</a:t>
            </a:r>
            <a:r>
              <a:rPr lang="en-IN" sz="3800" b="1" i="1" dirty="0" err="1" smtClean="0"/>
              <a:t>php</a:t>
            </a:r>
            <a:r>
              <a:rPr lang="en-IN" sz="3800" b="1" i="1" dirty="0" smtClean="0"/>
              <a:t/>
            </a:r>
            <a:br>
              <a:rPr lang="en-IN" sz="3800" b="1" i="1" dirty="0" smtClean="0"/>
            </a:br>
            <a:r>
              <a:rPr lang="en-IN" sz="3800" b="1" i="1" dirty="0" smtClean="0"/>
              <a:t>echo date("Y/m/d") . "&lt;</a:t>
            </a:r>
            <a:r>
              <a:rPr lang="en-IN" sz="3800" b="1" i="1" dirty="0" err="1" smtClean="0"/>
              <a:t>br</a:t>
            </a:r>
            <a:r>
              <a:rPr lang="en-IN" sz="3800" b="1" i="1" dirty="0" smtClean="0"/>
              <a:t> /&gt;";</a:t>
            </a:r>
            <a:br>
              <a:rPr lang="en-IN" sz="3800" b="1" i="1" dirty="0" smtClean="0"/>
            </a:br>
            <a:r>
              <a:rPr lang="en-IN" sz="3800" b="1" i="1" dirty="0" smtClean="0"/>
              <a:t>echo date("</a:t>
            </a:r>
            <a:r>
              <a:rPr lang="en-IN" sz="3800" b="1" i="1" dirty="0" err="1" smtClean="0"/>
              <a:t>Y.m.d</a:t>
            </a:r>
            <a:r>
              <a:rPr lang="en-IN" sz="3800" b="1" i="1" dirty="0" smtClean="0"/>
              <a:t>") . "&lt;</a:t>
            </a:r>
            <a:r>
              <a:rPr lang="en-IN" sz="3800" b="1" i="1" dirty="0" err="1" smtClean="0"/>
              <a:t>br</a:t>
            </a:r>
            <a:r>
              <a:rPr lang="en-IN" sz="3800" b="1" i="1" dirty="0" smtClean="0"/>
              <a:t> /&gt;";</a:t>
            </a:r>
            <a:br>
              <a:rPr lang="en-IN" sz="3800" b="1" i="1" dirty="0" smtClean="0"/>
            </a:br>
            <a:r>
              <a:rPr lang="en-IN" sz="3800" b="1" i="1" dirty="0" smtClean="0"/>
              <a:t>echo date("Y-m-d");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IN" sz="3800" b="1" i="1" dirty="0" smtClean="0"/>
              <a:t>echo date(“</a:t>
            </a:r>
            <a:r>
              <a:rPr lang="en-IN" sz="3800" b="1" i="1" dirty="0" err="1" smtClean="0"/>
              <a:t>h:i:s</a:t>
            </a:r>
            <a:r>
              <a:rPr lang="en-IN" sz="3800" b="1" i="1" dirty="0" smtClean="0"/>
              <a:t>”);</a:t>
            </a:r>
            <a:br>
              <a:rPr lang="en-IN" sz="3800" b="1" i="1" dirty="0" smtClean="0"/>
            </a:br>
            <a:r>
              <a:rPr lang="en-IN" sz="3800" b="1" i="1" dirty="0" smtClean="0"/>
              <a:t>?&gt; </a:t>
            </a:r>
            <a:endParaRPr lang="en-US" sz="3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4191000" y="5486400"/>
            <a:ext cx="480060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Time is not according to system time.. WHY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504485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dobe Caslon Pro Bold" pitchFamily="18" charset="0"/>
              </a:rPr>
              <a:t>The </a:t>
            </a:r>
            <a:r>
              <a:rPr lang="en-US" i="1" dirty="0">
                <a:latin typeface="Adobe Caslon Pro Bold" pitchFamily="18" charset="0"/>
              </a:rPr>
              <a:t>include </a:t>
            </a:r>
            <a:r>
              <a:rPr lang="en-US" dirty="0">
                <a:latin typeface="Adobe Caslon Pro Bold" pitchFamily="18" charset="0"/>
              </a:rPr>
              <a:t>function takes a file name and simply inserts that file's contents into the script that calls used the </a:t>
            </a:r>
            <a:r>
              <a:rPr lang="en-US" i="1" dirty="0">
                <a:latin typeface="Adobe Caslon Pro Bold" pitchFamily="18" charset="0"/>
              </a:rPr>
              <a:t>include </a:t>
            </a:r>
            <a:r>
              <a:rPr lang="en-US" dirty="0">
                <a:latin typeface="Adobe Caslon Pro Bold" pitchFamily="18" charset="0"/>
              </a:rPr>
              <a:t>function. </a:t>
            </a:r>
            <a:endParaRPr lang="en-US" dirty="0" smtClean="0">
              <a:latin typeface="Adobe Caslon Pro Bold" pitchFamily="18" charset="0"/>
            </a:endParaRPr>
          </a:p>
          <a:p>
            <a:r>
              <a:rPr lang="en-US" dirty="0" smtClean="0">
                <a:latin typeface="Adobe Caslon Pro Bold" pitchFamily="18" charset="0"/>
              </a:rPr>
              <a:t>This </a:t>
            </a:r>
            <a:r>
              <a:rPr lang="en-US" dirty="0">
                <a:latin typeface="Adobe Caslon Pro Bold" pitchFamily="18" charset="0"/>
              </a:rPr>
              <a:t>means that you can type up a common header or menu file that you want all your web pages to </a:t>
            </a:r>
            <a:r>
              <a:rPr lang="en-US" dirty="0" smtClean="0">
                <a:latin typeface="Adobe Caslon Pro Bold" pitchFamily="18" charset="0"/>
              </a:rPr>
              <a:t>include.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fr-FR" b="1">
                <a:solidFill>
                  <a:schemeClr val="bg2">
                    <a:lumMod val="75000"/>
                  </a:schemeClr>
                </a:solidFill>
              </a:rPr>
              <a:t>Asma Sajid: Lecturer CCSIS, GCUF</a:t>
            </a:r>
            <a:endParaRPr 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20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1285</Words>
  <Application>Microsoft Office PowerPoint</Application>
  <PresentationFormat>On-screen Show (4:3)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Adobe Caslon Pro Bold</vt:lpstr>
      <vt:lpstr>Aharoni</vt:lpstr>
      <vt:lpstr>Arial</vt:lpstr>
      <vt:lpstr>Arial Black</vt:lpstr>
      <vt:lpstr>Arial Narrow</vt:lpstr>
      <vt:lpstr>Calibri</vt:lpstr>
      <vt:lpstr>Century Gothic</vt:lpstr>
      <vt:lpstr>Kristen ITC</vt:lpstr>
      <vt:lpstr>Magneto</vt:lpstr>
      <vt:lpstr>Matura MT Script Capitals</vt:lpstr>
      <vt:lpstr>Times New Roman</vt:lpstr>
      <vt:lpstr>Verdana</vt:lpstr>
      <vt:lpstr>Wingdings 2</vt:lpstr>
      <vt:lpstr>Verve</vt:lpstr>
      <vt:lpstr>PHP Functions</vt:lpstr>
      <vt:lpstr>PHP Functions</vt:lpstr>
      <vt:lpstr>Create a PHP Function</vt:lpstr>
      <vt:lpstr>Example 1</vt:lpstr>
      <vt:lpstr>PHP Functions - Return values</vt:lpstr>
      <vt:lpstr>PHP Date() Function</vt:lpstr>
      <vt:lpstr>time</vt:lpstr>
      <vt:lpstr>PHP Date() - Format the Date</vt:lpstr>
      <vt:lpstr>Include Function</vt:lpstr>
      <vt:lpstr>Example 2</vt:lpstr>
      <vt:lpstr>Require Function</vt:lpstr>
      <vt:lpstr>PowerPoint Presentation</vt:lpstr>
      <vt:lpstr>Using Forms with PHP</vt:lpstr>
      <vt:lpstr>HTML Forms and PHP</vt:lpstr>
      <vt:lpstr>Example 3</vt:lpstr>
      <vt:lpstr>Steps </vt:lpstr>
      <vt:lpstr>order.html</vt:lpstr>
      <vt:lpstr>process.php</vt:lpstr>
      <vt:lpstr>Use of Loops</vt:lpstr>
      <vt:lpstr>Assignment 3</vt:lpstr>
      <vt:lpstr>Lab Task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Jilani</cp:lastModifiedBy>
  <cp:revision>40</cp:revision>
  <dcterms:created xsi:type="dcterms:W3CDTF">2012-12-11T20:29:53Z</dcterms:created>
  <dcterms:modified xsi:type="dcterms:W3CDTF">2022-01-25T05:23:03Z</dcterms:modified>
</cp:coreProperties>
</file>