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5" r:id="rId6"/>
    <p:sldId id="266" r:id="rId7"/>
    <p:sldId id="268" r:id="rId8"/>
    <p:sldId id="26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1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6DA54-E8DD-4C0F-9973-3DFDFF254277}" type="datetimeFigureOut">
              <a:rPr lang="en-US" smtClean="0"/>
              <a:t>12/19/2012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2DD601-10F3-49EA-B3C7-8860B347457F}" type="slidenum">
              <a:rPr lang="en-US" smtClean="0"/>
              <a:t>‹#›</a:t>
            </a:fld>
            <a:endParaRPr lang="en-US"/>
          </a:p>
        </p:txBody>
      </p:sp>
    </p:spTree>
    <p:extLst>
      <p:ext uri="{BB962C8B-B14F-4D97-AF65-F5344CB8AC3E}">
        <p14:creationId xmlns:p14="http://schemas.microsoft.com/office/powerpoint/2010/main" val="594301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Piece 0 = Please </a:t>
            </a:r>
          </a:p>
          <a:p>
            <a:r>
              <a:rPr lang="en-US" sz="1200" b="0" i="0" u="none" strike="noStrike" kern="1200" baseline="0" dirty="0" smtClean="0">
                <a:solidFill>
                  <a:schemeClr val="tx1"/>
                </a:solidFill>
                <a:latin typeface="+mn-lt"/>
                <a:ea typeface="+mn-ea"/>
                <a:cs typeface="+mn-cs"/>
              </a:rPr>
              <a:t>Piece 1 = don't </a:t>
            </a:r>
          </a:p>
          <a:p>
            <a:r>
              <a:rPr lang="en-US" sz="1200" b="0" i="0" u="none" strike="noStrike" kern="1200" baseline="0" dirty="0" smtClean="0">
                <a:solidFill>
                  <a:schemeClr val="tx1"/>
                </a:solidFill>
                <a:latin typeface="+mn-lt"/>
                <a:ea typeface="+mn-ea"/>
                <a:cs typeface="+mn-cs"/>
              </a:rPr>
              <a:t>Piece 2 = blow </a:t>
            </a:r>
          </a:p>
          <a:p>
            <a:r>
              <a:rPr lang="en-US" sz="1200" b="0" i="0" u="none" strike="noStrike" kern="1200" baseline="0" dirty="0" smtClean="0">
                <a:solidFill>
                  <a:schemeClr val="tx1"/>
                </a:solidFill>
                <a:latin typeface="+mn-lt"/>
                <a:ea typeface="+mn-ea"/>
                <a:cs typeface="+mn-cs"/>
              </a:rPr>
              <a:t>Piece 3 = me </a:t>
            </a:r>
          </a:p>
          <a:p>
            <a:r>
              <a:rPr lang="en-US" sz="1200" b="0" i="0" u="none" strike="noStrike" kern="1200" baseline="0" dirty="0" smtClean="0">
                <a:solidFill>
                  <a:schemeClr val="tx1"/>
                </a:solidFill>
                <a:latin typeface="+mn-lt"/>
                <a:ea typeface="+mn-ea"/>
                <a:cs typeface="+mn-cs"/>
              </a:rPr>
              <a:t>Piece 4 = to </a:t>
            </a:r>
          </a:p>
          <a:p>
            <a:r>
              <a:rPr lang="en-US" sz="1200" b="0" i="0" u="none" strike="noStrike" kern="1200" baseline="0" dirty="0" smtClean="0">
                <a:solidFill>
                  <a:schemeClr val="tx1"/>
                </a:solidFill>
                <a:latin typeface="+mn-lt"/>
                <a:ea typeface="+mn-ea"/>
                <a:cs typeface="+mn-cs"/>
              </a:rPr>
              <a:t>Piece 5 = pieces. </a:t>
            </a:r>
            <a:endParaRPr lang="en-US" dirty="0"/>
          </a:p>
        </p:txBody>
      </p:sp>
      <p:sp>
        <p:nvSpPr>
          <p:cNvPr id="4" name="Slide Number Placeholder 3"/>
          <p:cNvSpPr>
            <a:spLocks noGrp="1"/>
          </p:cNvSpPr>
          <p:nvPr>
            <p:ph type="sldNum" sz="quarter" idx="10"/>
          </p:nvPr>
        </p:nvSpPr>
        <p:spPr/>
        <p:txBody>
          <a:bodyPr/>
          <a:lstStyle/>
          <a:p>
            <a:fld id="{972DD601-10F3-49EA-B3C7-8860B347457F}" type="slidenum">
              <a:rPr lang="en-US" smtClean="0"/>
              <a:t>8</a:t>
            </a:fld>
            <a:endParaRPr lang="en-US"/>
          </a:p>
        </p:txBody>
      </p:sp>
    </p:spTree>
    <p:extLst>
      <p:ext uri="{BB962C8B-B14F-4D97-AF65-F5344CB8AC3E}">
        <p14:creationId xmlns:p14="http://schemas.microsoft.com/office/powerpoint/2010/main" val="185495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51132F-D23A-4BD5-A7FB-FABBA9EEDF10}" type="datetime1">
              <a:rPr lang="en-US" smtClean="0"/>
              <a:t>12/19/2012</a:t>
            </a:fld>
            <a:endParaRPr lang="en-US"/>
          </a:p>
        </p:txBody>
      </p:sp>
      <p:sp>
        <p:nvSpPr>
          <p:cNvPr id="5" name="Footer Placeholder 4"/>
          <p:cNvSpPr>
            <a:spLocks noGrp="1"/>
          </p:cNvSpPr>
          <p:nvPr>
            <p:ph type="ftr" sz="quarter" idx="11"/>
          </p:nvPr>
        </p:nvSpPr>
        <p:spPr>
          <a:xfrm>
            <a:off x="761999" y="6208776"/>
            <a:ext cx="5410201" cy="365125"/>
          </a:xfrm>
        </p:spPr>
        <p:txBody>
          <a:bodyPr/>
          <a:lstStyle>
            <a:lvl1pPr>
              <a:defRPr>
                <a:solidFill>
                  <a:schemeClr val="tx1">
                    <a:lumMod val="75000"/>
                    <a:lumOff val="25000"/>
                  </a:schemeClr>
                </a:solidFill>
                <a:latin typeface="Arial Narrow" pitchFamily="34" charset="0"/>
              </a:defRPr>
            </a:lvl1pPr>
          </a:lstStyle>
          <a:p>
            <a:r>
              <a:rPr lang="en-US" dirty="0" smtClean="0"/>
              <a:t>Asma Sajid, Lecturer College of Computer science &amp; Information Studies, GCUF</a:t>
            </a:r>
            <a:endParaRPr lang="en-US" dirty="0"/>
          </a:p>
        </p:txBody>
      </p:sp>
      <p:sp>
        <p:nvSpPr>
          <p:cNvPr id="6" name="Slide Number Placeholder 5"/>
          <p:cNvSpPr>
            <a:spLocks noGrp="1"/>
          </p:cNvSpPr>
          <p:nvPr>
            <p:ph type="sldNum" sz="quarter" idx="12"/>
          </p:nvPr>
        </p:nvSpPr>
        <p:spPr>
          <a:xfrm>
            <a:off x="8382000" y="6185916"/>
            <a:ext cx="701040" cy="365125"/>
          </a:xfrm>
        </p:spPr>
        <p:txBody>
          <a:bodyPr/>
          <a:lstStyle/>
          <a:p>
            <a:fld id="{2B761491-5A26-437E-950B-54BBE76886CC}"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2D6F7-31BE-401D-9955-6EFB22ED9B99}" type="datetime1">
              <a:rPr lang="en-US" smtClean="0"/>
              <a:t>12/19/2012</a:t>
            </a:fld>
            <a:endParaRPr lang="en-US"/>
          </a:p>
        </p:txBody>
      </p:sp>
      <p:sp>
        <p:nvSpPr>
          <p:cNvPr id="5" name="Footer Placeholder 4"/>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6" name="Slide Number Placeholder 5"/>
          <p:cNvSpPr>
            <a:spLocks noGrp="1"/>
          </p:cNvSpPr>
          <p:nvPr>
            <p:ph type="sldNum" sz="quarter" idx="12"/>
          </p:nvPr>
        </p:nvSpPr>
        <p:spPr/>
        <p:txBody>
          <a:bodyPr/>
          <a:lstStyle/>
          <a:p>
            <a:fld id="{2B761491-5A26-437E-950B-54BBE76886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218840-B9A3-4C35-9EFB-ED873C84F294}" type="datetime1">
              <a:rPr lang="en-US" smtClean="0"/>
              <a:t>12/19/2012</a:t>
            </a:fld>
            <a:endParaRPr lang="en-US"/>
          </a:p>
        </p:txBody>
      </p:sp>
      <p:sp>
        <p:nvSpPr>
          <p:cNvPr id="5" name="Footer Placeholder 4"/>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6" name="Slide Number Placeholder 5"/>
          <p:cNvSpPr>
            <a:spLocks noGrp="1"/>
          </p:cNvSpPr>
          <p:nvPr>
            <p:ph type="sldNum" sz="quarter" idx="12"/>
          </p:nvPr>
        </p:nvSpPr>
        <p:spPr/>
        <p:txBody>
          <a:bodyPr/>
          <a:lstStyle/>
          <a:p>
            <a:fld id="{2B761491-5A26-437E-950B-54BBE76886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438"/>
            <a:ext cx="6781800" cy="762000"/>
          </a:xfrm>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685800" y="838200"/>
            <a:ext cx="7543800" cy="2590800"/>
          </a:xfrm>
        </p:spPr>
        <p:txBody>
          <a:bodyPr/>
          <a:lstStyle>
            <a:lvl1pPr>
              <a:defRPr b="1"/>
            </a:lvl1pPr>
            <a:lvl2pPr>
              <a:defRPr sz="2000">
                <a:solidFill>
                  <a:schemeClr val="accent1">
                    <a:lumMod val="7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0298A25-41C8-4E68-82EE-DB4CA233F47E}" type="datetime1">
              <a:rPr lang="en-US" smtClean="0"/>
              <a:t>12/19/2012</a:t>
            </a:fld>
            <a:endParaRPr lang="en-US"/>
          </a:p>
        </p:txBody>
      </p:sp>
      <p:sp>
        <p:nvSpPr>
          <p:cNvPr id="5" name="Footer Placeholder 4"/>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6" name="Slide Number Placeholder 5"/>
          <p:cNvSpPr>
            <a:spLocks noGrp="1"/>
          </p:cNvSpPr>
          <p:nvPr>
            <p:ph type="sldNum" sz="quarter" idx="12"/>
          </p:nvPr>
        </p:nvSpPr>
        <p:spPr/>
        <p:txBody>
          <a:bodyPr/>
          <a:lstStyle/>
          <a:p>
            <a:fld id="{2B761491-5A26-437E-950B-54BBE76886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727CB7-9C54-4914-ABAA-1B29A2FB148B}" type="datetime1">
              <a:rPr lang="en-US" smtClean="0"/>
              <a:t>12/19/2012</a:t>
            </a:fld>
            <a:endParaRPr lang="en-US"/>
          </a:p>
        </p:txBody>
      </p:sp>
      <p:sp>
        <p:nvSpPr>
          <p:cNvPr id="5" name="Footer Placeholder 4"/>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6" name="Slide Number Placeholder 5"/>
          <p:cNvSpPr>
            <a:spLocks noGrp="1"/>
          </p:cNvSpPr>
          <p:nvPr>
            <p:ph type="sldNum" sz="quarter" idx="12"/>
          </p:nvPr>
        </p:nvSpPr>
        <p:spPr/>
        <p:txBody>
          <a:bodyPr/>
          <a:lstStyle/>
          <a:p>
            <a:fld id="{2B761491-5A26-437E-950B-54BBE76886CC}"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973E39-9444-4386-9C31-A1119F2B77A9}" type="datetime1">
              <a:rPr lang="en-US" smtClean="0"/>
              <a:t>12/19/2012</a:t>
            </a:fld>
            <a:endParaRPr lang="en-US"/>
          </a:p>
        </p:txBody>
      </p:sp>
      <p:sp>
        <p:nvSpPr>
          <p:cNvPr id="6" name="Footer Placeholder 5"/>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7" name="Slide Number Placeholder 6"/>
          <p:cNvSpPr>
            <a:spLocks noGrp="1"/>
          </p:cNvSpPr>
          <p:nvPr>
            <p:ph type="sldNum" sz="quarter" idx="12"/>
          </p:nvPr>
        </p:nvSpPr>
        <p:spPr/>
        <p:txBody>
          <a:bodyPr/>
          <a:lstStyle/>
          <a:p>
            <a:fld id="{2B761491-5A26-437E-950B-54BBE76886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7CAB8-FF42-46C5-ABA1-715DFBA575B8}" type="datetime1">
              <a:rPr lang="en-US" smtClean="0"/>
              <a:t>12/19/2012</a:t>
            </a:fld>
            <a:endParaRPr lang="en-US"/>
          </a:p>
        </p:txBody>
      </p:sp>
      <p:sp>
        <p:nvSpPr>
          <p:cNvPr id="8" name="Footer Placeholder 7"/>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9" name="Slide Number Placeholder 8"/>
          <p:cNvSpPr>
            <a:spLocks noGrp="1"/>
          </p:cNvSpPr>
          <p:nvPr>
            <p:ph type="sldNum" sz="quarter" idx="12"/>
          </p:nvPr>
        </p:nvSpPr>
        <p:spPr/>
        <p:txBody>
          <a:bodyPr/>
          <a:lstStyle/>
          <a:p>
            <a:fld id="{2B761491-5A26-437E-950B-54BBE76886CC}"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9AEE98-C28D-46B5-B866-C7F6487E747A}" type="datetime1">
              <a:rPr lang="en-US" smtClean="0"/>
              <a:t>12/19/2012</a:t>
            </a:fld>
            <a:endParaRPr lang="en-US"/>
          </a:p>
        </p:txBody>
      </p:sp>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1EDD5-2863-4674-AA7D-E0054D793C3D}" type="datetime1">
              <a:rPr lang="en-US" smtClean="0"/>
              <a:t>12/19/2012</a:t>
            </a:fld>
            <a:endParaRPr lang="en-US"/>
          </a:p>
        </p:txBody>
      </p:sp>
      <p:sp>
        <p:nvSpPr>
          <p:cNvPr id="3" name="Footer Placeholder 2"/>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4" name="Slide Number Placeholder 3"/>
          <p:cNvSpPr>
            <a:spLocks noGrp="1"/>
          </p:cNvSpPr>
          <p:nvPr>
            <p:ph type="sldNum" sz="quarter" idx="12"/>
          </p:nvPr>
        </p:nvSpPr>
        <p:spPr/>
        <p:txBody>
          <a:bodyPr/>
          <a:lstStyle/>
          <a:p>
            <a:fld id="{2B761491-5A26-437E-950B-54BBE76886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306E5-C202-49E7-9FFC-FD96FED35A4C}" type="datetime1">
              <a:rPr lang="en-US" smtClean="0"/>
              <a:t>12/19/2012</a:t>
            </a:fld>
            <a:endParaRPr lang="en-US"/>
          </a:p>
        </p:txBody>
      </p:sp>
      <p:sp>
        <p:nvSpPr>
          <p:cNvPr id="6" name="Footer Placeholder 5"/>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7" name="Slide Number Placeholder 6"/>
          <p:cNvSpPr>
            <a:spLocks noGrp="1"/>
          </p:cNvSpPr>
          <p:nvPr>
            <p:ph type="sldNum" sz="quarter" idx="12"/>
          </p:nvPr>
        </p:nvSpPr>
        <p:spPr/>
        <p:txBody>
          <a:bodyPr/>
          <a:lstStyle/>
          <a:p>
            <a:fld id="{2B761491-5A26-437E-950B-54BBE76886CC}"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C8E4D-A5B1-4E3F-86AB-243BD9B922FB}" type="datetime1">
              <a:rPr lang="en-US" smtClean="0"/>
              <a:t>12/19/2012</a:t>
            </a:fld>
            <a:endParaRPr lang="en-US"/>
          </a:p>
        </p:txBody>
      </p:sp>
      <p:sp>
        <p:nvSpPr>
          <p:cNvPr id="6" name="Footer Placeholder 5"/>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7" name="Slide Number Placeholder 6"/>
          <p:cNvSpPr>
            <a:spLocks noGrp="1"/>
          </p:cNvSpPr>
          <p:nvPr>
            <p:ph type="sldNum" sz="quarter" idx="12"/>
          </p:nvPr>
        </p:nvSpPr>
        <p:spPr/>
        <p:txBody>
          <a:bodyPr/>
          <a:lstStyle/>
          <a:p>
            <a:fld id="{2B761491-5A26-437E-950B-54BBE76886C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162C4D1-1473-418B-B96B-C5ADDC6E11E2}" type="datetime1">
              <a:rPr lang="en-US" smtClean="0"/>
              <a:t>12/19/2012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r>
              <a:rPr lang="en-US" smtClean="0"/>
              <a:t>Asma Sajid, Lecturer College of Computer science &amp; Information Studies, GCUF</a:t>
            </a:r>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2B761491-5A26-437E-950B-54BBE76886CC}"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File Handling</a:t>
            </a:r>
            <a:endParaRPr lang="en-US" dirty="0"/>
          </a:p>
        </p:txBody>
      </p:sp>
      <p:sp>
        <p:nvSpPr>
          <p:cNvPr id="3" name="Subtitle 2"/>
          <p:cNvSpPr>
            <a:spLocks noGrp="1"/>
          </p:cNvSpPr>
          <p:nvPr>
            <p:ph type="subTitle" idx="1"/>
          </p:nvPr>
        </p:nvSpPr>
        <p:spPr>
          <a:xfrm>
            <a:off x="771236" y="4648200"/>
            <a:ext cx="7467600" cy="990600"/>
          </a:xfrm>
        </p:spPr>
        <p:txBody>
          <a:bodyPr>
            <a:normAutofit fontScale="92500"/>
          </a:bodyPr>
          <a:lstStyle/>
          <a:p>
            <a:r>
              <a:rPr lang="en-US" sz="4800" dirty="0" smtClean="0">
                <a:latin typeface="Berlin Sans FB" pitchFamily="34" charset="0"/>
              </a:rPr>
              <a:t>&amp; Other Security Precautions</a:t>
            </a:r>
            <a:endParaRPr lang="en-US" sz="4800" dirty="0">
              <a:latin typeface="Berlin Sans FB" pitchFamily="34" charset="0"/>
            </a:endParaRPr>
          </a:p>
        </p:txBody>
      </p:sp>
      <p:sp>
        <p:nvSpPr>
          <p:cNvPr id="4" name="Subtitle 2"/>
          <p:cNvSpPr txBox="1">
            <a:spLocks/>
          </p:cNvSpPr>
          <p:nvPr/>
        </p:nvSpPr>
        <p:spPr>
          <a:xfrm>
            <a:off x="762000" y="2057400"/>
            <a:ext cx="6858000" cy="990600"/>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US" sz="6600" dirty="0" smtClean="0">
                <a:solidFill>
                  <a:schemeClr val="bg1"/>
                </a:solidFill>
                <a:latin typeface="Brush Script Std" pitchFamily="50" charset="0"/>
              </a:rPr>
              <a:t>Lecture 15</a:t>
            </a:r>
            <a:endParaRPr lang="en-US" sz="6600" dirty="0">
              <a:solidFill>
                <a:schemeClr val="bg1"/>
              </a:solidFill>
              <a:latin typeface="Brush Script Std" pitchFamily="50" charset="0"/>
            </a:endParaRPr>
          </a:p>
        </p:txBody>
      </p:sp>
      <p:sp>
        <p:nvSpPr>
          <p:cNvPr id="6" name="Footer Placeholder 5"/>
          <p:cNvSpPr>
            <a:spLocks noGrp="1"/>
          </p:cNvSpPr>
          <p:nvPr>
            <p:ph type="ftr" sz="quarter" idx="11"/>
          </p:nvPr>
        </p:nvSpPr>
        <p:spPr/>
        <p:txBody>
          <a:bodyPr/>
          <a:lstStyle/>
          <a:p>
            <a:r>
              <a:rPr lang="en-US" smtClean="0"/>
              <a:t>Asma Sajid, Lecturer College of Computer science &amp; Information Studies, GCUF</a:t>
            </a:r>
            <a:endParaRPr lang="en-US" dirty="0"/>
          </a:p>
        </p:txBody>
      </p:sp>
      <p:sp>
        <p:nvSpPr>
          <p:cNvPr id="7" name="Slide Number Placeholder 6"/>
          <p:cNvSpPr>
            <a:spLocks noGrp="1"/>
          </p:cNvSpPr>
          <p:nvPr>
            <p:ph type="sldNum" sz="quarter" idx="12"/>
          </p:nvPr>
        </p:nvSpPr>
        <p:spPr/>
        <p:txBody>
          <a:bodyPr/>
          <a:lstStyle/>
          <a:p>
            <a:fld id="{2B761491-5A26-437E-950B-54BBE76886CC}" type="slidenum">
              <a:rPr lang="en-US" smtClean="0"/>
              <a:t>1</a:t>
            </a:fld>
            <a:endParaRPr lang="en-US"/>
          </a:p>
        </p:txBody>
      </p:sp>
    </p:spTree>
    <p:extLst>
      <p:ext uri="{BB962C8B-B14F-4D97-AF65-F5344CB8AC3E}">
        <p14:creationId xmlns:p14="http://schemas.microsoft.com/office/powerpoint/2010/main" val="1079045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109"/>
            <a:ext cx="6781800" cy="762000"/>
          </a:xfrm>
        </p:spPr>
        <p:txBody>
          <a:bodyPr/>
          <a:lstStyle/>
          <a:p>
            <a:r>
              <a:rPr lang="en-US" dirty="0" err="1"/>
              <a:t>f</a:t>
            </a:r>
            <a:r>
              <a:rPr lang="en-US" dirty="0" err="1" smtClean="0"/>
              <a:t>open</a:t>
            </a:r>
            <a:r>
              <a:rPr lang="en-US" dirty="0" smtClean="0"/>
              <a:t>() Syntax:</a:t>
            </a:r>
            <a:endParaRPr lang="en-US" dirty="0"/>
          </a:p>
        </p:txBody>
      </p:sp>
      <p:sp>
        <p:nvSpPr>
          <p:cNvPr id="3" name="Content Placeholder 2"/>
          <p:cNvSpPr>
            <a:spLocks noGrp="1"/>
          </p:cNvSpPr>
          <p:nvPr>
            <p:ph idx="1"/>
          </p:nvPr>
        </p:nvSpPr>
        <p:spPr>
          <a:xfrm>
            <a:off x="619125" y="2133600"/>
            <a:ext cx="7839075" cy="3657600"/>
          </a:xfrm>
        </p:spPr>
        <p:txBody>
          <a:bodyPr>
            <a:normAutofit lnSpcReduction="10000"/>
          </a:bodyPr>
          <a:lstStyle/>
          <a:p>
            <a:endParaRPr lang="en-US" b="0" dirty="0"/>
          </a:p>
          <a:p>
            <a:endParaRPr lang="en-US" b="0" dirty="0" smtClean="0"/>
          </a:p>
          <a:p>
            <a:r>
              <a:rPr lang="en-US" b="0" dirty="0" smtClean="0"/>
              <a:t>we </a:t>
            </a:r>
            <a:r>
              <a:rPr lang="en-US" b="0" dirty="0"/>
              <a:t>inform PHP that we want to write by passing the character "w". </a:t>
            </a:r>
            <a:endParaRPr lang="en-US" b="0" dirty="0" smtClean="0"/>
          </a:p>
          <a:p>
            <a:endParaRPr lang="en-US" b="0" dirty="0"/>
          </a:p>
          <a:p>
            <a:r>
              <a:rPr lang="en-US" b="0" i="1" dirty="0" err="1"/>
              <a:t>fopen</a:t>
            </a:r>
            <a:r>
              <a:rPr lang="en-US" b="0" i="1" dirty="0"/>
              <a:t> </a:t>
            </a:r>
            <a:r>
              <a:rPr lang="en-US" b="0" dirty="0"/>
              <a:t>function returns what is called a </a:t>
            </a:r>
            <a:r>
              <a:rPr lang="en-US" b="0" i="1" dirty="0"/>
              <a:t>file handle</a:t>
            </a:r>
            <a:r>
              <a:rPr lang="en-US" b="0" dirty="0"/>
              <a:t>, which will allow us to manipulate the </a:t>
            </a:r>
            <a:r>
              <a:rPr lang="en-US" b="0" dirty="0" smtClean="0"/>
              <a:t>file.</a:t>
            </a:r>
          </a:p>
          <a:p>
            <a:endParaRPr lang="en-US" b="0" dirty="0"/>
          </a:p>
          <a:p>
            <a:r>
              <a:rPr lang="en-US" b="0" i="1" dirty="0" err="1"/>
              <a:t>fclose</a:t>
            </a:r>
            <a:r>
              <a:rPr lang="en-US" b="0" i="1" dirty="0"/>
              <a:t> </a:t>
            </a:r>
            <a:r>
              <a:rPr lang="en-US" b="0" dirty="0"/>
              <a:t>takes the file handle that is to be closed </a:t>
            </a:r>
          </a:p>
          <a:p>
            <a:endParaRPr lang="en-US" b="0" dirty="0"/>
          </a:p>
          <a:p>
            <a:endParaRPr lang="en-US" b="0"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019175"/>
            <a:ext cx="79057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6" name="Slide Number Placeholder 5"/>
          <p:cNvSpPr>
            <a:spLocks noGrp="1"/>
          </p:cNvSpPr>
          <p:nvPr>
            <p:ph type="sldNum" sz="quarter" idx="12"/>
          </p:nvPr>
        </p:nvSpPr>
        <p:spPr/>
        <p:txBody>
          <a:bodyPr/>
          <a:lstStyle/>
          <a:p>
            <a:fld id="{2B761491-5A26-437E-950B-54BBE76886CC}" type="slidenum">
              <a:rPr lang="en-US" smtClean="0"/>
              <a:t>10</a:t>
            </a:fld>
            <a:endParaRPr lang="en-US"/>
          </a:p>
        </p:txBody>
      </p:sp>
    </p:spTree>
    <p:extLst>
      <p:ext uri="{BB962C8B-B14F-4D97-AF65-F5344CB8AC3E}">
        <p14:creationId xmlns:p14="http://schemas.microsoft.com/office/powerpoint/2010/main" val="1392086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Modes</a:t>
            </a:r>
            <a:endParaRPr lang="en-US" dirty="0"/>
          </a:p>
        </p:txBody>
      </p:sp>
      <p:sp>
        <p:nvSpPr>
          <p:cNvPr id="3" name="Content Placeholder 2"/>
          <p:cNvSpPr>
            <a:spLocks noGrp="1"/>
          </p:cNvSpPr>
          <p:nvPr>
            <p:ph idx="1"/>
          </p:nvPr>
        </p:nvSpPr>
        <p:spPr>
          <a:xfrm>
            <a:off x="685800" y="838200"/>
            <a:ext cx="7543800" cy="4876800"/>
          </a:xfrm>
        </p:spPr>
        <p:txBody>
          <a:bodyPr>
            <a:noAutofit/>
          </a:bodyPr>
          <a:lstStyle/>
          <a:p>
            <a:endParaRPr lang="en-US" sz="1800" b="0" dirty="0"/>
          </a:p>
          <a:p>
            <a:r>
              <a:rPr lang="en-US" sz="1800" dirty="0"/>
              <a:t>Read: 'r' </a:t>
            </a:r>
            <a:endParaRPr lang="en-US" sz="1800" dirty="0" smtClean="0"/>
          </a:p>
          <a:p>
            <a:pPr lvl="1"/>
            <a:r>
              <a:rPr lang="en-US" sz="1800" dirty="0"/>
              <a:t>Open </a:t>
            </a:r>
            <a:r>
              <a:rPr lang="en-US" sz="1800" dirty="0"/>
              <a:t>a file for read only use. </a:t>
            </a:r>
            <a:endParaRPr lang="en-US" sz="1800" dirty="0" smtClean="0"/>
          </a:p>
          <a:p>
            <a:pPr lvl="1"/>
            <a:r>
              <a:rPr lang="en-US" sz="1800" dirty="0" smtClean="0"/>
              <a:t>The </a:t>
            </a:r>
            <a:r>
              <a:rPr lang="en-US" sz="1800" dirty="0"/>
              <a:t>file pointer begins at the front of the file. </a:t>
            </a:r>
          </a:p>
          <a:p>
            <a:r>
              <a:rPr lang="en-US" sz="1800" dirty="0" smtClean="0"/>
              <a:t>Write</a:t>
            </a:r>
            <a:r>
              <a:rPr lang="en-US" sz="1800" dirty="0"/>
              <a:t>: 'w' </a:t>
            </a:r>
            <a:endParaRPr lang="en-US" sz="1800" dirty="0" smtClean="0"/>
          </a:p>
          <a:p>
            <a:pPr lvl="1"/>
            <a:r>
              <a:rPr lang="en-US" sz="1800" dirty="0"/>
              <a:t>Open </a:t>
            </a:r>
            <a:r>
              <a:rPr lang="en-US" sz="1800" dirty="0"/>
              <a:t>a file for write only use. </a:t>
            </a:r>
            <a:r>
              <a:rPr lang="en-US" sz="1800" dirty="0"/>
              <a:t>In addition, the data in the file is erased and you will begin writing data at the beginning of the file. </a:t>
            </a:r>
            <a:endParaRPr lang="en-US" sz="1800" dirty="0" smtClean="0"/>
          </a:p>
          <a:p>
            <a:pPr lvl="1"/>
            <a:r>
              <a:rPr lang="en-US" sz="1800" dirty="0" smtClean="0"/>
              <a:t>This </a:t>
            </a:r>
            <a:r>
              <a:rPr lang="en-US" sz="1800" dirty="0"/>
              <a:t>is also called truncating a </a:t>
            </a:r>
            <a:r>
              <a:rPr lang="en-US" sz="1800" dirty="0"/>
              <a:t>file.</a:t>
            </a:r>
          </a:p>
          <a:p>
            <a:pPr lvl="1"/>
            <a:r>
              <a:rPr lang="en-US" sz="1800" dirty="0"/>
              <a:t>The </a:t>
            </a:r>
            <a:r>
              <a:rPr lang="en-US" sz="1800" dirty="0"/>
              <a:t>file pointer begins at the start of the file</a:t>
            </a:r>
            <a:r>
              <a:rPr lang="en-US" sz="1800" b="0" dirty="0"/>
              <a:t>. </a:t>
            </a:r>
          </a:p>
          <a:p>
            <a:r>
              <a:rPr lang="en-US" sz="1800" b="0" dirty="0"/>
              <a:t>• </a:t>
            </a:r>
            <a:r>
              <a:rPr lang="en-US" sz="1800" dirty="0"/>
              <a:t>Append: 'a' </a:t>
            </a:r>
            <a:endParaRPr lang="en-US" sz="1800" dirty="0" smtClean="0"/>
          </a:p>
          <a:p>
            <a:pPr lvl="1"/>
            <a:r>
              <a:rPr lang="en-US" sz="1800" dirty="0"/>
              <a:t>Open </a:t>
            </a:r>
            <a:r>
              <a:rPr lang="en-US" sz="1800" dirty="0"/>
              <a:t>a file for write only use. </a:t>
            </a:r>
            <a:endParaRPr lang="en-US" sz="1800" dirty="0"/>
          </a:p>
          <a:p>
            <a:pPr lvl="1"/>
            <a:r>
              <a:rPr lang="en-US" sz="1800" dirty="0"/>
              <a:t>However</a:t>
            </a:r>
            <a:r>
              <a:rPr lang="en-US" sz="1800" dirty="0"/>
              <a:t>, the data in the file is preserved and you begin will writing data at the end of the file. The file pointer begins at the end of the file. </a:t>
            </a:r>
          </a:p>
          <a:p>
            <a:endParaRPr lang="en-US" sz="1800" dirty="0"/>
          </a:p>
        </p:txBody>
      </p:sp>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11</a:t>
            </a:fld>
            <a:endParaRPr lang="en-US"/>
          </a:p>
        </p:txBody>
      </p:sp>
    </p:spTree>
    <p:extLst>
      <p:ext uri="{BB962C8B-B14F-4D97-AF65-F5344CB8AC3E}">
        <p14:creationId xmlns:p14="http://schemas.microsoft.com/office/powerpoint/2010/main" val="2800119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fwrite</a:t>
            </a:r>
            <a:r>
              <a:rPr lang="en-US" b="1" dirty="0"/>
              <a:t> Function </a:t>
            </a:r>
            <a:endParaRPr lang="en-US" dirty="0"/>
          </a:p>
        </p:txBody>
      </p:sp>
      <p:sp>
        <p:nvSpPr>
          <p:cNvPr id="3" name="Content Placeholder 2"/>
          <p:cNvSpPr>
            <a:spLocks noGrp="1"/>
          </p:cNvSpPr>
          <p:nvPr>
            <p:ph idx="1"/>
          </p:nvPr>
        </p:nvSpPr>
        <p:spPr/>
        <p:txBody>
          <a:bodyPr/>
          <a:lstStyle/>
          <a:p>
            <a:r>
              <a:rPr lang="en-US" b="0" i="1" dirty="0" err="1"/>
              <a:t>fwrite</a:t>
            </a:r>
            <a:r>
              <a:rPr lang="en-US" b="0" i="1" dirty="0"/>
              <a:t> </a:t>
            </a:r>
            <a:r>
              <a:rPr lang="en-US" b="0" dirty="0"/>
              <a:t>function allows data to be written to any type of file. </a:t>
            </a:r>
            <a:endParaRPr lang="en-US" b="0" dirty="0" smtClean="0"/>
          </a:p>
          <a:p>
            <a:r>
              <a:rPr lang="en-US" b="0" dirty="0" err="1" smtClean="0"/>
              <a:t>fwrite's</a:t>
            </a:r>
            <a:r>
              <a:rPr lang="en-US" b="0" dirty="0" smtClean="0"/>
              <a:t> </a:t>
            </a:r>
            <a:r>
              <a:rPr lang="en-US" b="0" dirty="0"/>
              <a:t>first parameter is the </a:t>
            </a:r>
            <a:r>
              <a:rPr lang="en-US" b="0" u="sng" dirty="0"/>
              <a:t>file handle </a:t>
            </a:r>
            <a:r>
              <a:rPr lang="en-US" b="0" dirty="0"/>
              <a:t>and its second parameter is the </a:t>
            </a:r>
            <a:r>
              <a:rPr lang="en-US" b="0" u="sng" dirty="0"/>
              <a:t>string of data</a:t>
            </a:r>
            <a:r>
              <a:rPr lang="en-US" b="0" dirty="0"/>
              <a:t> that is to be written</a:t>
            </a:r>
            <a:r>
              <a:rPr lang="en-US" b="0" dirty="0" smtClean="0"/>
              <a:t>.</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59150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12</a:t>
            </a:fld>
            <a:endParaRPr lang="en-US"/>
          </a:p>
        </p:txBody>
      </p:sp>
    </p:spTree>
    <p:extLst>
      <p:ext uri="{BB962C8B-B14F-4D97-AF65-F5344CB8AC3E}">
        <p14:creationId xmlns:p14="http://schemas.microsoft.com/office/powerpoint/2010/main" val="2651568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fread</a:t>
            </a:r>
            <a:r>
              <a:rPr lang="en-US" b="1" dirty="0"/>
              <a:t> Function </a:t>
            </a:r>
            <a:endParaRPr lang="en-US" dirty="0"/>
          </a:p>
        </p:txBody>
      </p:sp>
      <p:sp>
        <p:nvSpPr>
          <p:cNvPr id="3" name="Content Placeholder 2"/>
          <p:cNvSpPr>
            <a:spLocks noGrp="1"/>
          </p:cNvSpPr>
          <p:nvPr>
            <p:ph idx="1"/>
          </p:nvPr>
        </p:nvSpPr>
        <p:spPr>
          <a:xfrm>
            <a:off x="685800" y="838200"/>
            <a:ext cx="7543800" cy="3810000"/>
          </a:xfrm>
        </p:spPr>
        <p:txBody>
          <a:bodyPr>
            <a:normAutofit/>
          </a:bodyPr>
          <a:lstStyle/>
          <a:p>
            <a:r>
              <a:rPr lang="en-US" b="0" i="1" dirty="0" err="1"/>
              <a:t>fread</a:t>
            </a:r>
            <a:r>
              <a:rPr lang="en-US" b="0" i="1" dirty="0"/>
              <a:t> </a:t>
            </a:r>
            <a:r>
              <a:rPr lang="en-US" b="0" dirty="0"/>
              <a:t>function is the staple for getting data out of a </a:t>
            </a:r>
            <a:r>
              <a:rPr lang="en-US" b="0" dirty="0" smtClean="0"/>
              <a:t>file.</a:t>
            </a:r>
          </a:p>
          <a:p>
            <a:r>
              <a:rPr lang="en-US" b="0" dirty="0" smtClean="0"/>
              <a:t>The </a:t>
            </a:r>
            <a:r>
              <a:rPr lang="en-US" b="0" dirty="0"/>
              <a:t>function requires </a:t>
            </a:r>
            <a:endParaRPr lang="en-US" b="0" dirty="0" smtClean="0"/>
          </a:p>
          <a:p>
            <a:pPr lvl="1"/>
            <a:r>
              <a:rPr lang="en-US" b="0" dirty="0" smtClean="0"/>
              <a:t>a </a:t>
            </a:r>
            <a:r>
              <a:rPr lang="en-US" b="0" dirty="0"/>
              <a:t>file handle, which we have, and </a:t>
            </a:r>
            <a:endParaRPr lang="en-US" b="0" dirty="0" smtClean="0"/>
          </a:p>
          <a:p>
            <a:pPr lvl="1"/>
            <a:r>
              <a:rPr lang="en-US" b="0" dirty="0" smtClean="0"/>
              <a:t>an </a:t>
            </a:r>
            <a:r>
              <a:rPr lang="en-US" b="0" dirty="0"/>
              <a:t>integer to tell the function how much data, in bytes, it is supposed to read. </a:t>
            </a:r>
          </a:p>
          <a:p>
            <a:r>
              <a:rPr lang="en-US" b="0" dirty="0"/>
              <a:t>One character is equal to one byte. If you wanted to read the first five characters then you would use five as the integer.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267199"/>
            <a:ext cx="3352800" cy="183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467225"/>
            <a:ext cx="20097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54073" y="4090904"/>
            <a:ext cx="2050561" cy="369332"/>
          </a:xfrm>
          <a:prstGeom prst="rect">
            <a:avLst/>
          </a:prstGeom>
        </p:spPr>
        <p:txBody>
          <a:bodyPr wrap="none">
            <a:spAutoFit/>
          </a:bodyPr>
          <a:lstStyle/>
          <a:p>
            <a:r>
              <a:rPr lang="en-US" dirty="0" smtClean="0"/>
              <a:t>testFile.txt contents</a:t>
            </a:r>
            <a:r>
              <a:rPr lang="en-US" b="0" dirty="0" smtClean="0"/>
              <a:t> </a:t>
            </a:r>
            <a:endParaRPr lang="en-US" dirty="0"/>
          </a:p>
        </p:txBody>
      </p:sp>
      <p:grpSp>
        <p:nvGrpSpPr>
          <p:cNvPr id="6" name="Group 5"/>
          <p:cNvGrpSpPr/>
          <p:nvPr/>
        </p:nvGrpSpPr>
        <p:grpSpPr>
          <a:xfrm>
            <a:off x="4343400" y="5269468"/>
            <a:ext cx="2270421" cy="702707"/>
            <a:chOff x="4343400" y="5269468"/>
            <a:chExt cx="2270421" cy="702707"/>
          </a:xfrm>
        </p:grpSpPr>
        <p:sp>
          <p:nvSpPr>
            <p:cNvPr id="8" name="Rectangle 7"/>
            <p:cNvSpPr/>
            <p:nvPr/>
          </p:nvSpPr>
          <p:spPr>
            <a:xfrm>
              <a:off x="5466006" y="5269468"/>
              <a:ext cx="1147815" cy="369332"/>
            </a:xfrm>
            <a:prstGeom prst="rect">
              <a:avLst/>
            </a:prstGeom>
          </p:spPr>
          <p:txBody>
            <a:bodyPr wrap="none">
              <a:spAutoFit/>
            </a:bodyPr>
            <a:lstStyle/>
            <a:p>
              <a:r>
                <a:rPr lang="en-US" dirty="0" smtClean="0">
                  <a:solidFill>
                    <a:srgbClr val="C00000"/>
                  </a:solidFill>
                </a:rPr>
                <a:t>OUTPUT:</a:t>
              </a:r>
              <a:endParaRPr lang="en-US" dirty="0">
                <a:solidFill>
                  <a:srgbClr val="C00000"/>
                </a:solidFill>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6006" y="5562600"/>
              <a:ext cx="9715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4343400" y="5374264"/>
              <a:ext cx="838200" cy="376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ooter Placeholder 6"/>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9" name="Slide Number Placeholder 8"/>
          <p:cNvSpPr>
            <a:spLocks noGrp="1"/>
          </p:cNvSpPr>
          <p:nvPr>
            <p:ph type="sldNum" sz="quarter" idx="12"/>
          </p:nvPr>
        </p:nvSpPr>
        <p:spPr/>
        <p:txBody>
          <a:bodyPr/>
          <a:lstStyle/>
          <a:p>
            <a:fld id="{2B761491-5A26-437E-950B-54BBE76886CC}" type="slidenum">
              <a:rPr lang="en-US" smtClean="0"/>
              <a:t>13</a:t>
            </a:fld>
            <a:endParaRPr lang="en-US"/>
          </a:p>
        </p:txBody>
      </p:sp>
    </p:spTree>
    <p:extLst>
      <p:ext uri="{BB962C8B-B14F-4D97-AF65-F5344CB8AC3E}">
        <p14:creationId xmlns:p14="http://schemas.microsoft.com/office/powerpoint/2010/main" val="183064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Precautions</a:t>
            </a:r>
            <a:endParaRPr lang="en-US" dirty="0"/>
          </a:p>
        </p:txBody>
      </p:sp>
      <p:sp>
        <p:nvSpPr>
          <p:cNvPr id="3" name="Content Placeholder 2"/>
          <p:cNvSpPr>
            <a:spLocks noGrp="1"/>
          </p:cNvSpPr>
          <p:nvPr>
            <p:ph idx="1"/>
          </p:nvPr>
        </p:nvSpPr>
        <p:spPr>
          <a:xfrm>
            <a:off x="685800" y="838200"/>
            <a:ext cx="7543800" cy="4038600"/>
          </a:xfrm>
        </p:spPr>
        <p:txBody>
          <a:bodyPr>
            <a:normAutofit lnSpcReduction="10000"/>
          </a:bodyPr>
          <a:lstStyle/>
          <a:p>
            <a:r>
              <a:rPr lang="en-US" b="0" dirty="0"/>
              <a:t>Whenever you are taking user input and using you need to be sure that the input is </a:t>
            </a:r>
            <a:r>
              <a:rPr lang="en-US" b="0" dirty="0" smtClean="0"/>
              <a:t>safe.</a:t>
            </a:r>
          </a:p>
          <a:p>
            <a:r>
              <a:rPr lang="en-US" b="0" dirty="0"/>
              <a:t>If you are going to insert the data into a MySQL database, then you should be sure you have thought about preventing </a:t>
            </a:r>
            <a:r>
              <a:rPr lang="en-US" b="0" u="sng" dirty="0">
                <a:solidFill>
                  <a:schemeClr val="accent1">
                    <a:lumMod val="75000"/>
                  </a:schemeClr>
                </a:solidFill>
              </a:rPr>
              <a:t>MySQL Injection</a:t>
            </a:r>
            <a:r>
              <a:rPr lang="en-US" b="0" dirty="0"/>
              <a:t>. </a:t>
            </a:r>
            <a:endParaRPr lang="en-US" b="0" dirty="0" smtClean="0"/>
          </a:p>
          <a:p>
            <a:r>
              <a:rPr lang="en-US" b="0" dirty="0" smtClean="0"/>
              <a:t>If </a:t>
            </a:r>
            <a:r>
              <a:rPr lang="en-US" b="0" dirty="0"/>
              <a:t>you are going to make a user's input available to the public, then you should </a:t>
            </a:r>
            <a:r>
              <a:rPr lang="en-US" b="0" dirty="0" smtClean="0"/>
              <a:t>use </a:t>
            </a:r>
            <a:r>
              <a:rPr lang="en-US" b="0" u="sng" dirty="0">
                <a:solidFill>
                  <a:schemeClr val="accent1">
                    <a:lumMod val="75000"/>
                  </a:schemeClr>
                </a:solidFill>
              </a:rPr>
              <a:t>PHP htmlentities</a:t>
            </a:r>
            <a:r>
              <a:rPr lang="en-US" b="0" dirty="0"/>
              <a:t>. </a:t>
            </a:r>
            <a:endParaRPr lang="en-US" b="0" dirty="0" smtClean="0"/>
          </a:p>
          <a:p>
            <a:r>
              <a:rPr lang="en-US" i="1" dirty="0">
                <a:solidFill>
                  <a:schemeClr val="accent1">
                    <a:lumMod val="75000"/>
                  </a:schemeClr>
                </a:solidFill>
              </a:rPr>
              <a:t>htmlentities</a:t>
            </a:r>
            <a:r>
              <a:rPr lang="en-US" b="0" i="1" dirty="0">
                <a:solidFill>
                  <a:schemeClr val="accent1">
                    <a:lumMod val="75000"/>
                  </a:schemeClr>
                </a:solidFill>
              </a:rPr>
              <a:t> </a:t>
            </a:r>
            <a:r>
              <a:rPr lang="en-US" b="0" dirty="0"/>
              <a:t>function </a:t>
            </a:r>
            <a:r>
              <a:rPr lang="en-US" b="0" dirty="0" smtClean="0"/>
              <a:t>prevents  </a:t>
            </a:r>
            <a:r>
              <a:rPr lang="en-US" b="0" dirty="0"/>
              <a:t>from running html code and scripts that may be harmful to your </a:t>
            </a:r>
            <a:r>
              <a:rPr lang="en-US" b="0" dirty="0" smtClean="0"/>
              <a:t>visitors.</a:t>
            </a:r>
          </a:p>
          <a:p>
            <a:r>
              <a:rPr lang="en-US" b="0" dirty="0" smtClean="0"/>
              <a:t> </a:t>
            </a:r>
            <a:endParaRPr lang="en-US" dirty="0"/>
          </a:p>
        </p:txBody>
      </p:sp>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2</a:t>
            </a:fld>
            <a:endParaRPr lang="en-US"/>
          </a:p>
        </p:txBody>
      </p:sp>
    </p:spTree>
    <p:extLst>
      <p:ext uri="{BB962C8B-B14F-4D97-AF65-F5344CB8AC3E}">
        <p14:creationId xmlns:p14="http://schemas.microsoft.com/office/powerpoint/2010/main" val="21689105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Converting HTML into Entities </a:t>
            </a:r>
          </a:p>
        </p:txBody>
      </p:sp>
      <p:sp>
        <p:nvSpPr>
          <p:cNvPr id="3" name="Content Placeholder 2"/>
          <p:cNvSpPr>
            <a:spLocks noGrp="1"/>
          </p:cNvSpPr>
          <p:nvPr>
            <p:ph idx="1"/>
          </p:nvPr>
        </p:nvSpPr>
        <p:spPr>
          <a:xfrm>
            <a:off x="685800" y="838200"/>
            <a:ext cx="7543800" cy="4343400"/>
          </a:xfrm>
        </p:spPr>
        <p:txBody>
          <a:bodyPr>
            <a:normAutofit/>
          </a:bodyPr>
          <a:lstStyle/>
          <a:p>
            <a:r>
              <a:rPr lang="en-US" b="0" dirty="0"/>
              <a:t>The </a:t>
            </a:r>
            <a:r>
              <a:rPr lang="en-US" b="0" i="1" dirty="0"/>
              <a:t>htmlentities </a:t>
            </a:r>
            <a:r>
              <a:rPr lang="en-US" b="0" dirty="0"/>
              <a:t>function takes a string and returns the same string with HTML converted into </a:t>
            </a:r>
            <a:r>
              <a:rPr lang="en-US" b="0" u="sng" dirty="0"/>
              <a:t>HTML entities</a:t>
            </a:r>
            <a:r>
              <a:rPr lang="en-US" b="0" dirty="0"/>
              <a:t>. </a:t>
            </a:r>
            <a:endParaRPr lang="en-US" b="0" dirty="0" smtClean="0"/>
          </a:p>
          <a:p>
            <a:r>
              <a:rPr lang="en-US" b="0" dirty="0" smtClean="0"/>
              <a:t>For </a:t>
            </a:r>
            <a:r>
              <a:rPr lang="en-US" b="0" dirty="0"/>
              <a:t>example, the string "&lt;script&gt;" would be converted to </a:t>
            </a:r>
            <a:r>
              <a:rPr lang="en-US" sz="3200" b="0" dirty="0" smtClean="0">
                <a:solidFill>
                  <a:srgbClr val="C00000"/>
                </a:solidFill>
              </a:rPr>
              <a:t>"&amp;</a:t>
            </a:r>
            <a:r>
              <a:rPr lang="en-US" sz="3200" b="0" dirty="0" err="1" smtClean="0">
                <a:solidFill>
                  <a:srgbClr val="C00000"/>
                </a:solidFill>
              </a:rPr>
              <a:t>lt;script&amp;gt</a:t>
            </a:r>
            <a:r>
              <a:rPr lang="en-US" sz="3200" b="0" dirty="0">
                <a:solidFill>
                  <a:srgbClr val="C00000"/>
                </a:solidFill>
              </a:rPr>
              <a:t>;"</a:t>
            </a:r>
            <a:r>
              <a:rPr lang="en-US" b="0" dirty="0" smtClean="0"/>
              <a:t>. </a:t>
            </a:r>
            <a:endParaRPr lang="en-US" b="0" dirty="0"/>
          </a:p>
          <a:p>
            <a:r>
              <a:rPr lang="en-US" b="0" dirty="0"/>
              <a:t>By converting the &lt; and &gt; into entities, it prevents the browser from using it as an HTML element and it prevents the code from running if you were to display some user's input on your website. </a:t>
            </a:r>
            <a:endParaRPr lang="en-US" b="0" dirty="0" smtClean="0"/>
          </a:p>
          <a:p>
            <a:r>
              <a:rPr lang="en-US" b="0" dirty="0"/>
              <a:t>I</a:t>
            </a:r>
            <a:r>
              <a:rPr lang="en-US" b="0" dirty="0" smtClean="0"/>
              <a:t>t </a:t>
            </a:r>
            <a:r>
              <a:rPr lang="en-US" b="0" dirty="0"/>
              <a:t>will prevent your site from a lot of common attacks </a:t>
            </a:r>
            <a:endParaRPr lang="en-US" dirty="0"/>
          </a:p>
        </p:txBody>
      </p:sp>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3</a:t>
            </a:fld>
            <a:endParaRPr lang="en-US"/>
          </a:p>
        </p:txBody>
      </p:sp>
    </p:spTree>
    <p:extLst>
      <p:ext uri="{BB962C8B-B14F-4D97-AF65-F5344CB8AC3E}">
        <p14:creationId xmlns:p14="http://schemas.microsoft.com/office/powerpoint/2010/main" val="3762167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685800" y="838200"/>
            <a:ext cx="7543800" cy="5105400"/>
          </a:xfrm>
        </p:spPr>
        <p:txBody>
          <a:bodyPr/>
          <a:lstStyle/>
          <a:p>
            <a:r>
              <a:rPr lang="en-US" b="0" dirty="0"/>
              <a:t>$</a:t>
            </a:r>
            <a:r>
              <a:rPr lang="en-US" b="0" dirty="0" err="1"/>
              <a:t>userInput</a:t>
            </a:r>
            <a:r>
              <a:rPr lang="en-US" b="0" dirty="0"/>
              <a:t> = </a:t>
            </a:r>
            <a:r>
              <a:rPr lang="en-US" dirty="0">
                <a:solidFill>
                  <a:srgbClr val="C00000"/>
                </a:solidFill>
              </a:rPr>
              <a:t>"</a:t>
            </a:r>
            <a:r>
              <a:rPr lang="en-US" b="0" dirty="0"/>
              <a:t>I am </a:t>
            </a:r>
            <a:r>
              <a:rPr lang="en-US" b="0" dirty="0" smtClean="0"/>
              <a:t>going to take  your website ! </a:t>
            </a:r>
          </a:p>
          <a:p>
            <a:pPr marL="0" indent="0">
              <a:buNone/>
            </a:pPr>
            <a:r>
              <a:rPr lang="en-US" b="0" dirty="0"/>
              <a:t> </a:t>
            </a:r>
            <a:r>
              <a:rPr lang="en-US" b="0" dirty="0" smtClean="0"/>
              <a:t>                    &lt;</a:t>
            </a:r>
            <a:r>
              <a:rPr lang="en-US" b="0" dirty="0"/>
              <a:t>script type='text/</a:t>
            </a:r>
            <a:r>
              <a:rPr lang="en-US" b="0" dirty="0" err="1"/>
              <a:t>javascript</a:t>
            </a:r>
            <a:r>
              <a:rPr lang="en-US" b="0" dirty="0"/>
              <a:t>'&gt; </a:t>
            </a:r>
            <a:endParaRPr lang="en-US" b="0" dirty="0" smtClean="0"/>
          </a:p>
          <a:p>
            <a:pPr marL="0" indent="0">
              <a:buNone/>
            </a:pPr>
            <a:r>
              <a:rPr lang="en-US" b="0" dirty="0"/>
              <a:t> </a:t>
            </a:r>
            <a:r>
              <a:rPr lang="en-US" b="0" dirty="0" smtClean="0"/>
              <a:t>                    </a:t>
            </a:r>
            <a:r>
              <a:rPr lang="en-US" b="0" dirty="0" err="1" smtClean="0"/>
              <a:t>window.location</a:t>
            </a:r>
            <a:r>
              <a:rPr lang="en-US" b="0" dirty="0" smtClean="0"/>
              <a:t> </a:t>
            </a:r>
            <a:r>
              <a:rPr lang="en-US" b="0" dirty="0"/>
              <a:t>= 'http://www.example.com/' </a:t>
            </a:r>
            <a:r>
              <a:rPr lang="en-US" b="0" dirty="0" smtClean="0"/>
              <a:t>             &lt;/</a:t>
            </a:r>
            <a:r>
              <a:rPr lang="en-US" b="0" dirty="0"/>
              <a:t>script&gt;'</a:t>
            </a:r>
            <a:r>
              <a:rPr lang="en-US" dirty="0">
                <a:solidFill>
                  <a:srgbClr val="C00000"/>
                </a:solidFill>
              </a:rPr>
              <a:t>"</a:t>
            </a:r>
            <a:r>
              <a:rPr lang="en-US" b="0" dirty="0"/>
              <a:t>; </a:t>
            </a:r>
            <a:endParaRPr lang="en-US" b="0" dirty="0" smtClean="0"/>
          </a:p>
          <a:p>
            <a:pPr marL="0" indent="0">
              <a:buNone/>
            </a:pPr>
            <a:endParaRPr lang="en-US" b="0" dirty="0"/>
          </a:p>
          <a:p>
            <a:pPr marL="0" indent="0">
              <a:buNone/>
            </a:pPr>
            <a:r>
              <a:rPr lang="en-US" u="sng" dirty="0" smtClean="0"/>
              <a:t>NOTE</a:t>
            </a:r>
            <a:r>
              <a:rPr lang="en-US" b="0" dirty="0" smtClean="0"/>
              <a:t>: this code, if written in input , will take u to some other page.</a:t>
            </a:r>
          </a:p>
          <a:p>
            <a:pPr marL="0" indent="0">
              <a:buNone/>
            </a:pPr>
            <a:r>
              <a:rPr lang="en-US" u="sng" dirty="0" smtClean="0">
                <a:solidFill>
                  <a:srgbClr val="C00000"/>
                </a:solidFill>
              </a:rPr>
              <a:t>Preventing:</a:t>
            </a:r>
          </a:p>
          <a:p>
            <a:r>
              <a:rPr lang="en-US" sz="2800" dirty="0">
                <a:solidFill>
                  <a:schemeClr val="accent1">
                    <a:lumMod val="75000"/>
                  </a:schemeClr>
                </a:solidFill>
                <a:latin typeface="Arial Narrow" pitchFamily="34" charset="0"/>
              </a:rPr>
              <a:t>$</a:t>
            </a:r>
            <a:r>
              <a:rPr lang="en-US" sz="2800" dirty="0" err="1">
                <a:solidFill>
                  <a:schemeClr val="accent1">
                    <a:lumMod val="75000"/>
                  </a:schemeClr>
                </a:solidFill>
                <a:latin typeface="Arial Narrow" pitchFamily="34" charset="0"/>
              </a:rPr>
              <a:t>userInputEntities</a:t>
            </a:r>
            <a:r>
              <a:rPr lang="en-US" sz="2800" dirty="0">
                <a:solidFill>
                  <a:schemeClr val="accent1">
                    <a:lumMod val="75000"/>
                  </a:schemeClr>
                </a:solidFill>
                <a:latin typeface="Arial Narrow" pitchFamily="34" charset="0"/>
              </a:rPr>
              <a:t> = htmlentities($</a:t>
            </a:r>
            <a:r>
              <a:rPr lang="en-US" sz="2800" dirty="0" err="1">
                <a:solidFill>
                  <a:schemeClr val="accent1">
                    <a:lumMod val="75000"/>
                  </a:schemeClr>
                </a:solidFill>
                <a:latin typeface="Arial Narrow" pitchFamily="34" charset="0"/>
              </a:rPr>
              <a:t>userInput</a:t>
            </a:r>
            <a:r>
              <a:rPr lang="en-US" sz="2800" dirty="0">
                <a:solidFill>
                  <a:schemeClr val="accent1">
                    <a:lumMod val="75000"/>
                  </a:schemeClr>
                </a:solidFill>
                <a:latin typeface="Arial Narrow" pitchFamily="34" charset="0"/>
              </a:rPr>
              <a:t>); </a:t>
            </a:r>
          </a:p>
          <a:p>
            <a:r>
              <a:rPr lang="en-US" b="0" dirty="0" smtClean="0"/>
              <a:t>echo </a:t>
            </a:r>
            <a:r>
              <a:rPr lang="en-US" b="0" dirty="0"/>
              <a:t>$</a:t>
            </a:r>
            <a:r>
              <a:rPr lang="en-US" b="0" dirty="0" err="1"/>
              <a:t>userInputEntities</a:t>
            </a:r>
            <a:r>
              <a:rPr lang="en-US" b="0" dirty="0"/>
              <a:t>; </a:t>
            </a:r>
            <a:endParaRPr lang="en-US" u="sng" dirty="0" smtClean="0">
              <a:solidFill>
                <a:srgbClr val="C00000"/>
              </a:solidFill>
            </a:endParaRPr>
          </a:p>
          <a:p>
            <a:pPr marL="0" indent="0">
              <a:buNone/>
            </a:pPr>
            <a:endParaRPr lang="en-US" u="sng" dirty="0">
              <a:solidFill>
                <a:srgbClr val="C00000"/>
              </a:solidFill>
            </a:endParaRPr>
          </a:p>
        </p:txBody>
      </p:sp>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4</a:t>
            </a:fld>
            <a:endParaRPr lang="en-US"/>
          </a:p>
        </p:txBody>
      </p:sp>
    </p:spTree>
    <p:extLst>
      <p:ext uri="{BB962C8B-B14F-4D97-AF65-F5344CB8AC3E}">
        <p14:creationId xmlns:p14="http://schemas.microsoft.com/office/powerpoint/2010/main" val="2882870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explode Function </a:t>
            </a:r>
            <a:endParaRPr lang="en-US" dirty="0"/>
          </a:p>
        </p:txBody>
      </p:sp>
      <p:sp>
        <p:nvSpPr>
          <p:cNvPr id="3" name="Content Placeholder 2"/>
          <p:cNvSpPr>
            <a:spLocks noGrp="1"/>
          </p:cNvSpPr>
          <p:nvPr>
            <p:ph idx="1"/>
          </p:nvPr>
        </p:nvSpPr>
        <p:spPr>
          <a:xfrm>
            <a:off x="685800" y="914400"/>
            <a:ext cx="7543800" cy="5410200"/>
          </a:xfrm>
        </p:spPr>
        <p:txBody>
          <a:bodyPr>
            <a:normAutofit lnSpcReduction="10000"/>
          </a:bodyPr>
          <a:lstStyle/>
          <a:p>
            <a:r>
              <a:rPr lang="en-US" b="0" dirty="0"/>
              <a:t>PHP function </a:t>
            </a:r>
            <a:r>
              <a:rPr lang="en-US" b="0" i="1" dirty="0"/>
              <a:t>explode </a:t>
            </a:r>
            <a:r>
              <a:rPr lang="en-US" b="0" dirty="0"/>
              <a:t>lets you take a string and blow it up into smaller pieces. </a:t>
            </a:r>
            <a:endParaRPr lang="en-US" b="0" dirty="0" smtClean="0"/>
          </a:p>
          <a:p>
            <a:r>
              <a:rPr lang="en-US" b="0" dirty="0" smtClean="0"/>
              <a:t>For </a:t>
            </a:r>
            <a:r>
              <a:rPr lang="en-US" b="0" dirty="0"/>
              <a:t>example, if you had a sentence you could ask </a:t>
            </a:r>
            <a:r>
              <a:rPr lang="en-US" b="0" i="1" dirty="0"/>
              <a:t>explode </a:t>
            </a:r>
            <a:r>
              <a:rPr lang="en-US" b="0" dirty="0"/>
              <a:t>to use the sentence's spaces " " as dynamite and it would blow up the sentence into separate words, which would be stored in an </a:t>
            </a:r>
            <a:r>
              <a:rPr lang="en-US" b="0" dirty="0" smtClean="0"/>
              <a:t>array.</a:t>
            </a:r>
          </a:p>
          <a:p>
            <a:r>
              <a:rPr lang="en-US" b="0" dirty="0"/>
              <a:t>The sentence </a:t>
            </a:r>
            <a:r>
              <a:rPr lang="en-US" dirty="0"/>
              <a:t>"Hello, I would like to lose weight." </a:t>
            </a:r>
            <a:r>
              <a:rPr lang="en-US" b="0" dirty="0"/>
              <a:t>would look like this after explode got done with it: </a:t>
            </a:r>
          </a:p>
          <a:p>
            <a:pPr lvl="1"/>
            <a:r>
              <a:rPr lang="en-US" b="0" dirty="0"/>
              <a:t>1. Hello, </a:t>
            </a:r>
          </a:p>
          <a:p>
            <a:pPr lvl="1"/>
            <a:r>
              <a:rPr lang="en-US" b="0" dirty="0"/>
              <a:t>2. I </a:t>
            </a:r>
          </a:p>
          <a:p>
            <a:pPr lvl="1"/>
            <a:r>
              <a:rPr lang="en-US" b="0" dirty="0"/>
              <a:t>3. would </a:t>
            </a:r>
          </a:p>
          <a:p>
            <a:pPr lvl="1"/>
            <a:r>
              <a:rPr lang="en-US" b="0" dirty="0"/>
              <a:t>4. like </a:t>
            </a:r>
          </a:p>
          <a:p>
            <a:pPr lvl="1"/>
            <a:r>
              <a:rPr lang="en-US" b="0" dirty="0"/>
              <a:t>5. to </a:t>
            </a:r>
          </a:p>
          <a:p>
            <a:pPr lvl="1"/>
            <a:r>
              <a:rPr lang="en-US" b="0" dirty="0"/>
              <a:t>6. lose </a:t>
            </a:r>
          </a:p>
          <a:p>
            <a:pPr lvl="1"/>
            <a:r>
              <a:rPr lang="en-US" b="0" dirty="0"/>
              <a:t>7. weight. </a:t>
            </a:r>
          </a:p>
          <a:p>
            <a:endParaRPr lang="en-US" dirty="0"/>
          </a:p>
        </p:txBody>
      </p:sp>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5</a:t>
            </a:fld>
            <a:endParaRPr lang="en-US"/>
          </a:p>
        </p:txBody>
      </p:sp>
    </p:spTree>
    <p:extLst>
      <p:ext uri="{BB962C8B-B14F-4D97-AF65-F5344CB8AC3E}">
        <p14:creationId xmlns:p14="http://schemas.microsoft.com/office/powerpoint/2010/main" val="1114806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xplode() Syntax:</a:t>
            </a:r>
            <a:endParaRPr lang="en-US" dirty="0"/>
          </a:p>
        </p:txBody>
      </p:sp>
      <p:sp>
        <p:nvSpPr>
          <p:cNvPr id="3" name="Content Placeholder 2"/>
          <p:cNvSpPr>
            <a:spLocks noGrp="1"/>
          </p:cNvSpPr>
          <p:nvPr>
            <p:ph idx="1"/>
          </p:nvPr>
        </p:nvSpPr>
        <p:spPr>
          <a:xfrm>
            <a:off x="685800" y="838200"/>
            <a:ext cx="7543800" cy="4800600"/>
          </a:xfrm>
        </p:spPr>
        <p:txBody>
          <a:bodyPr>
            <a:normAutofit/>
          </a:bodyPr>
          <a:lstStyle/>
          <a:p>
            <a:r>
              <a:rPr lang="en-US" sz="2800" dirty="0">
                <a:solidFill>
                  <a:srgbClr val="C00000"/>
                </a:solidFill>
              </a:rPr>
              <a:t>explode("-", $</a:t>
            </a:r>
            <a:r>
              <a:rPr lang="en-US" sz="2800" dirty="0" err="1">
                <a:solidFill>
                  <a:srgbClr val="C00000"/>
                </a:solidFill>
              </a:rPr>
              <a:t>rawPhoneNumber</a:t>
            </a:r>
            <a:r>
              <a:rPr lang="en-US" sz="2800" dirty="0">
                <a:solidFill>
                  <a:srgbClr val="C00000"/>
                </a:solidFill>
              </a:rPr>
              <a:t>); </a:t>
            </a:r>
            <a:endParaRPr lang="en-US" sz="2800" dirty="0" smtClean="0">
              <a:solidFill>
                <a:srgbClr val="C00000"/>
              </a:solidFill>
            </a:endParaRPr>
          </a:p>
          <a:p>
            <a:r>
              <a:rPr lang="en-US" b="0" dirty="0" smtClean="0"/>
              <a:t>first </a:t>
            </a:r>
            <a:r>
              <a:rPr lang="en-US" b="0" dirty="0"/>
              <a:t>argument that </a:t>
            </a:r>
            <a:r>
              <a:rPr lang="en-US" b="0" i="1" dirty="0"/>
              <a:t>explode </a:t>
            </a:r>
            <a:r>
              <a:rPr lang="en-US" b="0" dirty="0"/>
              <a:t>takes is the delimiter (our dynamite) which is used to blow up the second argument, the original string. </a:t>
            </a:r>
            <a:endParaRPr lang="en-US" b="0" dirty="0" smtClean="0"/>
          </a:p>
          <a:p>
            <a:r>
              <a:rPr lang="en-US" b="0" i="1" dirty="0" smtClean="0"/>
              <a:t>explode </a:t>
            </a:r>
            <a:r>
              <a:rPr lang="en-US" b="0" dirty="0"/>
              <a:t>returns an array of string pieces from the original and they are numbered in order, starting from 0. </a:t>
            </a:r>
            <a:endParaRPr lang="en-US" b="0" dirty="0" smtClean="0"/>
          </a:p>
          <a:p>
            <a:pPr marL="0" indent="0">
              <a:buNone/>
            </a:pPr>
            <a:endParaRPr lang="en-US" b="0" dirty="0" smtClean="0"/>
          </a:p>
        </p:txBody>
      </p:sp>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6</a:t>
            </a:fld>
            <a:endParaRPr lang="en-US"/>
          </a:p>
        </p:txBody>
      </p:sp>
    </p:spTree>
    <p:extLst>
      <p:ext uri="{BB962C8B-B14F-4D97-AF65-F5344CB8AC3E}">
        <p14:creationId xmlns:p14="http://schemas.microsoft.com/office/powerpoint/2010/main" val="419825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685800" y="838200"/>
            <a:ext cx="7543800" cy="1752600"/>
          </a:xfrm>
        </p:spPr>
        <p:txBody>
          <a:bodyPr/>
          <a:lstStyle/>
          <a:p>
            <a:r>
              <a:rPr lang="en-US" b="0" dirty="0"/>
              <a:t>Lets take a phone number in the form ###-###-#### and use a hyphen "-" as our dynamite to split the string into three separate chunks. </a:t>
            </a: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655155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055" y="5551055"/>
            <a:ext cx="4610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79055" y="5149089"/>
            <a:ext cx="1206292" cy="369332"/>
          </a:xfrm>
          <a:prstGeom prst="rect">
            <a:avLst/>
          </a:prstGeom>
        </p:spPr>
        <p:txBody>
          <a:bodyPr wrap="none">
            <a:spAutoFit/>
          </a:bodyPr>
          <a:lstStyle/>
          <a:p>
            <a:r>
              <a:rPr lang="en-US" b="1" u="sng" dirty="0" smtClean="0"/>
              <a:t>OUTPUT:</a:t>
            </a:r>
            <a:endParaRPr lang="en-US" b="1" u="sng" dirty="0"/>
          </a:p>
        </p:txBody>
      </p:sp>
      <p:sp>
        <p:nvSpPr>
          <p:cNvPr id="6" name="Footer Placeholder 5"/>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7" name="Slide Number Placeholder 6"/>
          <p:cNvSpPr>
            <a:spLocks noGrp="1"/>
          </p:cNvSpPr>
          <p:nvPr>
            <p:ph type="sldNum" sz="quarter" idx="12"/>
          </p:nvPr>
        </p:nvSpPr>
        <p:spPr/>
        <p:txBody>
          <a:bodyPr/>
          <a:lstStyle/>
          <a:p>
            <a:fld id="{2B761491-5A26-437E-950B-54BBE76886CC}" type="slidenum">
              <a:rPr lang="en-US" smtClean="0"/>
              <a:t>7</a:t>
            </a:fld>
            <a:endParaRPr lang="en-US"/>
          </a:p>
        </p:txBody>
      </p:sp>
    </p:spTree>
    <p:extLst>
      <p:ext uri="{BB962C8B-B14F-4D97-AF65-F5344CB8AC3E}">
        <p14:creationId xmlns:p14="http://schemas.microsoft.com/office/powerpoint/2010/main" val="232220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output of this code?</a:t>
            </a:r>
            <a:endParaRPr lang="en-US"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63246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8</a:t>
            </a:fld>
            <a:endParaRPr lang="en-US"/>
          </a:p>
        </p:txBody>
      </p:sp>
    </p:spTree>
    <p:extLst>
      <p:ext uri="{BB962C8B-B14F-4D97-AF65-F5344CB8AC3E}">
        <p14:creationId xmlns:p14="http://schemas.microsoft.com/office/powerpoint/2010/main" val="1227057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 Files </a:t>
            </a:r>
          </a:p>
        </p:txBody>
      </p:sp>
      <p:sp>
        <p:nvSpPr>
          <p:cNvPr id="3" name="Content Placeholder 2"/>
          <p:cNvSpPr>
            <a:spLocks noGrp="1"/>
          </p:cNvSpPr>
          <p:nvPr>
            <p:ph idx="1"/>
          </p:nvPr>
        </p:nvSpPr>
        <p:spPr>
          <a:xfrm>
            <a:off x="685800" y="838200"/>
            <a:ext cx="7924800" cy="5410200"/>
          </a:xfrm>
        </p:spPr>
        <p:txBody>
          <a:bodyPr>
            <a:normAutofit/>
          </a:bodyPr>
          <a:lstStyle/>
          <a:p>
            <a:r>
              <a:rPr lang="en-US" b="0" dirty="0"/>
              <a:t>When you are manipulating files you must be very careful because you can do a lot of damage if you do something </a:t>
            </a:r>
            <a:r>
              <a:rPr lang="en-US" b="0" dirty="0" smtClean="0"/>
              <a:t>wrong.</a:t>
            </a:r>
          </a:p>
          <a:p>
            <a:r>
              <a:rPr lang="en-US" b="0" dirty="0"/>
              <a:t>PHP the </a:t>
            </a:r>
            <a:r>
              <a:rPr lang="en-US" i="1" dirty="0" err="1">
                <a:solidFill>
                  <a:schemeClr val="accent1">
                    <a:lumMod val="75000"/>
                  </a:schemeClr>
                </a:solidFill>
              </a:rPr>
              <a:t>fopen</a:t>
            </a:r>
            <a:r>
              <a:rPr lang="en-US" b="0" i="1" dirty="0">
                <a:solidFill>
                  <a:schemeClr val="accent1">
                    <a:lumMod val="75000"/>
                  </a:schemeClr>
                </a:solidFill>
              </a:rPr>
              <a:t> </a:t>
            </a:r>
            <a:r>
              <a:rPr lang="en-US" b="0" dirty="0"/>
              <a:t>function is used to open files. However, it can also </a:t>
            </a:r>
            <a:r>
              <a:rPr lang="en-US" dirty="0"/>
              <a:t>create </a:t>
            </a:r>
            <a:r>
              <a:rPr lang="en-US" b="0" dirty="0"/>
              <a:t>a file if it does not </a:t>
            </a:r>
            <a:r>
              <a:rPr lang="en-US" dirty="0"/>
              <a:t>find </a:t>
            </a:r>
            <a:r>
              <a:rPr lang="en-US" b="0" dirty="0"/>
              <a:t>the file specified in the function call. </a:t>
            </a:r>
            <a:endParaRPr lang="en-US" b="0" dirty="0" smtClean="0"/>
          </a:p>
          <a:p>
            <a:r>
              <a:rPr lang="en-US" b="0" dirty="0" smtClean="0"/>
              <a:t>So </a:t>
            </a:r>
            <a:r>
              <a:rPr lang="en-US" b="0" dirty="0"/>
              <a:t>if you use </a:t>
            </a:r>
            <a:r>
              <a:rPr lang="en-US" b="0" i="1" dirty="0" err="1"/>
              <a:t>fopen</a:t>
            </a:r>
            <a:r>
              <a:rPr lang="en-US" b="0" i="1" dirty="0"/>
              <a:t> </a:t>
            </a:r>
            <a:r>
              <a:rPr lang="en-US" b="0" dirty="0"/>
              <a:t>on a file that does not exist, it will create it, given that you open the file for writing or </a:t>
            </a:r>
            <a:r>
              <a:rPr lang="en-US" b="0" dirty="0" smtClean="0"/>
              <a:t>appending.</a:t>
            </a:r>
          </a:p>
          <a:p>
            <a:r>
              <a:rPr lang="en-US" b="0" i="1" dirty="0" err="1"/>
              <a:t>fopen</a:t>
            </a:r>
            <a:r>
              <a:rPr lang="en-US" b="0" i="1" dirty="0"/>
              <a:t> </a:t>
            </a:r>
            <a:r>
              <a:rPr lang="en-US" b="0" dirty="0"/>
              <a:t>function </a:t>
            </a:r>
            <a:r>
              <a:rPr lang="en-US" b="0" u="sng" dirty="0"/>
              <a:t>needs two important pieces of information </a:t>
            </a:r>
            <a:r>
              <a:rPr lang="en-US" b="0" dirty="0"/>
              <a:t>to operate correctly. </a:t>
            </a:r>
            <a:endParaRPr lang="en-US" b="0" dirty="0" smtClean="0"/>
          </a:p>
          <a:p>
            <a:pPr lvl="1"/>
            <a:r>
              <a:rPr lang="en-US" b="0" dirty="0" smtClean="0"/>
              <a:t>Name </a:t>
            </a:r>
            <a:r>
              <a:rPr lang="en-US" b="0" dirty="0"/>
              <a:t>of the file that we want it to open. </a:t>
            </a:r>
            <a:endParaRPr lang="en-US" b="0" dirty="0" smtClean="0"/>
          </a:p>
          <a:p>
            <a:pPr lvl="1"/>
            <a:r>
              <a:rPr lang="en-US" b="0" dirty="0" smtClean="0"/>
              <a:t>Secondly</a:t>
            </a:r>
            <a:r>
              <a:rPr lang="en-US" b="0" dirty="0"/>
              <a:t>, we must tell the function what we plan on doing with that file (i.e. </a:t>
            </a:r>
            <a:r>
              <a:rPr lang="en-US" b="0" dirty="0">
                <a:solidFill>
                  <a:srgbClr val="C00000"/>
                </a:solidFill>
              </a:rPr>
              <a:t>read</a:t>
            </a:r>
            <a:r>
              <a:rPr lang="en-US" b="0" dirty="0"/>
              <a:t> from the file, </a:t>
            </a:r>
            <a:r>
              <a:rPr lang="en-US" b="0" dirty="0">
                <a:solidFill>
                  <a:srgbClr val="C00000"/>
                </a:solidFill>
              </a:rPr>
              <a:t>write</a:t>
            </a:r>
            <a:r>
              <a:rPr lang="en-US" b="0" dirty="0"/>
              <a:t> information, </a:t>
            </a:r>
            <a:r>
              <a:rPr lang="en-US" b="0" dirty="0" err="1"/>
              <a:t>etc</a:t>
            </a:r>
            <a:r>
              <a:rPr lang="en-US" b="0" dirty="0"/>
              <a:t>). </a:t>
            </a:r>
            <a:endParaRPr lang="en-US" dirty="0"/>
          </a:p>
        </p:txBody>
      </p:sp>
      <p:sp>
        <p:nvSpPr>
          <p:cNvPr id="4" name="Footer Placeholder 3"/>
          <p:cNvSpPr>
            <a:spLocks noGrp="1"/>
          </p:cNvSpPr>
          <p:nvPr>
            <p:ph type="ftr" sz="quarter" idx="11"/>
          </p:nvPr>
        </p:nvSpPr>
        <p:spPr/>
        <p:txBody>
          <a:bodyPr/>
          <a:lstStyle/>
          <a:p>
            <a:r>
              <a:rPr lang="en-US" smtClean="0"/>
              <a:t>Asma Sajid, Lecturer College of Computer science &amp; Information Studies, GCUF</a:t>
            </a:r>
            <a:endParaRPr lang="en-US"/>
          </a:p>
        </p:txBody>
      </p:sp>
      <p:sp>
        <p:nvSpPr>
          <p:cNvPr id="5" name="Slide Number Placeholder 4"/>
          <p:cNvSpPr>
            <a:spLocks noGrp="1"/>
          </p:cNvSpPr>
          <p:nvPr>
            <p:ph type="sldNum" sz="quarter" idx="12"/>
          </p:nvPr>
        </p:nvSpPr>
        <p:spPr/>
        <p:txBody>
          <a:bodyPr/>
          <a:lstStyle/>
          <a:p>
            <a:fld id="{2B761491-5A26-437E-950B-54BBE76886CC}" type="slidenum">
              <a:rPr lang="en-US" smtClean="0"/>
              <a:t>9</a:t>
            </a:fld>
            <a:endParaRPr lang="en-US"/>
          </a:p>
        </p:txBody>
      </p:sp>
    </p:spTree>
    <p:extLst>
      <p:ext uri="{BB962C8B-B14F-4D97-AF65-F5344CB8AC3E}">
        <p14:creationId xmlns:p14="http://schemas.microsoft.com/office/powerpoint/2010/main" val="21155052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125</TotalTime>
  <Words>1074</Words>
  <Application>Microsoft Office PowerPoint</Application>
  <PresentationFormat>On-screen Show (4:3)</PresentationFormat>
  <Paragraphs>114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NewsPrint</vt:lpstr>
      <vt:lpstr>PHP File Handling</vt:lpstr>
      <vt:lpstr>Security Precautions</vt:lpstr>
      <vt:lpstr>Converting HTML into Entities </vt:lpstr>
      <vt:lpstr>Example 1</vt:lpstr>
      <vt:lpstr>explode Function </vt:lpstr>
      <vt:lpstr>explode() Syntax:</vt:lpstr>
      <vt:lpstr>Example 2</vt:lpstr>
      <vt:lpstr>What is output of this code?</vt:lpstr>
      <vt:lpstr>PHP - Files </vt:lpstr>
      <vt:lpstr>fopen() Syntax:</vt:lpstr>
      <vt:lpstr>Types of Modes</vt:lpstr>
      <vt:lpstr>fwrite Function </vt:lpstr>
      <vt:lpstr>fread Function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File Handling</dc:title>
  <dc:creator>hp</dc:creator>
  <cp:lastModifiedBy>hp</cp:lastModifiedBy>
  <cp:revision>34</cp:revision>
  <dcterms:created xsi:type="dcterms:W3CDTF">2012-12-19T16:27:25Z</dcterms:created>
  <dcterms:modified xsi:type="dcterms:W3CDTF">2012-12-19T18:32:42Z</dcterms:modified>
</cp:coreProperties>
</file>