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9" r:id="rId3"/>
    <p:sldId id="258" r:id="rId4"/>
    <p:sldId id="257" r:id="rId5"/>
    <p:sldId id="261" r:id="rId6"/>
    <p:sldId id="260" r:id="rId7"/>
    <p:sldId id="263" r:id="rId8"/>
    <p:sldId id="259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E3FB3-6C5B-4383-8ECF-7ABA769203A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3DD9C-CD4C-4618-9F78-6943F72F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3DD9C-CD4C-4618-9F78-6943F72F2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6FD3-5A42-42C3-A48E-A617770BEB56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6172200" cy="457200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Asma Sajid, College of Computer Science &amp; Information Studies (C2SIS) , GCUF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="1" dirty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D051-47C8-4932-A279-DF40AD354E3E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98B8-97F5-47BF-9913-787DDF6CA88A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F106-DC06-4006-A524-1C2BD8387F65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24600"/>
            <a:ext cx="6172200" cy="457200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Asma Sajid, College of Computer Science &amp; Information Studies (C2SIS) , GCUF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 vert="horz"/>
          <a:lstStyle>
            <a:lvl2pPr>
              <a:defRPr>
                <a:solidFill>
                  <a:srgbClr val="C00000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800" b="1" cap="none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F8DA-2D53-4FC4-96A2-5D96233107D4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324600"/>
            <a:ext cx="56007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Asma Sajid, College of Computer Science &amp; Information Studies (C2SIS) , GCUF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1DB9-9423-4A1D-A9AC-53969B54AFA0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3749040" cy="4876800"/>
          </a:xfrm>
        </p:spPr>
        <p:txBody>
          <a:bodyPr vert="horz"/>
          <a:lstStyle>
            <a:lvl2pPr>
              <a:defRPr>
                <a:solidFill>
                  <a:srgbClr val="FF3300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143000"/>
            <a:ext cx="3749040" cy="4876800"/>
          </a:xfrm>
        </p:spPr>
        <p:txBody>
          <a:bodyPr vert="horz"/>
          <a:lstStyle>
            <a:lvl2pPr>
              <a:defRPr>
                <a:solidFill>
                  <a:srgbClr val="FF3300"/>
                </a:solidFill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EFF-797E-4A84-9CE7-DA7450A798D6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DE2C-E95F-45A0-9D86-172414BD38C6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050F-A06C-4E53-A706-9C1BADD4C534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23D6-1C64-405B-901A-A1DA3637ACFA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A3B2-7D11-4F5F-B0BC-0408A2A935F1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BCAEE-1332-42D0-BE86-6043B9D7FE3A}" type="datetime2">
              <a:rPr lang="en-US" smtClean="0"/>
              <a:t>Saturday, November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Asma Sajid, College of Computer Science &amp; Information Studies (C2SIS) , GCUF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C9A235-7E95-48FE-90B9-0242294A1B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73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HTML TAGS -2</a:t>
            </a:r>
            <a:br>
              <a:rPr lang="en-US" sz="73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6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401669"/>
            <a:ext cx="6684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Using Attributes with HTML Tags</a:t>
            </a:r>
            <a:endParaRPr lang="en-US" sz="20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Autofit/>
          </a:bodyPr>
          <a:lstStyle/>
          <a:p>
            <a:r>
              <a:rPr lang="en-US" dirty="0"/>
              <a:t>HTML Style </a:t>
            </a:r>
            <a:r>
              <a:rPr lang="en-US" dirty="0" smtClean="0"/>
              <a:t>Attribute;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Background-color : </a:t>
            </a:r>
            <a:r>
              <a:rPr lang="en-US" dirty="0" smtClean="0"/>
              <a:t>we use colons : with style, </a:t>
            </a:r>
            <a:r>
              <a:rPr lang="en-US" dirty="0"/>
              <a:t>not = sign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Style attribute can be added in any tag like &lt;body&gt;, &lt;p&gt;,&lt;h1&gt;, &lt;table&gt;</a:t>
            </a:r>
          </a:p>
          <a:p>
            <a:pPr marL="320040" lvl="1" indent="0">
              <a:buNone/>
            </a:pPr>
            <a:r>
              <a:rPr lang="en-US" sz="2000" b="1" dirty="0"/>
              <a:t>&lt;body style="</a:t>
            </a:r>
            <a:r>
              <a:rPr lang="en-US" sz="2000" b="1" dirty="0" err="1">
                <a:solidFill>
                  <a:srgbClr val="0000FF"/>
                </a:solidFill>
              </a:rPr>
              <a:t>background-color:yellow</a:t>
            </a:r>
            <a:r>
              <a:rPr lang="en-US" sz="2000" b="1" dirty="0">
                <a:solidFill>
                  <a:srgbClr val="0000FF"/>
                </a:solidFill>
              </a:rPr>
              <a:t>;</a:t>
            </a:r>
            <a:r>
              <a:rPr lang="en-US" sz="2000" b="1" dirty="0"/>
              <a:t>"&gt;</a:t>
            </a:r>
            <a:br>
              <a:rPr lang="en-US" sz="2000" b="1" dirty="0"/>
            </a:br>
            <a:r>
              <a:rPr lang="en-US" sz="2000" b="1" dirty="0"/>
              <a:t>&lt;h2 style="</a:t>
            </a:r>
            <a:r>
              <a:rPr lang="en-US" sz="2000" b="1" dirty="0" err="1"/>
              <a:t>background-color:red</a:t>
            </a:r>
            <a:r>
              <a:rPr lang="en-US" sz="2000" b="1" dirty="0"/>
              <a:t>;"&gt;This is a heading&lt;/h2&gt;</a:t>
            </a:r>
            <a:br>
              <a:rPr lang="en-US" sz="2000" b="1" dirty="0"/>
            </a:br>
            <a:r>
              <a:rPr lang="en-US" sz="2000" b="1" dirty="0"/>
              <a:t>&lt;p style="</a:t>
            </a:r>
            <a:r>
              <a:rPr lang="en-US" sz="2000" b="1" dirty="0" err="1"/>
              <a:t>background-color:green</a:t>
            </a:r>
            <a:r>
              <a:rPr lang="en-US" sz="2000" b="1" dirty="0"/>
              <a:t>;"&gt;This is a paragraph.&lt;/p</a:t>
            </a:r>
            <a:r>
              <a:rPr lang="en-US" sz="2000" b="1" dirty="0" smtClean="0"/>
              <a:t>&gt;</a:t>
            </a:r>
          </a:p>
          <a:p>
            <a:pPr marL="320040" lvl="1" indent="0">
              <a:buNone/>
            </a:pPr>
            <a:endParaRPr lang="en-US" sz="2000" b="1" dirty="0" smtClean="0"/>
          </a:p>
          <a:p>
            <a:r>
              <a:rPr lang="en-US" b="1" u="sng" dirty="0" smtClean="0"/>
              <a:t>Font</a:t>
            </a:r>
            <a:r>
              <a:rPr lang="en-US" b="1" u="sng" dirty="0"/>
              <a:t>, Color and </a:t>
            </a:r>
            <a:r>
              <a:rPr lang="en-US" b="1" u="sng" dirty="0" smtClean="0"/>
              <a:t>Size </a:t>
            </a:r>
            <a:r>
              <a:rPr lang="en-US" sz="2000" dirty="0" smtClean="0"/>
              <a:t>to change formatting style is preferred in HTML 5. </a:t>
            </a:r>
          </a:p>
          <a:p>
            <a:pPr marL="320040" lvl="1" indent="0">
              <a:buNone/>
            </a:pPr>
            <a:r>
              <a:rPr lang="en-US" sz="2000" b="1" dirty="0"/>
              <a:t>&lt;body&gt;</a:t>
            </a:r>
            <a:br>
              <a:rPr lang="en-US" sz="2000" b="1" dirty="0"/>
            </a:br>
            <a:r>
              <a:rPr lang="en-US" sz="2000" b="1" dirty="0"/>
              <a:t>&lt;h1 style="</a:t>
            </a:r>
            <a:r>
              <a:rPr lang="en-US" sz="2000" b="1" dirty="0" err="1">
                <a:solidFill>
                  <a:srgbClr val="00B050"/>
                </a:solidFill>
              </a:rPr>
              <a:t>font-family:verdana</a:t>
            </a:r>
            <a:r>
              <a:rPr lang="en-US" sz="2000" b="1" dirty="0">
                <a:solidFill>
                  <a:srgbClr val="00B050"/>
                </a:solidFill>
              </a:rPr>
              <a:t>;</a:t>
            </a:r>
            <a:r>
              <a:rPr lang="en-US" sz="2000" b="1" dirty="0"/>
              <a:t>"&gt;A heading&lt;/h1&gt;</a:t>
            </a:r>
            <a:br>
              <a:rPr lang="en-US" sz="2000" b="1" dirty="0"/>
            </a:br>
            <a:r>
              <a:rPr lang="en-US" sz="2000" b="1" dirty="0"/>
              <a:t>&lt;p style="font-family:arial;</a:t>
            </a:r>
            <a:r>
              <a:rPr lang="en-US" sz="2000" b="1" dirty="0">
                <a:solidFill>
                  <a:srgbClr val="7030A0"/>
                </a:solidFill>
              </a:rPr>
              <a:t>color:red;</a:t>
            </a:r>
            <a:r>
              <a:rPr lang="en-US" sz="2000" b="1" dirty="0">
                <a:solidFill>
                  <a:srgbClr val="00B0F0"/>
                </a:solidFill>
              </a:rPr>
              <a:t>font-size:20px;</a:t>
            </a:r>
            <a:r>
              <a:rPr lang="en-US" sz="2000" b="1" dirty="0"/>
              <a:t>"&gt;A paragraph.&lt;/p&gt;</a:t>
            </a:r>
            <a:br>
              <a:rPr lang="en-US" sz="2000" b="1" dirty="0"/>
            </a:br>
            <a:r>
              <a:rPr lang="en-US" sz="2000" b="1" dirty="0"/>
              <a:t>&lt;/</a:t>
            </a:r>
            <a:r>
              <a:rPr lang="en-US" sz="2000" b="1" dirty="0" smtClean="0"/>
              <a:t>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HTML Style Attribute;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r>
              <a:rPr lang="en-US" b="1" u="sng" dirty="0"/>
              <a:t>Text </a:t>
            </a:r>
            <a:r>
              <a:rPr lang="en-US" b="1" u="sng" dirty="0" smtClean="0"/>
              <a:t>Alig</a:t>
            </a:r>
            <a:r>
              <a:rPr lang="en-US" b="1" u="sng" dirty="0"/>
              <a:t>nment </a:t>
            </a:r>
            <a:r>
              <a:rPr lang="en-US" sz="2800" dirty="0"/>
              <a:t>to set the alignment of text in any component. Can be &lt;table&gt; or &lt;body&gt;</a:t>
            </a:r>
          </a:p>
          <a:p>
            <a:pPr marL="320040" lvl="1" indent="0">
              <a:buNone/>
            </a:pPr>
            <a:r>
              <a:rPr lang="en-US" b="1" dirty="0"/>
              <a:t>&lt;h1 style="</a:t>
            </a:r>
            <a:r>
              <a:rPr lang="en-US" b="1" dirty="0" err="1">
                <a:solidFill>
                  <a:schemeClr val="tx1"/>
                </a:solidFill>
              </a:rPr>
              <a:t>text-align:center</a:t>
            </a:r>
            <a:r>
              <a:rPr lang="en-US" b="1" dirty="0">
                <a:solidFill>
                  <a:schemeClr val="tx1"/>
                </a:solidFill>
              </a:rPr>
              <a:t>;</a:t>
            </a:r>
            <a:r>
              <a:rPr lang="en-US" b="1" dirty="0"/>
              <a:t>"&gt;Center-aligned heading&lt;/h1&gt;</a:t>
            </a:r>
            <a:br>
              <a:rPr lang="en-US" b="1" dirty="0"/>
            </a:br>
            <a:endParaRPr lang="en-US" b="1" u="sng" dirty="0" smtClean="0"/>
          </a:p>
          <a:p>
            <a:r>
              <a:rPr lang="en-US" b="1" u="sng" dirty="0" smtClean="0"/>
              <a:t>Possible syntax mistakes: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Don’t use </a:t>
            </a:r>
            <a:r>
              <a:rPr lang="en-US" sz="3200" b="1" dirty="0" smtClean="0"/>
              <a:t>=</a:t>
            </a:r>
            <a:r>
              <a:rPr lang="en-US" dirty="0" smtClean="0"/>
              <a:t> sign in style attribute. Use colon </a:t>
            </a:r>
            <a:r>
              <a:rPr lang="en-US" sz="4000" b="1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don’t </a:t>
            </a:r>
            <a:r>
              <a:rPr lang="en-US" dirty="0"/>
              <a:t>forget to add </a:t>
            </a:r>
            <a:r>
              <a:rPr lang="en-US" dirty="0" smtClean="0"/>
              <a:t>semicolon </a:t>
            </a:r>
            <a:r>
              <a:rPr lang="en-US" sz="3600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after every value of style attribute.</a:t>
            </a:r>
          </a:p>
          <a:p>
            <a:endParaRPr lang="en-US" b="1" u="sng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Tips: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077200" cy="5105400"/>
          </a:xfrm>
        </p:spPr>
        <p:txBody>
          <a:bodyPr>
            <a:normAutofit/>
          </a:bodyPr>
          <a:lstStyle/>
          <a:p>
            <a:r>
              <a:rPr lang="en-US" b="1" dirty="0"/>
              <a:t>Note:</a:t>
            </a:r>
            <a:r>
              <a:rPr lang="en-US" dirty="0"/>
              <a:t> Always add a trailing slash to subfolder references. If you link like this: 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rgbClr val="FF3300"/>
                </a:solidFill>
              </a:rPr>
              <a:t>href</a:t>
            </a:r>
            <a:r>
              <a:rPr lang="en-US" b="1" dirty="0">
                <a:solidFill>
                  <a:srgbClr val="FF3300"/>
                </a:solidFill>
              </a:rPr>
              <a:t>="http://www.w3schools.com/html", </a:t>
            </a:r>
          </a:p>
          <a:p>
            <a:pPr lvl="1"/>
            <a:r>
              <a:rPr lang="en-US" dirty="0"/>
              <a:t>you will generate two requests to the server, the server will first add a slash to the address, and then create a new request like this: </a:t>
            </a:r>
            <a:r>
              <a:rPr lang="en-US" b="1" dirty="0" err="1">
                <a:solidFill>
                  <a:srgbClr val="00B050"/>
                </a:solidFill>
              </a:rPr>
              <a:t>href</a:t>
            </a:r>
            <a:r>
              <a:rPr lang="en-US" b="1" dirty="0">
                <a:solidFill>
                  <a:srgbClr val="00B050"/>
                </a:solidFill>
              </a:rPr>
              <a:t>="http://www.w3schools.com/html/". </a:t>
            </a:r>
          </a:p>
          <a:p>
            <a:pPr lvl="1"/>
            <a:r>
              <a:rPr lang="en-US" dirty="0"/>
              <a:t>So you should write </a:t>
            </a:r>
            <a:r>
              <a:rPr lang="en-US" dirty="0" err="1"/>
              <a:t>url</a:t>
            </a:r>
            <a:r>
              <a:rPr lang="en-US" dirty="0"/>
              <a:t> with last slash as ending .</a:t>
            </a:r>
          </a:p>
          <a:p>
            <a:pPr lvl="4"/>
            <a:r>
              <a:rPr lang="en-US" b="1" dirty="0"/>
              <a:t>http://www.google.com/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6242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Deprecated tags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&lt;font&gt; tag with various attributes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  <a:r>
              <a:rPr lang="en-US" dirty="0"/>
              <a:t>tag with various attributes</a:t>
            </a:r>
            <a:r>
              <a:rPr lang="en-US" dirty="0" smtClean="0"/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&lt;table&gt; tag to create and format table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Ordered, Unordered &amp; Definition Lists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Style Attribute with various formatting values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 smtClean="0"/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Deprecated Tags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tags are deprecated in HTML 5, so one should avoid using them.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57184"/>
              </p:ext>
            </p:extLst>
          </p:nvPr>
        </p:nvGraphicFramePr>
        <p:xfrm>
          <a:off x="609600" y="2286002"/>
          <a:ext cx="7772400" cy="362313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Tags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&lt;center&gt;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Deprecated. Defines centered content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&lt;font&gt; and &lt;</a:t>
                      </a:r>
                      <a:r>
                        <a:rPr lang="en-US" sz="1800" dirty="0" err="1">
                          <a:effectLst/>
                        </a:rPr>
                        <a:t>basefont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Deprecated. Defines HTML fonts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&lt;s&gt; and &lt;strike&gt;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Deprecated. Defines strikethrough text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&lt;u&gt;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Deprecated. Defines underlined 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align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Deprecated. Defines the alignment of 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bgcolor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Deprecated. Defines the background color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Deprecated. Defines the text color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HTML Formatting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&lt;font&gt; </a:t>
            </a:r>
            <a:r>
              <a:rPr lang="en-US" b="1" u="sng" dirty="0" smtClean="0"/>
              <a:t>to specify formatting of fonts.</a:t>
            </a:r>
          </a:p>
          <a:p>
            <a:pPr lvl="1"/>
            <a:r>
              <a:rPr lang="en-US" b="1" dirty="0"/>
              <a:t>&lt;font </a:t>
            </a:r>
            <a:r>
              <a:rPr lang="en-US" b="1" u="sng" dirty="0">
                <a:solidFill>
                  <a:srgbClr val="7030A0"/>
                </a:solidFill>
              </a:rPr>
              <a:t>size="5"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00B050"/>
                </a:solidFill>
              </a:rPr>
              <a:t>face="</a:t>
            </a:r>
            <a:r>
              <a:rPr lang="en-US" b="1" u="sng" dirty="0" err="1">
                <a:solidFill>
                  <a:srgbClr val="00B050"/>
                </a:solidFill>
              </a:rPr>
              <a:t>arial</a:t>
            </a:r>
            <a:r>
              <a:rPr lang="en-US" b="1" u="sng" dirty="0">
                <a:solidFill>
                  <a:srgbClr val="00B050"/>
                </a:solidFill>
              </a:rPr>
              <a:t>"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0000FF"/>
                </a:solidFill>
              </a:rPr>
              <a:t>color="red"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This paragraph is in Arial, size 5, and in red text color.</a:t>
            </a:r>
            <a:br>
              <a:rPr lang="en-US" b="1" dirty="0"/>
            </a:br>
            <a:r>
              <a:rPr lang="en-US" b="1" dirty="0"/>
              <a:t>&lt;/font&gt;</a:t>
            </a:r>
          </a:p>
          <a:p>
            <a:pPr lvl="1"/>
            <a:r>
              <a:rPr lang="en-US" b="1" dirty="0"/>
              <a:t>&lt;font size="3" face="</a:t>
            </a:r>
            <a:r>
              <a:rPr lang="en-US" b="1" dirty="0" err="1"/>
              <a:t>verdana</a:t>
            </a:r>
            <a:r>
              <a:rPr lang="en-US" b="1" dirty="0"/>
              <a:t>" color="blue"&gt;</a:t>
            </a:r>
            <a:br>
              <a:rPr lang="en-US" b="1" dirty="0"/>
            </a:br>
            <a:r>
              <a:rPr lang="en-US" b="1" dirty="0"/>
              <a:t>This paragraph is in Verdana, size 3, and in blue text color.</a:t>
            </a:r>
            <a:br>
              <a:rPr lang="en-US" b="1" dirty="0"/>
            </a:br>
            <a:r>
              <a:rPr lang="en-US" b="1" dirty="0"/>
              <a:t>&lt;/font&gt;</a:t>
            </a:r>
          </a:p>
          <a:p>
            <a:r>
              <a:rPr lang="en-US" b="1" u="sng" dirty="0" smtClean="0"/>
              <a:t>“</a:t>
            </a:r>
            <a:r>
              <a:rPr lang="en-US" b="1" u="sng" dirty="0" err="1" smtClean="0"/>
              <a:t>Bgcolor</a:t>
            </a:r>
            <a:r>
              <a:rPr lang="en-US" b="1" u="sng" dirty="0" smtClean="0"/>
              <a:t>” attribute – to color the background</a:t>
            </a:r>
          </a:p>
          <a:p>
            <a:pPr lvl="1"/>
            <a:r>
              <a:rPr lang="en-US" b="1" dirty="0" smtClean="0"/>
              <a:t>&lt;body </a:t>
            </a:r>
            <a:r>
              <a:rPr lang="en-US" b="1" dirty="0" err="1" smtClean="0"/>
              <a:t>bgcolor</a:t>
            </a:r>
            <a:r>
              <a:rPr lang="en-US" b="1" dirty="0" smtClean="0"/>
              <a:t>=“green”&gt;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page with green color</a:t>
            </a:r>
            <a:r>
              <a:rPr lang="en-US" b="1" dirty="0" smtClean="0"/>
              <a:t>&lt;/body&gt;</a:t>
            </a:r>
          </a:p>
          <a:p>
            <a:pPr marL="320040" lvl="1" indent="0">
              <a:buNone/>
            </a:pPr>
            <a:endParaRPr lang="en-US" b="1" dirty="0" smtClean="0"/>
          </a:p>
          <a:p>
            <a:r>
              <a:rPr lang="en-US" b="1" u="sng" dirty="0" smtClean="0"/>
              <a:t>&lt;center&gt; to align the text into center of page.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</a:p>
          <a:p>
            <a:pPr lvl="1"/>
            <a:r>
              <a:rPr lang="en-US" b="1" dirty="0"/>
              <a:t>&lt;center&gt;we have used here center tag to align the text into center.&lt;/center&gt;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&gt;this text is written after closing of center text</a:t>
            </a:r>
            <a:r>
              <a:rPr lang="en-US" b="1" dirty="0" smtClean="0"/>
              <a:t>...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9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Image</a:t>
            </a:r>
            <a:r>
              <a:rPr lang="en-US" dirty="0" smtClean="0"/>
              <a:t> tag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1219200"/>
            <a:ext cx="8692896" cy="48006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/>
              <a:t>&lt;</a:t>
            </a:r>
            <a:r>
              <a:rPr lang="en-US" b="1" u="sng" dirty="0" err="1" smtClean="0"/>
              <a:t>img</a:t>
            </a:r>
            <a:r>
              <a:rPr lang="en-US" b="1" u="sng" dirty="0" smtClean="0"/>
              <a:t>&gt; </a:t>
            </a:r>
            <a:r>
              <a:rPr lang="en-US" u="sng" dirty="0" smtClean="0"/>
              <a:t>tag </a:t>
            </a:r>
            <a:r>
              <a:rPr lang="en-US" dirty="0" smtClean="0"/>
              <a:t>with “</a:t>
            </a:r>
            <a:r>
              <a:rPr lang="en-US" u="sng" dirty="0" smtClean="0"/>
              <a:t>align</a:t>
            </a:r>
            <a:r>
              <a:rPr lang="en-US" dirty="0" smtClean="0"/>
              <a:t>” attribute to align the image on page.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=“image/pic.jpg” width=“200” height=“100” </a:t>
            </a:r>
            <a:r>
              <a:rPr lang="en-US" b="1" dirty="0" smtClean="0">
                <a:solidFill>
                  <a:schemeClr val="tx1"/>
                </a:solidFill>
              </a:rPr>
              <a:t>align=“top”/</a:t>
            </a:r>
            <a:r>
              <a:rPr lang="en-US" b="1" dirty="0" smtClean="0"/>
              <a:t>&gt; </a:t>
            </a:r>
            <a:r>
              <a:rPr lang="en-US" dirty="0" smtClean="0"/>
              <a:t>you can also use “middle”, bottom is by default.</a:t>
            </a:r>
          </a:p>
          <a:p>
            <a:r>
              <a:rPr lang="en-US" b="1" u="sng" dirty="0"/>
              <a:t>&lt;</a:t>
            </a:r>
            <a:r>
              <a:rPr lang="en-US" b="1" u="sng" dirty="0" err="1"/>
              <a:t>img</a:t>
            </a:r>
            <a:r>
              <a:rPr lang="en-US" b="1" u="sng" dirty="0"/>
              <a:t>&gt; </a:t>
            </a:r>
            <a:r>
              <a:rPr lang="en-US" u="sng" dirty="0"/>
              <a:t>tag with </a:t>
            </a:r>
            <a:r>
              <a:rPr lang="en-US" u="sng" dirty="0" smtClean="0"/>
              <a:t>“alt” </a:t>
            </a:r>
            <a:r>
              <a:rPr lang="en-US" dirty="0" smtClean="0"/>
              <a:t>attribute to show alternative text.</a:t>
            </a:r>
            <a:endParaRPr lang="en-US" dirty="0"/>
          </a:p>
          <a:p>
            <a:pPr lvl="1"/>
            <a:r>
              <a:rPr lang="en-US" b="1" dirty="0" smtClean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smtClean="0"/>
              <a:t>image/pic.jpg</a:t>
            </a:r>
            <a:r>
              <a:rPr lang="en-US" b="1" dirty="0"/>
              <a:t>” </a:t>
            </a:r>
            <a:r>
              <a:rPr lang="en-US" b="1" dirty="0" smtClean="0"/>
              <a:t> </a:t>
            </a:r>
            <a:r>
              <a:rPr lang="en-US" b="1" dirty="0"/>
              <a:t>align=“top” </a:t>
            </a:r>
            <a:r>
              <a:rPr lang="en-US" b="1" dirty="0" smtClean="0">
                <a:solidFill>
                  <a:schemeClr val="tx1"/>
                </a:solidFill>
              </a:rPr>
              <a:t>alt=“logo image”/</a:t>
            </a:r>
            <a:r>
              <a:rPr lang="en-US" b="1" dirty="0" smtClean="0"/>
              <a:t>&gt; </a:t>
            </a:r>
            <a:endParaRPr lang="en-US" dirty="0" smtClean="0"/>
          </a:p>
          <a:p>
            <a:r>
              <a:rPr lang="en-US" b="1" u="sng" dirty="0" smtClean="0"/>
              <a:t>&lt;</a:t>
            </a:r>
            <a:r>
              <a:rPr lang="en-US" b="1" u="sng" dirty="0" err="1" smtClean="0"/>
              <a:t>img</a:t>
            </a:r>
            <a:r>
              <a:rPr lang="en-US" b="1" u="sng" dirty="0"/>
              <a:t>&gt; </a:t>
            </a:r>
            <a:r>
              <a:rPr lang="en-US" u="sng" dirty="0"/>
              <a:t>tag with </a:t>
            </a:r>
            <a:r>
              <a:rPr lang="en-US" u="sng" dirty="0" smtClean="0"/>
              <a:t>“border” </a:t>
            </a:r>
            <a:r>
              <a:rPr lang="en-US" dirty="0"/>
              <a:t>attribute </a:t>
            </a:r>
            <a:r>
              <a:rPr lang="en-US" dirty="0" smtClean="0"/>
              <a:t>to show the image border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smtClean="0"/>
              <a:t>image/pic.jpg</a:t>
            </a:r>
            <a:r>
              <a:rPr lang="en-US" b="1" dirty="0"/>
              <a:t>” </a:t>
            </a:r>
            <a:r>
              <a:rPr lang="en-US" b="1" dirty="0" smtClean="0">
                <a:solidFill>
                  <a:schemeClr val="tx1"/>
                </a:solidFill>
              </a:rPr>
              <a:t>border=“0” </a:t>
            </a:r>
            <a:r>
              <a:rPr lang="en-US" b="1" dirty="0"/>
              <a:t>align=“top” </a:t>
            </a:r>
            <a:r>
              <a:rPr lang="en-US" b="1" dirty="0" smtClean="0">
                <a:solidFill>
                  <a:schemeClr val="tx1"/>
                </a:solidFill>
              </a:rPr>
              <a:t>/&gt;</a:t>
            </a:r>
            <a:endParaRPr lang="en-US" dirty="0" smtClean="0"/>
          </a:p>
          <a:p>
            <a:r>
              <a:rPr lang="en-US" b="1" u="sng" dirty="0" smtClean="0"/>
              <a:t>Creating Hyperlink of an image </a:t>
            </a:r>
            <a:r>
              <a:rPr lang="en-US" dirty="0" smtClean="0"/>
              <a:t>using “</a:t>
            </a:r>
            <a:r>
              <a:rPr lang="en-US" dirty="0" err="1" smtClean="0"/>
              <a:t>href</a:t>
            </a:r>
            <a:r>
              <a:rPr lang="en-US" dirty="0" smtClean="0"/>
              <a:t>” attribute. Means by clicking that image you will go to that page.</a:t>
            </a:r>
          </a:p>
          <a:p>
            <a:pPr lvl="1"/>
            <a:r>
              <a:rPr lang="en-US" b="1" dirty="0"/>
              <a:t>&lt;p&gt;Create a link of an image: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&lt;a</a:t>
            </a:r>
            <a:r>
              <a:rPr lang="en-US" b="1" dirty="0"/>
              <a:t> </a:t>
            </a:r>
            <a:r>
              <a:rPr lang="en-US" b="1" dirty="0" err="1"/>
              <a:t>href</a:t>
            </a:r>
            <a:r>
              <a:rPr lang="en-US" b="1" dirty="0"/>
              <a:t>="default.asp"&gt;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="smiley.gif</a:t>
            </a:r>
            <a:r>
              <a:rPr lang="en-US" b="1" dirty="0" smtClean="0"/>
              <a:t>" </a:t>
            </a:r>
            <a:r>
              <a:rPr lang="en-US" b="1" dirty="0"/>
              <a:t>width="32" height="32" </a:t>
            </a:r>
            <a:r>
              <a:rPr lang="en-US" b="1" dirty="0" smtClean="0"/>
              <a:t>/&gt; </a:t>
            </a:r>
            <a:r>
              <a:rPr lang="en-US" b="1" dirty="0" smtClean="0">
                <a:solidFill>
                  <a:schemeClr val="tx1"/>
                </a:solidFill>
              </a:rPr>
              <a:t>&lt;/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020762"/>
          </a:xfrm>
        </p:spPr>
        <p:txBody>
          <a:bodyPr>
            <a:noAutofit/>
          </a:bodyPr>
          <a:lstStyle/>
          <a:p>
            <a:r>
              <a:rPr lang="en-US" dirty="0"/>
              <a:t>HTML Table Tags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&lt;table&gt; to create table</a:t>
            </a:r>
          </a:p>
          <a:p>
            <a:pPr lvl="1"/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&gt;… for table </a:t>
            </a:r>
            <a:r>
              <a:rPr lang="en-US" sz="1800" b="1" dirty="0" smtClean="0"/>
              <a:t>header</a:t>
            </a:r>
          </a:p>
          <a:p>
            <a:pPr lvl="1"/>
            <a:r>
              <a:rPr lang="en-US" sz="1800" b="1" dirty="0" smtClean="0"/>
              <a:t>&lt;</a:t>
            </a:r>
            <a:r>
              <a:rPr lang="en-US" sz="1800" b="1" dirty="0" err="1" smtClean="0"/>
              <a:t>tr</a:t>
            </a:r>
            <a:r>
              <a:rPr lang="en-US" sz="1800" b="1" dirty="0" smtClean="0"/>
              <a:t>&gt; … for creating a row</a:t>
            </a:r>
          </a:p>
          <a:p>
            <a:pPr lvl="1"/>
            <a:r>
              <a:rPr lang="en-US" sz="1800" b="1" dirty="0" smtClean="0"/>
              <a:t>&lt;td&gt; … for creating a cell within a row</a:t>
            </a:r>
          </a:p>
          <a:p>
            <a:r>
              <a:rPr lang="en-US" b="1" u="sng" dirty="0" smtClean="0"/>
              <a:t>&lt;</a:t>
            </a:r>
            <a:r>
              <a:rPr lang="en-US" b="1" u="sng" dirty="0"/>
              <a:t>t</a:t>
            </a:r>
            <a:r>
              <a:rPr lang="en-US" b="1" u="sng" dirty="0" smtClean="0"/>
              <a:t>able&gt; </a:t>
            </a:r>
            <a:r>
              <a:rPr lang="en-US" b="1" u="sng" dirty="0"/>
              <a:t>and the </a:t>
            </a:r>
            <a:r>
              <a:rPr lang="en-US" b="1" u="sng" dirty="0" smtClean="0"/>
              <a:t>“border” Attribute</a:t>
            </a:r>
          </a:p>
          <a:p>
            <a:pPr lvl="1"/>
            <a:r>
              <a:rPr lang="en-US" b="1" dirty="0"/>
              <a:t>&lt;table border="1"&gt;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tr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&gt;Header 1&lt;/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320040" lvl="1" indent="0"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th</a:t>
            </a:r>
            <a:r>
              <a:rPr lang="en-US" b="1" dirty="0"/>
              <a:t>&gt;Header 2&lt;/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</a:p>
          <a:p>
            <a:pPr marL="320040" lvl="1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 err="1">
                <a:solidFill>
                  <a:srgbClr val="7030A0"/>
                </a:solidFill>
              </a:rPr>
              <a:t>tr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66"/>
                </a:solidFill>
              </a:rPr>
              <a:t>&lt;</a:t>
            </a:r>
            <a:r>
              <a:rPr lang="en-US" b="1" dirty="0" err="1">
                <a:solidFill>
                  <a:srgbClr val="FF0066"/>
                </a:solidFill>
              </a:rPr>
              <a:t>tr</a:t>
            </a:r>
            <a:r>
              <a:rPr lang="en-US" b="1" dirty="0">
                <a:solidFill>
                  <a:srgbClr val="FF0066"/>
                </a:solidFill>
              </a:rPr>
              <a:t>&gt;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 smtClean="0"/>
              <a:t>		&lt;</a:t>
            </a:r>
            <a:r>
              <a:rPr lang="en-US" b="1" dirty="0"/>
              <a:t>td&gt;Row 1, cell 1&lt;/td&gt;</a:t>
            </a:r>
            <a:br>
              <a:rPr lang="en-US" b="1" dirty="0"/>
            </a:br>
            <a:r>
              <a:rPr lang="en-US" b="1" dirty="0" smtClean="0"/>
              <a:t>		&lt;</a:t>
            </a:r>
            <a:r>
              <a:rPr lang="en-US" b="1" dirty="0"/>
              <a:t>td&gt;Row 1, cell 2&lt;/td&gt;</a:t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b="1" dirty="0">
                <a:solidFill>
                  <a:srgbClr val="FF0066"/>
                </a:solidFill>
              </a:rPr>
              <a:t>&lt;/</a:t>
            </a:r>
            <a:r>
              <a:rPr lang="en-US" b="1" dirty="0" err="1">
                <a:solidFill>
                  <a:srgbClr val="FF0066"/>
                </a:solidFill>
              </a:rPr>
              <a:t>tr</a:t>
            </a:r>
            <a:r>
              <a:rPr lang="en-US" b="1" dirty="0">
                <a:solidFill>
                  <a:srgbClr val="FF0066"/>
                </a:solidFill>
              </a:rPr>
              <a:t>&gt;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/>
              <a:t>&lt;/table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&lt;td&gt; </a:t>
            </a:r>
            <a:r>
              <a:rPr lang="en-US" dirty="0"/>
              <a:t>tag can contain text, links, images, lists, forms, other tables</a:t>
            </a:r>
            <a:r>
              <a:rPr lang="en-US" dirty="0" smtClean="0"/>
              <a:t>,.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1487269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Note: </a:t>
            </a:r>
            <a:r>
              <a:rPr lang="en-US" dirty="0" smtClean="0"/>
              <a:t>All browsers display </a:t>
            </a:r>
            <a:r>
              <a:rPr lang="en-US" dirty="0"/>
              <a:t>the text in the &lt;</a:t>
            </a:r>
            <a:r>
              <a:rPr lang="en-US" dirty="0" err="1"/>
              <a:t>th</a:t>
            </a:r>
            <a:r>
              <a:rPr lang="en-US" dirty="0"/>
              <a:t>&gt; element as </a:t>
            </a:r>
            <a:r>
              <a:rPr lang="en-US" b="1" dirty="0"/>
              <a:t>bold</a:t>
            </a:r>
            <a:r>
              <a:rPr lang="en-US" dirty="0"/>
              <a:t> and </a:t>
            </a:r>
            <a:r>
              <a:rPr lang="en-US" b="1" dirty="0"/>
              <a:t>centered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2286000" cy="84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5410200" y="2667000"/>
            <a:ext cx="381000" cy="2819400"/>
          </a:xfrm>
          <a:prstGeom prst="rightBrace">
            <a:avLst>
              <a:gd name="adj1" fmla="val 8333"/>
              <a:gd name="adj2" fmla="val 4934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 Table Tags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3810000"/>
          </a:xfrm>
        </p:spPr>
        <p:txBody>
          <a:bodyPr/>
          <a:lstStyle/>
          <a:p>
            <a:r>
              <a:rPr lang="en-US" b="1" u="sng" dirty="0" smtClean="0"/>
              <a:t>&lt;table&gt; tag with “</a:t>
            </a:r>
            <a:r>
              <a:rPr lang="en-US" b="1" u="sng" dirty="0" err="1" smtClean="0"/>
              <a:t>cellpadding</a:t>
            </a:r>
            <a:r>
              <a:rPr lang="en-US" b="1" u="sng" dirty="0" smtClean="0"/>
              <a:t>” attribute </a:t>
            </a:r>
            <a:r>
              <a:rPr lang="en-US" dirty="0" smtClean="0"/>
              <a:t>to change the size of table.</a:t>
            </a:r>
          </a:p>
          <a:p>
            <a:pPr lvl="1"/>
            <a:r>
              <a:rPr lang="en-US" b="1" dirty="0"/>
              <a:t>&lt;table border="</a:t>
            </a:r>
            <a:r>
              <a:rPr lang="en-US" b="1" dirty="0" smtClean="0"/>
              <a:t>1“ </a:t>
            </a:r>
            <a:r>
              <a:rPr lang="en-US" b="1" dirty="0" err="1" smtClean="0"/>
              <a:t>cellpadding</a:t>
            </a:r>
            <a:r>
              <a:rPr lang="en-US" b="1" dirty="0" smtClean="0"/>
              <a:t>=“10”&gt;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800" b="1" dirty="0" smtClean="0"/>
              <a:t>Zero cell padding means default size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914400"/>
          </a:xfrm>
        </p:spPr>
        <p:txBody>
          <a:bodyPr>
            <a:noAutofit/>
          </a:bodyPr>
          <a:lstStyle/>
          <a:p>
            <a:r>
              <a:rPr lang="en-US" dirty="0"/>
              <a:t>HTML Lists- </a:t>
            </a:r>
            <a:r>
              <a:rPr lang="en-US" sz="2800" dirty="0"/>
              <a:t>(Ordered &amp; Unordered </a:t>
            </a:r>
            <a:r>
              <a:rPr lang="en-US" sz="2800" dirty="0" smtClean="0"/>
              <a:t>lists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4800600"/>
          </a:xfrm>
        </p:spPr>
        <p:txBody>
          <a:bodyPr/>
          <a:lstStyle/>
          <a:p>
            <a:r>
              <a:rPr lang="en-US" b="1" u="sng" dirty="0" smtClean="0"/>
              <a:t>Unordered lists with &lt;</a:t>
            </a:r>
            <a:r>
              <a:rPr lang="en-US" b="1" u="sng" dirty="0" err="1" smtClean="0"/>
              <a:t>ul</a:t>
            </a:r>
            <a:r>
              <a:rPr lang="en-US" b="1" u="sng" dirty="0" smtClean="0"/>
              <a:t>&gt; tag</a:t>
            </a:r>
            <a:r>
              <a:rPr lang="en-US" b="1" dirty="0" smtClean="0"/>
              <a:t> </a:t>
            </a:r>
            <a:r>
              <a:rPr lang="en-US" dirty="0" smtClean="0"/>
              <a:t>to show bullets.</a:t>
            </a:r>
          </a:p>
          <a:p>
            <a:pPr marL="320040" lvl="1" indent="0">
              <a:buNone/>
            </a:pP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dirty="0" smtClean="0"/>
              <a:t>&lt;li&gt;BS Software&lt;/</a:t>
            </a:r>
            <a:r>
              <a:rPr lang="en-US" dirty="0"/>
              <a:t>li&gt;</a:t>
            </a:r>
            <a:br>
              <a:rPr lang="en-US" dirty="0"/>
            </a:br>
            <a:r>
              <a:rPr lang="en-US" dirty="0" smtClean="0"/>
              <a:t>	&lt;li&gt;BS Computer Science&lt;/</a:t>
            </a:r>
            <a:r>
              <a:rPr lang="en-US" dirty="0"/>
              <a:t>li&gt;</a:t>
            </a:r>
            <a:br>
              <a:rPr lang="en-US" dirty="0"/>
            </a:br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endParaRPr lang="en-US" b="1" dirty="0" smtClean="0"/>
          </a:p>
          <a:p>
            <a:r>
              <a:rPr lang="en-US" b="1" u="sng" dirty="0" smtClean="0"/>
              <a:t>Ordered Lists with &lt;</a:t>
            </a:r>
            <a:r>
              <a:rPr lang="en-US" b="1" u="sng" dirty="0" err="1" smtClean="0"/>
              <a:t>ol</a:t>
            </a:r>
            <a:r>
              <a:rPr lang="en-US" b="1" u="sng" dirty="0" smtClean="0"/>
              <a:t>&gt; tag </a:t>
            </a:r>
            <a:r>
              <a:rPr lang="en-US" dirty="0" smtClean="0"/>
              <a:t>to show numberings</a:t>
            </a:r>
          </a:p>
          <a:p>
            <a:pPr marL="320040" lvl="1" indent="0">
              <a:buNone/>
            </a:pP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li&gt;Coffee&lt;/li&gt;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li&gt;Milk&lt;/li&gt;</a:t>
            </a:r>
            <a:br>
              <a:rPr lang="en-US" dirty="0"/>
            </a:br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62" y="2133600"/>
            <a:ext cx="2668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5275118" y="1981200"/>
            <a:ext cx="381000" cy="990600"/>
          </a:xfrm>
          <a:prstGeom prst="rightBrace">
            <a:avLst>
              <a:gd name="adj1" fmla="val 8333"/>
              <a:gd name="adj2" fmla="val 4934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86200" y="3962400"/>
            <a:ext cx="381000" cy="990600"/>
          </a:xfrm>
          <a:prstGeom prst="rightBrace">
            <a:avLst>
              <a:gd name="adj1" fmla="val 8333"/>
              <a:gd name="adj2" fmla="val 4934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92" y="4114800"/>
            <a:ext cx="1287607" cy="66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56388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NOTE: </a:t>
            </a:r>
            <a:r>
              <a:rPr lang="en-US" sz="2000" dirty="0" smtClean="0"/>
              <a:t>Inside </a:t>
            </a:r>
            <a:r>
              <a:rPr lang="en-US" sz="2000" dirty="0"/>
              <a:t>a list item you can put text, line breaks, images, links, other lists,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HTML Definition Lists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399" y="1295400"/>
            <a:ext cx="8296275" cy="5029200"/>
          </a:xfrm>
        </p:spPr>
        <p:txBody>
          <a:bodyPr>
            <a:normAutofit/>
          </a:bodyPr>
          <a:lstStyle/>
          <a:p>
            <a:r>
              <a:rPr lang="en-US" b="1" u="sng" dirty="0"/>
              <a:t>Definition </a:t>
            </a:r>
            <a:r>
              <a:rPr lang="en-US" b="1" u="sng" dirty="0" smtClean="0"/>
              <a:t>Lists with &lt;dl&gt; tag </a:t>
            </a:r>
            <a:r>
              <a:rPr lang="en-US" dirty="0" smtClean="0"/>
              <a:t>to provide description of each item.</a:t>
            </a:r>
            <a:endParaRPr lang="en-US" dirty="0"/>
          </a:p>
          <a:p>
            <a:pPr lvl="1"/>
            <a:r>
              <a:rPr lang="en-US" b="1" u="sng" dirty="0"/>
              <a:t>&lt;dl&gt; tag </a:t>
            </a:r>
            <a:r>
              <a:rPr lang="en-US" dirty="0"/>
              <a:t>defines a definition </a:t>
            </a:r>
            <a:r>
              <a:rPr lang="en-US" dirty="0" smtClean="0"/>
              <a:t>list along with following tags;</a:t>
            </a:r>
            <a:endParaRPr lang="en-US" sz="2200" dirty="0"/>
          </a:p>
          <a:p>
            <a:pPr lvl="2"/>
            <a:r>
              <a:rPr lang="en-US" dirty="0" smtClean="0"/>
              <a:t>&lt;</a:t>
            </a:r>
            <a:r>
              <a:rPr lang="en-US" dirty="0" err="1"/>
              <a:t>dt</a:t>
            </a:r>
            <a:r>
              <a:rPr lang="en-US" dirty="0"/>
              <a:t>&gt; </a:t>
            </a:r>
            <a:r>
              <a:rPr lang="en-US" dirty="0" smtClean="0"/>
              <a:t>defines </a:t>
            </a:r>
            <a:r>
              <a:rPr lang="en-US" dirty="0"/>
              <a:t>the item in the </a:t>
            </a:r>
            <a:r>
              <a:rPr lang="en-US" dirty="0" smtClean="0"/>
              <a:t>list .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/>
              <a:t>&gt; </a:t>
            </a:r>
            <a:r>
              <a:rPr lang="en-US" dirty="0" smtClean="0"/>
              <a:t>describes </a:t>
            </a:r>
            <a:r>
              <a:rPr lang="en-US" dirty="0"/>
              <a:t>the item in the list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/>
              <a:t>&lt;dl&gt;</a:t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dt</a:t>
            </a:r>
            <a:r>
              <a:rPr lang="en-US" sz="2000" b="1" dirty="0">
                <a:solidFill>
                  <a:srgbClr val="00B050"/>
                </a:solidFill>
              </a:rPr>
              <a:t>&gt;Coffee&lt;/</a:t>
            </a:r>
            <a:r>
              <a:rPr lang="en-US" sz="2000" b="1" dirty="0" err="1">
                <a:solidFill>
                  <a:srgbClr val="00B050"/>
                </a:solidFill>
              </a:rPr>
              <a:t>dt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br>
              <a:rPr lang="en-US" sz="2000" b="1" dirty="0">
                <a:solidFill>
                  <a:srgbClr val="00B050"/>
                </a:solidFill>
              </a:rPr>
            </a:br>
            <a:r>
              <a:rPr lang="en-US" sz="2000" b="1" dirty="0" smtClean="0"/>
              <a:t>		</a:t>
            </a:r>
            <a:r>
              <a:rPr lang="en-US" sz="2000" b="1" dirty="0" smtClean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dd</a:t>
            </a:r>
            <a:r>
              <a:rPr lang="en-US" sz="2000" b="1" dirty="0">
                <a:solidFill>
                  <a:srgbClr val="0000FF"/>
                </a:solidFill>
              </a:rPr>
              <a:t>&gt;- black hot drink&lt;/</a:t>
            </a:r>
            <a:r>
              <a:rPr lang="en-US" sz="2000" b="1" dirty="0" err="1">
                <a:solidFill>
                  <a:srgbClr val="0000FF"/>
                </a:solidFill>
              </a:rPr>
              <a:t>dd</a:t>
            </a:r>
            <a:r>
              <a:rPr lang="en-US" sz="2000" b="1" dirty="0">
                <a:solidFill>
                  <a:srgbClr val="0000FF"/>
                </a:solidFill>
              </a:rPr>
              <a:t>&gt;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 smtClean="0"/>
              <a:t>	</a:t>
            </a: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dt</a:t>
            </a:r>
            <a:r>
              <a:rPr lang="en-US" sz="2000" b="1" dirty="0">
                <a:solidFill>
                  <a:srgbClr val="00B050"/>
                </a:solidFill>
              </a:rPr>
              <a:t>&gt;Milk&lt;/</a:t>
            </a:r>
            <a:r>
              <a:rPr lang="en-US" sz="2000" b="1" dirty="0" err="1">
                <a:solidFill>
                  <a:srgbClr val="00B050"/>
                </a:solidFill>
              </a:rPr>
              <a:t>dt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br>
              <a:rPr lang="en-US" sz="2000" b="1" dirty="0">
                <a:solidFill>
                  <a:srgbClr val="00B050"/>
                </a:solidFill>
              </a:rPr>
            </a:br>
            <a:r>
              <a:rPr lang="en-US" sz="2000" b="1" dirty="0" smtClean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</a:rPr>
              <a:t>dd</a:t>
            </a:r>
            <a:r>
              <a:rPr lang="en-US" sz="2000" b="1" dirty="0">
                <a:solidFill>
                  <a:srgbClr val="0000FF"/>
                </a:solidFill>
              </a:rPr>
              <a:t>&gt;- white cold drink&lt;/</a:t>
            </a:r>
            <a:r>
              <a:rPr lang="en-US" sz="2000" b="1" dirty="0" err="1">
                <a:solidFill>
                  <a:srgbClr val="0000FF"/>
                </a:solidFill>
              </a:rPr>
              <a:t>dd</a:t>
            </a:r>
            <a:r>
              <a:rPr lang="en-US" sz="2000" b="1" dirty="0">
                <a:solidFill>
                  <a:srgbClr val="0000FF"/>
                </a:solidFill>
              </a:rPr>
              <a:t>&gt;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b="1" dirty="0"/>
              <a:t>&lt;/dl&gt;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14750"/>
            <a:ext cx="25050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5715000" y="3581400"/>
            <a:ext cx="381000" cy="1600200"/>
          </a:xfrm>
          <a:prstGeom prst="rightBrace">
            <a:avLst>
              <a:gd name="adj1" fmla="val 8333"/>
              <a:gd name="adj2" fmla="val 49345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A235-7E95-48FE-90B9-0242294A1BE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5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447</TotalTime>
  <Words>678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HTML TAGS -2 </vt:lpstr>
      <vt:lpstr>Outline</vt:lpstr>
      <vt:lpstr>Deprecated Tags</vt:lpstr>
      <vt:lpstr>HTML Formatting Tags</vt:lpstr>
      <vt:lpstr>Image tag attributes</vt:lpstr>
      <vt:lpstr>HTML Table Tags</vt:lpstr>
      <vt:lpstr>HTML Table Tags</vt:lpstr>
      <vt:lpstr>HTML Lists- (Ordered &amp; Unordered lists)</vt:lpstr>
      <vt:lpstr>HTML Definition Lists</vt:lpstr>
      <vt:lpstr>HTML Style Attribute;</vt:lpstr>
      <vt:lpstr>HTML Style Attribute;</vt:lpstr>
      <vt:lpstr>Basic Tips: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Jilani</cp:lastModifiedBy>
  <cp:revision>93</cp:revision>
  <dcterms:created xsi:type="dcterms:W3CDTF">2012-09-11T17:32:39Z</dcterms:created>
  <dcterms:modified xsi:type="dcterms:W3CDTF">2021-11-20T10:41:55Z</dcterms:modified>
</cp:coreProperties>
</file>