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56301D-9B11-4782-899E-35A687983BFD}">
          <p14:sldIdLst>
            <p14:sldId id="256"/>
            <p14:sldId id="257"/>
            <p14:sldId id="259"/>
            <p14:sldId id="258"/>
            <p14:sldId id="261"/>
            <p14:sldId id="260"/>
            <p14:sldId id="262"/>
            <p14:sldId id="264"/>
            <p14:sldId id="265"/>
            <p14:sldId id="266"/>
            <p14:sldId id="267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1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FBA6-8326-46D4-AB7B-BBD7F6EE46F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53F04-1171-4BCA-ACBD-08E8B244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3200" b="1" i="0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6B4613-7484-46B5-8979-5F7D732228C8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29375"/>
            <a:ext cx="4324349" cy="292100"/>
          </a:xfrm>
        </p:spPr>
        <p:txBody>
          <a:bodyPr/>
          <a:lstStyle>
            <a:lvl1pPr>
              <a:defRPr>
                <a:solidFill>
                  <a:srgbClr val="FF5050"/>
                </a:solidFill>
              </a:defRPr>
            </a:lvl1pPr>
          </a:lstStyle>
          <a:p>
            <a:r>
              <a:rPr lang="en-US" dirty="0" err="1" smtClean="0"/>
              <a:t>Asma</a:t>
            </a:r>
            <a:r>
              <a:rPr lang="en-US" dirty="0" smtClean="0"/>
              <a:t> </a:t>
            </a:r>
            <a:r>
              <a:rPr lang="en-US" dirty="0" err="1" smtClean="0"/>
              <a:t>Sajid</a:t>
            </a:r>
            <a:r>
              <a:rPr lang="en-US" dirty="0" smtClean="0"/>
              <a:t> ; College of Computer Science &amp; Information Studies, GCUF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09950" y="1417320"/>
            <a:ext cx="5450586" cy="2304288"/>
          </a:xfrm>
        </p:spPr>
        <p:txBody>
          <a:bodyPr>
            <a:norm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B068-516E-4ADC-9E09-2A355D95CF46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B622-0548-4ACE-94FD-FF63AE262BD4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79B6-488A-4A1C-AB0A-1CE972812C75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29375"/>
            <a:ext cx="5162549" cy="292100"/>
          </a:xfrm>
        </p:spPr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095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5547360"/>
          </a:xfrm>
        </p:spPr>
        <p:txBody>
          <a:bodyPr/>
          <a:lstStyle>
            <a:lvl1pPr marL="171450" indent="-173736">
              <a:buClr>
                <a:srgbClr val="FF5050"/>
              </a:buClr>
              <a:buFont typeface="Wingdings" pitchFamily="2" charset="2"/>
              <a:buChar char="q"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344488" indent="-173736">
              <a:buClr>
                <a:schemeClr val="tx1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</a:defRPr>
            </a:lvl2pPr>
            <a:lvl3pPr marL="515938" indent="-173736">
              <a:buClr>
                <a:srgbClr val="7030A0"/>
              </a:buClr>
              <a:buFont typeface="Wingdings" pitchFamily="2" charset="2"/>
              <a:buChar char="v"/>
              <a:defRPr sz="1600"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AC01EA-56C9-4DB2-82E9-5915F6D8536A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6E19-4915-45BA-BCE1-1589C2F1BCB5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5BF4-597A-4C74-80DD-22B68306BE1E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C5350-F10C-4901-B149-C7E445531CCD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0338-6159-4FC3-8B1B-2B2F5743976D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3F178E-BA63-49BF-8D91-7956349AE18A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FB41D5-6931-496B-9D91-18439152A118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4D6CAC33-1D9C-48BC-BF7D-25A273E04D7B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Asma Sajid ; College of Computer Science &amp; Information Studies,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AF5A9C3-E1BE-4108-85BA-BE77C174C2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721473"/>
            <a:ext cx="5120640" cy="1581150"/>
          </a:xfrm>
        </p:spPr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Layouts &amp; Form Designing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457200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Lecture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470525"/>
            <a:ext cx="3352800" cy="1387475"/>
          </a:xfrm>
        </p:spPr>
        <p:txBody>
          <a:bodyPr>
            <a:noAutofit/>
          </a:bodyPr>
          <a:lstStyle/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Submit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submit button is used to send form data to a server.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is sent to the page specified in the form's action attribute.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file defined in the action attribute usually does something with the received </a:t>
            </a:r>
            <a:r>
              <a:rPr lang="en-US" dirty="0" smtClean="0"/>
              <a:t>input.</a:t>
            </a:r>
          </a:p>
          <a:p>
            <a:r>
              <a:rPr lang="en-US" u="sng" dirty="0" smtClean="0"/>
              <a:t>Example code:</a:t>
            </a:r>
          </a:p>
          <a:p>
            <a:pPr marL="0" indent="0">
              <a:buNone/>
            </a:pPr>
            <a:r>
              <a:rPr lang="en-US" dirty="0"/>
              <a:t>&lt;form name="input"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 smtClean="0">
                <a:solidFill>
                  <a:srgbClr val="FF0000"/>
                </a:solidFill>
              </a:rPr>
              <a:t>=“responsePage.asp</a:t>
            </a:r>
            <a:r>
              <a:rPr lang="en-US" dirty="0"/>
              <a:t>" method="get"&gt;</a:t>
            </a:r>
            <a:br>
              <a:rPr lang="en-US" dirty="0"/>
            </a:br>
            <a:r>
              <a:rPr lang="en-US" dirty="0"/>
              <a:t>Username: &lt;input type="text" name="user" /&gt;</a:t>
            </a:r>
            <a:br>
              <a:rPr lang="en-US" dirty="0"/>
            </a:br>
            <a:r>
              <a:rPr lang="en-US" dirty="0"/>
              <a:t>&lt;input type="submit" value="Submit" /&gt;</a:t>
            </a:r>
            <a:br>
              <a:rPr lang="en-US" dirty="0"/>
            </a:br>
            <a:r>
              <a:rPr lang="en-US" dirty="0"/>
              <a:t>&lt;/form&gt; </a:t>
            </a:r>
            <a:endParaRPr lang="en-US" u="sng" dirty="0" smtClean="0"/>
          </a:p>
          <a:p>
            <a:r>
              <a:rPr lang="en-US" u="sng" dirty="0" smtClean="0"/>
              <a:t>Output: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Logic behind forms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1" y="2409825"/>
            <a:ext cx="28289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876550"/>
            <a:ext cx="24765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362200" y="3810000"/>
            <a:ext cx="797646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6655" y="4366736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Once you click on submit button, you will be moved to action page.</a:t>
            </a:r>
            <a:endParaRPr lang="en-US" sz="1400" dirty="0"/>
          </a:p>
        </p:txBody>
      </p:sp>
      <p:cxnSp>
        <p:nvCxnSpPr>
          <p:cNvPr id="7" name="Curved Connector 6"/>
          <p:cNvCxnSpPr>
            <a:stCxn id="4" idx="5"/>
            <a:endCxn id="5123" idx="1"/>
          </p:cNvCxnSpPr>
          <p:nvPr/>
        </p:nvCxnSpPr>
        <p:spPr>
          <a:xfrm rot="5400000" flipH="1" flipV="1">
            <a:off x="4364051" y="2441356"/>
            <a:ext cx="372829" cy="3014867"/>
          </a:xfrm>
          <a:prstGeom prst="curvedConnector4">
            <a:avLst>
              <a:gd name="adj1" fmla="val -61315"/>
              <a:gd name="adj2" fmla="val 51937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6846454" y="685800"/>
            <a:ext cx="2068946" cy="914400"/>
          </a:xfrm>
          <a:prstGeom prst="flowChartInputOutpu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Scripting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3043032" y="762000"/>
            <a:ext cx="2875168" cy="1371600"/>
          </a:xfrm>
          <a:prstGeom prst="cloudCallout">
            <a:avLst>
              <a:gd name="adj1" fmla="val -18262"/>
              <a:gd name="adj2" fmla="val 1493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Need some conditions for verification of input of form..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Double Brace 11"/>
          <p:cNvSpPr/>
          <p:nvPr/>
        </p:nvSpPr>
        <p:spPr>
          <a:xfrm>
            <a:off x="3657600" y="2286000"/>
            <a:ext cx="1600200" cy="1409700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1" idx="2"/>
            <a:endCxn id="9" idx="2"/>
          </p:cNvCxnSpPr>
          <p:nvPr/>
        </p:nvCxnSpPr>
        <p:spPr>
          <a:xfrm flipV="1">
            <a:off x="5915804" y="1143000"/>
            <a:ext cx="1137545" cy="3048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HTML Color pallet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34318055"/>
              </p:ext>
            </p:extLst>
          </p:nvPr>
        </p:nvGraphicFramePr>
        <p:xfrm>
          <a:off x="238124" y="1066800"/>
          <a:ext cx="8591551" cy="316915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9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 Values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 HEX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 RGB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#000000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rgb(0,0,0)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#FF0000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rgb(255,0,0)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#00FF00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rgb(0,255,0)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#0000FF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rgb(0,0,255)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#FFFF00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rgb(255,255,0)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#00FFFF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rgb(0,255,255)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#FF00FF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rgb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(255,0,255)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#C0C0C0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rgb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(192,192,192)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#FFFFFF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rgb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(255,255,255)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67855" y="43434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400" dirty="0"/>
              <a:t>147 color names are defined in the HTML and CSS color specification (17 standard colors plus 130 more</a:t>
            </a:r>
            <a:r>
              <a:rPr lang="en-US" sz="2400" dirty="0" smtClean="0"/>
              <a:t>).</a:t>
            </a:r>
            <a:endParaRPr lang="en-US" sz="2400" dirty="0"/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400" dirty="0"/>
              <a:t>17 standard colors are: aqua, black, blue, fuchsia, gray, grey, green, lime, maroon, navy, olive, purple, red, silver, teal, white, and yellow</a:t>
            </a:r>
            <a:endParaRPr lang="en-US" sz="2400" b="1" spc="30" dirty="0"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Special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&amp;</a:t>
            </a:r>
            <a:r>
              <a:rPr lang="en-US" sz="2800" dirty="0" err="1">
                <a:solidFill>
                  <a:schemeClr val="tx1"/>
                </a:solidFill>
              </a:rPr>
              <a:t>lt</a:t>
            </a:r>
            <a:r>
              <a:rPr lang="en-US" sz="2800" dirty="0">
                <a:solidFill>
                  <a:schemeClr val="tx1"/>
                </a:solidFill>
              </a:rPr>
              <a:t>; </a:t>
            </a:r>
            <a:r>
              <a:rPr lang="en-US" dirty="0"/>
              <a:t>is the same as </a:t>
            </a:r>
            <a:r>
              <a:rPr lang="en-US" sz="2800" dirty="0">
                <a:solidFill>
                  <a:schemeClr val="tx1"/>
                </a:solidFill>
              </a:rPr>
              <a:t>&lt;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&amp;</a:t>
            </a:r>
            <a:r>
              <a:rPr lang="en-US" sz="2800" dirty="0" err="1">
                <a:solidFill>
                  <a:schemeClr val="tx1"/>
                </a:solidFill>
              </a:rPr>
              <a:t>gt</a:t>
            </a:r>
            <a:r>
              <a:rPr lang="en-US" sz="2800" dirty="0">
                <a:solidFill>
                  <a:schemeClr val="tx1"/>
                </a:solidFill>
              </a:rPr>
              <a:t>; </a:t>
            </a:r>
            <a:r>
              <a:rPr lang="en-US" dirty="0"/>
              <a:t>is the same as 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&amp;#169; </a:t>
            </a:r>
            <a:r>
              <a:rPr lang="en-US" dirty="0"/>
              <a:t>is the same as </a:t>
            </a:r>
            <a:r>
              <a:rPr lang="en-US" sz="2800" dirty="0">
                <a:solidFill>
                  <a:schemeClr val="tx1"/>
                </a:solidFill>
              </a:rPr>
              <a:t>©</a:t>
            </a:r>
            <a:r>
              <a:rPr lang="en-US" dirty="0"/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&lt;!-- </a:t>
            </a:r>
            <a:r>
              <a:rPr lang="en-US" dirty="0"/>
              <a:t>This is a comment </a:t>
            </a:r>
            <a:r>
              <a:rPr lang="en-US" sz="2800" dirty="0">
                <a:solidFill>
                  <a:schemeClr val="tx1"/>
                </a:solidFill>
              </a:rPr>
              <a:t>--&gt;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/>
              <a:t>HTML Layouts - Using &lt;div&gt;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005840"/>
            <a:ext cx="8595360" cy="5623560"/>
          </a:xfrm>
        </p:spPr>
        <p:txBody>
          <a:bodyPr>
            <a:normAutofit/>
          </a:bodyPr>
          <a:lstStyle/>
          <a:p>
            <a:r>
              <a:rPr lang="en-US" dirty="0"/>
              <a:t>Most websites have put their content in multiple columns (formatted like a magazine or newspaper).</a:t>
            </a:r>
          </a:p>
          <a:p>
            <a:r>
              <a:rPr lang="en-US" dirty="0"/>
              <a:t>Multiple columns are created by using </a:t>
            </a:r>
            <a:r>
              <a:rPr lang="en-US" u="sng" dirty="0">
                <a:solidFill>
                  <a:schemeClr val="tx1"/>
                </a:solidFill>
              </a:rPr>
              <a:t>&lt;div&gt; </a:t>
            </a:r>
            <a:r>
              <a:rPr lang="en-US" dirty="0"/>
              <a:t>or </a:t>
            </a:r>
            <a:r>
              <a:rPr lang="en-US" dirty="0">
                <a:solidFill>
                  <a:schemeClr val="tx1"/>
                </a:solidFill>
              </a:rPr>
              <a:t>&lt;table&gt; </a:t>
            </a:r>
            <a:r>
              <a:rPr lang="en-US" dirty="0"/>
              <a:t>elements. CSS </a:t>
            </a:r>
            <a:r>
              <a:rPr lang="en-US" dirty="0" smtClean="0"/>
              <a:t>is used </a:t>
            </a:r>
            <a:r>
              <a:rPr lang="en-US" dirty="0"/>
              <a:t>to </a:t>
            </a:r>
            <a:r>
              <a:rPr lang="en-US" dirty="0" smtClean="0"/>
              <a:t>position. </a:t>
            </a:r>
          </a:p>
          <a:p>
            <a:r>
              <a:rPr lang="en-US" dirty="0" smtClean="0"/>
              <a:t> &lt;div&gt; is just like allocating some space for certain type of block or area which can be formatted accordingly.</a:t>
            </a:r>
            <a:endParaRPr lang="en-US" dirty="0"/>
          </a:p>
          <a:p>
            <a:r>
              <a:rPr lang="en-US" dirty="0" smtClean="0"/>
              <a:t> &lt;div&gt; tag are like containers to hold text or any other HTML elements. So with right placement of &lt;div&gt;, we can make;</a:t>
            </a:r>
          </a:p>
          <a:p>
            <a:pPr marL="914400" lvl="1" indent="-285750"/>
            <a:r>
              <a:rPr lang="en-US" dirty="0" smtClean="0"/>
              <a:t>Containers.- hold the other div elements.</a:t>
            </a:r>
          </a:p>
          <a:p>
            <a:pPr marL="914400" lvl="1" indent="-285750"/>
            <a:r>
              <a:rPr lang="en-US" dirty="0" smtClean="0"/>
              <a:t>Headers- for headings, but all of formatting is user specified.</a:t>
            </a:r>
          </a:p>
          <a:p>
            <a:pPr marL="914400" lvl="1" indent="-285750"/>
            <a:r>
              <a:rPr lang="en-US" dirty="0" smtClean="0"/>
              <a:t>Columns &amp; Rows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4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/>
              <a:t>HTML Layouts - Using &lt;div&gt;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use different attributes with div tag.</a:t>
            </a:r>
          </a:p>
          <a:p>
            <a:pPr lvl="1"/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u="sng" dirty="0"/>
              <a:t>width</a:t>
            </a:r>
            <a:r>
              <a:rPr lang="en-US" dirty="0"/>
              <a:t>, </a:t>
            </a:r>
            <a:r>
              <a:rPr lang="en-US" u="sng" dirty="0"/>
              <a:t>height</a:t>
            </a:r>
            <a:r>
              <a:rPr lang="en-US" dirty="0"/>
              <a:t>, </a:t>
            </a:r>
            <a:r>
              <a:rPr lang="en-US" u="sng" dirty="0" smtClean="0"/>
              <a:t>background-color</a:t>
            </a:r>
            <a:r>
              <a:rPr lang="en-US" dirty="0"/>
              <a:t>, </a:t>
            </a:r>
            <a:r>
              <a:rPr lang="en-US" u="sng" dirty="0"/>
              <a:t>style=“…:..;”, float</a:t>
            </a:r>
            <a:r>
              <a:rPr lang="en-US" dirty="0"/>
              <a:t> and many others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 smtClean="0"/>
              <a:t>We can use nested div tags inside one div tag.</a:t>
            </a:r>
          </a:p>
          <a:p>
            <a:r>
              <a:rPr lang="en-US" dirty="0" smtClean="0"/>
              <a:t>Note that same layout can be made using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Example use of &lt;div&gt;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div </a:t>
            </a:r>
            <a:r>
              <a:rPr lang="en-US" u="sng" dirty="0">
                <a:solidFill>
                  <a:schemeClr val="tx1"/>
                </a:solidFill>
              </a:rPr>
              <a:t>id="header"</a:t>
            </a: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style="</a:t>
            </a:r>
            <a:r>
              <a:rPr lang="en-US" u="sng" dirty="0" err="1">
                <a:solidFill>
                  <a:srgbClr val="FFC000"/>
                </a:solidFill>
              </a:rPr>
              <a:t>background-color:yellow</a:t>
            </a:r>
            <a:r>
              <a:rPr lang="en-US" u="sng" dirty="0">
                <a:solidFill>
                  <a:srgbClr val="FFC000"/>
                </a:solidFill>
              </a:rPr>
              <a:t>;</a:t>
            </a:r>
            <a:r>
              <a:rPr lang="en-US" dirty="0"/>
              <a:t> </a:t>
            </a:r>
            <a:r>
              <a:rPr lang="en-US" u="sng" dirty="0" err="1">
                <a:solidFill>
                  <a:srgbClr val="00B050"/>
                </a:solidFill>
              </a:rPr>
              <a:t>font-family:arial</a:t>
            </a:r>
            <a:r>
              <a:rPr lang="en-US" u="sng" dirty="0">
                <a:solidFill>
                  <a:srgbClr val="00B050"/>
                </a:solidFill>
              </a:rPr>
              <a:t>;</a:t>
            </a:r>
            <a:r>
              <a:rPr lang="en-US" dirty="0"/>
              <a:t> </a:t>
            </a:r>
            <a:r>
              <a:rPr lang="en-US" u="sng" dirty="0">
                <a:solidFill>
                  <a:srgbClr val="0070C0"/>
                </a:solidFill>
              </a:rPr>
              <a:t>width:500px;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>
                <a:solidFill>
                  <a:srgbClr val="7030A0"/>
                </a:solidFill>
              </a:rPr>
              <a:t>h2 </a:t>
            </a:r>
            <a:r>
              <a:rPr lang="en-US" dirty="0"/>
              <a:t>style="</a:t>
            </a:r>
            <a:r>
              <a:rPr lang="en-US" dirty="0" err="1"/>
              <a:t>font-color:green</a:t>
            </a:r>
            <a:r>
              <a:rPr lang="en-US" dirty="0"/>
              <a:t>"</a:t>
            </a:r>
            <a:r>
              <a:rPr lang="en-US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 smtClean="0"/>
              <a:t>This </a:t>
            </a:r>
            <a:r>
              <a:rPr lang="en-US" sz="1400" dirty="0"/>
              <a:t>is text in side a div tag.. Having width of 500 and </a:t>
            </a:r>
            <a:r>
              <a:rPr lang="en-US" sz="1400" dirty="0" smtClean="0"/>
              <a:t>background </a:t>
            </a:r>
            <a:r>
              <a:rPr lang="en-US" sz="1400" dirty="0"/>
              <a:t>color is yellow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rgbClr val="7030A0"/>
                </a:solidFill>
              </a:rPr>
              <a:t>h2&gt;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 smtClean="0"/>
              <a:t>&gt; </a:t>
            </a:r>
            <a:r>
              <a:rPr lang="en-US" dirty="0" err="1" smtClean="0"/>
              <a:t>abcccc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 smtClean="0"/>
              <a:t>now </a:t>
            </a:r>
            <a:r>
              <a:rPr lang="en-US" dirty="0"/>
              <a:t>we create another div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86000"/>
                <a:alpha val="90000"/>
              </a:schemeClr>
              <a:schemeClr val="bg1">
                <a:shade val="49000"/>
                <a:satMod val="12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Designing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</a:rPr>
              <a:t>HTML FORMS</a:t>
            </a:r>
            <a:endParaRPr lang="en-US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5928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forms are used to pass data to a server.</a:t>
            </a:r>
          </a:p>
          <a:p>
            <a:r>
              <a:rPr lang="en-US" dirty="0">
                <a:solidFill>
                  <a:schemeClr val="tx1"/>
                </a:solidFill>
              </a:rPr>
              <a:t>A form can contain input elements like </a:t>
            </a:r>
            <a:endParaRPr lang="en-US" dirty="0" smtClean="0">
              <a:solidFill>
                <a:schemeClr val="tx1"/>
              </a:solidFill>
            </a:endParaRPr>
          </a:p>
          <a:p>
            <a:pPr marL="858838" lvl="1" indent="-230188"/>
            <a:r>
              <a:rPr lang="en-US" sz="1800" dirty="0" smtClean="0">
                <a:solidFill>
                  <a:srgbClr val="0070C0"/>
                </a:solidFill>
              </a:rPr>
              <a:t>text </a:t>
            </a:r>
            <a:r>
              <a:rPr lang="en-US" sz="1800" dirty="0">
                <a:solidFill>
                  <a:srgbClr val="0070C0"/>
                </a:solidFill>
              </a:rPr>
              <a:t>fields,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858838" lvl="1" indent="-230188"/>
            <a:r>
              <a:rPr lang="en-US" sz="1800" dirty="0" smtClean="0">
                <a:solidFill>
                  <a:srgbClr val="0070C0"/>
                </a:solidFill>
              </a:rPr>
              <a:t>checkboxes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858838" lvl="1" indent="-230188"/>
            <a:r>
              <a:rPr lang="en-US" sz="1800" dirty="0" smtClean="0">
                <a:solidFill>
                  <a:srgbClr val="0070C0"/>
                </a:solidFill>
              </a:rPr>
              <a:t>radio-buttons</a:t>
            </a:r>
            <a:r>
              <a:rPr lang="en-US" sz="1800" dirty="0">
                <a:solidFill>
                  <a:srgbClr val="0070C0"/>
                </a:solidFill>
              </a:rPr>
              <a:t>, submit buttons and more.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858838" lvl="1" indent="-230188"/>
            <a:r>
              <a:rPr lang="en-US" sz="1800" dirty="0" smtClean="0">
                <a:solidFill>
                  <a:srgbClr val="0070C0"/>
                </a:solidFill>
              </a:rPr>
              <a:t>select </a:t>
            </a:r>
            <a:r>
              <a:rPr lang="en-US" sz="1800" dirty="0">
                <a:solidFill>
                  <a:srgbClr val="0070C0"/>
                </a:solidFill>
              </a:rPr>
              <a:t>lists,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858838" lvl="1" indent="-230188"/>
            <a:r>
              <a:rPr lang="en-US" sz="1800" dirty="0" smtClean="0">
                <a:solidFill>
                  <a:srgbClr val="0070C0"/>
                </a:solidFill>
              </a:rPr>
              <a:t>text area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 marL="858838" lvl="1" indent="-230188"/>
            <a:r>
              <a:rPr lang="en-US" sz="1800" dirty="0" smtClean="0">
                <a:solidFill>
                  <a:srgbClr val="0070C0"/>
                </a:solidFill>
              </a:rPr>
              <a:t>legend</a:t>
            </a:r>
            <a:r>
              <a:rPr lang="en-US" sz="1800" dirty="0">
                <a:solidFill>
                  <a:srgbClr val="0070C0"/>
                </a:solidFill>
              </a:rPr>
              <a:t>, and label elements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u="sng" dirty="0">
                <a:solidFill>
                  <a:srgbClr val="FF5050"/>
                </a:solidFill>
              </a:rPr>
              <a:t>&lt;form&gt; </a:t>
            </a:r>
            <a:r>
              <a:rPr lang="en-US" dirty="0">
                <a:solidFill>
                  <a:schemeClr val="tx1"/>
                </a:solidFill>
              </a:rPr>
              <a:t>tag is used to create an HTML form: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Syntax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&lt;form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rgbClr val="0070C0"/>
                </a:solidFill>
              </a:rPr>
              <a:t>input </a:t>
            </a:r>
            <a:r>
              <a:rPr lang="en-US" dirty="0">
                <a:solidFill>
                  <a:srgbClr val="0070C0"/>
                </a:solidFill>
              </a:rPr>
              <a:t>elements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chemeClr val="tx1"/>
                </a:solidFill>
              </a:rPr>
              <a:t>form&gt;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Important Properties of a 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595360" cy="5928360"/>
          </a:xfrm>
        </p:spPr>
        <p:txBody>
          <a:bodyPr>
            <a:normAutofit/>
          </a:bodyPr>
          <a:lstStyle/>
          <a:p>
            <a:r>
              <a:rPr lang="en-US" dirty="0" smtClean="0"/>
              <a:t>When we create a form, it is understood that it will be used to send some data to server.</a:t>
            </a:r>
          </a:p>
          <a:p>
            <a:r>
              <a:rPr lang="en-US" dirty="0" smtClean="0"/>
              <a:t>Methods of sending data;</a:t>
            </a:r>
          </a:p>
          <a:p>
            <a:pPr marL="803275" lvl="1" indent="-285750"/>
            <a:r>
              <a:rPr lang="en-US" dirty="0" smtClean="0"/>
              <a:t>Get- </a:t>
            </a:r>
            <a:r>
              <a:rPr lang="en-US" sz="1800" b="0" dirty="0" smtClean="0"/>
              <a:t>is not safer. Don’t encrypt information</a:t>
            </a:r>
          </a:p>
          <a:p>
            <a:pPr marL="803275" lvl="1" indent="-285750"/>
            <a:r>
              <a:rPr lang="en-US" dirty="0" smtClean="0"/>
              <a:t>Post- </a:t>
            </a:r>
            <a:r>
              <a:rPr lang="en-US" sz="1800" b="0" dirty="0" smtClean="0"/>
              <a:t>is safer. Encrypts information.</a:t>
            </a:r>
          </a:p>
          <a:p>
            <a:r>
              <a:rPr lang="en-US" dirty="0" smtClean="0"/>
              <a:t>Each form at least has two buttons; </a:t>
            </a:r>
            <a:r>
              <a:rPr lang="en-US" dirty="0" smtClean="0">
                <a:solidFill>
                  <a:srgbClr val="FF5050"/>
                </a:solidFill>
              </a:rPr>
              <a:t>Submit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Reset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form should have some elements that can take input from user.</a:t>
            </a:r>
          </a:p>
          <a:p>
            <a:r>
              <a:rPr lang="en-US" dirty="0" smtClean="0"/>
              <a:t>Every element of form </a:t>
            </a:r>
            <a:r>
              <a:rPr lang="en-US" u="sng" dirty="0" smtClean="0">
                <a:solidFill>
                  <a:schemeClr val="tx1"/>
                </a:solidFill>
              </a:rPr>
              <a:t>should always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be named. </a:t>
            </a:r>
          </a:p>
          <a:p>
            <a:pPr lvl="1"/>
            <a:r>
              <a:rPr lang="en-US" dirty="0" smtClean="0"/>
              <a:t>As every element acts like a variable name that has some value.</a:t>
            </a:r>
          </a:p>
          <a:p>
            <a:pPr lvl="1"/>
            <a:r>
              <a:rPr lang="en-US" dirty="0" smtClean="0"/>
              <a:t>So it should be meaning full.</a:t>
            </a:r>
          </a:p>
          <a:p>
            <a:r>
              <a:rPr lang="en-US" dirty="0" smtClean="0"/>
              <a:t>A form should have  “</a:t>
            </a:r>
            <a:r>
              <a:rPr lang="en-US" u="sng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” attribute. Which will deal with input or show response to user.</a:t>
            </a:r>
          </a:p>
          <a:p>
            <a:r>
              <a:rPr lang="en-US" dirty="0" smtClean="0"/>
              <a:t>Form should have “</a:t>
            </a:r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” attribute as well.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777240"/>
            <a:ext cx="8793480" cy="5547360"/>
          </a:xfrm>
        </p:spPr>
        <p:txBody>
          <a:bodyPr/>
          <a:lstStyle/>
          <a:p>
            <a:r>
              <a:rPr lang="en-US" dirty="0"/>
              <a:t>&lt;input type="text" /&gt; defines a one-line input field that a user can enter text into:</a:t>
            </a:r>
          </a:p>
          <a:p>
            <a:r>
              <a:rPr lang="en-US" u="sng" dirty="0" smtClean="0"/>
              <a:t>Example;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5050"/>
                </a:solidFill>
              </a:rPr>
              <a:t>&lt;form</a:t>
            </a:r>
            <a:r>
              <a:rPr lang="en-US" dirty="0">
                <a:solidFill>
                  <a:srgbClr val="FF5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/>
              <a:t>First name: </a:t>
            </a:r>
            <a:r>
              <a:rPr lang="en-US" sz="2000" dirty="0">
                <a:solidFill>
                  <a:schemeClr val="tx1"/>
                </a:solidFill>
              </a:rPr>
              <a:t>&lt;input type="text" name="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" </a:t>
            </a:r>
            <a:r>
              <a:rPr lang="en-US" sz="2000" dirty="0" smtClean="0">
                <a:solidFill>
                  <a:schemeClr val="tx1"/>
                </a:solidFill>
              </a:rPr>
              <a:t>/&gt; </a:t>
            </a:r>
            <a:r>
              <a:rPr lang="en-US" sz="2000" dirty="0" smtClean="0"/>
              <a:t>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Last name: &lt;input type="text" name="</a:t>
            </a:r>
            <a:r>
              <a:rPr lang="en-US" sz="2000" dirty="0" err="1"/>
              <a:t>lastname</a:t>
            </a:r>
            <a:r>
              <a:rPr lang="en-US" sz="2000" dirty="0"/>
              <a:t>" </a:t>
            </a:r>
            <a:r>
              <a:rPr lang="en-US" sz="2000" dirty="0" smtClean="0"/>
              <a:t>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5050"/>
                </a:solidFill>
              </a:rPr>
              <a:t>&lt;/</a:t>
            </a:r>
            <a:r>
              <a:rPr lang="en-US" dirty="0">
                <a:solidFill>
                  <a:srgbClr val="FF5050"/>
                </a:solidFill>
              </a:rPr>
              <a:t>form&gt; </a:t>
            </a:r>
          </a:p>
          <a:p>
            <a:pPr marL="342900" indent="-342900"/>
            <a:r>
              <a:rPr lang="en-US" u="sng" dirty="0" smtClean="0"/>
              <a:t>Attributes</a:t>
            </a:r>
            <a:r>
              <a:rPr lang="en-US" dirty="0" smtClean="0"/>
              <a:t>; </a:t>
            </a:r>
            <a:r>
              <a:rPr lang="en-US" sz="1800" dirty="0">
                <a:solidFill>
                  <a:schemeClr val="tx1"/>
                </a:solidFill>
              </a:rPr>
              <a:t>&lt;input type="text" name="email" </a:t>
            </a:r>
            <a:r>
              <a:rPr lang="en-US" sz="1800" u="sng" dirty="0">
                <a:solidFill>
                  <a:srgbClr val="00B050"/>
                </a:solidFill>
              </a:rPr>
              <a:t>size="40" </a:t>
            </a:r>
            <a:r>
              <a:rPr lang="en-US" sz="1800" u="sng" dirty="0" err="1">
                <a:solidFill>
                  <a:srgbClr val="C00000"/>
                </a:solidFill>
              </a:rPr>
              <a:t>maxlength</a:t>
            </a:r>
            <a:r>
              <a:rPr lang="en-US" sz="1800" u="sng" dirty="0">
                <a:solidFill>
                  <a:srgbClr val="C00000"/>
                </a:solidFill>
              </a:rPr>
              <a:t>="50" </a:t>
            </a:r>
            <a:r>
              <a:rPr lang="en-US" sz="1800" dirty="0" smtClean="0">
                <a:solidFill>
                  <a:schemeClr val="tx1"/>
                </a:solidFill>
              </a:rPr>
              <a:t>/&gt;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Input types can be; </a:t>
            </a:r>
            <a:r>
              <a:rPr lang="en-US" sz="1800" u="sng" dirty="0" smtClean="0">
                <a:solidFill>
                  <a:srgbClr val="C00000"/>
                </a:solidFill>
              </a:rPr>
              <a:t>text</a:t>
            </a:r>
            <a:r>
              <a:rPr lang="en-US" sz="1800" dirty="0" smtClean="0"/>
              <a:t>, </a:t>
            </a:r>
            <a:r>
              <a:rPr lang="en-US" sz="1800" u="sng" dirty="0" smtClean="0">
                <a:solidFill>
                  <a:srgbClr val="7030A0"/>
                </a:solidFill>
              </a:rPr>
              <a:t>password</a:t>
            </a:r>
            <a:r>
              <a:rPr lang="en-US" sz="1800" dirty="0" smtClean="0"/>
              <a:t>,  </a:t>
            </a:r>
            <a:r>
              <a:rPr lang="en-US" sz="1800" u="sng" dirty="0" smtClean="0">
                <a:solidFill>
                  <a:srgbClr val="FFC000"/>
                </a:solidFill>
              </a:rPr>
              <a:t>checkbox</a:t>
            </a:r>
            <a:r>
              <a:rPr lang="en-US" sz="1800" dirty="0" smtClean="0"/>
              <a:t>, </a:t>
            </a:r>
            <a:r>
              <a:rPr lang="en-US" sz="1800" u="sng" dirty="0" smtClean="0"/>
              <a:t>radio</a:t>
            </a:r>
            <a:r>
              <a:rPr lang="en-US" sz="1800" dirty="0" smtClean="0"/>
              <a:t>, </a:t>
            </a:r>
            <a:r>
              <a:rPr lang="en-US" sz="1800" u="sng" dirty="0" smtClean="0">
                <a:solidFill>
                  <a:schemeClr val="tx1"/>
                </a:solidFill>
              </a:rPr>
              <a:t>submit</a:t>
            </a:r>
            <a:r>
              <a:rPr lang="en-US" sz="1800" dirty="0" smtClean="0"/>
              <a:t>, </a:t>
            </a:r>
            <a:r>
              <a:rPr lang="en-US" sz="1800" u="sng" dirty="0" smtClean="0">
                <a:solidFill>
                  <a:schemeClr val="accent6">
                    <a:lumMod val="75000"/>
                  </a:schemeClr>
                </a:solidFill>
              </a:rPr>
              <a:t>reset</a:t>
            </a:r>
            <a:r>
              <a:rPr lang="en-US" sz="1800" dirty="0" smtClean="0"/>
              <a:t>, </a:t>
            </a:r>
            <a:r>
              <a:rPr lang="en-US" sz="1800" u="sng" dirty="0" smtClean="0">
                <a:solidFill>
                  <a:srgbClr val="FF0066"/>
                </a:solidFill>
              </a:rPr>
              <a:t>hidden</a:t>
            </a:r>
            <a:r>
              <a:rPr lang="en-US" sz="1800" dirty="0" smtClean="0"/>
              <a:t>.</a:t>
            </a:r>
            <a:endParaRPr lang="en-US" dirty="0" smtClean="0"/>
          </a:p>
          <a:p>
            <a:r>
              <a:rPr lang="en-US" dirty="0" smtClean="0"/>
              <a:t>Output of this code;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54808"/>
            <a:ext cx="2862262" cy="101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1"/>
            <a:ext cx="859155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 code;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input type="</a:t>
            </a:r>
            <a:r>
              <a:rPr lang="en-US" sz="2000" dirty="0">
                <a:solidFill>
                  <a:srgbClr val="FF0000"/>
                </a:solidFill>
              </a:rPr>
              <a:t>checkbox</a:t>
            </a:r>
            <a:r>
              <a:rPr lang="en-US" sz="2000" dirty="0"/>
              <a:t>" name="vehicle" value="Bike" /&gt; I have a bike&lt;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  <a:br>
              <a:rPr lang="en-US" sz="2000" dirty="0"/>
            </a:br>
            <a:r>
              <a:rPr lang="en-US" sz="2000" dirty="0"/>
              <a:t>&lt;input type="</a:t>
            </a:r>
            <a:r>
              <a:rPr lang="en-US" sz="2000" dirty="0">
                <a:solidFill>
                  <a:srgbClr val="FF0000"/>
                </a:solidFill>
              </a:rPr>
              <a:t>checkbox</a:t>
            </a:r>
            <a:r>
              <a:rPr lang="en-US" sz="2000" dirty="0"/>
              <a:t>" name="vehicle" value="Car" /&gt; I have a car </a:t>
            </a:r>
            <a:endParaRPr lang="en-US" sz="2000" dirty="0" smtClean="0"/>
          </a:p>
          <a:p>
            <a:r>
              <a:rPr lang="en-US" dirty="0" smtClean="0"/>
              <a:t>Output;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&lt;select&gt;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option&gt;Apples&lt;/option&gt;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option selected="selected"&gt;Bananas&lt;/option&gt;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option&gt;Cherries&lt;/option&gt;</a:t>
            </a:r>
          </a:p>
          <a:p>
            <a:pPr marL="0" indent="0">
              <a:buNone/>
            </a:pPr>
            <a:r>
              <a:rPr lang="en-US" dirty="0"/>
              <a:t>&lt;/select&gt;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06" y="2362200"/>
            <a:ext cx="1852613" cy="91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3850" y="3212107"/>
            <a:ext cx="8591550" cy="6857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1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 smtClean="0"/>
              <a:t>Dropdown menus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7AF5A9C3-E1BE-4108-85BA-BE77C174C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18105</TotalTime>
  <Words>773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Candara</vt:lpstr>
      <vt:lpstr>Tahoma</vt:lpstr>
      <vt:lpstr>Times New Roman</vt:lpstr>
      <vt:lpstr>Tunga</vt:lpstr>
      <vt:lpstr>Wingdings</vt:lpstr>
      <vt:lpstr>Soho</vt:lpstr>
      <vt:lpstr>HTML Layouts &amp; Form Designing</vt:lpstr>
      <vt:lpstr>HTML Layouts - Using &lt;div&gt; Elements</vt:lpstr>
      <vt:lpstr>HTML Layouts - Using &lt;div&gt; Elements</vt:lpstr>
      <vt:lpstr>Example use of &lt;div&gt;</vt:lpstr>
      <vt:lpstr>HTML FORMS</vt:lpstr>
      <vt:lpstr>HTML Forms</vt:lpstr>
      <vt:lpstr>Important Properties of a HTML Form</vt:lpstr>
      <vt:lpstr>Text Fields</vt:lpstr>
      <vt:lpstr>Checkbox</vt:lpstr>
      <vt:lpstr>Submit Button</vt:lpstr>
      <vt:lpstr>Logic behind forms</vt:lpstr>
      <vt:lpstr>HTML Color pallet</vt:lpstr>
      <vt:lpstr>Special Symbols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Admin137</dc:creator>
  <cp:lastModifiedBy>Jilani</cp:lastModifiedBy>
  <cp:revision>93</cp:revision>
  <dcterms:created xsi:type="dcterms:W3CDTF">2012-09-18T07:53:42Z</dcterms:created>
  <dcterms:modified xsi:type="dcterms:W3CDTF">2022-04-12T15:19:59Z</dcterms:modified>
</cp:coreProperties>
</file>