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56301D-9B11-4782-899E-35A687983BFD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FBA6-8326-46D4-AB7B-BBD7F6EE46F7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53F04-1171-4BCA-ACBD-08E8B244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6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3200" b="1" i="0" cap="none" spc="120" baseline="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6B4613-7484-46B5-8979-5F7D732228C8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29375"/>
            <a:ext cx="4324349" cy="292100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409950" y="1417320"/>
            <a:ext cx="5450586" cy="2304288"/>
          </a:xfrm>
        </p:spPr>
        <p:txBody>
          <a:bodyPr>
            <a:normAutofit/>
          </a:bodyPr>
          <a:lstStyle>
            <a:lvl1pPr>
              <a:defRPr sz="4800" b="1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B068-516E-4ADC-9E09-2A355D95CF46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B622-0548-4ACE-94FD-FF63AE262BD4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79B6-488A-4A1C-AB0A-1CE972812C75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429375"/>
            <a:ext cx="5162549" cy="292100"/>
          </a:xfrm>
        </p:spPr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68579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lIns="91440" tIns="45720" rIns="91440" bIns="45720" rtlCol="0" anchor="b" anchorCtr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b="1" cap="all" spc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777240"/>
            <a:ext cx="8595360" cy="554736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 marL="342900" indent="-342900">
              <a:buClr>
                <a:srgbClr val="FF5050"/>
              </a:buClr>
              <a:buFont typeface="Arial" pitchFamily="34" charset="0"/>
              <a:buChar char="•"/>
              <a:defRPr sz="2400" b="1" u="sng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344488" indent="-173736">
              <a:buClr>
                <a:schemeClr val="tx1"/>
              </a:buClr>
              <a:buFont typeface="Wingdings" pitchFamily="2" charset="2"/>
              <a:buChar char="§"/>
              <a:defRPr b="1">
                <a:solidFill>
                  <a:schemeClr val="bg2">
                    <a:lumMod val="10000"/>
                  </a:schemeClr>
                </a:solidFill>
              </a:defRPr>
            </a:lvl2pPr>
            <a:lvl3pPr marL="515938" indent="-173736">
              <a:buClr>
                <a:srgbClr val="7030A0"/>
              </a:buClr>
              <a:buFont typeface="Wingdings" pitchFamily="2" charset="2"/>
              <a:buChar char="v"/>
              <a:defRPr sz="160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1AC01EA-56C9-4DB2-82E9-5915F6D8536A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6E19-4915-45BA-BCE1-1589C2F1BCB5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5BF4-597A-4C74-80DD-22B68306BE1E}" type="datetime1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4C5350-F10C-4901-B149-C7E445531CCD}" type="datetime1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0338-6159-4FC3-8B1B-2B2F5743976D}" type="datetime1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3F178E-BA63-49BF-8D91-7956349AE18A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5FB41D5-6931-496B-9D91-18439152A118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4D6CAC33-1D9C-48BC-BF7D-25A273E04D7B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721473"/>
            <a:ext cx="5120640" cy="1581150"/>
          </a:xfrm>
        </p:spPr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rlemagne Std" pitchFamily="50" charset="0"/>
              </a:rPr>
              <a:t>HTML Frames &amp; </a:t>
            </a:r>
            <a:br>
              <a:rPr lang="en-US" dirty="0" smtClean="0">
                <a:latin typeface="Charlemagne Std" pitchFamily="50" charset="0"/>
              </a:rPr>
            </a:br>
            <a:r>
              <a:rPr lang="en-US" dirty="0" smtClean="0">
                <a:latin typeface="Charlemagne Std" pitchFamily="50" charset="0"/>
              </a:rPr>
              <a:t>CSS</a:t>
            </a:r>
            <a:endParaRPr lang="en-US" dirty="0">
              <a:latin typeface="Charlemagne St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5470525"/>
            <a:ext cx="3352800" cy="1387475"/>
          </a:xfrm>
        </p:spPr>
        <p:txBody>
          <a:bodyPr>
            <a:noAutofit/>
          </a:bodyPr>
          <a:lstStyle/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4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74320" y="777240"/>
            <a:ext cx="8595360" cy="60045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External CSS files</a:t>
            </a:r>
          </a:p>
          <a:p>
            <a:pPr lvl="1"/>
            <a:r>
              <a:rPr lang="en-US" dirty="0" smtClean="0"/>
              <a:t>An external style sheet is ideal when the style is applied to many pages.</a:t>
            </a:r>
          </a:p>
          <a:p>
            <a:pPr lvl="1"/>
            <a:r>
              <a:rPr lang="en-US" dirty="0" smtClean="0"/>
              <a:t> With an external style sheet, you can change the look of an entire Web site by changing one file. </a:t>
            </a:r>
          </a:p>
          <a:p>
            <a:pPr lvl="1"/>
            <a:r>
              <a:rPr lang="en-US" dirty="0" smtClean="0"/>
              <a:t>Each page must link to the style sheet using the &lt;link&gt; tag. The &lt;link&gt; tag goes inside the head section.</a:t>
            </a:r>
          </a:p>
          <a:p>
            <a:pPr lvl="2"/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</a:rPr>
              <a:t>&lt;head&gt; </a:t>
            </a:r>
            <a:r>
              <a:rPr lang="en-US" dirty="0" smtClean="0"/>
              <a:t>tag is used before starting of &lt;body&gt;. Its indicates the browser to include and execute all of instructions written in it.</a:t>
            </a:r>
          </a:p>
          <a:p>
            <a:pPr lvl="2"/>
            <a:r>
              <a:rPr lang="en-US" dirty="0" smtClean="0"/>
              <a:t>Its like including header files of a </a:t>
            </a:r>
            <a:r>
              <a:rPr lang="en-US" dirty="0" err="1" smtClean="0"/>
              <a:t>c++</a:t>
            </a:r>
            <a:r>
              <a:rPr lang="en-US" dirty="0" smtClean="0"/>
              <a:t> program before actual code.</a:t>
            </a:r>
          </a:p>
          <a:p>
            <a:pPr lvl="2"/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</a:rPr>
              <a:t>&lt;link&gt; </a:t>
            </a:r>
            <a:r>
              <a:rPr lang="en-US" dirty="0" smtClean="0"/>
              <a:t>tag contains the name and path of </a:t>
            </a:r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US" sz="1800" b="1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/>
              <a:t>file to be included. </a:t>
            </a:r>
            <a:r>
              <a:rPr lang="en-US" dirty="0" err="1" smtClean="0"/>
              <a:t>E.g</a:t>
            </a:r>
            <a:r>
              <a:rPr lang="en-US" dirty="0" smtClean="0"/>
              <a:t>; “</a:t>
            </a:r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</a:rPr>
              <a:t>design.css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An external style sheet can be written in any text editor. </a:t>
            </a:r>
          </a:p>
          <a:p>
            <a:pPr lvl="1"/>
            <a:r>
              <a:rPr lang="en-US" dirty="0" smtClean="0"/>
              <a:t>The file should not contain any html tags.</a:t>
            </a:r>
          </a:p>
          <a:p>
            <a:pPr marL="170752" lvl="1" indent="0">
              <a:buNone/>
            </a:pPr>
            <a:r>
              <a:rPr lang="en-US" sz="2400" u="sng" spc="30" dirty="0" smtClean="0">
                <a:solidFill>
                  <a:srgbClr val="00349E">
                    <a:lumMod val="60000"/>
                    <a:lumOff val="40000"/>
                  </a:srgbClr>
                </a:solidFill>
              </a:rPr>
              <a:t>Syntax:</a:t>
            </a:r>
          </a:p>
          <a:p>
            <a:pPr marL="170752" lvl="1" indent="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86743"/>
              </p:ext>
            </p:extLst>
          </p:nvPr>
        </p:nvGraphicFramePr>
        <p:xfrm>
          <a:off x="533400" y="5486400"/>
          <a:ext cx="4800600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&lt;head&gt;</a:t>
                      </a:r>
                      <a:br>
                        <a:rPr lang="en-US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&lt;link </a:t>
                      </a:r>
                      <a:r>
                        <a:rPr lang="en-US" sz="18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rel</a:t>
                      </a:r>
                      <a:r>
                        <a:rPr lang="en-US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="</a:t>
                      </a:r>
                      <a:r>
                        <a:rPr lang="en-US" sz="18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stylesheet</a:t>
                      </a:r>
                      <a:r>
                        <a:rPr lang="en-US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" type="text/</a:t>
                      </a:r>
                      <a:r>
                        <a:rPr lang="en-US" sz="18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css</a:t>
                      </a:r>
                      <a:r>
                        <a:rPr lang="en-US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" </a:t>
                      </a:r>
                      <a:r>
                        <a:rPr lang="en-US" sz="18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href</a:t>
                      </a:r>
                      <a:r>
                        <a:rPr lang="en-US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="mystyle.css" /&gt;</a:t>
                      </a:r>
                      <a:br>
                        <a:rPr lang="en-US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&lt;/head&gt;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45922"/>
              </p:ext>
            </p:extLst>
          </p:nvPr>
        </p:nvGraphicFramePr>
        <p:xfrm>
          <a:off x="5486400" y="5486400"/>
          <a:ext cx="3361803" cy="1271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1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1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hr</a:t>
                      </a: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{</a:t>
                      </a:r>
                      <a:r>
                        <a:rPr lang="en-US" sz="14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color:sienna</a:t>
                      </a: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;}</a:t>
                      </a:r>
                      <a:b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 {margin-left:20px;}</a:t>
                      </a:r>
                      <a:b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body {</a:t>
                      </a:r>
                      <a:r>
                        <a:rPr lang="en-US" sz="14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background-image:url</a:t>
                      </a: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("images/back40.gif");}</a:t>
                      </a:r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Curved Connector 9"/>
          <p:cNvCxnSpPr>
            <a:endCxn id="8" idx="0"/>
          </p:cNvCxnSpPr>
          <p:nvPr/>
        </p:nvCxnSpPr>
        <p:spPr>
          <a:xfrm flipV="1">
            <a:off x="1752602" y="5486400"/>
            <a:ext cx="5414699" cy="914400"/>
          </a:xfrm>
          <a:prstGeom prst="curvedConnector4">
            <a:avLst>
              <a:gd name="adj1" fmla="val 51365"/>
              <a:gd name="adj2" fmla="val 119949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7200" y="6096000"/>
            <a:ext cx="2209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34200" y="4876800"/>
            <a:ext cx="12648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mystyle.css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9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Style sheets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28600" y="777240"/>
            <a:ext cx="8641080" cy="554736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/>
              <a:t>An internal style sheet should be used when a single document has a unique style.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define internal styles in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r>
              <a:rPr lang="en-US" dirty="0"/>
              <a:t> section of an HTML page, by using the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&lt;style&gt; </a:t>
            </a:r>
            <a:r>
              <a:rPr lang="en-US" dirty="0"/>
              <a:t>tag, like this:</a:t>
            </a: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170752" lvl="1" indent="0">
              <a:buNone/>
            </a:pPr>
            <a:r>
              <a:rPr lang="en-US" dirty="0" smtClean="0"/>
              <a:t>&lt;</a:t>
            </a:r>
            <a:r>
              <a:rPr lang="en-US" dirty="0"/>
              <a:t>head&gt;</a:t>
            </a:r>
          </a:p>
          <a:p>
            <a:pPr marL="170752" lvl="1" indent="0">
              <a:buNone/>
            </a:pPr>
            <a:r>
              <a:rPr lang="en-US" dirty="0" smtClean="0"/>
              <a:t>	&lt;</a:t>
            </a:r>
            <a:r>
              <a:rPr lang="en-US" dirty="0"/>
              <a:t>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170752" lvl="1" indent="0">
              <a:buNone/>
            </a:pPr>
            <a:r>
              <a:rPr lang="en-US" dirty="0" smtClean="0"/>
              <a:t>		h2 </a:t>
            </a:r>
            <a:r>
              <a:rPr lang="en-US" dirty="0"/>
              <a:t>{</a:t>
            </a:r>
            <a:r>
              <a:rPr lang="en-US" dirty="0" err="1" smtClean="0"/>
              <a:t>color:yellow</a:t>
            </a:r>
            <a:r>
              <a:rPr lang="en-US" dirty="0" smtClean="0"/>
              <a:t>;}</a:t>
            </a:r>
            <a:endParaRPr lang="en-US" dirty="0"/>
          </a:p>
          <a:p>
            <a:pPr marL="170752" lvl="1" indent="0">
              <a:buNone/>
            </a:pPr>
            <a:r>
              <a:rPr lang="en-US" dirty="0" smtClean="0"/>
              <a:t>		p </a:t>
            </a:r>
            <a:r>
              <a:rPr lang="en-US" dirty="0"/>
              <a:t>{margin-left:20px;}</a:t>
            </a:r>
          </a:p>
          <a:p>
            <a:pPr marL="170752" lvl="1" indent="0">
              <a:buNone/>
            </a:pPr>
            <a:r>
              <a:rPr lang="en-US" dirty="0" smtClean="0"/>
              <a:t>		body </a:t>
            </a:r>
            <a:r>
              <a:rPr lang="en-US" dirty="0"/>
              <a:t>{</a:t>
            </a:r>
            <a:r>
              <a:rPr lang="en-US" dirty="0" err="1"/>
              <a:t>background-image:url</a:t>
            </a:r>
            <a:r>
              <a:rPr lang="en-US" dirty="0"/>
              <a:t>("images/back40.gif");}</a:t>
            </a:r>
          </a:p>
          <a:p>
            <a:pPr marL="170752" lvl="1" indent="0">
              <a:buNone/>
            </a:pPr>
            <a:r>
              <a:rPr lang="en-US" dirty="0"/>
              <a:t>	</a:t>
            </a:r>
            <a:r>
              <a:rPr lang="en-US" dirty="0" smtClean="0"/>
              <a:t>&lt;/style&gt;</a:t>
            </a:r>
            <a:endParaRPr lang="en-US" dirty="0"/>
          </a:p>
          <a:p>
            <a:pPr marL="170752" lvl="1" indent="0">
              <a:buNone/>
            </a:pPr>
            <a:r>
              <a:rPr lang="en-US" dirty="0"/>
              <a:t>&lt;/head&gt;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4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style sheets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use inline styles you use the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en-US" sz="2400" dirty="0"/>
              <a:t> </a:t>
            </a:r>
            <a:r>
              <a:rPr lang="en-US" dirty="0"/>
              <a:t>attribute in the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relevant</a:t>
            </a:r>
            <a:r>
              <a:rPr lang="en-US" dirty="0"/>
              <a:t>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tag</a:t>
            </a:r>
            <a:r>
              <a:rPr lang="en-US" dirty="0"/>
              <a:t>. The style attribute can contain any CSS </a:t>
            </a:r>
            <a:r>
              <a:rPr lang="en-US" dirty="0" smtClean="0"/>
              <a:t>property.</a:t>
            </a:r>
          </a:p>
          <a:p>
            <a:pPr lvl="1"/>
            <a:r>
              <a:rPr lang="en-US" dirty="0" smtClean="0"/>
              <a:t>But using inline style sheets, removes the main goal of style sheets.</a:t>
            </a:r>
          </a:p>
          <a:p>
            <a:pPr lvl="1"/>
            <a:r>
              <a:rPr lang="en-US" sz="2400" u="sng" spc="30" dirty="0" smtClean="0">
                <a:solidFill>
                  <a:srgbClr val="00349E">
                    <a:lumMod val="60000"/>
                    <a:lumOff val="40000"/>
                  </a:srgbClr>
                </a:solidFill>
              </a:rPr>
              <a:t>Syntax: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p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en-US" u="sng" dirty="0"/>
              <a:t>="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color:sienna;margin-left:20px</a:t>
            </a:r>
            <a:r>
              <a:rPr lang="en-US" dirty="0"/>
              <a:t>"&gt;This is a paragraph.&lt;/p&gt;</a:t>
            </a:r>
          </a:p>
        </p:txBody>
      </p:sp>
    </p:spTree>
    <p:extLst>
      <p:ext uri="{BB962C8B-B14F-4D97-AF65-F5344CB8AC3E}">
        <p14:creationId xmlns:p14="http://schemas.microsoft.com/office/powerpoint/2010/main" val="364245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Style Sheets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74320" y="777240"/>
            <a:ext cx="8595360" cy="608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What if some </a:t>
            </a:r>
            <a:r>
              <a:rPr lang="en-US" dirty="0"/>
              <a:t>properties have been set for the same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selector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in different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style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sheets </a:t>
            </a:r>
            <a:r>
              <a:rPr lang="en-US" dirty="0" smtClean="0"/>
              <a:t>? Then which property will be inherited?</a:t>
            </a:r>
          </a:p>
          <a:p>
            <a:pPr lvl="2"/>
            <a:r>
              <a:rPr lang="en-US" dirty="0" smtClean="0"/>
              <a:t>Like  in external CSS,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h3</a:t>
            </a:r>
            <a:r>
              <a:rPr lang="en-US" dirty="0" smtClean="0"/>
              <a:t> is defined like </a:t>
            </a:r>
          </a:p>
          <a:p>
            <a:pPr lvl="2"/>
            <a:r>
              <a:rPr lang="en-US" dirty="0" smtClean="0"/>
              <a:t>And </a:t>
            </a:r>
            <a:r>
              <a:rPr lang="en-US" dirty="0"/>
              <a:t>an internal style sheet has 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h3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selector</a:t>
            </a:r>
          </a:p>
          <a:p>
            <a:pPr marL="170752" lvl="1" indent="0">
              <a:buNone/>
            </a:pPr>
            <a:r>
              <a:rPr lang="en-US" sz="2400" u="sng" spc="3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ANSWER: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page with the internal style sheet also links to the external style sheet the properties for </a:t>
            </a:r>
            <a:r>
              <a:rPr lang="en-US" dirty="0" smtClean="0"/>
              <a:t>h3. then out put will be;</a:t>
            </a:r>
          </a:p>
          <a:p>
            <a:pPr lvl="1"/>
            <a:endParaRPr lang="en-US" dirty="0"/>
          </a:p>
          <a:p>
            <a:pPr marL="170752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Priority/ Cascading order of style sheets;</a:t>
            </a:r>
          </a:p>
          <a:p>
            <a:pPr marL="627952" lvl="1" indent="-457200">
              <a:buFont typeface="+mj-lt"/>
              <a:buAutoNum type="arabicParenR"/>
            </a:pPr>
            <a:r>
              <a:rPr lang="en-US" dirty="0"/>
              <a:t>Inline style (inside an HTML element)</a:t>
            </a:r>
          </a:p>
          <a:p>
            <a:pPr marL="627952" lvl="1" indent="-457200">
              <a:buFont typeface="+mj-lt"/>
              <a:buAutoNum type="arabicParenR"/>
            </a:pPr>
            <a:r>
              <a:rPr lang="en-US" dirty="0"/>
              <a:t>Internal style sheet (in the head section)</a:t>
            </a:r>
          </a:p>
          <a:p>
            <a:pPr marL="627952" lvl="1" indent="-457200">
              <a:buFont typeface="+mj-lt"/>
              <a:buAutoNum type="arabicParenR"/>
            </a:pPr>
            <a:r>
              <a:rPr lang="en-US" dirty="0"/>
              <a:t>External style sheet</a:t>
            </a:r>
          </a:p>
          <a:p>
            <a:pPr marL="627952" lvl="1" indent="-457200">
              <a:buFont typeface="+mj-lt"/>
              <a:buAutoNum type="arabicParenR"/>
            </a:pPr>
            <a:r>
              <a:rPr lang="en-US" dirty="0"/>
              <a:t>Browser </a:t>
            </a:r>
            <a:r>
              <a:rPr lang="en-US" dirty="0" smtClean="0"/>
              <a:t>default</a:t>
            </a:r>
          </a:p>
          <a:p>
            <a:pPr marL="170752" lvl="1" indent="0">
              <a:buNone/>
            </a:pPr>
            <a:r>
              <a:rPr lang="en-US" dirty="0" smtClean="0"/>
              <a:t>So , </a:t>
            </a:r>
            <a:r>
              <a:rPr lang="en-US" dirty="0"/>
              <a:t>the external style sheet </a:t>
            </a:r>
            <a:r>
              <a:rPr lang="en-US" dirty="0" smtClean="0"/>
              <a:t>will be  </a:t>
            </a:r>
            <a:r>
              <a:rPr lang="en-US" u="sng" dirty="0" err="1" smtClean="0">
                <a:solidFill>
                  <a:srgbClr val="FF0000"/>
                </a:solidFill>
              </a:rPr>
              <a:t>overrided</a:t>
            </a:r>
            <a:r>
              <a:rPr lang="en-US" dirty="0" smtClean="0"/>
              <a:t> by the </a:t>
            </a:r>
            <a:r>
              <a:rPr lang="en-US" dirty="0"/>
              <a:t>internal style </a:t>
            </a:r>
            <a:r>
              <a:rPr lang="en-US" dirty="0" smtClean="0"/>
              <a:t>sheet.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76800" y="2133600"/>
            <a:ext cx="21336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429000"/>
            <a:ext cx="1676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00200"/>
            <a:ext cx="1905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>
            <a:endCxn id="4100" idx="1"/>
          </p:cNvCxnSpPr>
          <p:nvPr/>
        </p:nvCxnSpPr>
        <p:spPr>
          <a:xfrm>
            <a:off x="4876800" y="2371725"/>
            <a:ext cx="2514600" cy="181927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181205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3581400" y="3581400"/>
            <a:ext cx="1143000" cy="4572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1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761999"/>
          </a:xfrm>
        </p:spPr>
        <p:txBody>
          <a:bodyPr>
            <a:normAutofit/>
          </a:bodyPr>
          <a:lstStyle/>
          <a:p>
            <a:r>
              <a:rPr lang="en-US" dirty="0"/>
              <a:t>HTML Frames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Intoduction</a:t>
            </a:r>
            <a:endParaRPr lang="en-US" dirty="0" smtClean="0"/>
          </a:p>
          <a:p>
            <a:pPr lvl="1"/>
            <a:r>
              <a:rPr lang="en-US" u="none" dirty="0" smtClean="0"/>
              <a:t>Frames are used to design the layouts of a web page.</a:t>
            </a:r>
          </a:p>
          <a:p>
            <a:pPr lvl="1"/>
            <a:r>
              <a:rPr lang="en-US" u="none" dirty="0" smtClean="0"/>
              <a:t>With </a:t>
            </a:r>
            <a:r>
              <a:rPr lang="en-US" u="none" dirty="0"/>
              <a:t>frames, you can display more than one HTML document in the same browser </a:t>
            </a:r>
            <a:r>
              <a:rPr lang="en-US" u="none" dirty="0" smtClean="0"/>
              <a:t>window.</a:t>
            </a:r>
          </a:p>
          <a:p>
            <a:pPr lvl="1"/>
            <a:r>
              <a:rPr lang="en-US" u="none" dirty="0" smtClean="0"/>
              <a:t>Each </a:t>
            </a:r>
            <a:r>
              <a:rPr lang="en-US" u="none" dirty="0"/>
              <a:t>HTML document is called a frame, and each frame is independent of the others</a:t>
            </a:r>
            <a:r>
              <a:rPr lang="en-US" u="none" dirty="0" smtClean="0"/>
              <a:t>.</a:t>
            </a:r>
          </a:p>
          <a:p>
            <a:pPr lvl="0"/>
            <a:r>
              <a:rPr lang="en-US" dirty="0" smtClean="0">
                <a:solidFill>
                  <a:srgbClr val="00349E">
                    <a:lumMod val="60000"/>
                    <a:lumOff val="40000"/>
                  </a:srgbClr>
                </a:solidFill>
              </a:rPr>
              <a:t>Disadvantages</a:t>
            </a:r>
          </a:p>
          <a:p>
            <a:pPr lvl="1"/>
            <a:r>
              <a:rPr lang="en-US" dirty="0" smtClean="0"/>
              <a:t>Frames </a:t>
            </a:r>
            <a:r>
              <a:rPr lang="en-US" dirty="0"/>
              <a:t>are not expected to be supported in future versions of HTML</a:t>
            </a:r>
          </a:p>
          <a:p>
            <a:pPr lvl="1"/>
            <a:r>
              <a:rPr lang="en-US" dirty="0" smtClean="0"/>
              <a:t>Frames </a:t>
            </a:r>
            <a:r>
              <a:rPr lang="en-US" dirty="0"/>
              <a:t>are difficult to use. (Printing the entire page is difficult).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web developer must keep track of more HTML documents</a:t>
            </a:r>
          </a:p>
          <a:p>
            <a:pPr lvl="1"/>
            <a:endParaRPr lang="en-US" dirty="0" smtClean="0">
              <a:solidFill>
                <a:srgbClr val="00349E">
                  <a:lumMod val="60000"/>
                  <a:lumOff val="40000"/>
                </a:srgbClr>
              </a:solidFill>
            </a:endParaRPr>
          </a:p>
          <a:p>
            <a:pPr lvl="1"/>
            <a:endParaRPr lang="en-US" u="none" dirty="0" smtClean="0"/>
          </a:p>
          <a:p>
            <a:pPr marL="170752" lvl="1" indent="0">
              <a:buNone/>
            </a:pPr>
            <a:endParaRPr lang="en-US" u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2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&lt;frameset&gt; element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74320" y="777240"/>
            <a:ext cx="8595360" cy="5547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&lt;frameset&gt;</a:t>
            </a:r>
          </a:p>
          <a:p>
            <a:pPr lvl="1"/>
            <a:r>
              <a:rPr lang="en-US" dirty="0" smtClean="0"/>
              <a:t>Holds </a:t>
            </a:r>
            <a:r>
              <a:rPr lang="en-US" dirty="0"/>
              <a:t>one or more frame elements.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frame element can hold a separate </a:t>
            </a:r>
            <a:r>
              <a:rPr lang="en-US" dirty="0" smtClean="0"/>
              <a:t>document.</a:t>
            </a:r>
          </a:p>
          <a:p>
            <a:pPr lvl="1"/>
            <a:r>
              <a:rPr lang="en-US" dirty="0"/>
              <a:t>frameset element states HOW MANY columns or rows there will be in the </a:t>
            </a:r>
            <a:r>
              <a:rPr lang="en-US" dirty="0" smtClean="0"/>
              <a:t>frameset.</a:t>
            </a:r>
          </a:p>
          <a:p>
            <a:pPr lvl="1"/>
            <a:r>
              <a:rPr lang="en-US" dirty="0" smtClean="0"/>
              <a:t>Size of each frame can also be varied and changed.</a:t>
            </a:r>
          </a:p>
          <a:p>
            <a:pPr lvl="2"/>
            <a:r>
              <a:rPr lang="en-US" dirty="0" smtClean="0"/>
              <a:t>This size is defined in terms of either Percentage or in pixels.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frame</a:t>
            </a:r>
            <a:r>
              <a:rPr lang="en-US" dirty="0"/>
              <a:t>&gt; tag defines one particular window (frame) within a </a:t>
            </a:r>
            <a:r>
              <a:rPr lang="en-US" dirty="0" smtClean="0"/>
              <a:t>frameset.</a:t>
            </a:r>
          </a:p>
          <a:p>
            <a:pPr lvl="1"/>
            <a:r>
              <a:rPr lang="en-US" dirty="0" smtClean="0"/>
              <a:t>Position of frame can also be specified. It can be either top, bottom, left or down frame.</a:t>
            </a:r>
          </a:p>
          <a:p>
            <a:pPr lvl="1"/>
            <a:r>
              <a:rPr lang="en-US" sz="2400" u="sng" spc="30" dirty="0" smtClean="0">
                <a:solidFill>
                  <a:srgbClr val="00349E">
                    <a:lumMod val="60000"/>
                    <a:lumOff val="40000"/>
                  </a:srgbClr>
                </a:solidFill>
              </a:rPr>
              <a:t>Syntax</a:t>
            </a:r>
          </a:p>
          <a:p>
            <a:pPr marL="342202" lvl="2" indent="0">
              <a:buNone/>
            </a:pPr>
            <a:r>
              <a:rPr lang="en-US" b="1" spc="3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b="1" spc="30" dirty="0">
                <a:solidFill>
                  <a:srgbClr val="FF0000"/>
                </a:solidFill>
              </a:rPr>
              <a:t>&lt;frameset </a:t>
            </a:r>
            <a:r>
              <a:rPr lang="en-US" b="1" spc="30" dirty="0" smtClean="0">
                <a:solidFill>
                  <a:schemeClr val="bg2">
                    <a:lumMod val="10000"/>
                  </a:schemeClr>
                </a:solidFill>
              </a:rPr>
              <a:t>cols=“25%”, “75</a:t>
            </a:r>
            <a:r>
              <a:rPr lang="en-US" b="1" spc="30" dirty="0">
                <a:solidFill>
                  <a:schemeClr val="bg2">
                    <a:lumMod val="10000"/>
                  </a:schemeClr>
                </a:solidFill>
              </a:rPr>
              <a:t>%”</a:t>
            </a:r>
            <a:r>
              <a:rPr lang="en-US" b="1" spc="30" dirty="0">
                <a:solidFill>
                  <a:srgbClr val="FF0000"/>
                </a:solidFill>
              </a:rPr>
              <a:t>&gt;</a:t>
            </a:r>
          </a:p>
          <a:p>
            <a:pPr marL="342202" lvl="2" indent="0">
              <a:buNone/>
            </a:pPr>
            <a:r>
              <a:rPr lang="en-US" b="1" spc="3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b="1" spc="30" dirty="0" smtClean="0">
                <a:solidFill>
                  <a:schemeClr val="bg2">
                    <a:lumMod val="10000"/>
                  </a:schemeClr>
                </a:solidFill>
              </a:rPr>
              <a:t>	&lt;frame </a:t>
            </a:r>
            <a:r>
              <a:rPr lang="en-US" b="1" spc="30" dirty="0" err="1" smtClean="0">
                <a:solidFill>
                  <a:schemeClr val="bg2">
                    <a:lumMod val="10000"/>
                  </a:schemeClr>
                </a:solidFill>
              </a:rPr>
              <a:t>src</a:t>
            </a:r>
            <a:r>
              <a:rPr lang="en-US" b="1" spc="30" dirty="0" smtClean="0">
                <a:solidFill>
                  <a:schemeClr val="bg2">
                    <a:lumMod val="10000"/>
                  </a:schemeClr>
                </a:solidFill>
              </a:rPr>
              <a:t>=“page.html”/&gt;</a:t>
            </a:r>
          </a:p>
          <a:p>
            <a:pPr marL="342202" lvl="2" indent="0">
              <a:buNone/>
            </a:pPr>
            <a:r>
              <a:rPr lang="en-US" b="1" spc="3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b="1" spc="30" dirty="0" smtClean="0">
                <a:solidFill>
                  <a:schemeClr val="bg2">
                    <a:lumMod val="10000"/>
                  </a:schemeClr>
                </a:solidFill>
              </a:rPr>
              <a:t>	&lt;frame </a:t>
            </a:r>
            <a:r>
              <a:rPr lang="en-US" b="1" spc="30" dirty="0" err="1" smtClean="0">
                <a:solidFill>
                  <a:schemeClr val="bg2">
                    <a:lumMod val="10000"/>
                  </a:schemeClr>
                </a:solidFill>
              </a:rPr>
              <a:t>src</a:t>
            </a:r>
            <a:r>
              <a:rPr lang="en-US" b="1" spc="30" dirty="0" smtClean="0">
                <a:solidFill>
                  <a:schemeClr val="bg2">
                    <a:lumMod val="10000"/>
                  </a:schemeClr>
                </a:solidFill>
              </a:rPr>
              <a:t>=“page2.html”/&gt;</a:t>
            </a:r>
            <a:endParaRPr lang="en-US" b="1" u="sng" spc="30" dirty="0">
              <a:solidFill>
                <a:schemeClr val="bg2">
                  <a:lumMod val="10000"/>
                </a:schemeClr>
              </a:solidFill>
            </a:endParaRPr>
          </a:p>
          <a:p>
            <a:pPr marL="342202" lvl="2" indent="0">
              <a:buNone/>
            </a:pPr>
            <a:endParaRPr lang="en-US" b="1" u="sng" spc="3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202" lvl="2" indent="0">
              <a:buNone/>
            </a:pPr>
            <a:r>
              <a:rPr lang="en-US" b="1" spc="3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b="1" spc="30" dirty="0" smtClean="0">
                <a:solidFill>
                  <a:srgbClr val="FF0000"/>
                </a:solidFill>
              </a:rPr>
              <a:t>&lt;/frameset&gt;</a:t>
            </a:r>
          </a:p>
          <a:p>
            <a:pPr marL="342202" lvl="2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4114800"/>
            <a:ext cx="30480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4191000"/>
            <a:ext cx="838200" cy="228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Page.html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3200" y="4207164"/>
            <a:ext cx="1981200" cy="228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Page2.html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8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frames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Create pages that will be use to show in frames.</a:t>
            </a:r>
          </a:p>
          <a:p>
            <a:pPr lvl="1"/>
            <a:r>
              <a:rPr lang="en-US" dirty="0" smtClean="0"/>
              <a:t>Then using frameset, create frames and provide the paths of those web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Important;</a:t>
            </a:r>
          </a:p>
          <a:p>
            <a:pPr lvl="1"/>
            <a:r>
              <a:rPr lang="en-US" dirty="0"/>
              <a:t>You cannot use the &lt;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body</a:t>
            </a:r>
            <a:r>
              <a:rPr lang="en-US" dirty="0"/>
              <a:t>&gt;&lt;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/body</a:t>
            </a:r>
            <a:r>
              <a:rPr lang="en-US" dirty="0"/>
              <a:t>&gt; tags together with the &lt;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frameset</a:t>
            </a:r>
            <a:r>
              <a:rPr lang="en-US" dirty="0"/>
              <a:t>&gt;&lt;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/frameset</a:t>
            </a:r>
            <a:r>
              <a:rPr lang="en-US" dirty="0"/>
              <a:t>&gt; </a:t>
            </a:r>
            <a:r>
              <a:rPr lang="en-US" dirty="0" smtClean="0"/>
              <a:t>tags.</a:t>
            </a:r>
          </a:p>
          <a:p>
            <a:pPr lvl="1"/>
            <a:r>
              <a:rPr lang="en-US" dirty="0"/>
              <a:t>If a frame has visible borders, the user can resize it by dragging the border. </a:t>
            </a:r>
            <a:endParaRPr lang="en-US" dirty="0" smtClean="0"/>
          </a:p>
          <a:p>
            <a:pPr lvl="2"/>
            <a:r>
              <a:rPr lang="en-US" dirty="0" smtClean="0"/>
              <a:t>To </a:t>
            </a:r>
            <a:r>
              <a:rPr lang="en-US" dirty="0"/>
              <a:t>prevent a user from doing this, you can add </a:t>
            </a:r>
            <a:r>
              <a:rPr lang="en-US" sz="1800" b="1" dirty="0" err="1">
                <a:solidFill>
                  <a:schemeClr val="bg2">
                    <a:lumMod val="10000"/>
                  </a:schemeClr>
                </a:solidFill>
              </a:rPr>
              <a:t>noresize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="</a:t>
            </a:r>
            <a:r>
              <a:rPr lang="en-US" sz="1800" b="1" dirty="0" err="1">
                <a:solidFill>
                  <a:schemeClr val="bg2">
                    <a:lumMod val="10000"/>
                  </a:schemeClr>
                </a:solidFill>
              </a:rPr>
              <a:t>noresize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" </a:t>
            </a:r>
            <a:r>
              <a:rPr lang="en-US" dirty="0"/>
              <a:t>to the &lt;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frame</a:t>
            </a:r>
            <a:r>
              <a:rPr lang="en-US" dirty="0"/>
              <a:t>&gt; tag</a:t>
            </a:r>
            <a:endParaRPr lang="en-US" dirty="0" smtClean="0"/>
          </a:p>
          <a:p>
            <a:pPr lvl="1"/>
            <a:r>
              <a:rPr lang="en-US" dirty="0" smtClean="0"/>
              <a:t>Some of browsers don’t support frames. </a:t>
            </a:r>
          </a:p>
          <a:p>
            <a:pPr lvl="1"/>
            <a:r>
              <a:rPr lang="en-US" dirty="0" smtClean="0"/>
              <a:t>For those include &lt;</a:t>
            </a:r>
            <a:r>
              <a:rPr lang="en-US" dirty="0" err="1" smtClean="0"/>
              <a:t>noframes</a:t>
            </a:r>
            <a:r>
              <a:rPr lang="en-US" dirty="0" smtClean="0"/>
              <a:t>&gt; in the code.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add a &lt;</a:t>
            </a:r>
            <a:r>
              <a:rPr lang="en-US" dirty="0" err="1"/>
              <a:t>noframes</a:t>
            </a:r>
            <a:r>
              <a:rPr lang="en-US" dirty="0"/>
              <a:t>&gt; tag containing some text for browsers that do not support frames, </a:t>
            </a:r>
            <a:endParaRPr lang="en-US" dirty="0" smtClean="0"/>
          </a:p>
          <a:p>
            <a:pPr lvl="2"/>
            <a:r>
              <a:rPr lang="en-US" dirty="0" smtClean="0"/>
              <a:t>You </a:t>
            </a:r>
            <a:r>
              <a:rPr lang="en-US" dirty="0"/>
              <a:t>will have to enclose the text in &lt;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body</a:t>
            </a:r>
            <a:r>
              <a:rPr lang="en-US" dirty="0"/>
              <a:t>&gt;&lt;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/body</a:t>
            </a:r>
            <a:r>
              <a:rPr lang="en-US" dirty="0"/>
              <a:t>&gt; tags</a:t>
            </a:r>
          </a:p>
        </p:txBody>
      </p:sp>
    </p:spTree>
    <p:extLst>
      <p:ext uri="{BB962C8B-B14F-4D97-AF65-F5344CB8AC3E}">
        <p14:creationId xmlns:p14="http://schemas.microsoft.com/office/powerpoint/2010/main" val="205520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Iframes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iframe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is used to display a web page within a web page</a:t>
            </a:r>
            <a:r>
              <a:rPr lang="en-US" dirty="0" smtClean="0"/>
              <a:t>.</a:t>
            </a:r>
          </a:p>
          <a:p>
            <a:pPr marL="170752" lvl="1" indent="0">
              <a:buNone/>
            </a:pPr>
            <a:endParaRPr lang="en-US" sz="2400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70752" lvl="1" indent="0">
              <a:buNone/>
            </a:pPr>
            <a:r>
              <a:rPr lang="en-US" sz="24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 for adding &lt;</a:t>
            </a:r>
            <a:r>
              <a:rPr lang="en-US" sz="2400" u="sng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iframe</a:t>
            </a:r>
            <a:r>
              <a:rPr lang="en-US" sz="24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i="1" dirty="0"/>
              <a:t>URL</a:t>
            </a:r>
            <a:r>
              <a:rPr lang="en-US" dirty="0"/>
              <a:t>"&gt;&lt;/</a:t>
            </a:r>
            <a:r>
              <a:rPr lang="en-US" dirty="0" err="1"/>
              <a:t>iframe</a:t>
            </a:r>
            <a:r>
              <a:rPr lang="en-US" dirty="0"/>
              <a:t>&gt; </a:t>
            </a:r>
            <a:endParaRPr lang="en-US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="demo_iframe.htm" </a:t>
            </a:r>
            <a:r>
              <a:rPr lang="en-US" dirty="0" err="1"/>
              <a:t>frameborder</a:t>
            </a:r>
            <a:r>
              <a:rPr lang="en-US" dirty="0"/>
              <a:t>="0"&gt;&lt;/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1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29000" y="1752600"/>
            <a:ext cx="5120640" cy="698127"/>
          </a:xfrm>
        </p:spPr>
        <p:txBody>
          <a:bodyPr/>
          <a:lstStyle/>
          <a:p>
            <a:r>
              <a:rPr lang="en-US" u="sng" dirty="0" smtClean="0"/>
              <a:t>Introduction 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05200" y="2286000"/>
            <a:ext cx="5450586" cy="2621280"/>
          </a:xfrm>
        </p:spPr>
        <p:txBody>
          <a:bodyPr>
            <a:noAutofit/>
          </a:bodyPr>
          <a:lstStyle/>
          <a:p>
            <a:r>
              <a:rPr lang="en-US" sz="5400" dirty="0" smtClean="0"/>
              <a:t>Cascading Style Sheets (CSS)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7759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74320" y="777240"/>
            <a:ext cx="8595360" cy="5928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    </a:t>
            </a:r>
            <a:r>
              <a:rPr lang="en-US" dirty="0"/>
              <a:t>CSS stands for Cascading Style Sheets</a:t>
            </a:r>
          </a:p>
          <a:p>
            <a:pPr lvl="1"/>
            <a:r>
              <a:rPr lang="en-US" dirty="0"/>
              <a:t>    Styles define how to display HTML elements</a:t>
            </a:r>
          </a:p>
          <a:p>
            <a:pPr lvl="1"/>
            <a:r>
              <a:rPr lang="en-US" dirty="0"/>
              <a:t>    Styles were added to HTML 4.0 to solve a problem</a:t>
            </a:r>
          </a:p>
          <a:p>
            <a:pPr lvl="1"/>
            <a:r>
              <a:rPr lang="en-US" dirty="0"/>
              <a:t>    External Style Sheets can save a lot of work</a:t>
            </a:r>
          </a:p>
          <a:p>
            <a:pPr lvl="1"/>
            <a:r>
              <a:rPr lang="en-US" dirty="0"/>
              <a:t>    External Style Sheets are stored in CSS </a:t>
            </a:r>
            <a:r>
              <a:rPr lang="en-US" dirty="0" smtClean="0"/>
              <a:t>files.</a:t>
            </a:r>
          </a:p>
          <a:p>
            <a:pPr lvl="1"/>
            <a:r>
              <a:rPr lang="en-US" sz="2400" u="sng" spc="30" dirty="0" smtClean="0">
                <a:solidFill>
                  <a:srgbClr val="00349E">
                    <a:lumMod val="60000"/>
                    <a:lumOff val="40000"/>
                  </a:srgbClr>
                </a:solidFill>
              </a:rPr>
              <a:t>Advantages &amp; History</a:t>
            </a:r>
          </a:p>
          <a:p>
            <a:pPr lvl="1"/>
            <a:r>
              <a:rPr lang="en-US" dirty="0" smtClean="0"/>
              <a:t>Formatting of entire website has become much easier.</a:t>
            </a:r>
          </a:p>
          <a:p>
            <a:pPr lvl="2"/>
            <a:r>
              <a:rPr lang="en-US" dirty="0" smtClean="0"/>
              <a:t>HTML </a:t>
            </a:r>
            <a:r>
              <a:rPr lang="en-US" dirty="0"/>
              <a:t>was never intended to contain tags for formatting a document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HTML 4.0, all formatting could be removed from the </a:t>
            </a:r>
            <a:r>
              <a:rPr lang="en-US" dirty="0" smtClean="0"/>
              <a:t>HTML and styling can be done using CSS.</a:t>
            </a:r>
          </a:p>
          <a:p>
            <a:pPr lvl="1"/>
            <a:r>
              <a:rPr lang="en-US" dirty="0" smtClean="0"/>
              <a:t>CSS provides uniform formatting and styling.</a:t>
            </a:r>
          </a:p>
          <a:p>
            <a:pPr lvl="2"/>
            <a:r>
              <a:rPr lang="en-US" dirty="0" smtClean="0"/>
              <a:t>Developer does have to worry to each time change the font size, style, backgrounds.</a:t>
            </a:r>
            <a:endParaRPr lang="en-US" dirty="0"/>
          </a:p>
          <a:p>
            <a:pPr lvl="1"/>
            <a:r>
              <a:rPr lang="en-US" dirty="0" smtClean="0"/>
              <a:t>CSS makes life easier</a:t>
            </a:r>
          </a:p>
          <a:p>
            <a:pPr lvl="2"/>
            <a:r>
              <a:rPr lang="en-US" dirty="0" smtClean="0"/>
              <a:t>Styles </a:t>
            </a:r>
            <a:r>
              <a:rPr lang="en-US" dirty="0"/>
              <a:t>are normally saved in external 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US" sz="1800" b="1" dirty="0" err="1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/>
              <a:t>files. External style sheets enable you to change the appearance and layout of all the pages in a Web site, just by editing one single file!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5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using CSS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ways of inserting a style sheet:</a:t>
            </a:r>
          </a:p>
          <a:p>
            <a:pPr lvl="1"/>
            <a:r>
              <a:rPr lang="en-US" dirty="0"/>
              <a:t>External style sheet</a:t>
            </a:r>
          </a:p>
          <a:p>
            <a:pPr lvl="1"/>
            <a:r>
              <a:rPr lang="en-US" dirty="0"/>
              <a:t>Internal style sheet</a:t>
            </a:r>
          </a:p>
          <a:p>
            <a:pPr lvl="1"/>
            <a:r>
              <a:rPr lang="en-US" dirty="0"/>
              <a:t>Inline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90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Custom 1">
      <a:dk1>
        <a:srgbClr val="E90062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TC101790493[[fn=SOHO]]</Template>
  <TotalTime>889</TotalTime>
  <Words>986</Words>
  <Application>Microsoft Office PowerPoint</Application>
  <PresentationFormat>On-screen Show (4:3)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Candara</vt:lpstr>
      <vt:lpstr>Charlemagne Std</vt:lpstr>
      <vt:lpstr>Tahoma</vt:lpstr>
      <vt:lpstr>Tunga</vt:lpstr>
      <vt:lpstr>Wingdings</vt:lpstr>
      <vt:lpstr>Soho</vt:lpstr>
      <vt:lpstr>HTML Frames &amp;  CSS</vt:lpstr>
      <vt:lpstr>HTML Frames</vt:lpstr>
      <vt:lpstr>&lt;frameset&gt; element</vt:lpstr>
      <vt:lpstr>Steps to create frames</vt:lpstr>
      <vt:lpstr>Tips</vt:lpstr>
      <vt:lpstr>HTML Iframes</vt:lpstr>
      <vt:lpstr>Cascading Style Sheets (CSS)</vt:lpstr>
      <vt:lpstr>CSS Introduction</vt:lpstr>
      <vt:lpstr>Ways of using CSS</vt:lpstr>
      <vt:lpstr>External Style sheets</vt:lpstr>
      <vt:lpstr>Internal Style sheets</vt:lpstr>
      <vt:lpstr>Inline style sheets</vt:lpstr>
      <vt:lpstr>Multiple Style Sheets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Admin137</dc:creator>
  <cp:lastModifiedBy>Jilani</cp:lastModifiedBy>
  <cp:revision>143</cp:revision>
  <dcterms:created xsi:type="dcterms:W3CDTF">2012-09-18T07:53:42Z</dcterms:created>
  <dcterms:modified xsi:type="dcterms:W3CDTF">2021-11-20T10:46:02Z</dcterms:modified>
</cp:coreProperties>
</file>