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74" r:id="rId3"/>
    <p:sldId id="275" r:id="rId4"/>
    <p:sldId id="262" r:id="rId5"/>
    <p:sldId id="263" r:id="rId6"/>
    <p:sldId id="264" r:id="rId7"/>
    <p:sldId id="271" r:id="rId8"/>
    <p:sldId id="272" r:id="rId9"/>
    <p:sldId id="27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6301D-9B11-4782-899E-35A687983BFD}">
          <p14:sldIdLst>
            <p14:sldId id="261"/>
            <p14:sldId id="274"/>
            <p14:sldId id="275"/>
            <p14:sldId id="262"/>
            <p14:sldId id="263"/>
            <p14:sldId id="264"/>
            <p14:sldId id="271"/>
            <p14:sldId id="272"/>
            <p14:sldId id="27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FBA6-8326-46D4-AB7B-BBD7F6EE46F7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53F04-1171-4BCA-ACBD-08E8B244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3200" b="1" i="0" cap="none" spc="120" baseline="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6B4613-7484-46B5-8979-5F7D732228C8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29375"/>
            <a:ext cx="4324349" cy="292100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09950" y="1417320"/>
            <a:ext cx="5450586" cy="2304288"/>
          </a:xfrm>
        </p:spPr>
        <p:txBody>
          <a:bodyPr>
            <a:normAutofit/>
          </a:bodyPr>
          <a:lstStyle>
            <a:lvl1pPr>
              <a:defRPr sz="4800" b="1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B068-516E-4ADC-9E09-2A355D95CF4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B622-0548-4ACE-94FD-FF63AE262BD4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79B6-488A-4A1C-AB0A-1CE972812C75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29375"/>
            <a:ext cx="5162549" cy="292100"/>
          </a:xfrm>
        </p:spPr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 anchorCtr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54736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marL="342900" indent="-342900">
              <a:buClr>
                <a:srgbClr val="FF5050"/>
              </a:buClr>
              <a:buFont typeface="Arial" pitchFamily="34" charset="0"/>
              <a:buChar char="•"/>
              <a:defRPr sz="2400" b="1" u="sng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344488" indent="-173736">
              <a:buClr>
                <a:schemeClr val="tx1"/>
              </a:buClr>
              <a:buFont typeface="Wingdings" pitchFamily="2" charset="2"/>
              <a:buChar char="§"/>
              <a:defRPr sz="1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2pPr>
            <a:lvl3pPr marL="515938" indent="-173736">
              <a:buClr>
                <a:srgbClr val="7030A0"/>
              </a:buClr>
              <a:buFont typeface="Wingdings" pitchFamily="2" charset="2"/>
              <a:buChar char="v"/>
              <a:defRPr lang="en-US" sz="1600" b="1" kern="1200" cap="none" spc="0" dirty="0" smtClean="0">
                <a:ln>
                  <a:noFill/>
                </a:ln>
                <a:solidFill>
                  <a:srgbClr val="FF0066"/>
                </a:solidFill>
                <a:effectLst/>
                <a:latin typeface="+mn-lt"/>
                <a:ea typeface="+mn-ea"/>
                <a:cs typeface="Tahoma" pitchFamily="34" charset="0"/>
              </a:defRPr>
            </a:lvl3pPr>
            <a:lvl4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4pPr>
            <a:lvl5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AC01EA-56C9-4DB2-82E9-5915F6D8536A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6E19-4915-45BA-BCE1-1589C2F1BCB5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5BF4-597A-4C74-80DD-22B68306BE1E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C5350-F10C-4901-B149-C7E445531CCD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0338-6159-4FC3-8B1B-2B2F5743976D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3F178E-BA63-49BF-8D91-7956349AE18A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FB41D5-6931-496B-9D91-18439152A118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4D6CAC33-1D9C-48BC-BF7D-25A273E04D7B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0" y="990600"/>
            <a:ext cx="5120640" cy="698127"/>
          </a:xfrm>
        </p:spPr>
        <p:txBody>
          <a:bodyPr/>
          <a:lstStyle/>
          <a:p>
            <a:r>
              <a:rPr lang="en-US" u="sng" dirty="0" smtClean="0"/>
              <a:t>Hands on </a:t>
            </a:r>
            <a:endParaRPr lang="en-US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31309" y="1306945"/>
            <a:ext cx="5450586" cy="3581400"/>
          </a:xfrm>
        </p:spPr>
        <p:txBody>
          <a:bodyPr>
            <a:noAutofit/>
          </a:bodyPr>
          <a:lstStyle/>
          <a:p>
            <a:r>
              <a:rPr lang="en-US" sz="5400" dirty="0" smtClean="0"/>
              <a:t>Advanced Cascading Style Sheets (CSS)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759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effects to images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Transparent Image Effect</a:t>
            </a:r>
          </a:p>
          <a:p>
            <a:pPr lvl="1"/>
            <a:r>
              <a:rPr lang="en-US" dirty="0"/>
              <a:t>The CSS3 property for transparency is </a:t>
            </a:r>
            <a:r>
              <a:rPr lang="en-US" dirty="0" smtClean="0"/>
              <a:t>opacity.</a:t>
            </a:r>
          </a:p>
          <a:p>
            <a:pPr lvl="1"/>
            <a:r>
              <a:rPr lang="en-US" dirty="0" smtClean="0"/>
              <a:t>We can set value for opacity.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The opacity property can take a value from </a:t>
            </a:r>
            <a:r>
              <a:rPr lang="en-US" sz="2000" u="sng" dirty="0">
                <a:solidFill>
                  <a:srgbClr val="FF0066"/>
                </a:solidFill>
              </a:rPr>
              <a:t>0.0 - 1.0</a:t>
            </a:r>
            <a:r>
              <a:rPr lang="en-US" dirty="0"/>
              <a:t>. A lower value makes the element more transparent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E9</a:t>
            </a:r>
            <a:r>
              <a:rPr lang="en-US" dirty="0"/>
              <a:t>, Firefox, Chrome, Opera, and Safari use the property </a:t>
            </a:r>
            <a:r>
              <a:rPr lang="en-US" u="sng" dirty="0">
                <a:solidFill>
                  <a:schemeClr val="tx1"/>
                </a:solidFill>
              </a:rPr>
              <a:t>opacity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for </a:t>
            </a:r>
            <a:r>
              <a:rPr lang="en-US" u="sng" dirty="0">
                <a:solidFill>
                  <a:schemeClr val="tx1"/>
                </a:solidFill>
              </a:rPr>
              <a:t>transparency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IE8 and earlier use </a:t>
            </a:r>
            <a:r>
              <a:rPr lang="en-US" dirty="0" err="1"/>
              <a:t>filter:alpha</a:t>
            </a:r>
            <a:r>
              <a:rPr lang="en-US" dirty="0"/>
              <a:t>(opacity=x).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x can take a value from </a:t>
            </a:r>
            <a:r>
              <a:rPr lang="en-US" u="sng" dirty="0">
                <a:solidFill>
                  <a:schemeClr val="tx1"/>
                </a:solidFill>
              </a:rPr>
              <a:t>0 - 100</a:t>
            </a:r>
            <a:r>
              <a:rPr lang="en-US" dirty="0"/>
              <a:t>. A lower value makes the element more transparent. 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35956"/>
            <a:ext cx="576749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71" y="152401"/>
            <a:ext cx="1602003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71" y="1752600"/>
            <a:ext cx="1602004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30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effects to </a:t>
            </a:r>
            <a:r>
              <a:rPr lang="en-US" dirty="0" smtClean="0"/>
              <a:t>images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Hover Image </a:t>
            </a:r>
            <a:r>
              <a:rPr lang="en-US" dirty="0" smtClean="0"/>
              <a:t>Effect</a:t>
            </a:r>
          </a:p>
          <a:p>
            <a:pPr lvl="1"/>
            <a:r>
              <a:rPr lang="en-US" dirty="0"/>
              <a:t>The first CSS block </a:t>
            </a:r>
            <a:r>
              <a:rPr lang="en-US" dirty="0" smtClean="0"/>
              <a:t>will be similar </a:t>
            </a:r>
            <a:r>
              <a:rPr lang="en-US" dirty="0"/>
              <a:t>to the code in </a:t>
            </a:r>
            <a:r>
              <a:rPr lang="en-US" dirty="0" smtClean="0"/>
              <a:t>transparency example.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addition, we </a:t>
            </a:r>
            <a:r>
              <a:rPr lang="en-US" dirty="0" smtClean="0"/>
              <a:t>need to added </a:t>
            </a:r>
            <a:r>
              <a:rPr lang="en-US" dirty="0"/>
              <a:t>what should happen when a user hover over one of the images.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 </a:t>
            </a:r>
            <a:r>
              <a:rPr lang="en-US" u="sng" dirty="0"/>
              <a:t>we want the image to NOT be transparent </a:t>
            </a:r>
            <a:r>
              <a:rPr lang="en-US" dirty="0"/>
              <a:t>when the user hover over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CSS for this is: </a:t>
            </a:r>
            <a:r>
              <a:rPr lang="en-US" u="sng" dirty="0" smtClean="0">
                <a:solidFill>
                  <a:srgbClr val="FF0066"/>
                </a:solidFill>
              </a:rPr>
              <a:t>opacity=1</a:t>
            </a:r>
            <a:r>
              <a:rPr lang="en-US" dirty="0" smtClean="0"/>
              <a:t>. And IE8 </a:t>
            </a:r>
            <a:r>
              <a:rPr lang="en-US" dirty="0"/>
              <a:t>and earlier: </a:t>
            </a:r>
            <a:r>
              <a:rPr lang="en-US" dirty="0" err="1">
                <a:solidFill>
                  <a:srgbClr val="FF0066"/>
                </a:solidFill>
              </a:rPr>
              <a:t>filter:alpha</a:t>
            </a:r>
            <a:r>
              <a:rPr lang="en-US" dirty="0">
                <a:solidFill>
                  <a:srgbClr val="FF0066"/>
                </a:solidFill>
              </a:rPr>
              <a:t>(opacity=100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the mouse pointer moves away from the image, the image will be transparent again.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623704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18" y="4329113"/>
            <a:ext cx="2192582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0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 sprites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777240"/>
            <a:ext cx="8991600" cy="5775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</a:t>
            </a:r>
            <a:r>
              <a:rPr lang="en-US" dirty="0" smtClean="0"/>
              <a:t>Sprites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image sprite is a collection of images put into a single </a:t>
            </a:r>
            <a:r>
              <a:rPr lang="en-US" dirty="0" smtClean="0"/>
              <a:t>image.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web page with many images can </a:t>
            </a:r>
            <a:r>
              <a:rPr lang="en-US" dirty="0">
                <a:solidFill>
                  <a:srgbClr val="FF0066"/>
                </a:solidFill>
              </a:rPr>
              <a:t>take a long time to load</a:t>
            </a:r>
            <a:r>
              <a:rPr lang="en-US" dirty="0"/>
              <a:t> and generates multiple server </a:t>
            </a:r>
            <a:r>
              <a:rPr lang="en-US" dirty="0" smtClean="0"/>
              <a:t>requests.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image sprites will </a:t>
            </a:r>
            <a:r>
              <a:rPr lang="en-US" dirty="0">
                <a:solidFill>
                  <a:srgbClr val="FF0066"/>
                </a:solidFill>
              </a:rPr>
              <a:t>reduce the number of server requests </a:t>
            </a:r>
            <a:r>
              <a:rPr lang="en-US" dirty="0"/>
              <a:t>and save bandwidth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Instead of using three separate images, we use </a:t>
            </a:r>
            <a:r>
              <a:rPr lang="en-US" dirty="0" smtClean="0">
                <a:solidFill>
                  <a:srgbClr val="FF0066"/>
                </a:solidFill>
              </a:rPr>
              <a:t>single image. (</a:t>
            </a:r>
            <a:r>
              <a:rPr lang="en-US" dirty="0" smtClean="0"/>
              <a:t>a.jpg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 lvl="1"/>
            <a:r>
              <a:rPr lang="en-US" dirty="0"/>
              <a:t>following example the CSS specifies which part of the </a:t>
            </a:r>
            <a:r>
              <a:rPr lang="en-US" dirty="0" smtClean="0"/>
              <a:t>“a.jpg" </a:t>
            </a:r>
            <a:r>
              <a:rPr lang="en-US" dirty="0"/>
              <a:t>image to show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66"/>
                </a:solidFill>
              </a:rPr>
              <a:t>SYNTAX:</a:t>
            </a:r>
          </a:p>
          <a:p>
            <a:pPr lvl="1"/>
            <a:endParaRPr lang="en-US" dirty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2"/>
            <a:endParaRPr lang="en-US" dirty="0"/>
          </a:p>
          <a:p>
            <a:pPr lvl="2"/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class="home" </a:t>
            </a:r>
            <a:r>
              <a:rPr lang="en-US" dirty="0" err="1"/>
              <a:t>src</a:t>
            </a:r>
            <a:r>
              <a:rPr lang="en-US" dirty="0"/>
              <a:t>="img_trans.gif" /&gt;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Only defines a small transparent image because the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attribute cannot be empty. The displayed image will be the background image we specify in </a:t>
            </a:r>
            <a:r>
              <a:rPr lang="en-US" dirty="0" smtClean="0">
                <a:solidFill>
                  <a:schemeClr val="tx1"/>
                </a:solidFill>
              </a:rPr>
              <a:t>CSS.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/>
              <a:t>    width:46px;height:44px; </a:t>
            </a:r>
            <a:r>
              <a:rPr lang="en-US" dirty="0">
                <a:solidFill>
                  <a:schemeClr val="tx1"/>
                </a:solidFill>
              </a:rPr>
              <a:t>- Defines the portion of the image we want to use</a:t>
            </a:r>
          </a:p>
          <a:p>
            <a:pPr lvl="2"/>
            <a:r>
              <a:rPr lang="en-US" dirty="0"/>
              <a:t>    </a:t>
            </a:r>
            <a:r>
              <a:rPr lang="en-US" dirty="0" err="1"/>
              <a:t>background:url</a:t>
            </a:r>
            <a:r>
              <a:rPr lang="en-US" dirty="0"/>
              <a:t>(img_navsprites.gif) 0 0;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Defines the background image and its position (left 0px, top 0px)</a:t>
            </a:r>
          </a:p>
          <a:p>
            <a:pPr lvl="2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 smtClean="0">
              <a:solidFill>
                <a:srgbClr val="FF0066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4600"/>
            <a:ext cx="15716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28398"/>
            <a:ext cx="5507182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5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stripes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Navigation List</a:t>
            </a:r>
          </a:p>
          <a:p>
            <a:pPr lvl="1"/>
            <a:r>
              <a:rPr lang="en-US" dirty="0"/>
              <a:t>We will use an HTML list, because it can be a link and also supports a background </a:t>
            </a:r>
            <a:r>
              <a:rPr lang="en-US" dirty="0" smtClean="0"/>
              <a:t>image.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Explanation; 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" y="1905000"/>
            <a:ext cx="798506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49530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66"/>
                </a:solidFill>
              </a:rPr>
              <a:t>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{</a:t>
            </a:r>
            <a:r>
              <a:rPr lang="en-US" sz="1600" b="1" dirty="0" err="1">
                <a:solidFill>
                  <a:srgbClr val="FF0066"/>
                </a:solidFill>
              </a:rPr>
              <a:t>position:relative</a:t>
            </a:r>
            <a:r>
              <a:rPr lang="en-US" sz="1600" b="1" dirty="0">
                <a:solidFill>
                  <a:srgbClr val="FF0066"/>
                </a:solidFill>
              </a:rPr>
              <a:t>;} </a:t>
            </a:r>
            <a:r>
              <a:rPr lang="en-US" sz="1600" b="1" dirty="0"/>
              <a:t>- position is set to relative to allow absolute positioning inside it</a:t>
            </a:r>
          </a:p>
          <a:p>
            <a:r>
              <a:rPr lang="en-US" sz="1600" b="1" dirty="0">
                <a:solidFill>
                  <a:srgbClr val="FF0066"/>
                </a:solidFill>
              </a:rPr>
              <a:t>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 li{margin:0;padding:0;list-style:none;position:absolute;top:0;}</a:t>
            </a:r>
            <a:r>
              <a:rPr lang="en-US" sz="1600" b="1" dirty="0"/>
              <a:t> - margin and padding is set to 0, list-style is removed, and all list items are absolute </a:t>
            </a:r>
            <a:r>
              <a:rPr lang="en-US" sz="1600" b="1" dirty="0" smtClean="0"/>
              <a:t>positioned.</a:t>
            </a:r>
            <a:endParaRPr lang="en-US" sz="1600" b="1" dirty="0"/>
          </a:p>
          <a:p>
            <a:r>
              <a:rPr lang="en-US" sz="1600" b="1" dirty="0">
                <a:solidFill>
                  <a:srgbClr val="FF0066"/>
                </a:solidFill>
              </a:rPr>
              <a:t>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 li, #</a:t>
            </a:r>
            <a:r>
              <a:rPr lang="en-US" sz="1600" b="1" dirty="0" err="1">
                <a:solidFill>
                  <a:srgbClr val="FF0066"/>
                </a:solidFill>
              </a:rPr>
              <a:t>navlist</a:t>
            </a:r>
            <a:r>
              <a:rPr lang="en-US" sz="1600" b="1" dirty="0">
                <a:solidFill>
                  <a:srgbClr val="FF0066"/>
                </a:solidFill>
              </a:rPr>
              <a:t> a{height:44px;display:block;} </a:t>
            </a:r>
            <a:r>
              <a:rPr lang="en-US" sz="1600" b="1" dirty="0"/>
              <a:t>- the height of all the images are 44px</a:t>
            </a:r>
          </a:p>
        </p:txBody>
      </p:sp>
    </p:spTree>
    <p:extLst>
      <p:ext uri="{BB962C8B-B14F-4D97-AF65-F5344CB8AC3E}">
        <p14:creationId xmlns:p14="http://schemas.microsoft.com/office/powerpoint/2010/main" val="6273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Positioning </a:t>
            </a:r>
          </a:p>
          <a:p>
            <a:pPr lvl="1"/>
            <a:r>
              <a:rPr lang="en-US" sz="2000" dirty="0"/>
              <a:t>Now start to position and style for each specific part: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883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 #home{left:0px;width:46px;} </a:t>
            </a:r>
            <a:r>
              <a:rPr lang="en-US" sz="2000" b="1" dirty="0" smtClean="0"/>
              <a:t>- Positioned </a:t>
            </a:r>
            <a:r>
              <a:rPr lang="en-US" sz="2000" b="1" dirty="0"/>
              <a:t>all the way to the left, and the width of the image is 46px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#home{</a:t>
            </a:r>
            <a:r>
              <a:rPr lang="en-US" sz="2000" b="1" dirty="0" err="1">
                <a:solidFill>
                  <a:srgbClr val="7030A0"/>
                </a:solidFill>
              </a:rPr>
              <a:t>background:url</a:t>
            </a:r>
            <a:r>
              <a:rPr lang="en-US" sz="2000" b="1" dirty="0">
                <a:solidFill>
                  <a:srgbClr val="7030A0"/>
                </a:solidFill>
              </a:rPr>
              <a:t>(img_navsprites.gif) 0 0;}</a:t>
            </a:r>
            <a:r>
              <a:rPr lang="en-US" sz="2000" b="1" dirty="0"/>
              <a:t> </a:t>
            </a:r>
            <a:r>
              <a:rPr lang="en-US" sz="2000" b="1" dirty="0" smtClean="0"/>
              <a:t>- Defines </a:t>
            </a:r>
            <a:r>
              <a:rPr lang="en-US" sz="2000" b="1" dirty="0"/>
              <a:t>the background image and its position (left 0px, top 0px)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</a:t>
            </a:r>
            <a:r>
              <a:rPr lang="en-US" sz="2000" b="1" dirty="0" err="1">
                <a:solidFill>
                  <a:srgbClr val="7030A0"/>
                </a:solidFill>
              </a:rPr>
              <a:t>prev</a:t>
            </a:r>
            <a:r>
              <a:rPr lang="en-US" sz="2000" b="1" dirty="0">
                <a:solidFill>
                  <a:srgbClr val="7030A0"/>
                </a:solidFill>
              </a:rPr>
              <a:t>{left:63px;width:43px;} </a:t>
            </a:r>
            <a:r>
              <a:rPr lang="en-US" sz="2000" b="1" dirty="0" smtClean="0"/>
              <a:t>- Positioned </a:t>
            </a:r>
            <a:r>
              <a:rPr lang="en-US" sz="2000" b="1" dirty="0"/>
              <a:t>63px to the right </a:t>
            </a:r>
            <a:r>
              <a:rPr lang="en-US" sz="2000" b="1" dirty="0">
                <a:solidFill>
                  <a:srgbClr val="FF5050"/>
                </a:solidFill>
              </a:rPr>
              <a:t>(#home width 46px + some extra space between items</a:t>
            </a:r>
            <a:r>
              <a:rPr lang="en-US" sz="2000" b="1" dirty="0"/>
              <a:t>), and the width is 43px.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</a:t>
            </a:r>
            <a:r>
              <a:rPr lang="en-US" sz="2000" b="1" dirty="0" err="1">
                <a:solidFill>
                  <a:srgbClr val="7030A0"/>
                </a:solidFill>
              </a:rPr>
              <a:t>prev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  <a:r>
              <a:rPr lang="en-US" sz="2000" b="1" dirty="0" err="1">
                <a:solidFill>
                  <a:srgbClr val="7030A0"/>
                </a:solidFill>
              </a:rPr>
              <a:t>background:url</a:t>
            </a:r>
            <a:r>
              <a:rPr lang="en-US" sz="2000" b="1" dirty="0">
                <a:solidFill>
                  <a:srgbClr val="7030A0"/>
                </a:solidFill>
              </a:rPr>
              <a:t>('img_navsprites.gif') -47px 0;} </a:t>
            </a:r>
            <a:r>
              <a:rPr lang="en-US" sz="2000" b="1" dirty="0" smtClean="0"/>
              <a:t>- Defines </a:t>
            </a:r>
            <a:r>
              <a:rPr lang="en-US" sz="2000" b="1" dirty="0"/>
              <a:t>the background image 47px to the right (#home width 46px + 1px line divider)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#next{left:129px;width:43px;}- </a:t>
            </a:r>
            <a:r>
              <a:rPr lang="en-US" sz="2000" b="1" dirty="0"/>
              <a:t>Positioned 129px to the right (start of #</a:t>
            </a:r>
            <a:r>
              <a:rPr lang="en-US" sz="2000" b="1" dirty="0" err="1"/>
              <a:t>prev</a:t>
            </a:r>
            <a:r>
              <a:rPr lang="en-US" sz="2000" b="1" dirty="0"/>
              <a:t> is 63px + #</a:t>
            </a:r>
            <a:r>
              <a:rPr lang="en-US" sz="2000" b="1" dirty="0" err="1"/>
              <a:t>prev</a:t>
            </a:r>
            <a:r>
              <a:rPr lang="en-US" sz="2000" b="1" dirty="0"/>
              <a:t> width 43px + extra space), and the width is 43px.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#next{</a:t>
            </a:r>
            <a:r>
              <a:rPr lang="en-US" sz="2000" b="1" dirty="0" err="1">
                <a:solidFill>
                  <a:srgbClr val="7030A0"/>
                </a:solidFill>
              </a:rPr>
              <a:t>background:url</a:t>
            </a:r>
            <a:r>
              <a:rPr lang="en-US" sz="2000" b="1" dirty="0">
                <a:solidFill>
                  <a:srgbClr val="7030A0"/>
                </a:solidFill>
              </a:rPr>
              <a:t>('img_navsprites.gif') no-repeat -91px 0;} </a:t>
            </a:r>
            <a:r>
              <a:rPr lang="en-US" sz="2000" b="1" dirty="0"/>
              <a:t>- Defines the background image 91px to the right (#home width 46px + 1px line divider + #</a:t>
            </a:r>
            <a:r>
              <a:rPr lang="en-US" sz="2000" b="1" dirty="0" err="1"/>
              <a:t>prev</a:t>
            </a:r>
            <a:r>
              <a:rPr lang="en-US" sz="2000" b="1" dirty="0"/>
              <a:t> width 43px + 1px line divider )</a:t>
            </a:r>
          </a:p>
        </p:txBody>
      </p:sp>
    </p:spTree>
    <p:extLst>
      <p:ext uri="{BB962C8B-B14F-4D97-AF65-F5344CB8AC3E}">
        <p14:creationId xmlns:p14="http://schemas.microsoft.com/office/powerpoint/2010/main" val="93764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Adding Hover Effect.. ?</a:t>
            </a:r>
          </a:p>
          <a:p>
            <a:pPr lvl="1"/>
            <a:r>
              <a:rPr lang="en-US" dirty="0"/>
              <a:t>We only add three lines of code to add the hover effect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0752" lvl="1" indent="0">
              <a:buNone/>
            </a:pPr>
            <a:r>
              <a:rPr lang="en-US" dirty="0" smtClean="0"/>
              <a:t> </a:t>
            </a:r>
            <a:r>
              <a:rPr lang="en-US" u="sng" dirty="0" smtClean="0">
                <a:solidFill>
                  <a:srgbClr val="FF0066"/>
                </a:solidFill>
              </a:rPr>
              <a:t>Explanation 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list item contains a link, we can use the :hover pseudo-class</a:t>
            </a:r>
          </a:p>
          <a:p>
            <a:pPr lvl="1"/>
            <a:r>
              <a:rPr lang="en-US" dirty="0"/>
              <a:t>    #home a:hover{background: transparent </a:t>
            </a:r>
            <a:r>
              <a:rPr lang="en-US" dirty="0" err="1"/>
              <a:t>url</a:t>
            </a:r>
            <a:r>
              <a:rPr lang="en-US" dirty="0"/>
              <a:t>(img_navsprites_hover.gif) 0 -45px</a:t>
            </a:r>
            <a:r>
              <a:rPr lang="en-US" dirty="0" smtClean="0"/>
              <a:t>;}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all three hover images we specify the same background position,  only 45px further down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7564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0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&amp; Class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77240"/>
            <a:ext cx="8839200" cy="5547360"/>
          </a:xfrm>
        </p:spPr>
        <p:txBody>
          <a:bodyPr>
            <a:normAutofit/>
          </a:bodyPr>
          <a:lstStyle/>
          <a:p>
            <a:r>
              <a:rPr lang="en-US" dirty="0" smtClean="0"/>
              <a:t>ID Selector:</a:t>
            </a:r>
          </a:p>
          <a:p>
            <a:pPr lvl="1"/>
            <a:r>
              <a:rPr lang="en-US" dirty="0" smtClean="0"/>
              <a:t>The id selector is used to specify a style for a single, unique element.</a:t>
            </a:r>
          </a:p>
          <a:p>
            <a:pPr lvl="1"/>
            <a:r>
              <a:rPr lang="en-US" dirty="0" smtClean="0"/>
              <a:t>The id selector uses the id attribute of the HTML element, and is defined with a "</a:t>
            </a:r>
            <a:r>
              <a:rPr lang="en-US" sz="2400" dirty="0" smtClean="0">
                <a:solidFill>
                  <a:srgbClr val="FF0066"/>
                </a:solidFill>
              </a:rPr>
              <a:t>#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The style rule below will be applied to the element with </a:t>
            </a:r>
            <a:r>
              <a:rPr lang="en-US" u="sng" dirty="0" smtClean="0">
                <a:solidFill>
                  <a:srgbClr val="FF0066"/>
                </a:solidFill>
              </a:rPr>
              <a:t>id="para1"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Class Selector:</a:t>
            </a:r>
          </a:p>
          <a:p>
            <a:pPr lvl="1"/>
            <a:r>
              <a:rPr lang="en-US" dirty="0"/>
              <a:t>The class selector is used to specify a style for a group of elements. Unlike the id selector, the class selector is most often used on </a:t>
            </a:r>
            <a:r>
              <a:rPr lang="en-US" u="sng" dirty="0">
                <a:solidFill>
                  <a:srgbClr val="FF0066"/>
                </a:solidFill>
              </a:rPr>
              <a:t>several elements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allows you to </a:t>
            </a:r>
            <a:r>
              <a:rPr lang="en-US" u="sng" dirty="0">
                <a:solidFill>
                  <a:srgbClr val="FF0066"/>
                </a:solidFill>
              </a:rPr>
              <a:t>set a particular style for many HTML elements </a:t>
            </a:r>
            <a:r>
              <a:rPr lang="en-US" dirty="0"/>
              <a:t>with the same class. </a:t>
            </a:r>
          </a:p>
          <a:p>
            <a:pPr lvl="1"/>
            <a:r>
              <a:rPr lang="en-US" dirty="0"/>
              <a:t>The class selector uses the HTML class attribute, and is defined with a </a:t>
            </a:r>
            <a:r>
              <a:rPr lang="en-US" dirty="0" smtClean="0"/>
              <a:t>dot "."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24125"/>
            <a:ext cx="18573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5334000"/>
            <a:ext cx="323399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.center {</a:t>
            </a:r>
            <a:r>
              <a:rPr lang="en-US" b="1" dirty="0" err="1"/>
              <a:t>text-align:center</a:t>
            </a:r>
            <a:r>
              <a:rPr lang="en-US" b="1" dirty="0"/>
              <a:t>;} </a:t>
            </a:r>
            <a:endParaRPr lang="en-US" b="1" dirty="0" smtClean="0"/>
          </a:p>
          <a:p>
            <a:r>
              <a:rPr lang="en-US" sz="1600" b="1" dirty="0" smtClean="0">
                <a:solidFill>
                  <a:srgbClr val="FF0066"/>
                </a:solidFill>
              </a:rPr>
              <a:t>It will be used as.. </a:t>
            </a:r>
          </a:p>
          <a:p>
            <a:r>
              <a:rPr lang="en-US" b="1" dirty="0" err="1"/>
              <a:t>p.center</a:t>
            </a:r>
            <a:r>
              <a:rPr lang="en-US" b="1" dirty="0"/>
              <a:t> {</a:t>
            </a:r>
            <a:r>
              <a:rPr lang="en-US" b="1" dirty="0" err="1"/>
              <a:t>text-align:center</a:t>
            </a:r>
            <a:r>
              <a:rPr lang="en-US" b="1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482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600456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170752" lvl="1" indent="0">
              <a:buNone/>
            </a:pPr>
            <a:r>
              <a:rPr lang="en-US" sz="1600" dirty="0"/>
              <a:t>&lt;!DOCTYPE html&gt;</a:t>
            </a:r>
          </a:p>
          <a:p>
            <a:pPr marL="170752" lvl="1" indent="0">
              <a:buNone/>
            </a:pPr>
            <a:r>
              <a:rPr lang="en-US" sz="1600" dirty="0"/>
              <a:t>&lt;html&gt;</a:t>
            </a:r>
          </a:p>
          <a:p>
            <a:pPr marL="170752" lvl="1" indent="0">
              <a:buNone/>
            </a:pPr>
            <a:r>
              <a:rPr lang="en-US" sz="1600" dirty="0"/>
              <a:t>&lt;head&gt;</a:t>
            </a:r>
          </a:p>
          <a:p>
            <a:pPr marL="170752" lvl="1" indent="0">
              <a:buNone/>
            </a:pPr>
            <a:r>
              <a:rPr lang="en-US" sz="1600" dirty="0"/>
              <a:t>&lt;style type="text/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</a:p>
          <a:p>
            <a:pPr marL="170752" lvl="1" indent="0">
              <a:buNone/>
            </a:pPr>
            <a:r>
              <a:rPr lang="en-US" sz="1600" dirty="0" smtClean="0"/>
              <a:t>	</a:t>
            </a:r>
            <a:r>
              <a:rPr lang="en-US" dirty="0" smtClean="0">
                <a:solidFill>
                  <a:srgbClr val="FF0066"/>
                </a:solidFill>
              </a:rPr>
              <a:t>#</a:t>
            </a:r>
            <a:r>
              <a:rPr lang="en-US" dirty="0">
                <a:solidFill>
                  <a:srgbClr val="FF0066"/>
                </a:solidFill>
              </a:rPr>
              <a:t>para1</a:t>
            </a:r>
          </a:p>
          <a:p>
            <a:pPr marL="170752" lvl="1" indent="0">
              <a:buNone/>
            </a:pPr>
            <a:r>
              <a:rPr lang="en-US" sz="1600" dirty="0" smtClean="0"/>
              <a:t>	{</a:t>
            </a:r>
            <a:endParaRPr lang="en-US" sz="1600" dirty="0"/>
          </a:p>
          <a:p>
            <a:pPr marL="170752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text-align:center</a:t>
            </a:r>
            <a:r>
              <a:rPr lang="en-US" sz="1600" dirty="0"/>
              <a:t>;</a:t>
            </a:r>
          </a:p>
          <a:p>
            <a:pPr marL="170752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color:red</a:t>
            </a:r>
            <a:r>
              <a:rPr lang="en-US" sz="1600" dirty="0"/>
              <a:t>;</a:t>
            </a:r>
          </a:p>
          <a:p>
            <a:pPr marL="170752" lvl="1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 marL="170752" lvl="1" indent="0">
              <a:buNone/>
            </a:pPr>
            <a:r>
              <a:rPr lang="en-US" sz="1600" dirty="0"/>
              <a:t>&lt;/style&gt;</a:t>
            </a:r>
          </a:p>
          <a:p>
            <a:pPr marL="170752" lvl="1" indent="0">
              <a:buNone/>
            </a:pPr>
            <a:r>
              <a:rPr lang="en-US" sz="1600" dirty="0"/>
              <a:t>&lt;/head&gt;</a:t>
            </a:r>
          </a:p>
          <a:p>
            <a:pPr lvl="1"/>
            <a:endParaRPr lang="en-US" sz="1600" dirty="0"/>
          </a:p>
          <a:p>
            <a:pPr marL="170752" lvl="1" indent="0">
              <a:buNone/>
            </a:pPr>
            <a:r>
              <a:rPr lang="en-US" sz="1600" dirty="0"/>
              <a:t>&lt;body&gt;</a:t>
            </a:r>
          </a:p>
          <a:p>
            <a:pPr marL="170752" lvl="1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p id="</a:t>
            </a:r>
            <a:r>
              <a:rPr lang="en-US" sz="1600" dirty="0">
                <a:solidFill>
                  <a:srgbClr val="FF0066"/>
                </a:solidFill>
              </a:rPr>
              <a:t>para1</a:t>
            </a:r>
            <a:r>
              <a:rPr lang="en-US" sz="1600" dirty="0"/>
              <a:t>"&gt;Hello World!&lt;/p&gt;</a:t>
            </a:r>
          </a:p>
          <a:p>
            <a:pPr marL="170752" lvl="1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p&gt;This paragraph is not affected by the style.&lt;/p&gt;</a:t>
            </a:r>
          </a:p>
          <a:p>
            <a:pPr marL="170752" lvl="1" indent="0">
              <a:buNone/>
            </a:pPr>
            <a:r>
              <a:rPr lang="en-US" sz="1600" dirty="0"/>
              <a:t>&lt;/body&gt;</a:t>
            </a:r>
          </a:p>
          <a:p>
            <a:pPr marL="170752" lvl="1" indent="0">
              <a:buNone/>
            </a:pPr>
            <a:r>
              <a:rPr lang="en-US" sz="1600" dirty="0"/>
              <a:t>&lt;/html&gt;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8259" y="723150"/>
            <a:ext cx="8595360" cy="5547360"/>
          </a:xfrm>
        </p:spPr>
        <p:txBody>
          <a:bodyPr/>
          <a:lstStyle/>
          <a:p>
            <a:pPr lvl="1"/>
            <a:r>
              <a:rPr lang="en-US" dirty="0"/>
              <a:t>In style sheets there are often elements with the same style</a:t>
            </a:r>
            <a:r>
              <a:rPr lang="en-US" dirty="0" smtClean="0"/>
              <a:t>. To </a:t>
            </a:r>
            <a:r>
              <a:rPr lang="en-US" dirty="0" err="1" smtClean="0"/>
              <a:t>avod</a:t>
            </a:r>
            <a:r>
              <a:rPr lang="en-US" dirty="0" smtClean="0"/>
              <a:t> the code repeating, we can group them.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Here is an example to change the size of an image using CSS.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447799"/>
            <a:ext cx="14478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3505199" y="2057400"/>
            <a:ext cx="1447800" cy="5441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96093"/>
            <a:ext cx="1676400" cy="98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247650" y="3153931"/>
            <a:ext cx="8591550" cy="6857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 anchorCtr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1" kern="1200" cap="all" spc="0" baseline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CSS Dimensions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2472" y="4267200"/>
            <a:ext cx="325812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img.normal</a:t>
            </a:r>
            <a:r>
              <a:rPr lang="en-US" b="1" dirty="0"/>
              <a:t> </a:t>
            </a:r>
            <a:r>
              <a:rPr lang="en-US" b="1" dirty="0" smtClean="0"/>
              <a:t>{ </a:t>
            </a:r>
            <a:r>
              <a:rPr lang="en-US" b="1" dirty="0" err="1" smtClean="0"/>
              <a:t>height:auto</a:t>
            </a:r>
            <a:r>
              <a:rPr lang="en-US" b="1" dirty="0" smtClean="0"/>
              <a:t>; }</a:t>
            </a:r>
            <a:endParaRPr lang="en-US" b="1" dirty="0"/>
          </a:p>
          <a:p>
            <a:r>
              <a:rPr lang="en-US" b="1" dirty="0" err="1"/>
              <a:t>img.big</a:t>
            </a:r>
            <a:r>
              <a:rPr lang="en-US" b="1" dirty="0"/>
              <a:t> </a:t>
            </a:r>
            <a:r>
              <a:rPr lang="en-US" b="1" dirty="0" smtClean="0"/>
              <a:t>{ height:40%; }</a:t>
            </a:r>
            <a:endParaRPr lang="en-US" b="1" dirty="0"/>
          </a:p>
          <a:p>
            <a:r>
              <a:rPr lang="en-US" b="1" dirty="0" err="1"/>
              <a:t>img.small</a:t>
            </a:r>
            <a:r>
              <a:rPr lang="en-US" b="1" dirty="0"/>
              <a:t> </a:t>
            </a:r>
            <a:r>
              <a:rPr lang="en-US" b="1" dirty="0" smtClean="0"/>
              <a:t>{ height:10%; }</a:t>
            </a:r>
            <a:endParaRPr lang="en-US" b="1" dirty="0"/>
          </a:p>
        </p:txBody>
      </p:sp>
      <p:sp>
        <p:nvSpPr>
          <p:cNvPr id="12" name="Striped Right Arrow 11"/>
          <p:cNvSpPr/>
          <p:nvPr/>
        </p:nvSpPr>
        <p:spPr>
          <a:xfrm>
            <a:off x="6525491" y="4572000"/>
            <a:ext cx="969818" cy="5441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7323" y="5309247"/>
            <a:ext cx="603307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&lt;body&gt;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</a:t>
            </a:r>
            <a:r>
              <a:rPr lang="en-US" sz="1400" b="1" dirty="0">
                <a:solidFill>
                  <a:srgbClr val="FF0066"/>
                </a:solidFill>
              </a:rPr>
              <a:t>normal</a:t>
            </a:r>
            <a:r>
              <a:rPr lang="en-US" sz="1400" b="1" dirty="0"/>
              <a:t>" </a:t>
            </a:r>
            <a:r>
              <a:rPr lang="en-US" sz="1400" b="1" dirty="0" err="1"/>
              <a:t>src</a:t>
            </a:r>
            <a:r>
              <a:rPr lang="en-US" sz="1400" b="1" dirty="0"/>
              <a:t>="logocss.gif" width="95" height="84" /&gt;&lt;</a:t>
            </a:r>
            <a:r>
              <a:rPr lang="en-US" sz="1400" b="1" dirty="0" err="1"/>
              <a:t>br</a:t>
            </a:r>
            <a:r>
              <a:rPr lang="en-US" sz="1400" b="1" dirty="0"/>
              <a:t> /&gt;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class="big" </a:t>
            </a:r>
            <a:r>
              <a:rPr lang="en-US" sz="1400" b="1" dirty="0" err="1"/>
              <a:t>src</a:t>
            </a:r>
            <a:r>
              <a:rPr lang="en-US" sz="1400" b="1" dirty="0"/>
              <a:t>="logocss.gif" width="95" height="84" /&gt;&lt;</a:t>
            </a:r>
            <a:r>
              <a:rPr lang="en-US" sz="1400" b="1" dirty="0" err="1"/>
              <a:t>br</a:t>
            </a:r>
            <a:r>
              <a:rPr lang="en-US" sz="1400" b="1" dirty="0"/>
              <a:t> /&gt;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class="small" </a:t>
            </a:r>
            <a:r>
              <a:rPr lang="en-US" sz="1400" b="1" dirty="0" err="1"/>
              <a:t>src</a:t>
            </a:r>
            <a:r>
              <a:rPr lang="en-US" sz="1400" b="1" dirty="0"/>
              <a:t>="logocss.gif" width="95" height="84" /&gt;</a:t>
            </a:r>
          </a:p>
          <a:p>
            <a:r>
              <a:rPr lang="en-US" sz="1400" b="1" dirty="0"/>
              <a:t>&lt;/body&gt;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291" y="4372886"/>
            <a:ext cx="83762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CSS code using classes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19127"/>
            <a:ext cx="13716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5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 and Visibility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u="sng" dirty="0">
                <a:solidFill>
                  <a:srgbClr val="FF5050"/>
                </a:solidFill>
              </a:rPr>
              <a:t>display property </a:t>
            </a:r>
            <a:r>
              <a:rPr lang="en-US" dirty="0"/>
              <a:t>specifies if/how an element is </a:t>
            </a:r>
            <a:r>
              <a:rPr lang="en-US" dirty="0" smtClean="0"/>
              <a:t>displayed. (</a:t>
            </a:r>
            <a:r>
              <a:rPr lang="en-US" dirty="0" smtClean="0">
                <a:solidFill>
                  <a:srgbClr val="FF0066"/>
                </a:solidFill>
              </a:rPr>
              <a:t>none, block)</a:t>
            </a:r>
            <a:endParaRPr lang="en-US" dirty="0" smtClean="0"/>
          </a:p>
          <a:p>
            <a:pPr lvl="2"/>
            <a:r>
              <a:rPr lang="en-US" dirty="0"/>
              <a:t>Hiding an element can be done by setting the </a:t>
            </a:r>
            <a:r>
              <a:rPr lang="en-US" u="sng" dirty="0">
                <a:solidFill>
                  <a:srgbClr val="00B050"/>
                </a:solidFill>
              </a:rPr>
              <a:t>display property </a:t>
            </a:r>
            <a:r>
              <a:rPr lang="en-US" dirty="0"/>
              <a:t>to "</a:t>
            </a:r>
            <a:r>
              <a:rPr lang="en-US" u="sng" dirty="0">
                <a:solidFill>
                  <a:srgbClr val="00B050"/>
                </a:solidFill>
              </a:rPr>
              <a:t>none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 </a:t>
            </a:r>
            <a:r>
              <a:rPr lang="en-US" u="sng" dirty="0">
                <a:solidFill>
                  <a:srgbClr val="FF5050"/>
                </a:solidFill>
              </a:rPr>
              <a:t>visibility property </a:t>
            </a:r>
            <a:r>
              <a:rPr lang="en-US" dirty="0"/>
              <a:t>specifies if an element should be visible or hidden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Hiding </a:t>
            </a:r>
            <a:r>
              <a:rPr lang="en-US" dirty="0" smtClean="0"/>
              <a:t>of an </a:t>
            </a:r>
            <a:r>
              <a:rPr lang="en-US" dirty="0"/>
              <a:t>element can </a:t>
            </a:r>
            <a:r>
              <a:rPr lang="en-US" dirty="0" smtClean="0"/>
              <a:t>also be </a:t>
            </a:r>
            <a:r>
              <a:rPr lang="en-US" dirty="0"/>
              <a:t>done by setting </a:t>
            </a:r>
            <a:r>
              <a:rPr lang="en-US" u="sng" dirty="0" smtClean="0">
                <a:solidFill>
                  <a:srgbClr val="00B050"/>
                </a:solidFill>
              </a:rPr>
              <a:t>visibility </a:t>
            </a:r>
            <a:r>
              <a:rPr lang="en-US" u="sng" dirty="0">
                <a:solidFill>
                  <a:srgbClr val="00B050"/>
                </a:solidFill>
              </a:rPr>
              <a:t>property </a:t>
            </a:r>
            <a:r>
              <a:rPr lang="en-US" dirty="0"/>
              <a:t>to "</a:t>
            </a:r>
            <a:r>
              <a:rPr lang="en-US" u="sng" dirty="0">
                <a:solidFill>
                  <a:srgbClr val="00B050"/>
                </a:solidFill>
              </a:rPr>
              <a:t>hidden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Syntax: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17075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4757"/>
            <a:ext cx="430876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82" y="2587048"/>
            <a:ext cx="361603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62000"/>
            <a:ext cx="8595360" cy="5547360"/>
          </a:xfrm>
        </p:spPr>
        <p:txBody>
          <a:bodyPr/>
          <a:lstStyle/>
          <a:p>
            <a:pPr lvl="1"/>
            <a:r>
              <a:rPr lang="en-US" dirty="0" smtClean="0"/>
              <a:t>With CSS float, an element can be pushed to the left or right, allowing other elements to wrap around it.</a:t>
            </a:r>
          </a:p>
          <a:p>
            <a:pPr lvl="1"/>
            <a:r>
              <a:rPr lang="en-US" dirty="0" smtClean="0"/>
              <a:t>Float is very often used for images, but it is also useful when working with layouts.</a:t>
            </a:r>
          </a:p>
          <a:p>
            <a:pPr lvl="1"/>
            <a:r>
              <a:rPr lang="en-US" dirty="0" smtClean="0"/>
              <a:t>Elements are floated </a:t>
            </a:r>
            <a:r>
              <a:rPr lang="en-US" u="sng" dirty="0" smtClean="0">
                <a:solidFill>
                  <a:srgbClr val="FF0066"/>
                </a:solidFill>
              </a:rPr>
              <a:t>horizontally</a:t>
            </a:r>
            <a:r>
              <a:rPr lang="en-US" dirty="0" smtClean="0"/>
              <a:t>, this means that an element can </a:t>
            </a:r>
            <a:r>
              <a:rPr lang="en-US" u="sng" dirty="0" smtClean="0">
                <a:solidFill>
                  <a:srgbClr val="FF0066"/>
                </a:solidFill>
              </a:rPr>
              <a:t>only be floated left or right</a:t>
            </a:r>
            <a:r>
              <a:rPr lang="en-US" dirty="0" smtClean="0"/>
              <a:t>, not up or down.</a:t>
            </a:r>
          </a:p>
          <a:p>
            <a:pPr lvl="1"/>
            <a:r>
              <a:rPr lang="en-US" dirty="0" smtClean="0"/>
              <a:t>If an image is floated to the right, a following text flows around it, to the left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Here is example code to float multiple images on a web page.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146118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0675" y="4191000"/>
            <a:ext cx="2371436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&lt;style type="text/</a:t>
            </a:r>
            <a:r>
              <a:rPr lang="en-US" sz="1600" b="1" dirty="0" err="1"/>
              <a:t>css</a:t>
            </a:r>
            <a:r>
              <a:rPr lang="en-US" sz="1600" b="1" dirty="0"/>
              <a:t>"&gt;</a:t>
            </a:r>
          </a:p>
          <a:p>
            <a:r>
              <a:rPr lang="en-US" sz="1600" b="1" dirty="0"/>
              <a:t>.thumbnail 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 err="1"/>
              <a:t>float:left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width:110px;</a:t>
            </a:r>
          </a:p>
          <a:p>
            <a:r>
              <a:rPr lang="en-US" sz="1600" b="1" dirty="0"/>
              <a:t>height:90px;</a:t>
            </a:r>
          </a:p>
          <a:p>
            <a:r>
              <a:rPr lang="en-US" sz="1600" b="1" dirty="0"/>
              <a:t>margin:5px;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&lt;/style&gt;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6324600" cy="2031325"/>
          </a:xfrm>
          <a:prstGeom prst="rect">
            <a:avLst/>
          </a:prstGeom>
          <a:solidFill>
            <a:srgbClr val="FF99FF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&lt;body&gt;</a:t>
            </a:r>
          </a:p>
          <a:p>
            <a:r>
              <a:rPr lang="en-US" sz="1400" b="1" dirty="0"/>
              <a:t>&lt;h3&gt;Image Gallery&lt;/h3&gt;</a:t>
            </a:r>
          </a:p>
          <a:p>
            <a:r>
              <a:rPr lang="en-US" sz="1400" b="1" dirty="0" smtClean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66"/>
                </a:solidFill>
              </a:rPr>
              <a:t>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="klematis_small.jpg" width="107" height="90"&gt;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66"/>
                </a:solidFill>
              </a:rPr>
              <a:t>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="klematis2_small.jpg" width="107" height="80"&gt;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="klematis3_small.jpg" width="116" height="90"&gt;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="klematis4_small.jpg" width="120" height="90"&gt;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="klematis_small.jpg" width="107" height="90"&gt;</a:t>
            </a:r>
          </a:p>
          <a:p>
            <a:r>
              <a:rPr lang="en-US" sz="1400" b="1" dirty="0" smtClean="0"/>
              <a:t>&lt;</a:t>
            </a:r>
            <a:r>
              <a:rPr lang="en-US" sz="1400" b="1" dirty="0" err="1"/>
              <a:t>img</a:t>
            </a:r>
            <a:r>
              <a:rPr lang="en-US" sz="1400" b="1" dirty="0"/>
              <a:t> class="thumbnail" </a:t>
            </a:r>
            <a:r>
              <a:rPr lang="en-US" sz="1400" b="1" dirty="0" err="1"/>
              <a:t>src</a:t>
            </a:r>
            <a:r>
              <a:rPr lang="en-US" sz="1400" b="1" dirty="0"/>
              <a:t>="klematis4_small.jpg" width="120" height="90"&gt;</a:t>
            </a:r>
          </a:p>
          <a:p>
            <a:r>
              <a:rPr lang="en-US" sz="1400" b="1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159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6200" y="777240"/>
            <a:ext cx="8991600" cy="5547360"/>
          </a:xfrm>
        </p:spPr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CSS positioning properties allow you to position an element.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also place an element behind another, and specify what should happen when an element's content is too </a:t>
            </a:r>
            <a:r>
              <a:rPr lang="en-US" dirty="0" smtClean="0"/>
              <a:t>big.</a:t>
            </a:r>
          </a:p>
          <a:p>
            <a:pPr lvl="1"/>
            <a:r>
              <a:rPr lang="en-US" dirty="0" smtClean="0"/>
              <a:t>Elements </a:t>
            </a:r>
            <a:r>
              <a:rPr lang="en-US" dirty="0"/>
              <a:t>can be positioned using the </a:t>
            </a:r>
            <a:r>
              <a:rPr lang="en-US" u="sng" dirty="0">
                <a:solidFill>
                  <a:srgbClr val="FF0066"/>
                </a:solidFill>
              </a:rPr>
              <a:t>top, bottom, left, and right </a:t>
            </a:r>
            <a:r>
              <a:rPr lang="en-US" dirty="0" smtClean="0"/>
              <a:t>properties.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these properties </a:t>
            </a:r>
            <a:r>
              <a:rPr lang="en-US" u="sng" dirty="0">
                <a:solidFill>
                  <a:srgbClr val="FF0066"/>
                </a:solidFill>
              </a:rPr>
              <a:t>will not work unless the position property </a:t>
            </a:r>
            <a:r>
              <a:rPr lang="en-US" dirty="0"/>
              <a:t>is set </a:t>
            </a:r>
            <a:r>
              <a:rPr lang="en-US" dirty="0" smtClean="0"/>
              <a:t>first.</a:t>
            </a:r>
          </a:p>
          <a:p>
            <a:pPr lvl="2"/>
            <a:r>
              <a:rPr lang="en-US" dirty="0" smtClean="0"/>
              <a:t>They </a:t>
            </a:r>
            <a:r>
              <a:rPr lang="en-US" dirty="0"/>
              <a:t>also work differently depending on the positioning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four different positioning methods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/>
              <a:t>Static </a:t>
            </a:r>
            <a:r>
              <a:rPr lang="en-US" u="sng" dirty="0" smtClean="0"/>
              <a:t>Positioning: 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elements are positioned static by default.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static positioned element is always positioned according to the normal flow of the </a:t>
            </a:r>
            <a:r>
              <a:rPr lang="en-US" dirty="0" smtClean="0"/>
              <a:t>page.</a:t>
            </a:r>
          </a:p>
          <a:p>
            <a:pPr lvl="2"/>
            <a:r>
              <a:rPr lang="en-US" dirty="0" smtClean="0"/>
              <a:t>Static </a:t>
            </a:r>
            <a:r>
              <a:rPr lang="en-US" dirty="0"/>
              <a:t>positioned elements are not affected by the top, bottom, left, and right properties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/>
              <a:t>Fixed Positioning</a:t>
            </a:r>
          </a:p>
          <a:p>
            <a:pPr lvl="2"/>
            <a:r>
              <a:rPr lang="en-US" dirty="0"/>
              <a:t>An element with fixed position </a:t>
            </a:r>
            <a:r>
              <a:rPr lang="en-US" dirty="0">
                <a:solidFill>
                  <a:schemeClr val="tx1"/>
                </a:solidFill>
              </a:rPr>
              <a:t>is positioned relative </a:t>
            </a:r>
            <a:r>
              <a:rPr lang="en-US" dirty="0"/>
              <a:t>to the browser window.</a:t>
            </a:r>
          </a:p>
          <a:p>
            <a:pPr lvl="2"/>
            <a:r>
              <a:rPr lang="en-US" dirty="0"/>
              <a:t>It </a:t>
            </a:r>
            <a:r>
              <a:rPr lang="en-US" dirty="0">
                <a:solidFill>
                  <a:schemeClr val="tx1"/>
                </a:solidFill>
              </a:rPr>
              <a:t>will not move </a:t>
            </a:r>
            <a:r>
              <a:rPr lang="en-US" dirty="0"/>
              <a:t>even if the window is scrolled. </a:t>
            </a:r>
            <a:endParaRPr lang="en-US" dirty="0" smtClean="0"/>
          </a:p>
          <a:p>
            <a:pPr lvl="2"/>
            <a:r>
              <a:rPr lang="en-US" dirty="0" smtClean="0"/>
              <a:t>Fixed </a:t>
            </a:r>
            <a:r>
              <a:rPr lang="en-US" dirty="0"/>
              <a:t>positioned elements can overlap other elements.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257800"/>
            <a:ext cx="2057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6200"/>
            <a:ext cx="8595360" cy="6629400"/>
          </a:xfrm>
        </p:spPr>
        <p:txBody>
          <a:bodyPr/>
          <a:lstStyle/>
          <a:p>
            <a:pPr lvl="1"/>
            <a:r>
              <a:rPr lang="en-US" dirty="0"/>
              <a:t>Relative Positioning</a:t>
            </a:r>
          </a:p>
          <a:p>
            <a:pPr lvl="2"/>
            <a:r>
              <a:rPr lang="en-US" dirty="0"/>
              <a:t>A relative positioned element is positioned relative to its normal position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content of relatively positioned elements can be moved and overlap other </a:t>
            </a:r>
            <a:r>
              <a:rPr lang="en-US" dirty="0" smtClean="0"/>
              <a:t>elements,</a:t>
            </a:r>
          </a:p>
          <a:p>
            <a:pPr lvl="2"/>
            <a:r>
              <a:rPr lang="en-US" dirty="0" smtClean="0"/>
              <a:t>but </a:t>
            </a:r>
            <a:r>
              <a:rPr lang="en-US" dirty="0"/>
              <a:t>the reserved space for the element is still preserved in the normal flow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Relatively positioned elements are often used as container blocks for absolutely positioned elements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/>
              <a:t>Absolute Positioning</a:t>
            </a:r>
          </a:p>
          <a:p>
            <a:pPr lvl="2"/>
            <a:r>
              <a:rPr lang="en-US" dirty="0"/>
              <a:t>An absolute position element is positioned relative to the first parent element that has a position other than static. If no such element is found, the containing block is &lt;html</a:t>
            </a:r>
            <a:r>
              <a:rPr lang="en-US" dirty="0" smtClean="0"/>
              <a:t>&gt;:</a:t>
            </a:r>
          </a:p>
          <a:p>
            <a:pPr lvl="2"/>
            <a:r>
              <a:rPr lang="en-US" dirty="0"/>
              <a:t>Absolutely positioned elements are removed from the normal flow. The document and other elements behave like the absolutely positioned element does not exist.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Absolutely positioned elements can overlap other elements.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2514600" cy="190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29200"/>
            <a:ext cx="2521816" cy="148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6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All CSS Positioning </a:t>
            </a:r>
            <a:r>
              <a:rPr lang="en-US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Properties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4320" y="990600"/>
            <a:ext cx="8595360" cy="5334000"/>
          </a:xfrm>
        </p:spPr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9" y="1295400"/>
            <a:ext cx="6872289" cy="537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04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1223</TotalTime>
  <Words>1585</Words>
  <Application>Microsoft Office PowerPoint</Application>
  <PresentationFormat>On-screen Show (4:3)</PresentationFormat>
  <Paragraphs>223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Tahoma</vt:lpstr>
      <vt:lpstr>Tunga</vt:lpstr>
      <vt:lpstr>Wingdings</vt:lpstr>
      <vt:lpstr>Soho</vt:lpstr>
      <vt:lpstr>Advanced Cascading Style Sheets (CSS)</vt:lpstr>
      <vt:lpstr>ID &amp; Class Selectors</vt:lpstr>
      <vt:lpstr>PowerPoint Presentation</vt:lpstr>
      <vt:lpstr>Grouping selectors</vt:lpstr>
      <vt:lpstr>CSS Display and Visibility</vt:lpstr>
      <vt:lpstr>CSS FLOAT</vt:lpstr>
      <vt:lpstr>Positioning Elements</vt:lpstr>
      <vt:lpstr>PowerPoint Presentation</vt:lpstr>
      <vt:lpstr>All CSS Positioning Properties</vt:lpstr>
      <vt:lpstr>Adding effects to images (1)</vt:lpstr>
      <vt:lpstr>Adding effects to images (2)</vt:lpstr>
      <vt:lpstr>Creating image sprites</vt:lpstr>
      <vt:lpstr>Example- stripes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Admin137</dc:creator>
  <cp:lastModifiedBy>Jilani</cp:lastModifiedBy>
  <cp:revision>191</cp:revision>
  <dcterms:created xsi:type="dcterms:W3CDTF">2012-09-18T07:53:42Z</dcterms:created>
  <dcterms:modified xsi:type="dcterms:W3CDTF">2021-11-20T10:46:39Z</dcterms:modified>
</cp:coreProperties>
</file>