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80EB-01C8-4249-B324-5CB368AEFC8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2AEDC-DD83-4130-860C-B14FBFD1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2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2AEDC-DD83-4130-860C-B14FBFD1A6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2AEDC-DD83-4130-860C-B14FBFD1A6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70C0"/>
                </a:solidFill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7620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E4B-F01E-4308-A870-4195DCA9EF6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477000"/>
            <a:ext cx="8991600" cy="32918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CEF5-E7BB-422F-A9D9-384C157EA3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E4B-F01E-4308-A870-4195DCA9EF6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CEF5-E7BB-422F-A9D9-384C157EA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E4B-F01E-4308-A870-4195DCA9EF6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CEF5-E7BB-422F-A9D9-384C157EA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486400"/>
          </a:xfrm>
        </p:spPr>
        <p:txBody>
          <a:bodyPr/>
          <a:lstStyle>
            <a:lvl1pPr>
              <a:defRPr b="1" u="sng">
                <a:solidFill>
                  <a:srgbClr val="FF0000"/>
                </a:solidFill>
              </a:defRPr>
            </a:lvl1pPr>
            <a:lvl3pPr>
              <a:defRPr>
                <a:solidFill>
                  <a:srgbClr val="800080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E4B-F01E-4308-A870-4195DCA9EF6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CEF5-E7BB-422F-A9D9-384C157EA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E4B-F01E-4308-A870-4195DCA9EF6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CEF5-E7BB-422F-A9D9-384C157EA3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E4B-F01E-4308-A870-4195DCA9EF6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CEF5-E7BB-422F-A9D9-384C157EA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E4B-F01E-4308-A870-4195DCA9EF6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CEF5-E7BB-422F-A9D9-384C157EA3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E4B-F01E-4308-A870-4195DCA9EF6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CEF5-E7BB-422F-A9D9-384C157EA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E4B-F01E-4308-A870-4195DCA9EF6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CEF5-E7BB-422F-A9D9-384C157EA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E4B-F01E-4308-A870-4195DCA9EF6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CEF5-E7BB-422F-A9D9-384C157EA3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E4B-F01E-4308-A870-4195DCA9EF6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CEF5-E7BB-422F-A9D9-384C157EA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4E5CE4B-F01E-4308-A870-4195DCA9EF6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B51CEF5-E7BB-422F-A9D9-384C157EA3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ven2.com/" TargetMode="External"/><Relationship Id="rId2" Type="http://schemas.openxmlformats.org/officeDocument/2006/relationships/hyperlink" Target="http://www.humanize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finch.com/" TargetMode="External"/><Relationship Id="rId2" Type="http://schemas.openxmlformats.org/officeDocument/2006/relationships/hyperlink" Target="http://www.twitt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lorschemer.com/" TargetMode="External"/><Relationship Id="rId5" Type="http://schemas.openxmlformats.org/officeDocument/2006/relationships/hyperlink" Target="http://www.apple.com/" TargetMode="External"/><Relationship Id="rId4" Type="http://schemas.openxmlformats.org/officeDocument/2006/relationships/hyperlink" Target="http://www.atlassoftwaregrou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cid3.acidtest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848600" cy="1927225"/>
          </a:xfrm>
        </p:spPr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Lecture 8</a:t>
            </a:r>
          </a:p>
        </p:txBody>
      </p:sp>
    </p:spTree>
    <p:extLst>
      <p:ext uri="{BB962C8B-B14F-4D97-AF65-F5344CB8AC3E}">
        <p14:creationId xmlns:p14="http://schemas.microsoft.com/office/powerpoint/2010/main" val="13797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Standards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Accessibility for devices</a:t>
            </a:r>
          </a:p>
          <a:p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the site work acceptably across modern and older browsers?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the content accessible with CSS switched off or not supported?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the content accessible with images switched off or not supported?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the site work well when printed?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the site work well in Hand Held devices?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the site include detailed metadata?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the site work well in a range of browser window sizes?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Standards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Usability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there a clear visual hierarchy?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Are heading levels easy to distinguish?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Is the site’s navigation easy to understand?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Is the site’s navigation consistent?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Does the site use consistent and appropriate language?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Does the site have a sitemap page and contact page? Are they easy to find?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For large sites, is there a search tool?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Is there a link to the home page on every page in the site?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Are links underlined?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Are visited links clearly defined?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Standards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management</a:t>
            </a:r>
          </a:p>
          <a:p>
            <a:pPr lvl="1"/>
            <a:r>
              <a:rPr lang="en-US" b="1" dirty="0"/>
              <a:t>Does the site have a meaningful and helpful 404 error page that works from any depth in the site</a:t>
            </a:r>
            <a:r>
              <a:rPr lang="en-US" b="1" dirty="0" smtClean="0"/>
              <a:t>?</a:t>
            </a:r>
          </a:p>
          <a:p>
            <a:pPr lvl="2"/>
            <a:r>
              <a:rPr lang="en-US" dirty="0"/>
              <a:t>You’ve requested a page – either by typing a URL directly into the address bar or clicking on an out-of-date link and you’ve found yourself in the middle of cyberspace nowhere.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user-friendly website will give you a helping hand while many others will simply do nothing, relying on the browser’s built-in ability to explain what the problem is. </a:t>
            </a:r>
            <a:endParaRPr lang="en-US" b="1" dirty="0"/>
          </a:p>
          <a:p>
            <a:pPr lvl="1"/>
            <a:r>
              <a:rPr lang="en-US" b="1" dirty="0"/>
              <a:t>Does the site use friendly URLs?</a:t>
            </a:r>
          </a:p>
          <a:p>
            <a:pPr lvl="2"/>
            <a:r>
              <a:rPr lang="en-US" dirty="0"/>
              <a:t>Most search engines (with a few exceptions – namely Google) will not index any pages that have a question mark or other character (like an ampersand or equals sign) in the URL… what good is a site if no one can find it? </a:t>
            </a:r>
          </a:p>
        </p:txBody>
      </p:sp>
    </p:spTree>
    <p:extLst>
      <p:ext uri="{BB962C8B-B14F-4D97-AF65-F5344CB8AC3E}">
        <p14:creationId xmlns:p14="http://schemas.microsoft.com/office/powerpoint/2010/main" val="6842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Psyche of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Scan the pages</a:t>
            </a:r>
          </a:p>
          <a:p>
            <a:pPr lvl="1"/>
            <a:r>
              <a:rPr lang="en-US" dirty="0" smtClean="0"/>
              <a:t>They don’t focus attention, try to avoid reading.</a:t>
            </a:r>
          </a:p>
          <a:p>
            <a:pPr lvl="1"/>
            <a:r>
              <a:rPr lang="en-US" dirty="0" smtClean="0"/>
              <a:t>They look for quickest way to get information.</a:t>
            </a:r>
          </a:p>
          <a:p>
            <a:pPr lvl="1"/>
            <a:r>
              <a:rPr lang="en-US" dirty="0" smtClean="0"/>
              <a:t>Want to have full control, options to change and facilitate.</a:t>
            </a:r>
          </a:p>
        </p:txBody>
      </p:sp>
    </p:spTree>
    <p:extLst>
      <p:ext uri="{BB962C8B-B14F-4D97-AF65-F5344CB8AC3E}">
        <p14:creationId xmlns:p14="http://schemas.microsoft.com/office/powerpoint/2010/main" val="3831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Aspects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During development of web pages, keep in mind followings:</a:t>
            </a:r>
          </a:p>
          <a:p>
            <a:pPr marL="285750" lvl="1" indent="452438"/>
            <a:r>
              <a:rPr lang="en-US" dirty="0" smtClean="0"/>
              <a:t>Simplicity</a:t>
            </a:r>
            <a:endParaRPr lang="en-US" dirty="0"/>
          </a:p>
          <a:p>
            <a:pPr lvl="1"/>
            <a:r>
              <a:rPr lang="en-US" dirty="0"/>
              <a:t>    </a:t>
            </a:r>
            <a:r>
              <a:rPr lang="en-US" dirty="0" smtClean="0"/>
              <a:t>Uniform Page Layout</a:t>
            </a:r>
            <a:endParaRPr lang="en-US" dirty="0"/>
          </a:p>
          <a:p>
            <a:pPr lvl="1"/>
            <a:r>
              <a:rPr lang="en-US" dirty="0"/>
              <a:t>    Separate top section</a:t>
            </a:r>
          </a:p>
          <a:p>
            <a:pPr marL="290513" lvl="1" indent="447675"/>
            <a:r>
              <a:rPr lang="en-US" dirty="0" smtClean="0"/>
              <a:t>Simple navigation</a:t>
            </a:r>
            <a:endParaRPr lang="en-US" dirty="0"/>
          </a:p>
          <a:p>
            <a:pPr lvl="1"/>
            <a:r>
              <a:rPr lang="en-US" dirty="0"/>
              <a:t>    Bold logos</a:t>
            </a:r>
          </a:p>
          <a:p>
            <a:pPr lvl="1"/>
            <a:r>
              <a:rPr lang="en-US" dirty="0"/>
              <a:t>    </a:t>
            </a:r>
            <a:r>
              <a:rPr lang="en-US" dirty="0" smtClean="0"/>
              <a:t>Text Size and Color</a:t>
            </a:r>
            <a:endParaRPr lang="en-US" dirty="0"/>
          </a:p>
          <a:p>
            <a:pPr lvl="1"/>
            <a:r>
              <a:rPr lang="en-US" dirty="0"/>
              <a:t>    Bold text introductions</a:t>
            </a:r>
          </a:p>
          <a:p>
            <a:pPr lvl="1"/>
            <a:r>
              <a:rPr lang="en-US" dirty="0" smtClean="0"/>
              <a:t>    Color Scheme</a:t>
            </a:r>
            <a:endParaRPr lang="en-US" dirty="0"/>
          </a:p>
          <a:p>
            <a:pPr lvl="1"/>
            <a:r>
              <a:rPr lang="en-US" dirty="0"/>
              <a:t>    </a:t>
            </a:r>
            <a:r>
              <a:rPr lang="en-US" dirty="0" smtClean="0"/>
              <a:t>3D Effects for background (Gradients, Reflections)</a:t>
            </a:r>
            <a:endParaRPr lang="en-US" dirty="0"/>
          </a:p>
          <a:p>
            <a:pPr lvl="1"/>
            <a:r>
              <a:rPr lang="en-US" dirty="0"/>
              <a:t>    </a:t>
            </a:r>
            <a:r>
              <a:rPr lang="en-US" smtClean="0"/>
              <a:t>Good icons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sz="2400" dirty="0" smtClean="0"/>
              <a:t>During </a:t>
            </a:r>
            <a:r>
              <a:rPr lang="en-US" sz="2400" dirty="0"/>
              <a:t>page designing</a:t>
            </a:r>
            <a:r>
              <a:rPr lang="en-US" dirty="0"/>
              <a:t>;</a:t>
            </a:r>
          </a:p>
          <a:p>
            <a:pPr lvl="2"/>
            <a:r>
              <a:rPr lang="en-US" b="1" dirty="0"/>
              <a:t>Don’t make users think</a:t>
            </a:r>
          </a:p>
          <a:p>
            <a:pPr lvl="3"/>
            <a:r>
              <a:rPr lang="en-US" dirty="0"/>
              <a:t>Web-page should be </a:t>
            </a:r>
            <a:r>
              <a:rPr lang="en-US" b="1" dirty="0"/>
              <a:t>obvious and self-explanatory.</a:t>
            </a:r>
          </a:p>
          <a:p>
            <a:pPr lvl="3"/>
            <a:r>
              <a:rPr lang="en-US" dirty="0"/>
              <a:t>Use drop down menus, radio buttons, help user to select required options</a:t>
            </a:r>
            <a:r>
              <a:rPr lang="en-US" b="1" dirty="0"/>
              <a:t>.</a:t>
            </a:r>
          </a:p>
          <a:p>
            <a:pPr lvl="2"/>
            <a:r>
              <a:rPr lang="en-US" b="1" dirty="0"/>
              <a:t>Manage to focus users’ attention</a:t>
            </a:r>
          </a:p>
          <a:p>
            <a:pPr lvl="3"/>
            <a:r>
              <a:rPr lang="en-US" dirty="0"/>
              <a:t>Use pop-up menus, good graphics, 3d-effects.</a:t>
            </a:r>
          </a:p>
          <a:p>
            <a:pPr lvl="3"/>
            <a:r>
              <a:rPr lang="en-US" dirty="0"/>
              <a:t>Keep in-touch with user….Keep it updating like: Loading 30%...</a:t>
            </a:r>
          </a:p>
          <a:p>
            <a:pPr lvl="3"/>
            <a:r>
              <a:rPr lang="en-US" dirty="0"/>
              <a:t>Highlight important features of your product, webpage. Like: </a:t>
            </a:r>
            <a:r>
              <a:rPr lang="en-US" dirty="0">
                <a:hlinkClick r:id="rId2"/>
              </a:rPr>
              <a:t>http://www.humanized.com/</a:t>
            </a:r>
            <a:r>
              <a:rPr lang="en-US" dirty="0"/>
              <a:t> </a:t>
            </a:r>
          </a:p>
          <a:p>
            <a:pPr lvl="2"/>
            <a:r>
              <a:rPr lang="en-US" b="1" dirty="0"/>
              <a:t>Talk business.</a:t>
            </a:r>
          </a:p>
          <a:p>
            <a:pPr lvl="3"/>
            <a:r>
              <a:rPr lang="en-US" dirty="0"/>
              <a:t> Avoid cute or clever names, marketing-induced names, company-specific names, and unfamiliar technical names.</a:t>
            </a:r>
          </a:p>
          <a:p>
            <a:pPr lvl="3"/>
            <a:r>
              <a:rPr lang="en-US" dirty="0"/>
              <a:t>Avoid </a:t>
            </a:r>
            <a:r>
              <a:rPr lang="en-US" dirty="0" err="1"/>
              <a:t>ambguity</a:t>
            </a:r>
            <a:r>
              <a:rPr lang="en-US" dirty="0"/>
              <a:t> : a good example </a:t>
            </a:r>
            <a:r>
              <a:rPr lang="en-US" dirty="0">
                <a:hlinkClick r:id="rId3"/>
              </a:rPr>
              <a:t>http://www.eleven2.com/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638800"/>
          </a:xfrm>
        </p:spPr>
        <p:txBody>
          <a:bodyPr>
            <a:normAutofit/>
          </a:bodyPr>
          <a:lstStyle/>
          <a:p>
            <a:pPr marL="461963" lvl="2" indent="-285750"/>
            <a:r>
              <a:rPr lang="en-US" b="1" dirty="0" smtClean="0"/>
              <a:t>Design Simplicity:</a:t>
            </a:r>
          </a:p>
          <a:p>
            <a:pPr marL="736283" lvl="3" indent="-285750"/>
            <a:r>
              <a:rPr lang="en-US" dirty="0" smtClean="0"/>
              <a:t>Don’t make pages loaded of contents, utilize space properly.</a:t>
            </a:r>
          </a:p>
          <a:p>
            <a:pPr marL="736283" lvl="3" indent="-285750"/>
            <a:r>
              <a:rPr lang="en-US" dirty="0" smtClean="0"/>
              <a:t>Keep it Simple. See login pages of </a:t>
            </a:r>
            <a:r>
              <a:rPr lang="en-US" dirty="0" smtClean="0">
                <a:hlinkClick r:id="rId2"/>
              </a:rPr>
              <a:t>www.twitter.com</a:t>
            </a:r>
            <a:r>
              <a:rPr lang="en-US" dirty="0" smtClean="0"/>
              <a:t> and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pPr marL="736283" lvl="3" indent="-285750"/>
            <a:r>
              <a:rPr lang="en-US" dirty="0" smtClean="0"/>
              <a:t>Another simple design is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://www.getfinch.com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http://www.atlassoftwaregroup.com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736283" lvl="3" indent="-285750"/>
            <a:r>
              <a:rPr lang="en-US" dirty="0"/>
              <a:t>See </a:t>
            </a:r>
            <a:r>
              <a:rPr lang="en-US" dirty="0">
                <a:hlinkClick r:id="rId5"/>
              </a:rPr>
              <a:t>http://www.apple.com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461963" lvl="2" indent="-285750"/>
            <a:r>
              <a:rPr lang="en-US" b="1" dirty="0" smtClean="0"/>
              <a:t>Simple navigation</a:t>
            </a:r>
          </a:p>
          <a:p>
            <a:pPr marL="736283" lvl="3" indent="-285750"/>
            <a:r>
              <a:rPr lang="en-US" dirty="0" smtClean="0"/>
              <a:t>Permanent </a:t>
            </a:r>
            <a:r>
              <a:rPr lang="en-US" dirty="0"/>
              <a:t>navigation – your global site </a:t>
            </a:r>
            <a:r>
              <a:rPr lang="en-US" dirty="0" err="1"/>
              <a:t>nav</a:t>
            </a:r>
            <a:r>
              <a:rPr lang="en-US" dirty="0"/>
              <a:t> that appears on every page as part of the page template – needs to be clearly identifiable as navigation, and should be easy to interpret, target and select</a:t>
            </a:r>
            <a:r>
              <a:rPr lang="en-US" dirty="0" smtClean="0"/>
              <a:t>.</a:t>
            </a:r>
          </a:p>
          <a:p>
            <a:pPr marL="736283" lvl="3" indent="-285750"/>
            <a:r>
              <a:rPr lang="en-US" dirty="0" smtClean="0"/>
              <a:t>No broken links.</a:t>
            </a:r>
            <a:endParaRPr lang="en-US" dirty="0"/>
          </a:p>
          <a:p>
            <a:pPr marL="461963" lvl="2" indent="-285750"/>
            <a:r>
              <a:rPr lang="en-US" b="1" dirty="0"/>
              <a:t> </a:t>
            </a:r>
            <a:r>
              <a:rPr lang="en-US" b="1" dirty="0" smtClean="0"/>
              <a:t>Appropriate colors schemes</a:t>
            </a:r>
          </a:p>
          <a:p>
            <a:pPr marL="736283" lvl="3" indent="-285750"/>
            <a:r>
              <a:rPr lang="en-US" dirty="0" smtClean="0"/>
              <a:t>Bright</a:t>
            </a:r>
            <a:r>
              <a:rPr lang="en-US" dirty="0"/>
              <a:t>, strong </a:t>
            </a:r>
            <a:r>
              <a:rPr lang="en-US" dirty="0" smtClean="0"/>
              <a:t>colors </a:t>
            </a:r>
            <a:r>
              <a:rPr lang="en-US" dirty="0"/>
              <a:t>draw the eye. Use them to divide the page into clear sections, and to highlight important elements</a:t>
            </a:r>
            <a:r>
              <a:rPr lang="en-US" dirty="0" smtClean="0"/>
              <a:t>.</a:t>
            </a:r>
          </a:p>
          <a:p>
            <a:pPr marL="736283" lvl="3" indent="-285750"/>
            <a:r>
              <a:rPr lang="en-US" dirty="0" smtClean="0"/>
              <a:t>Select color scheme of website according to user types. </a:t>
            </a:r>
          </a:p>
          <a:p>
            <a:pPr marL="736283" lvl="3" indent="-285750"/>
            <a:r>
              <a:rPr lang="en-US" dirty="0" smtClean="0"/>
              <a:t>All pages should have same color scheme.</a:t>
            </a:r>
          </a:p>
          <a:p>
            <a:pPr marL="736283" lvl="3" indent="-285750"/>
            <a:r>
              <a:rPr lang="en-US" dirty="0"/>
              <a:t>See : </a:t>
            </a:r>
            <a:r>
              <a:rPr lang="en-US" dirty="0">
                <a:hlinkClick r:id="rId6"/>
              </a:rPr>
              <a:t>http://www.colorschemer.com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736283" lvl="3" indent="-285750"/>
            <a:endParaRPr lang="en-US" dirty="0"/>
          </a:p>
          <a:p>
            <a:pPr marL="736283" lvl="3" indent="-285750"/>
            <a:endParaRPr lang="en-US" b="1" dirty="0"/>
          </a:p>
          <a:p>
            <a:pPr marL="176213" lvl="2" indent="0">
              <a:buNone/>
            </a:pP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lvl="2" indent="-285750"/>
            <a:r>
              <a:rPr lang="en-US" b="1" dirty="0" smtClean="0"/>
              <a:t>Applying 3d Effects</a:t>
            </a:r>
          </a:p>
          <a:p>
            <a:pPr marL="736283" lvl="3" indent="-285750"/>
            <a:r>
              <a:rPr lang="en-US" b="1" dirty="0" smtClean="0"/>
              <a:t>Use shadows effects, rollover, hover effects to make better look of a web page. It shows the user that every move of it, makes some difference. </a:t>
            </a:r>
            <a:r>
              <a:rPr lang="en-US" b="1" dirty="0" smtClean="0">
                <a:sym typeface="Wingdings" pitchFamily="2" charset="2"/>
              </a:rPr>
              <a:t></a:t>
            </a:r>
          </a:p>
          <a:p>
            <a:pPr marL="736283" lvl="3" indent="-285750"/>
            <a:r>
              <a:rPr lang="en-US" b="1" dirty="0" smtClean="0">
                <a:sym typeface="Wingdings" pitchFamily="2" charset="2"/>
              </a:rPr>
              <a:t>Use gradient backgrounds, </a:t>
            </a:r>
            <a:r>
              <a:rPr lang="en-US" b="1" dirty="0" err="1" smtClean="0">
                <a:sym typeface="Wingdings" pitchFamily="2" charset="2"/>
              </a:rPr>
              <a:t>hd</a:t>
            </a:r>
            <a:r>
              <a:rPr lang="en-US" b="1" dirty="0" smtClean="0">
                <a:sym typeface="Wingdings" pitchFamily="2" charset="2"/>
              </a:rPr>
              <a:t> backgrounds.</a:t>
            </a:r>
          </a:p>
          <a:p>
            <a:pPr marL="736283" lvl="3" indent="-285750"/>
            <a:endParaRPr lang="en-US" b="1" dirty="0" smtClean="0"/>
          </a:p>
          <a:p>
            <a:pPr marL="461963" lvl="2" indent="-285750"/>
            <a:r>
              <a:rPr lang="en-US" b="1" dirty="0" smtClean="0"/>
              <a:t>Testing the Browser compatibility.</a:t>
            </a:r>
          </a:p>
          <a:p>
            <a:pPr marL="736283" lvl="3" indent="-285750"/>
            <a:r>
              <a:rPr lang="en-US" dirty="0"/>
              <a:t>Acid3 test is a web test page from the Web Standards </a:t>
            </a:r>
            <a:endParaRPr lang="en-US" dirty="0" smtClean="0"/>
          </a:p>
          <a:p>
            <a:pPr marL="736283" lvl="3" indent="-285750"/>
            <a:r>
              <a:rPr lang="en-US" dirty="0" smtClean="0"/>
              <a:t>Project </a:t>
            </a:r>
            <a:r>
              <a:rPr lang="en-US" dirty="0"/>
              <a:t>that checks a web browser's compliance with elements of various web standards, particularly the Document Object Model (DOM) and JavaScript.</a:t>
            </a:r>
            <a:endParaRPr lang="en-US" dirty="0" smtClean="0">
              <a:hlinkClick r:id="rId2"/>
            </a:endParaRPr>
          </a:p>
          <a:p>
            <a:pPr marL="736283" lvl="3" indent="-285750"/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://acid3.acidtests.org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pPr marL="736283" lvl="3" indent="-285750"/>
            <a:endParaRPr lang="en-US" b="1" dirty="0" smtClean="0"/>
          </a:p>
          <a:p>
            <a:pPr marL="461963" lvl="2" indent="-285750"/>
            <a:r>
              <a:rPr lang="en-US" b="1" dirty="0" smtClean="0"/>
              <a:t>Content Management</a:t>
            </a:r>
          </a:p>
          <a:p>
            <a:pPr marL="736283" lvl="3" indent="-285750"/>
            <a:r>
              <a:rPr lang="en-US" dirty="0" smtClean="0"/>
              <a:t>If you have large data to manage, then use column approach to adjust text. </a:t>
            </a:r>
            <a:endParaRPr lang="en-US" dirty="0"/>
          </a:p>
          <a:p>
            <a:pPr marL="736283" lvl="3" indent="-285750"/>
            <a:r>
              <a:rPr lang="en-US" dirty="0" smtClean="0"/>
              <a:t>Don’t use lots of images unnecessarily on single page.</a:t>
            </a:r>
          </a:p>
          <a:p>
            <a:pPr marL="736283" lvl="3" indent="-285750"/>
            <a:r>
              <a:rPr lang="en-US" dirty="0" smtClean="0"/>
              <a:t>Use Thumbnails for pictures. Or use image sprites for icons.</a:t>
            </a:r>
          </a:p>
          <a:p>
            <a:pPr marL="736283" lvl="3" indent="-285750"/>
            <a:r>
              <a:rPr lang="en-US" dirty="0" smtClean="0"/>
              <a:t>Avoid more animations.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Standards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of code 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the site use a correct </a:t>
            </a:r>
            <a:r>
              <a:rPr lang="en-US" dirty="0" err="1"/>
              <a:t>Doctype</a:t>
            </a:r>
            <a:r>
              <a:rPr lang="en-US" dirty="0"/>
              <a:t>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the site use Valid (X)HTML?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Does the site use Valid CSS?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the site use unnecessary classes or ids?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Is the code well structured?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Does the site have any broken links?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How does the site perform in terms of speed/page size?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Does the site have JavaScript errors?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Standards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953000"/>
          </a:xfrm>
        </p:spPr>
        <p:txBody>
          <a:bodyPr>
            <a:normAutofit/>
          </a:bodyPr>
          <a:lstStyle/>
          <a:p>
            <a:r>
              <a:rPr lang="en-US" dirty="0"/>
              <a:t>Degree of separation between content and presentation</a:t>
            </a:r>
          </a:p>
          <a:p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Degree </a:t>
            </a:r>
            <a:r>
              <a:rPr lang="en-US" dirty="0"/>
              <a:t>of separation between content and </a:t>
            </a:r>
            <a:r>
              <a:rPr lang="en-US" dirty="0" smtClean="0"/>
              <a:t>presentation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the site use CSS for all presentation aspects (fonts, </a:t>
            </a:r>
            <a:r>
              <a:rPr lang="en-US" dirty="0" err="1"/>
              <a:t>colour</a:t>
            </a:r>
            <a:r>
              <a:rPr lang="en-US" dirty="0"/>
              <a:t>, padding, borders </a:t>
            </a:r>
            <a:r>
              <a:rPr lang="en-US" dirty="0" err="1"/>
              <a:t>etc</a:t>
            </a:r>
            <a:r>
              <a:rPr lang="en-US" dirty="0" smtClean="0"/>
              <a:t>)?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all decorative images in the CSS, or do they appear in the (X)HTML?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Standards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Accessibility for </a:t>
            </a:r>
            <a:r>
              <a:rPr lang="en-US" dirty="0" smtClean="0"/>
              <a:t>users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“alt” attributes used for all descriptive images?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Does the site use relative units rather than absolute units for text size?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 any aspects of the layout break if font size is increased?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Does the site use visible skip menus?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Does the site use accessible forms?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Does the site use accessible tables?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Is there sufficient </a:t>
            </a:r>
            <a:r>
              <a:rPr lang="en-US" dirty="0" smtClean="0"/>
              <a:t>color </a:t>
            </a:r>
            <a:r>
              <a:rPr lang="en-US" dirty="0"/>
              <a:t>brightness/contrasts?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Is </a:t>
            </a:r>
            <a:r>
              <a:rPr lang="en-US" dirty="0" smtClean="0"/>
              <a:t>color </a:t>
            </a:r>
            <a:r>
              <a:rPr lang="en-US" dirty="0"/>
              <a:t>alone used for critical information?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Is there delayed responsiveness for dropdown menus (for users with reduced motor skills)?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Are all links descriptive (for blind users)?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7774</TotalTime>
  <Words>1024</Words>
  <Application>Microsoft Office PowerPoint</Application>
  <PresentationFormat>On-screen Show (4:3)</PresentationFormat>
  <Paragraphs>124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Britannic Bold</vt:lpstr>
      <vt:lpstr>Calibri</vt:lpstr>
      <vt:lpstr>Wingdings</vt:lpstr>
      <vt:lpstr>Clarity</vt:lpstr>
      <vt:lpstr>Design Guidelines</vt:lpstr>
      <vt:lpstr>Understanding the Psyche of User</vt:lpstr>
      <vt:lpstr>Design Aspects to consider</vt:lpstr>
      <vt:lpstr>Design Guidelines</vt:lpstr>
      <vt:lpstr>Design Guidelines</vt:lpstr>
      <vt:lpstr>Design Guidelines</vt:lpstr>
      <vt:lpstr>Web Standards Checklist</vt:lpstr>
      <vt:lpstr>Web Standards Checklist</vt:lpstr>
      <vt:lpstr>Web Standards Checklist</vt:lpstr>
      <vt:lpstr>Web Standards Checklist</vt:lpstr>
      <vt:lpstr>Web Standards Checklist</vt:lpstr>
      <vt:lpstr>Web Standards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Jilani</cp:lastModifiedBy>
  <cp:revision>53</cp:revision>
  <dcterms:created xsi:type="dcterms:W3CDTF">2012-10-10T17:45:29Z</dcterms:created>
  <dcterms:modified xsi:type="dcterms:W3CDTF">2022-06-11T17:23:30Z</dcterms:modified>
</cp:coreProperties>
</file>