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60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2536865"/>
            <a:ext cx="4930973" cy="3155871"/>
          </a:xfrm>
          <a:prstGeom prst="rect">
            <a:avLst/>
          </a:prstGeom>
        </p:spPr>
      </p:pic>
      <p:sp>
        <p:nvSpPr>
          <p:cNvPr id="6" name="Text 2"/>
          <p:cNvSpPr/>
          <p:nvPr/>
        </p:nvSpPr>
        <p:spPr>
          <a:xfrm>
            <a:off x="833199" y="1297424"/>
            <a:ext cx="7477601" cy="2874645"/>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Account Management System</a:t>
            </a:r>
            <a:endParaRPr lang="en-US" sz="6036" dirty="0"/>
          </a:p>
        </p:txBody>
      </p:sp>
      <p:sp>
        <p:nvSpPr>
          <p:cNvPr id="7" name="Text 3"/>
          <p:cNvSpPr/>
          <p:nvPr/>
        </p:nvSpPr>
        <p:spPr>
          <a:xfrm>
            <a:off x="833199" y="4505325"/>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Hello everyone, my name is Muhammad Saeed Kamal, and today I will present our Account Management System. I will provide an overview of the system's functionality and demonstrate key principles of object-oriented programming (OOP): abstraction, encapsulation, inheritance, and polymorphism.</a:t>
            </a:r>
            <a:endParaRPr lang="en-US" sz="1750" dirty="0"/>
          </a:p>
        </p:txBody>
      </p:sp>
      <p:sp>
        <p:nvSpPr>
          <p:cNvPr id="8" name="Shape 4"/>
          <p:cNvSpPr/>
          <p:nvPr/>
        </p:nvSpPr>
        <p:spPr>
          <a:xfrm>
            <a:off x="833199" y="6532245"/>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542342"/>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Shape 3"/>
          <p:cNvSpPr/>
          <p:nvPr/>
        </p:nvSpPr>
        <p:spPr>
          <a:xfrm>
            <a:off x="2037993" y="3681055"/>
            <a:ext cx="10554414" cy="2006203"/>
          </a:xfrm>
          <a:prstGeom prst="roundRect">
            <a:avLst>
              <a:gd name="adj" fmla="val 4984"/>
            </a:avLst>
          </a:prstGeom>
          <a:solidFill>
            <a:srgbClr val="DADBF1"/>
          </a:solidFill>
          <a:ln w="7620">
            <a:solidFill>
              <a:srgbClr val="C0C1D7"/>
            </a:solidFill>
            <a:prstDash val="solid"/>
          </a:ln>
        </p:spPr>
      </p:sp>
      <p:sp>
        <p:nvSpPr>
          <p:cNvPr id="6" name="Text 4"/>
          <p:cNvSpPr/>
          <p:nvPr/>
        </p:nvSpPr>
        <p:spPr>
          <a:xfrm>
            <a:off x="2267783" y="391084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Summary</a:t>
            </a:r>
            <a:endParaRPr lang="en-US" sz="2187" dirty="0"/>
          </a:p>
        </p:txBody>
      </p:sp>
      <p:sp>
        <p:nvSpPr>
          <p:cNvPr id="7" name="Text 5"/>
          <p:cNvSpPr/>
          <p:nvPr/>
        </p:nvSpPr>
        <p:spPr>
          <a:xfrm>
            <a:off x="2267783" y="4391263"/>
            <a:ext cx="1009483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Account Management System demonstrates the principles of object-oriented programming. It is a structured, efficient, and easy-to-maintain system that helps users manage their accounts effectively.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103352"/>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System Overview</a:t>
            </a:r>
            <a:endParaRPr lang="en-US" sz="4374" dirty="0"/>
          </a:p>
        </p:txBody>
      </p:sp>
      <p:sp>
        <p:nvSpPr>
          <p:cNvPr id="5" name="Shape 3"/>
          <p:cNvSpPr/>
          <p:nvPr/>
        </p:nvSpPr>
        <p:spPr>
          <a:xfrm>
            <a:off x="2037993" y="2360176"/>
            <a:ext cx="388739" cy="388739"/>
          </a:xfrm>
          <a:prstGeom prst="roundRect">
            <a:avLst>
              <a:gd name="adj" fmla="val 25722"/>
            </a:avLst>
          </a:prstGeom>
          <a:solidFill>
            <a:srgbClr val="DADBF1"/>
          </a:solidFill>
          <a:ln w="7620">
            <a:solidFill>
              <a:srgbClr val="C0C1D7"/>
            </a:solidFill>
            <a:prstDash val="solid"/>
          </a:ln>
        </p:spPr>
      </p:sp>
      <p:sp>
        <p:nvSpPr>
          <p:cNvPr id="6" name="Text 4"/>
          <p:cNvSpPr/>
          <p:nvPr/>
        </p:nvSpPr>
        <p:spPr>
          <a:xfrm>
            <a:off x="2648903" y="2380893"/>
            <a:ext cx="2759154"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Simulates Basic Banking Operations</a:t>
            </a:r>
            <a:endParaRPr lang="en-US" sz="2187" dirty="0"/>
          </a:p>
        </p:txBody>
      </p:sp>
      <p:sp>
        <p:nvSpPr>
          <p:cNvPr id="7" name="Text 5"/>
          <p:cNvSpPr/>
          <p:nvPr/>
        </p:nvSpPr>
        <p:spPr>
          <a:xfrm>
            <a:off x="2648903" y="3208496"/>
            <a:ext cx="2759154"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Account Management System simulates basic banking operations, allowing users to perform common transactions like deposits, withdrawals, and transfers.</a:t>
            </a:r>
            <a:endParaRPr lang="en-US" sz="1750" dirty="0"/>
          </a:p>
        </p:txBody>
      </p:sp>
      <p:sp>
        <p:nvSpPr>
          <p:cNvPr id="8" name="Shape 6"/>
          <p:cNvSpPr/>
          <p:nvPr/>
        </p:nvSpPr>
        <p:spPr>
          <a:xfrm>
            <a:off x="5630228" y="2360176"/>
            <a:ext cx="388739" cy="388739"/>
          </a:xfrm>
          <a:prstGeom prst="roundRect">
            <a:avLst>
              <a:gd name="adj" fmla="val 25722"/>
            </a:avLst>
          </a:prstGeom>
          <a:solidFill>
            <a:srgbClr val="DADBF1"/>
          </a:solidFill>
          <a:ln w="7620">
            <a:solidFill>
              <a:srgbClr val="C0C1D7"/>
            </a:solidFill>
            <a:prstDash val="solid"/>
          </a:ln>
        </p:spPr>
      </p:sp>
      <p:sp>
        <p:nvSpPr>
          <p:cNvPr id="9" name="Text 7"/>
          <p:cNvSpPr/>
          <p:nvPr/>
        </p:nvSpPr>
        <p:spPr>
          <a:xfrm>
            <a:off x="6241137" y="2380893"/>
            <a:ext cx="275915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Key Classes Involved</a:t>
            </a:r>
            <a:endParaRPr lang="en-US" sz="2187" dirty="0"/>
          </a:p>
        </p:txBody>
      </p:sp>
      <p:sp>
        <p:nvSpPr>
          <p:cNvPr id="10" name="Text 8"/>
          <p:cNvSpPr/>
          <p:nvPr/>
        </p:nvSpPr>
        <p:spPr>
          <a:xfrm>
            <a:off x="6241137" y="2861310"/>
            <a:ext cx="2759154" cy="426481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system is built around several key classes, including the Program Class as the main entry point, the Account Class for managing individual accounts, the Bank Class for handling multiple accounts and transactions, and various Transaction Classes for specific operations.</a:t>
            </a:r>
            <a:endParaRPr lang="en-US" sz="1750" dirty="0"/>
          </a:p>
        </p:txBody>
      </p:sp>
      <p:sp>
        <p:nvSpPr>
          <p:cNvPr id="11" name="Shape 9"/>
          <p:cNvSpPr/>
          <p:nvPr/>
        </p:nvSpPr>
        <p:spPr>
          <a:xfrm>
            <a:off x="9222462" y="2360176"/>
            <a:ext cx="388739" cy="388739"/>
          </a:xfrm>
          <a:prstGeom prst="roundRect">
            <a:avLst>
              <a:gd name="adj" fmla="val 25722"/>
            </a:avLst>
          </a:prstGeom>
          <a:solidFill>
            <a:srgbClr val="DADBF1"/>
          </a:solidFill>
          <a:ln w="7620">
            <a:solidFill>
              <a:srgbClr val="C0C1D7"/>
            </a:solidFill>
            <a:prstDash val="solid"/>
          </a:ln>
        </p:spPr>
      </p:sp>
      <p:sp>
        <p:nvSpPr>
          <p:cNvPr id="12" name="Text 10"/>
          <p:cNvSpPr/>
          <p:nvPr/>
        </p:nvSpPr>
        <p:spPr>
          <a:xfrm>
            <a:off x="9833372" y="2380893"/>
            <a:ext cx="275915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Modular Design</a:t>
            </a:r>
            <a:endParaRPr lang="en-US" sz="2187" dirty="0"/>
          </a:p>
        </p:txBody>
      </p:sp>
      <p:sp>
        <p:nvSpPr>
          <p:cNvPr id="13" name="Text 11"/>
          <p:cNvSpPr/>
          <p:nvPr/>
        </p:nvSpPr>
        <p:spPr>
          <a:xfrm>
            <a:off x="9833372" y="2861310"/>
            <a:ext cx="2759154"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system's modular design, with distinct classes handling different responsibilities, allows for flexibility, scalability, and easier maintenance as the system grows in complexity.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11258074" y="2823567"/>
            <a:ext cx="3102173" cy="2582466"/>
          </a:xfrm>
          <a:prstGeom prst="rect">
            <a:avLst/>
          </a:prstGeom>
        </p:spPr>
      </p:pic>
      <p:sp>
        <p:nvSpPr>
          <p:cNvPr id="6" name="Text 2"/>
          <p:cNvSpPr/>
          <p:nvPr/>
        </p:nvSpPr>
        <p:spPr>
          <a:xfrm>
            <a:off x="833199" y="614482"/>
            <a:ext cx="597181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How the System Works</a:t>
            </a:r>
            <a:endParaRPr lang="en-US" sz="4374" dirty="0"/>
          </a:p>
        </p:txBody>
      </p:sp>
      <p:pic>
        <p:nvPicPr>
          <p:cNvPr id="7" name="Image 2" descr="preencoded.png"/>
          <p:cNvPicPr>
            <a:picLocks noChangeAspect="1"/>
          </p:cNvPicPr>
          <p:nvPr/>
        </p:nvPicPr>
        <p:blipFill>
          <a:blip r:embed="rId5"/>
          <a:stretch>
            <a:fillRect/>
          </a:stretch>
        </p:blipFill>
        <p:spPr>
          <a:xfrm>
            <a:off x="833199" y="1642110"/>
            <a:ext cx="1110972" cy="1990963"/>
          </a:xfrm>
          <a:prstGeom prst="rect">
            <a:avLst/>
          </a:prstGeom>
        </p:spPr>
      </p:pic>
      <p:sp>
        <p:nvSpPr>
          <p:cNvPr id="8" name="Text 3"/>
          <p:cNvSpPr/>
          <p:nvPr/>
        </p:nvSpPr>
        <p:spPr>
          <a:xfrm>
            <a:off x="2277428" y="1864281"/>
            <a:ext cx="4200168"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Initialization and User Interaction</a:t>
            </a:r>
            <a:endParaRPr lang="en-US" sz="2187" dirty="0"/>
          </a:p>
        </p:txBody>
      </p:sp>
      <p:sp>
        <p:nvSpPr>
          <p:cNvPr id="9" name="Text 4"/>
          <p:cNvSpPr/>
          <p:nvPr/>
        </p:nvSpPr>
        <p:spPr>
          <a:xfrm>
            <a:off x="2277428" y="2344698"/>
            <a:ext cx="7862173"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The bank is initialized with accounts. Users are presented with a menu of options, including withdrawing, depositing, transferring money, creating a new account, and viewing transaction history.</a:t>
            </a:r>
            <a:endParaRPr lang="en-US" sz="1750" dirty="0"/>
          </a:p>
        </p:txBody>
      </p:sp>
      <p:pic>
        <p:nvPicPr>
          <p:cNvPr id="10" name="Image 3" descr="preencoded.png"/>
          <p:cNvPicPr>
            <a:picLocks noChangeAspect="1"/>
          </p:cNvPicPr>
          <p:nvPr/>
        </p:nvPicPr>
        <p:blipFill>
          <a:blip r:embed="rId6"/>
          <a:stretch>
            <a:fillRect/>
          </a:stretch>
        </p:blipFill>
        <p:spPr>
          <a:xfrm>
            <a:off x="833199" y="3633073"/>
            <a:ext cx="1110972" cy="1990963"/>
          </a:xfrm>
          <a:prstGeom prst="rect">
            <a:avLst/>
          </a:prstGeom>
        </p:spPr>
      </p:pic>
      <p:sp>
        <p:nvSpPr>
          <p:cNvPr id="11" name="Text 5"/>
          <p:cNvSpPr/>
          <p:nvPr/>
        </p:nvSpPr>
        <p:spPr>
          <a:xfrm>
            <a:off x="2277428" y="3855244"/>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Withdrawal Process</a:t>
            </a:r>
            <a:endParaRPr lang="en-US" sz="2187" dirty="0"/>
          </a:p>
        </p:txBody>
      </p:sp>
      <p:sp>
        <p:nvSpPr>
          <p:cNvPr id="12" name="Text 6"/>
          <p:cNvSpPr/>
          <p:nvPr/>
        </p:nvSpPr>
        <p:spPr>
          <a:xfrm>
            <a:off x="2277428" y="4335661"/>
            <a:ext cx="7862173"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When a user selects the withdrawal option, they input the account name and amount. The system checks for account existence and sufficient funds, then processes the withdrawal and records the transaction.</a:t>
            </a:r>
            <a:endParaRPr lang="en-US" sz="1750" dirty="0"/>
          </a:p>
        </p:txBody>
      </p:sp>
      <p:pic>
        <p:nvPicPr>
          <p:cNvPr id="13" name="Image 4" descr="preencoded.png"/>
          <p:cNvPicPr>
            <a:picLocks noChangeAspect="1"/>
          </p:cNvPicPr>
          <p:nvPr/>
        </p:nvPicPr>
        <p:blipFill>
          <a:blip r:embed="rId7"/>
          <a:stretch>
            <a:fillRect/>
          </a:stretch>
        </p:blipFill>
        <p:spPr>
          <a:xfrm>
            <a:off x="833199" y="5624036"/>
            <a:ext cx="1110972" cy="1990963"/>
          </a:xfrm>
          <a:prstGeom prst="rect">
            <a:avLst/>
          </a:prstGeom>
        </p:spPr>
      </p:pic>
      <p:sp>
        <p:nvSpPr>
          <p:cNvPr id="14" name="Text 7"/>
          <p:cNvSpPr/>
          <p:nvPr/>
        </p:nvSpPr>
        <p:spPr>
          <a:xfrm>
            <a:off x="2277428" y="5846207"/>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Other Transactions</a:t>
            </a:r>
            <a:endParaRPr lang="en-US" sz="2187" dirty="0"/>
          </a:p>
        </p:txBody>
      </p:sp>
      <p:sp>
        <p:nvSpPr>
          <p:cNvPr id="15" name="Text 8"/>
          <p:cNvSpPr/>
          <p:nvPr/>
        </p:nvSpPr>
        <p:spPr>
          <a:xfrm>
            <a:off x="2277428" y="6326624"/>
            <a:ext cx="7862173"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Similar processes are followed for other user actions, such as deposits, transfers, and account creation. The system ensures the integrity of the accounts and records all transactions for the user's reference.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876663"/>
            <a:ext cx="702194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Transactions and Accounts</a:t>
            </a:r>
            <a:endParaRPr lang="en-US" sz="4374" dirty="0"/>
          </a:p>
        </p:txBody>
      </p:sp>
      <p:sp>
        <p:nvSpPr>
          <p:cNvPr id="6" name="Text 3"/>
          <p:cNvSpPr/>
          <p:nvPr/>
        </p:nvSpPr>
        <p:spPr>
          <a:xfrm>
            <a:off x="6319599" y="2904291"/>
            <a:ext cx="7579281" cy="344864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The system features detailed transaction types: withdrawals, deposits, and transfers.</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Each transaction type has its own class, inheriting from a base Transaction class.</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This setup ensures consistent execution and rollback, maintaining account data integrity.</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The Account class manages the balance, ensuring consistency and security during transactions.</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It validates and processes each transaction, maintaining accurate account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10122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Abstraction</a:t>
            </a:r>
            <a:endParaRPr lang="en-US" sz="4374" dirty="0"/>
          </a:p>
        </p:txBody>
      </p:sp>
      <p:sp>
        <p:nvSpPr>
          <p:cNvPr id="6" name="Text 3"/>
          <p:cNvSpPr/>
          <p:nvPr/>
        </p:nvSpPr>
        <p:spPr>
          <a:xfrm>
            <a:off x="2037993" y="5128855"/>
            <a:ext cx="10554414" cy="1777008"/>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Abstraction is a key concept in object-oriented programming that hides complex details to simplify interaction.</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It allows developers to focus on essential features and behaviors of an object, not the underlying implementation.</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For example: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Account class abstracts bank account operations.</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Transaction class abstracts different transaction types.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79857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Encapsulation</a:t>
            </a:r>
            <a:endParaRPr lang="en-US" sz="4374" dirty="0"/>
          </a:p>
        </p:txBody>
      </p:sp>
      <p:sp>
        <p:nvSpPr>
          <p:cNvPr id="6" name="Text 3"/>
          <p:cNvSpPr/>
          <p:nvPr/>
        </p:nvSpPr>
        <p:spPr>
          <a:xfrm>
            <a:off x="2037993" y="4826198"/>
            <a:ext cx="10443567" cy="2777490"/>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Encapsulation is a fundamental concept in object-oriented programming that bundles data and methods together, restricting access to certain components.</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It hides internal implementation details and provides a well-defined interface for interaction.</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For example: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Account class encapsulates account details and offers public methods for accessing and modifying account information.</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Transaction class encapsulates transaction logic, hiding implementation details from the rest of the system.</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17932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Inheritance</a:t>
            </a:r>
            <a:endParaRPr lang="en-US" sz="4374" dirty="0"/>
          </a:p>
        </p:txBody>
      </p:sp>
      <p:sp>
        <p:nvSpPr>
          <p:cNvPr id="6" name="Text 3"/>
          <p:cNvSpPr/>
          <p:nvPr/>
        </p:nvSpPr>
        <p:spPr>
          <a:xfrm>
            <a:off x="6319599" y="3206948"/>
            <a:ext cx="7477601" cy="3685342"/>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Inheritance is a fundamental concept in object-oriented programming that allows new classes to be created based on existing ones.</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It promotes code reuse and enables the creation of hierarchical relationships between classes.</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For example: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Transaction class can serve as a base class for various types of transactions, such as deposits, withdrawals, and transfers.</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Derived classes implement specific behaviors and properties for each transaction type, while inheriting common functionality from the parent class.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1649254"/>
            <a:ext cx="4931093" cy="4931093"/>
          </a:xfrm>
          <a:prstGeom prst="rect">
            <a:avLst/>
          </a:prstGeom>
        </p:spPr>
      </p:pic>
      <p:sp>
        <p:nvSpPr>
          <p:cNvPr id="6" name="Text 2"/>
          <p:cNvSpPr/>
          <p:nvPr/>
        </p:nvSpPr>
        <p:spPr>
          <a:xfrm>
            <a:off x="833199" y="116586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Polymorphism</a:t>
            </a:r>
            <a:endParaRPr lang="en-US" sz="4374" dirty="0"/>
          </a:p>
        </p:txBody>
      </p:sp>
      <p:sp>
        <p:nvSpPr>
          <p:cNvPr id="7" name="Text 3"/>
          <p:cNvSpPr/>
          <p:nvPr/>
        </p:nvSpPr>
        <p:spPr>
          <a:xfrm>
            <a:off x="833199" y="2193488"/>
            <a:ext cx="7477601" cy="5098852"/>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Polymorphism is a fundamental concept in object-oriented programming that allows objects of different classes to be treated through the same interface.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Objects of different classes can be used interchangeably if they share a common base class or implement a common interface.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For example: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The Transaction class can define abstract methods that derived transaction types override.</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This enables uniform handling of different transaction types through the Execute method.</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This flexibility allows the system to handle various transaction types without complex conditional logic or explicit type checking.</a:t>
            </a:r>
          </a:p>
          <a:p>
            <a:pPr marL="285750" indent="-285750">
              <a:lnSpc>
                <a:spcPts val="2799"/>
              </a:lnSpc>
              <a:buFont typeface="Wingdings" panose="05000000000000000000" pitchFamily="2" charset="2"/>
              <a:buChar char="Ø"/>
            </a:pPr>
            <a:r>
              <a:rPr lang="en-US" sz="1750" kern="0" spc="-35" dirty="0">
                <a:solidFill>
                  <a:srgbClr val="272525"/>
                </a:solidFill>
                <a:latin typeface="Inter" pitchFamily="34" charset="0"/>
                <a:ea typeface="Inter" pitchFamily="34" charset="-122"/>
                <a:cs typeface="Inter" pitchFamily="34" charset="-120"/>
              </a:rPr>
              <a:t>Leveraging polymorphism helps maintain a clean and extensible design, making it easier to add new transaction types in the future without disrupting existing code.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32065"/>
            <a:ext cx="589776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Demonstration in Code</a:t>
            </a:r>
            <a:endParaRPr lang="en-US" sz="4374" dirty="0"/>
          </a:p>
        </p:txBody>
      </p:sp>
      <p:sp>
        <p:nvSpPr>
          <p:cNvPr id="5" name="Text 3"/>
          <p:cNvSpPr/>
          <p:nvPr/>
        </p:nvSpPr>
        <p:spPr>
          <a:xfrm>
            <a:off x="2037993" y="3259693"/>
            <a:ext cx="10554414" cy="267275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The implementation of object-oriented programming (OOP) principles in the code showcases abstraction, encapsulation, inheritance, and polymorphism.</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The Account and Transaction classes hide system complexities, providing a clean and intuitive interface for users.</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Private fields in the Account class are accessed through public methods, ensuring data integrity and security.</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The Transaction class serves as a base for specific transaction types, promoting code reuse and flexibility.</a:t>
            </a:r>
          </a:p>
          <a:p>
            <a:pPr marL="285750" indent="-285750">
              <a:lnSpc>
                <a:spcPts val="2799"/>
              </a:lnSpc>
              <a:buFont typeface="Arial" panose="020B0604020202020204" pitchFamily="34" charset="0"/>
              <a:buChar char="•"/>
            </a:pPr>
            <a:r>
              <a:rPr lang="en-US" sz="1750" kern="0" spc="-35" dirty="0">
                <a:solidFill>
                  <a:srgbClr val="272525"/>
                </a:solidFill>
                <a:latin typeface="Inter" pitchFamily="34" charset="0"/>
                <a:ea typeface="Inter" pitchFamily="34" charset="-122"/>
                <a:cs typeface="Inter" pitchFamily="34" charset="-120"/>
              </a:rPr>
              <a:t>Abstract methods in the Transaction class enable polymorphic behavior, allowing each transaction type to provide its unique implementation tailored to specific requirements.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818</Words>
  <Application>Microsoft Office PowerPoint</Application>
  <PresentationFormat>Custom</PresentationFormat>
  <Paragraphs>67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Usman Malik</cp:lastModifiedBy>
  <cp:revision>3</cp:revision>
  <dcterms:created xsi:type="dcterms:W3CDTF">2024-05-20T05:11:26Z</dcterms:created>
  <dcterms:modified xsi:type="dcterms:W3CDTF">2024-05-20T05:51:04Z</dcterms:modified>
</cp:coreProperties>
</file>