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52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36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210300" y="1100614"/>
            <a:ext cx="7696200" cy="3329940"/>
          </a:xfrm>
          <a:prstGeom prst="rect">
            <a:avLst/>
          </a:prstGeom>
          <a:noFill/>
          <a:ln/>
        </p:spPr>
        <p:txBody>
          <a:bodyPr wrap="square" rtlCol="0" anchor="t"/>
          <a:lstStyle/>
          <a:p>
            <a:pPr marL="0" indent="0">
              <a:lnSpc>
                <a:spcPts val="6556"/>
              </a:lnSpc>
              <a:buNone/>
            </a:pPr>
            <a:r>
              <a:rPr lang="en-US" sz="5245" b="1" dirty="0">
                <a:solidFill>
                  <a:srgbClr val="FFFFFF"/>
                </a:solidFill>
                <a:latin typeface="Nunito" pitchFamily="34" charset="0"/>
                <a:ea typeface="Nunito" pitchFamily="34" charset="-122"/>
                <a:cs typeface="Nunito" pitchFamily="34" charset="-120"/>
              </a:rPr>
              <a:t>Building a Robust Account Management System with Object-Oriented Design</a:t>
            </a:r>
            <a:endParaRPr lang="en-US" sz="5245" dirty="0"/>
          </a:p>
        </p:txBody>
      </p:sp>
      <p:sp>
        <p:nvSpPr>
          <p:cNvPr id="6" name="Text 2"/>
          <p:cNvSpPr/>
          <p:nvPr/>
        </p:nvSpPr>
        <p:spPr>
          <a:xfrm>
            <a:off x="6210300" y="4720114"/>
            <a:ext cx="7696200" cy="1853803"/>
          </a:xfrm>
          <a:prstGeom prst="rect">
            <a:avLst/>
          </a:prstGeom>
          <a:noFill/>
          <a:ln/>
        </p:spPr>
        <p:txBody>
          <a:bodyPr wrap="square" rtlCol="0" anchor="t"/>
          <a:lstStyle/>
          <a:p>
            <a:pPr marL="0" indent="0">
              <a:lnSpc>
                <a:spcPts val="2432"/>
              </a:lnSpc>
              <a:buNone/>
            </a:pPr>
            <a:r>
              <a:rPr lang="en-US" sz="1520" dirty="0">
                <a:solidFill>
                  <a:srgbClr val="FFFFFF"/>
                </a:solidFill>
                <a:latin typeface="PT Sans" pitchFamily="34" charset="0"/>
                <a:ea typeface="PT Sans" pitchFamily="34" charset="-122"/>
                <a:cs typeface="PT Sans" pitchFamily="34" charset="-120"/>
              </a:rPr>
              <a:t>In today's digital banking landscape, efficient and secure account management is crucial. Our Account Management System leverages the key principles of object-oriented programming - abstraction, encapsulation, inheritance, and polymorphism - to deliver a robust and flexible solution for managing bank accounts and transactions. By applying these fundamental OOP concepts, we've created a system that simplifies user interactions, ensures data integrity, promotes code reuse, and enhances overall extensibility.</a:t>
            </a:r>
            <a:endParaRPr lang="en-US" sz="15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991553"/>
            <a:ext cx="93064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Abstraction: Simplifying Complex Interactions</a:t>
            </a:r>
            <a:endParaRPr lang="en-US" sz="4374" dirty="0"/>
          </a:p>
        </p:txBody>
      </p:sp>
      <p:sp>
        <p:nvSpPr>
          <p:cNvPr id="6" name="Shape 2"/>
          <p:cNvSpPr/>
          <p:nvPr/>
        </p:nvSpPr>
        <p:spPr>
          <a:xfrm>
            <a:off x="833199" y="2713553"/>
            <a:ext cx="4542115" cy="4524494"/>
          </a:xfrm>
          <a:prstGeom prst="roundRect">
            <a:avLst>
              <a:gd name="adj" fmla="val 8840"/>
            </a:avLst>
          </a:prstGeom>
          <a:solidFill>
            <a:srgbClr val="00002E"/>
          </a:solidFill>
          <a:ln w="22860">
            <a:solidFill>
              <a:srgbClr val="FFFFFF"/>
            </a:solidFill>
            <a:prstDash val="solid"/>
          </a:ln>
        </p:spPr>
      </p:sp>
      <p:sp>
        <p:nvSpPr>
          <p:cNvPr id="7" name="Text 3"/>
          <p:cNvSpPr/>
          <p:nvPr/>
        </p:nvSpPr>
        <p:spPr>
          <a:xfrm>
            <a:off x="1078230" y="2958584"/>
            <a:ext cx="3342203"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Account Class Abstraction</a:t>
            </a:r>
            <a:endParaRPr lang="en-US" sz="2187" dirty="0"/>
          </a:p>
        </p:txBody>
      </p:sp>
      <p:sp>
        <p:nvSpPr>
          <p:cNvPr id="8" name="Text 4"/>
          <p:cNvSpPr/>
          <p:nvPr/>
        </p:nvSpPr>
        <p:spPr>
          <a:xfrm>
            <a:off x="1078230" y="3439001"/>
            <a:ext cx="4052054" cy="355401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Account class abstracts the complex details of bank account management, providing a simple and intuitive interface for users to Withdraw, Deposit, and Print account information. This high-level abstraction hides the internal implementation, allowing users to focus on the essential account operations without being burdened by the underlying complexities.</a:t>
            </a:r>
            <a:endParaRPr lang="en-US" sz="1750" dirty="0"/>
          </a:p>
        </p:txBody>
      </p:sp>
      <p:sp>
        <p:nvSpPr>
          <p:cNvPr id="9" name="Shape 5"/>
          <p:cNvSpPr/>
          <p:nvPr/>
        </p:nvSpPr>
        <p:spPr>
          <a:xfrm>
            <a:off x="5597485" y="2713553"/>
            <a:ext cx="4542115" cy="4524494"/>
          </a:xfrm>
          <a:prstGeom prst="roundRect">
            <a:avLst>
              <a:gd name="adj" fmla="val 8840"/>
            </a:avLst>
          </a:prstGeom>
          <a:solidFill>
            <a:srgbClr val="00002E"/>
          </a:solidFill>
          <a:ln w="22860">
            <a:solidFill>
              <a:srgbClr val="FFFFFF"/>
            </a:solidFill>
            <a:prstDash val="solid"/>
          </a:ln>
        </p:spPr>
      </p:sp>
      <p:sp>
        <p:nvSpPr>
          <p:cNvPr id="10" name="Text 6"/>
          <p:cNvSpPr/>
          <p:nvPr/>
        </p:nvSpPr>
        <p:spPr>
          <a:xfrm>
            <a:off x="5842516" y="2958584"/>
            <a:ext cx="3006447"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Transaction Abstraction</a:t>
            </a:r>
            <a:endParaRPr lang="en-US" sz="2187" dirty="0"/>
          </a:p>
        </p:txBody>
      </p:sp>
      <p:sp>
        <p:nvSpPr>
          <p:cNvPr id="11" name="Text 7"/>
          <p:cNvSpPr/>
          <p:nvPr/>
        </p:nvSpPr>
        <p:spPr>
          <a:xfrm>
            <a:off x="5842516" y="3439001"/>
            <a:ext cx="4052054"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Similarly, the Transaction class abstracts various transaction types, such as DepositTransaction, WithdrawTransaction, and TransferTransaction. Users can interact with these transactions without needing to know the specific details of how each type is processed, streamlining the overall user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514118"/>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Encapsulation: Protecting Object Integrity</a:t>
            </a:r>
            <a:endParaRPr lang="en-US" sz="4374" dirty="0"/>
          </a:p>
        </p:txBody>
      </p:sp>
      <p:sp>
        <p:nvSpPr>
          <p:cNvPr id="5" name="Text 2"/>
          <p:cNvSpPr/>
          <p:nvPr/>
        </p:nvSpPr>
        <p:spPr>
          <a:xfrm>
            <a:off x="2348389" y="3458289"/>
            <a:ext cx="2885956"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Account Encapsulation</a:t>
            </a:r>
            <a:endParaRPr lang="en-US" sz="2187" dirty="0"/>
          </a:p>
        </p:txBody>
      </p:sp>
      <p:sp>
        <p:nvSpPr>
          <p:cNvPr id="6" name="Text 3"/>
          <p:cNvSpPr/>
          <p:nvPr/>
        </p:nvSpPr>
        <p:spPr>
          <a:xfrm>
            <a:off x="2348389" y="4027646"/>
            <a:ext cx="4695706"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Account class encapsulates crucial account details, such as the account name and balance, restricting direct access to these internal fields. Users can only interact with the account through the public methods Withdraw and Deposit, ensuring data integrity and preventing unauthorized modifications.</a:t>
            </a:r>
            <a:endParaRPr lang="en-US" sz="1750" dirty="0"/>
          </a:p>
        </p:txBody>
      </p:sp>
      <p:sp>
        <p:nvSpPr>
          <p:cNvPr id="7" name="Text 4"/>
          <p:cNvSpPr/>
          <p:nvPr/>
        </p:nvSpPr>
        <p:spPr>
          <a:xfrm>
            <a:off x="7593687" y="3458289"/>
            <a:ext cx="3314105"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Transaction Encapsulation</a:t>
            </a:r>
            <a:endParaRPr lang="en-US" sz="2187" dirty="0"/>
          </a:p>
        </p:txBody>
      </p:sp>
      <p:sp>
        <p:nvSpPr>
          <p:cNvPr id="8" name="Text 5"/>
          <p:cNvSpPr/>
          <p:nvPr/>
        </p:nvSpPr>
        <p:spPr>
          <a:xfrm>
            <a:off x="7593687" y="4027646"/>
            <a:ext cx="4695706"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Transaction class also employs encapsulation, controlling access to transaction details and managing the execution and rollback logic internally. This protects the integrity of the transaction data and ensures that the overall system operates as expected, even in the face of complex scenarios.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786432" y="537210"/>
            <a:ext cx="7783592" cy="609124"/>
          </a:xfrm>
          <a:prstGeom prst="rect">
            <a:avLst/>
          </a:prstGeom>
          <a:noFill/>
          <a:ln/>
        </p:spPr>
        <p:txBody>
          <a:bodyPr wrap="none" rtlCol="0" anchor="t"/>
          <a:lstStyle/>
          <a:p>
            <a:pPr marL="0" indent="0">
              <a:lnSpc>
                <a:spcPts val="4797"/>
              </a:lnSpc>
              <a:buNone/>
            </a:pPr>
            <a:r>
              <a:rPr lang="en-US" sz="3837" b="1" dirty="0">
                <a:solidFill>
                  <a:srgbClr val="FFFFFF"/>
                </a:solidFill>
                <a:latin typeface="Nunito" pitchFamily="34" charset="0"/>
                <a:ea typeface="Nunito" pitchFamily="34" charset="-122"/>
                <a:cs typeface="Nunito" pitchFamily="34" charset="-120"/>
              </a:rPr>
              <a:t>Inheritance: Promoting Code Reuse</a:t>
            </a:r>
            <a:endParaRPr lang="en-US" sz="3837" dirty="0"/>
          </a:p>
        </p:txBody>
      </p:sp>
      <p:sp>
        <p:nvSpPr>
          <p:cNvPr id="6" name="Shape 2"/>
          <p:cNvSpPr/>
          <p:nvPr/>
        </p:nvSpPr>
        <p:spPr>
          <a:xfrm>
            <a:off x="5066586" y="1438632"/>
            <a:ext cx="24289" cy="6253758"/>
          </a:xfrm>
          <a:prstGeom prst="rect">
            <a:avLst/>
          </a:prstGeom>
          <a:solidFill>
            <a:srgbClr val="262654"/>
          </a:solidFill>
          <a:ln/>
        </p:spPr>
      </p:sp>
      <p:sp>
        <p:nvSpPr>
          <p:cNvPr id="7" name="Shape 3"/>
          <p:cNvSpPr/>
          <p:nvPr/>
        </p:nvSpPr>
        <p:spPr>
          <a:xfrm>
            <a:off x="5297984" y="1797963"/>
            <a:ext cx="682228" cy="24289"/>
          </a:xfrm>
          <a:prstGeom prst="rect">
            <a:avLst/>
          </a:prstGeom>
          <a:solidFill>
            <a:srgbClr val="F2B42D"/>
          </a:solidFill>
          <a:ln/>
        </p:spPr>
      </p:sp>
      <p:sp>
        <p:nvSpPr>
          <p:cNvPr id="8" name="Shape 4"/>
          <p:cNvSpPr/>
          <p:nvPr/>
        </p:nvSpPr>
        <p:spPr>
          <a:xfrm>
            <a:off x="4859476" y="1590913"/>
            <a:ext cx="438507" cy="438507"/>
          </a:xfrm>
          <a:prstGeom prst="roundRect">
            <a:avLst>
              <a:gd name="adj" fmla="val 80021"/>
            </a:avLst>
          </a:prstGeom>
          <a:solidFill>
            <a:srgbClr val="00002E"/>
          </a:solidFill>
          <a:ln w="22860">
            <a:solidFill>
              <a:srgbClr val="FFFFFF"/>
            </a:solidFill>
            <a:prstDash val="solid"/>
          </a:ln>
        </p:spPr>
      </p:sp>
      <p:sp>
        <p:nvSpPr>
          <p:cNvPr id="9" name="Text 5"/>
          <p:cNvSpPr/>
          <p:nvPr/>
        </p:nvSpPr>
        <p:spPr>
          <a:xfrm>
            <a:off x="4990921" y="1627346"/>
            <a:ext cx="175498" cy="365522"/>
          </a:xfrm>
          <a:prstGeom prst="rect">
            <a:avLst/>
          </a:prstGeom>
          <a:noFill/>
          <a:ln/>
        </p:spPr>
        <p:txBody>
          <a:bodyPr wrap="none" rtlCol="0" anchor="t"/>
          <a:lstStyle/>
          <a:p>
            <a:pPr marL="0" indent="0" algn="ctr">
              <a:lnSpc>
                <a:spcPts val="2878"/>
              </a:lnSpc>
              <a:buNone/>
            </a:pPr>
            <a:r>
              <a:rPr lang="en-US" sz="2302" b="1" dirty="0">
                <a:solidFill>
                  <a:srgbClr val="F2B42D"/>
                </a:solidFill>
                <a:latin typeface="Nunito" pitchFamily="34" charset="0"/>
                <a:ea typeface="Nunito" pitchFamily="34" charset="-122"/>
                <a:cs typeface="Nunito" pitchFamily="34" charset="-120"/>
              </a:rPr>
              <a:t>1</a:t>
            </a:r>
            <a:endParaRPr lang="en-US" sz="2302" dirty="0"/>
          </a:p>
        </p:txBody>
      </p:sp>
      <p:sp>
        <p:nvSpPr>
          <p:cNvPr id="10" name="Text 6"/>
          <p:cNvSpPr/>
          <p:nvPr/>
        </p:nvSpPr>
        <p:spPr>
          <a:xfrm>
            <a:off x="6150888" y="1633538"/>
            <a:ext cx="2561987" cy="304562"/>
          </a:xfrm>
          <a:prstGeom prst="rect">
            <a:avLst/>
          </a:prstGeom>
          <a:noFill/>
          <a:ln/>
        </p:spPr>
        <p:txBody>
          <a:bodyPr wrap="none" rtlCol="0" anchor="t"/>
          <a:lstStyle/>
          <a:p>
            <a:pPr marL="0" indent="0" algn="l">
              <a:lnSpc>
                <a:spcPts val="2398"/>
              </a:lnSpc>
              <a:buNone/>
            </a:pPr>
            <a:r>
              <a:rPr lang="en-US" sz="1919" b="1" dirty="0">
                <a:solidFill>
                  <a:srgbClr val="F2B42D"/>
                </a:solidFill>
                <a:latin typeface="Nunito" pitchFamily="34" charset="0"/>
                <a:ea typeface="Nunito" pitchFamily="34" charset="-122"/>
                <a:cs typeface="Nunito" pitchFamily="34" charset="-120"/>
              </a:rPr>
              <a:t>Transaction Base Class</a:t>
            </a:r>
            <a:endParaRPr lang="en-US" sz="1919" dirty="0"/>
          </a:p>
        </p:txBody>
      </p:sp>
      <p:sp>
        <p:nvSpPr>
          <p:cNvPr id="11" name="Text 7"/>
          <p:cNvSpPr/>
          <p:nvPr/>
        </p:nvSpPr>
        <p:spPr>
          <a:xfrm>
            <a:off x="6150888" y="2055019"/>
            <a:ext cx="7350562" cy="1247299"/>
          </a:xfrm>
          <a:prstGeom prst="rect">
            <a:avLst/>
          </a:prstGeom>
          <a:noFill/>
          <a:ln/>
        </p:spPr>
        <p:txBody>
          <a:bodyPr wrap="square" rtlCol="0" anchor="t"/>
          <a:lstStyle/>
          <a:p>
            <a:pPr marL="0" indent="0" algn="l">
              <a:lnSpc>
                <a:spcPts val="2456"/>
              </a:lnSpc>
              <a:buNone/>
            </a:pPr>
            <a:r>
              <a:rPr lang="en-US" sz="1535" dirty="0">
                <a:solidFill>
                  <a:srgbClr val="FFFFFF"/>
                </a:solidFill>
                <a:latin typeface="PT Sans" pitchFamily="34" charset="0"/>
                <a:ea typeface="PT Sans" pitchFamily="34" charset="-122"/>
                <a:cs typeface="PT Sans" pitchFamily="34" charset="-120"/>
              </a:rPr>
              <a:t>The Transaction class serves as the base class for all specific transaction types, such as DepositTransaction, WithdrawTransaction, and TransferTransaction. This inheritance structure allows the derived classes to inherit common logic and behavior from the base class, promoting code reuse and simplifying maintenance.</a:t>
            </a:r>
            <a:endParaRPr lang="en-US" sz="1535" dirty="0"/>
          </a:p>
        </p:txBody>
      </p:sp>
      <p:sp>
        <p:nvSpPr>
          <p:cNvPr id="12" name="Shape 8"/>
          <p:cNvSpPr/>
          <p:nvPr/>
        </p:nvSpPr>
        <p:spPr>
          <a:xfrm>
            <a:off x="5297984" y="4051459"/>
            <a:ext cx="682228" cy="24289"/>
          </a:xfrm>
          <a:prstGeom prst="rect">
            <a:avLst/>
          </a:prstGeom>
          <a:solidFill>
            <a:srgbClr val="D7425E"/>
          </a:solidFill>
          <a:ln/>
        </p:spPr>
      </p:sp>
      <p:sp>
        <p:nvSpPr>
          <p:cNvPr id="13" name="Shape 9"/>
          <p:cNvSpPr/>
          <p:nvPr/>
        </p:nvSpPr>
        <p:spPr>
          <a:xfrm>
            <a:off x="4859476" y="3844409"/>
            <a:ext cx="438507" cy="438507"/>
          </a:xfrm>
          <a:prstGeom prst="roundRect">
            <a:avLst>
              <a:gd name="adj" fmla="val 80021"/>
            </a:avLst>
          </a:prstGeom>
          <a:solidFill>
            <a:srgbClr val="00002E"/>
          </a:solidFill>
          <a:ln w="22860">
            <a:solidFill>
              <a:srgbClr val="FFFFFF"/>
            </a:solidFill>
            <a:prstDash val="solid"/>
          </a:ln>
        </p:spPr>
      </p:sp>
      <p:sp>
        <p:nvSpPr>
          <p:cNvPr id="14" name="Text 10"/>
          <p:cNvSpPr/>
          <p:nvPr/>
        </p:nvSpPr>
        <p:spPr>
          <a:xfrm>
            <a:off x="4990921" y="3880842"/>
            <a:ext cx="175498" cy="365522"/>
          </a:xfrm>
          <a:prstGeom prst="rect">
            <a:avLst/>
          </a:prstGeom>
          <a:noFill/>
          <a:ln/>
        </p:spPr>
        <p:txBody>
          <a:bodyPr wrap="none" rtlCol="0" anchor="t"/>
          <a:lstStyle/>
          <a:p>
            <a:pPr marL="0" indent="0" algn="ctr">
              <a:lnSpc>
                <a:spcPts val="2878"/>
              </a:lnSpc>
              <a:buNone/>
            </a:pPr>
            <a:r>
              <a:rPr lang="en-US" sz="2302" b="1" dirty="0">
                <a:solidFill>
                  <a:srgbClr val="D7425E"/>
                </a:solidFill>
                <a:latin typeface="Nunito" pitchFamily="34" charset="0"/>
                <a:ea typeface="Nunito" pitchFamily="34" charset="-122"/>
                <a:cs typeface="Nunito" pitchFamily="34" charset="-120"/>
              </a:rPr>
              <a:t>2</a:t>
            </a:r>
            <a:endParaRPr lang="en-US" sz="2302" dirty="0"/>
          </a:p>
        </p:txBody>
      </p:sp>
      <p:sp>
        <p:nvSpPr>
          <p:cNvPr id="15" name="Text 11"/>
          <p:cNvSpPr/>
          <p:nvPr/>
        </p:nvSpPr>
        <p:spPr>
          <a:xfrm>
            <a:off x="6150888" y="3887033"/>
            <a:ext cx="3256478" cy="304562"/>
          </a:xfrm>
          <a:prstGeom prst="rect">
            <a:avLst/>
          </a:prstGeom>
          <a:noFill/>
          <a:ln/>
        </p:spPr>
        <p:txBody>
          <a:bodyPr wrap="none" rtlCol="0" anchor="t"/>
          <a:lstStyle/>
          <a:p>
            <a:pPr marL="0" indent="0" algn="l">
              <a:lnSpc>
                <a:spcPts val="2398"/>
              </a:lnSpc>
              <a:buNone/>
            </a:pPr>
            <a:r>
              <a:rPr lang="en-US" sz="1919" b="1" dirty="0">
                <a:solidFill>
                  <a:srgbClr val="D7425E"/>
                </a:solidFill>
                <a:latin typeface="Nunito" pitchFamily="34" charset="0"/>
                <a:ea typeface="Nunito" pitchFamily="34" charset="-122"/>
                <a:cs typeface="Nunito" pitchFamily="34" charset="-120"/>
              </a:rPr>
              <a:t>Overriding Specific Behaviors</a:t>
            </a:r>
            <a:endParaRPr lang="en-US" sz="1919" dirty="0"/>
          </a:p>
        </p:txBody>
      </p:sp>
      <p:sp>
        <p:nvSpPr>
          <p:cNvPr id="16" name="Text 12"/>
          <p:cNvSpPr/>
          <p:nvPr/>
        </p:nvSpPr>
        <p:spPr>
          <a:xfrm>
            <a:off x="6150888" y="4308515"/>
            <a:ext cx="7350562" cy="1247299"/>
          </a:xfrm>
          <a:prstGeom prst="rect">
            <a:avLst/>
          </a:prstGeom>
          <a:noFill/>
          <a:ln/>
        </p:spPr>
        <p:txBody>
          <a:bodyPr wrap="square" rtlCol="0" anchor="t"/>
          <a:lstStyle/>
          <a:p>
            <a:pPr marL="0" indent="0" algn="l">
              <a:lnSpc>
                <a:spcPts val="2456"/>
              </a:lnSpc>
              <a:buNone/>
            </a:pPr>
            <a:r>
              <a:rPr lang="en-US" sz="1535" dirty="0">
                <a:solidFill>
                  <a:srgbClr val="FFFFFF"/>
                </a:solidFill>
                <a:latin typeface="PT Sans" pitchFamily="34" charset="0"/>
                <a:ea typeface="PT Sans" pitchFamily="34" charset="-122"/>
                <a:cs typeface="PT Sans" pitchFamily="34" charset="-120"/>
              </a:rPr>
              <a:t>The derived transaction classes override the abstract methods in the base class, such as Execute and Print, to implement their unique behaviors. This modular design makes the system more flexible and extensible, as new transaction types can be easily added without affecting the existing codebase.</a:t>
            </a:r>
            <a:endParaRPr lang="en-US" sz="1535" dirty="0"/>
          </a:p>
        </p:txBody>
      </p:sp>
      <p:sp>
        <p:nvSpPr>
          <p:cNvPr id="17" name="Shape 13"/>
          <p:cNvSpPr/>
          <p:nvPr/>
        </p:nvSpPr>
        <p:spPr>
          <a:xfrm>
            <a:off x="5297984" y="6304955"/>
            <a:ext cx="682228" cy="24289"/>
          </a:xfrm>
          <a:prstGeom prst="rect">
            <a:avLst/>
          </a:prstGeom>
          <a:solidFill>
            <a:srgbClr val="DD785E"/>
          </a:solidFill>
          <a:ln/>
        </p:spPr>
      </p:sp>
      <p:sp>
        <p:nvSpPr>
          <p:cNvPr id="18" name="Shape 14"/>
          <p:cNvSpPr/>
          <p:nvPr/>
        </p:nvSpPr>
        <p:spPr>
          <a:xfrm>
            <a:off x="4859476" y="6097905"/>
            <a:ext cx="438507" cy="438507"/>
          </a:xfrm>
          <a:prstGeom prst="roundRect">
            <a:avLst>
              <a:gd name="adj" fmla="val 80021"/>
            </a:avLst>
          </a:prstGeom>
          <a:solidFill>
            <a:srgbClr val="00002E"/>
          </a:solidFill>
          <a:ln w="22860">
            <a:solidFill>
              <a:srgbClr val="FFFFFF"/>
            </a:solidFill>
            <a:prstDash val="solid"/>
          </a:ln>
        </p:spPr>
      </p:sp>
      <p:sp>
        <p:nvSpPr>
          <p:cNvPr id="19" name="Text 15"/>
          <p:cNvSpPr/>
          <p:nvPr/>
        </p:nvSpPr>
        <p:spPr>
          <a:xfrm>
            <a:off x="4990921" y="6134338"/>
            <a:ext cx="175498" cy="365522"/>
          </a:xfrm>
          <a:prstGeom prst="rect">
            <a:avLst/>
          </a:prstGeom>
          <a:noFill/>
          <a:ln/>
        </p:spPr>
        <p:txBody>
          <a:bodyPr wrap="none" rtlCol="0" anchor="t"/>
          <a:lstStyle/>
          <a:p>
            <a:pPr marL="0" indent="0" algn="ctr">
              <a:lnSpc>
                <a:spcPts val="2878"/>
              </a:lnSpc>
              <a:buNone/>
            </a:pPr>
            <a:r>
              <a:rPr lang="en-US" sz="2302" b="1" dirty="0">
                <a:solidFill>
                  <a:srgbClr val="DD785E"/>
                </a:solidFill>
                <a:latin typeface="Nunito" pitchFamily="34" charset="0"/>
                <a:ea typeface="Nunito" pitchFamily="34" charset="-122"/>
                <a:cs typeface="Nunito" pitchFamily="34" charset="-120"/>
              </a:rPr>
              <a:t>3</a:t>
            </a:r>
            <a:endParaRPr lang="en-US" sz="2302" dirty="0"/>
          </a:p>
        </p:txBody>
      </p:sp>
      <p:sp>
        <p:nvSpPr>
          <p:cNvPr id="20" name="Text 16"/>
          <p:cNvSpPr/>
          <p:nvPr/>
        </p:nvSpPr>
        <p:spPr>
          <a:xfrm>
            <a:off x="6150888" y="6140529"/>
            <a:ext cx="2594372" cy="304562"/>
          </a:xfrm>
          <a:prstGeom prst="rect">
            <a:avLst/>
          </a:prstGeom>
          <a:noFill/>
          <a:ln/>
        </p:spPr>
        <p:txBody>
          <a:bodyPr wrap="none" rtlCol="0" anchor="t"/>
          <a:lstStyle/>
          <a:p>
            <a:pPr marL="0" indent="0" algn="l">
              <a:lnSpc>
                <a:spcPts val="2398"/>
              </a:lnSpc>
              <a:buNone/>
            </a:pPr>
            <a:r>
              <a:rPr lang="en-US" sz="1919" b="1" dirty="0">
                <a:solidFill>
                  <a:srgbClr val="DD785E"/>
                </a:solidFill>
                <a:latin typeface="Nunito" pitchFamily="34" charset="0"/>
                <a:ea typeface="Nunito" pitchFamily="34" charset="-122"/>
                <a:cs typeface="Nunito" pitchFamily="34" charset="-120"/>
              </a:rPr>
              <a:t>Simplified Maintenance</a:t>
            </a:r>
            <a:endParaRPr lang="en-US" sz="1919" dirty="0"/>
          </a:p>
        </p:txBody>
      </p:sp>
      <p:sp>
        <p:nvSpPr>
          <p:cNvPr id="21" name="Text 17"/>
          <p:cNvSpPr/>
          <p:nvPr/>
        </p:nvSpPr>
        <p:spPr>
          <a:xfrm>
            <a:off x="6150888" y="6562011"/>
            <a:ext cx="7350562" cy="935474"/>
          </a:xfrm>
          <a:prstGeom prst="rect">
            <a:avLst/>
          </a:prstGeom>
          <a:noFill/>
          <a:ln/>
        </p:spPr>
        <p:txBody>
          <a:bodyPr wrap="square" rtlCol="0" anchor="t"/>
          <a:lstStyle/>
          <a:p>
            <a:pPr marL="0" indent="0" algn="l">
              <a:lnSpc>
                <a:spcPts val="2456"/>
              </a:lnSpc>
              <a:buNone/>
            </a:pPr>
            <a:r>
              <a:rPr lang="en-US" sz="1535" dirty="0">
                <a:solidFill>
                  <a:srgbClr val="FFFFFF"/>
                </a:solidFill>
                <a:latin typeface="PT Sans" pitchFamily="34" charset="0"/>
                <a:ea typeface="PT Sans" pitchFamily="34" charset="-122"/>
                <a:cs typeface="PT Sans" pitchFamily="34" charset="-120"/>
              </a:rPr>
              <a:t>By leveraging inheritance, changes to the common logic in the base class can be easily propagated to the derived classes, reducing the overall maintenance burden and ensuring consistency across the entire system.</a:t>
            </a:r>
            <a:endParaRPr lang="en-US" sz="15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547104" y="587216"/>
            <a:ext cx="9536192" cy="1333024"/>
          </a:xfrm>
          <a:prstGeom prst="rect">
            <a:avLst/>
          </a:prstGeom>
          <a:noFill/>
          <a:ln/>
        </p:spPr>
        <p:txBody>
          <a:bodyPr wrap="square" rtlCol="0" anchor="t"/>
          <a:lstStyle/>
          <a:p>
            <a:pPr marL="0" indent="0">
              <a:lnSpc>
                <a:spcPts val="5249"/>
              </a:lnSpc>
              <a:buNone/>
            </a:pPr>
            <a:r>
              <a:rPr lang="en-US" sz="4199" b="1" dirty="0">
                <a:solidFill>
                  <a:srgbClr val="FFFFFF"/>
                </a:solidFill>
                <a:latin typeface="Nunito" pitchFamily="34" charset="0"/>
                <a:ea typeface="Nunito" pitchFamily="34" charset="-122"/>
                <a:cs typeface="Nunito" pitchFamily="34" charset="-120"/>
              </a:rPr>
              <a:t>Polymorphism: Enhancing Flexibility and Extensibility</a:t>
            </a:r>
            <a:endParaRPr lang="en-US" sz="4199" dirty="0"/>
          </a:p>
        </p:txBody>
      </p:sp>
      <p:pic>
        <p:nvPicPr>
          <p:cNvPr id="5" name="Image 1" descr="preencoded.png"/>
          <p:cNvPicPr>
            <a:picLocks noChangeAspect="1"/>
          </p:cNvPicPr>
          <p:nvPr/>
        </p:nvPicPr>
        <p:blipFill>
          <a:blip r:embed="rId4"/>
          <a:stretch>
            <a:fillRect/>
          </a:stretch>
        </p:blipFill>
        <p:spPr>
          <a:xfrm>
            <a:off x="2547104" y="1978858"/>
            <a:ext cx="533162" cy="533162"/>
          </a:xfrm>
          <a:prstGeom prst="rect">
            <a:avLst/>
          </a:prstGeom>
        </p:spPr>
      </p:pic>
      <p:sp>
        <p:nvSpPr>
          <p:cNvPr id="6" name="Text 2"/>
          <p:cNvSpPr/>
          <p:nvPr/>
        </p:nvSpPr>
        <p:spPr>
          <a:xfrm>
            <a:off x="2547104" y="2725261"/>
            <a:ext cx="2965371" cy="666274"/>
          </a:xfrm>
          <a:prstGeom prst="rect">
            <a:avLst/>
          </a:prstGeom>
          <a:noFill/>
          <a:ln/>
        </p:spPr>
        <p:txBody>
          <a:bodyPr wrap="square" rtlCol="0" anchor="t"/>
          <a:lstStyle/>
          <a:p>
            <a:pPr marL="0" indent="0" algn="l">
              <a:lnSpc>
                <a:spcPts val="2624"/>
              </a:lnSpc>
              <a:buNone/>
            </a:pPr>
            <a:r>
              <a:rPr lang="en-US" sz="2100" b="1" dirty="0">
                <a:solidFill>
                  <a:srgbClr val="F2B42D"/>
                </a:solidFill>
                <a:latin typeface="Nunito" pitchFamily="34" charset="0"/>
                <a:ea typeface="Nunito" pitchFamily="34" charset="-122"/>
                <a:cs typeface="Nunito" pitchFamily="34" charset="-120"/>
              </a:rPr>
              <a:t>Uniform Transaction Handling</a:t>
            </a:r>
            <a:endParaRPr lang="en-US" sz="2100" dirty="0"/>
          </a:p>
        </p:txBody>
      </p:sp>
      <p:sp>
        <p:nvSpPr>
          <p:cNvPr id="7" name="Text 3"/>
          <p:cNvSpPr/>
          <p:nvPr/>
        </p:nvSpPr>
        <p:spPr>
          <a:xfrm>
            <a:off x="2547104" y="3519408"/>
            <a:ext cx="2965371" cy="3754874"/>
          </a:xfrm>
          <a:prstGeom prst="rect">
            <a:avLst/>
          </a:prstGeom>
          <a:noFill/>
          <a:ln/>
        </p:spPr>
        <p:txBody>
          <a:bodyPr wrap="square" rtlCol="0" anchor="t"/>
          <a:lstStyle/>
          <a:p>
            <a:pPr marL="0" indent="0" algn="l">
              <a:lnSpc>
                <a:spcPts val="2687"/>
              </a:lnSpc>
              <a:buNone/>
            </a:pPr>
            <a:r>
              <a:rPr lang="en-US" sz="1680" dirty="0">
                <a:solidFill>
                  <a:srgbClr val="FFFFFF"/>
                </a:solidFill>
                <a:latin typeface="PT Sans" pitchFamily="34" charset="0"/>
                <a:ea typeface="PT Sans" pitchFamily="34" charset="-122"/>
                <a:cs typeface="PT Sans" pitchFamily="34" charset="-120"/>
              </a:rPr>
              <a:t>The polymorphic nature of the Transaction class allows for uniform handling of different transaction types. The abstract Execute and Print methods in the base class are overridden by the derived transaction classes, enabling a consistent interface for executing and printing transactions, regardless of their specific type.</a:t>
            </a:r>
            <a:endParaRPr lang="en-US" sz="1680" dirty="0"/>
          </a:p>
        </p:txBody>
      </p:sp>
      <p:pic>
        <p:nvPicPr>
          <p:cNvPr id="8" name="Image 2" descr="preencoded.png"/>
          <p:cNvPicPr>
            <a:picLocks noChangeAspect="1"/>
          </p:cNvPicPr>
          <p:nvPr/>
        </p:nvPicPr>
        <p:blipFill>
          <a:blip r:embed="rId5"/>
          <a:stretch>
            <a:fillRect/>
          </a:stretch>
        </p:blipFill>
        <p:spPr>
          <a:xfrm>
            <a:off x="5832396" y="1978858"/>
            <a:ext cx="533162" cy="533162"/>
          </a:xfrm>
          <a:prstGeom prst="rect">
            <a:avLst/>
          </a:prstGeom>
        </p:spPr>
      </p:pic>
      <p:sp>
        <p:nvSpPr>
          <p:cNvPr id="9" name="Text 4"/>
          <p:cNvSpPr/>
          <p:nvPr/>
        </p:nvSpPr>
        <p:spPr>
          <a:xfrm>
            <a:off x="5832396" y="2725261"/>
            <a:ext cx="2746058" cy="333137"/>
          </a:xfrm>
          <a:prstGeom prst="rect">
            <a:avLst/>
          </a:prstGeom>
          <a:noFill/>
          <a:ln/>
        </p:spPr>
        <p:txBody>
          <a:bodyPr wrap="none" rtlCol="0" anchor="t"/>
          <a:lstStyle/>
          <a:p>
            <a:pPr marL="0" indent="0" algn="l">
              <a:lnSpc>
                <a:spcPts val="2624"/>
              </a:lnSpc>
              <a:buNone/>
            </a:pPr>
            <a:r>
              <a:rPr lang="en-US" sz="2100" b="1" dirty="0">
                <a:solidFill>
                  <a:srgbClr val="D7425E"/>
                </a:solidFill>
                <a:latin typeface="Nunito" pitchFamily="34" charset="0"/>
                <a:ea typeface="Nunito" pitchFamily="34" charset="-122"/>
                <a:cs typeface="Nunito" pitchFamily="34" charset="-120"/>
              </a:rPr>
              <a:t>Enhanced Extensibility</a:t>
            </a:r>
            <a:endParaRPr lang="en-US" sz="2100" dirty="0"/>
          </a:p>
        </p:txBody>
      </p:sp>
      <p:sp>
        <p:nvSpPr>
          <p:cNvPr id="10" name="Text 5"/>
          <p:cNvSpPr/>
          <p:nvPr/>
        </p:nvSpPr>
        <p:spPr>
          <a:xfrm>
            <a:off x="5832396" y="3186271"/>
            <a:ext cx="2965490" cy="3754874"/>
          </a:xfrm>
          <a:prstGeom prst="rect">
            <a:avLst/>
          </a:prstGeom>
          <a:noFill/>
          <a:ln/>
        </p:spPr>
        <p:txBody>
          <a:bodyPr wrap="square" rtlCol="0" anchor="t"/>
          <a:lstStyle/>
          <a:p>
            <a:pPr marL="0" indent="0" algn="l">
              <a:lnSpc>
                <a:spcPts val="2687"/>
              </a:lnSpc>
              <a:buNone/>
            </a:pPr>
            <a:r>
              <a:rPr lang="en-US" sz="1680" dirty="0">
                <a:solidFill>
                  <a:srgbClr val="FFFFFF"/>
                </a:solidFill>
                <a:latin typeface="PT Sans" pitchFamily="34" charset="0"/>
                <a:ea typeface="PT Sans" pitchFamily="34" charset="-122"/>
                <a:cs typeface="PT Sans" pitchFamily="34" charset="-120"/>
              </a:rPr>
              <a:t>This polymorphic design enhances the overall extensibility of the system. As new transaction types are added, they can be easily integrated into the existing codebase by implementing the required abstract methods, without the need to modify the existing code that interacts with the Transaction class.</a:t>
            </a:r>
            <a:endParaRPr lang="en-US" sz="1680" dirty="0"/>
          </a:p>
        </p:txBody>
      </p:sp>
      <p:pic>
        <p:nvPicPr>
          <p:cNvPr id="11" name="Image 3" descr="preencoded.png"/>
          <p:cNvPicPr>
            <a:picLocks noChangeAspect="1"/>
          </p:cNvPicPr>
          <p:nvPr/>
        </p:nvPicPr>
        <p:blipFill>
          <a:blip r:embed="rId6"/>
          <a:stretch>
            <a:fillRect/>
          </a:stretch>
        </p:blipFill>
        <p:spPr>
          <a:xfrm>
            <a:off x="9117806" y="1978858"/>
            <a:ext cx="533162" cy="533162"/>
          </a:xfrm>
          <a:prstGeom prst="rect">
            <a:avLst/>
          </a:prstGeom>
        </p:spPr>
      </p:pic>
      <p:sp>
        <p:nvSpPr>
          <p:cNvPr id="12" name="Text 6"/>
          <p:cNvSpPr/>
          <p:nvPr/>
        </p:nvSpPr>
        <p:spPr>
          <a:xfrm>
            <a:off x="9117806" y="2725261"/>
            <a:ext cx="2666286" cy="333137"/>
          </a:xfrm>
          <a:prstGeom prst="rect">
            <a:avLst/>
          </a:prstGeom>
          <a:noFill/>
          <a:ln/>
        </p:spPr>
        <p:txBody>
          <a:bodyPr wrap="none" rtlCol="0" anchor="t"/>
          <a:lstStyle/>
          <a:p>
            <a:pPr marL="0" indent="0" algn="l">
              <a:lnSpc>
                <a:spcPts val="2624"/>
              </a:lnSpc>
              <a:buNone/>
            </a:pPr>
            <a:r>
              <a:rPr lang="en-US" sz="2100" b="1" dirty="0">
                <a:solidFill>
                  <a:srgbClr val="DD785E"/>
                </a:solidFill>
                <a:latin typeface="Nunito" pitchFamily="34" charset="0"/>
                <a:ea typeface="Nunito" pitchFamily="34" charset="-122"/>
                <a:cs typeface="Nunito" pitchFamily="34" charset="-120"/>
              </a:rPr>
              <a:t>Increased Flexibility</a:t>
            </a:r>
            <a:endParaRPr lang="en-US" sz="2100" dirty="0"/>
          </a:p>
        </p:txBody>
      </p:sp>
      <p:sp>
        <p:nvSpPr>
          <p:cNvPr id="13" name="Text 7"/>
          <p:cNvSpPr/>
          <p:nvPr/>
        </p:nvSpPr>
        <p:spPr>
          <a:xfrm>
            <a:off x="9117806" y="3186271"/>
            <a:ext cx="2965490" cy="3754874"/>
          </a:xfrm>
          <a:prstGeom prst="rect">
            <a:avLst/>
          </a:prstGeom>
          <a:noFill/>
          <a:ln/>
        </p:spPr>
        <p:txBody>
          <a:bodyPr wrap="square" rtlCol="0" anchor="t"/>
          <a:lstStyle/>
          <a:p>
            <a:pPr marL="0" indent="0" algn="l">
              <a:lnSpc>
                <a:spcPts val="2687"/>
              </a:lnSpc>
              <a:buNone/>
            </a:pPr>
            <a:r>
              <a:rPr lang="en-US" sz="1680" dirty="0">
                <a:solidFill>
                  <a:srgbClr val="FFFFFF"/>
                </a:solidFill>
                <a:latin typeface="PT Sans" pitchFamily="34" charset="0"/>
                <a:ea typeface="PT Sans" pitchFamily="34" charset="-122"/>
                <a:cs typeface="PT Sans" pitchFamily="34" charset="-120"/>
              </a:rPr>
              <a:t>The polymorphic capabilities of the Transaction class provide a high degree of flexibility, allowing the system to easily adapt to changing requirements or new use cases. The uniform interface enables seamless integration of new transaction types, ensuring the system remains robust and scalable over time.</a:t>
            </a:r>
            <a:endParaRPr lang="en-US" sz="16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718673" y="566738"/>
            <a:ext cx="9193054" cy="1285161"/>
          </a:xfrm>
          <a:prstGeom prst="rect">
            <a:avLst/>
          </a:prstGeom>
          <a:noFill/>
          <a:ln/>
        </p:spPr>
        <p:txBody>
          <a:bodyPr wrap="square" rtlCol="0" anchor="t"/>
          <a:lstStyle/>
          <a:p>
            <a:pPr marL="0" indent="0">
              <a:lnSpc>
                <a:spcPts val="5060"/>
              </a:lnSpc>
              <a:buNone/>
            </a:pPr>
            <a:r>
              <a:rPr lang="en-US" sz="4048" b="1" dirty="0">
                <a:solidFill>
                  <a:srgbClr val="FFFFFF"/>
                </a:solidFill>
                <a:latin typeface="Nunito" pitchFamily="34" charset="0"/>
                <a:ea typeface="Nunito" pitchFamily="34" charset="-122"/>
                <a:cs typeface="Nunito" pitchFamily="34" charset="-120"/>
              </a:rPr>
              <a:t>Implementing Object-Oriented Principles</a:t>
            </a:r>
            <a:endParaRPr lang="en-US" sz="4048" dirty="0"/>
          </a:p>
        </p:txBody>
      </p:sp>
      <p:pic>
        <p:nvPicPr>
          <p:cNvPr id="5" name="Image 1" descr="preencoded.png"/>
          <p:cNvPicPr>
            <a:picLocks noChangeAspect="1"/>
          </p:cNvPicPr>
          <p:nvPr/>
        </p:nvPicPr>
        <p:blipFill>
          <a:blip r:embed="rId4"/>
          <a:stretch>
            <a:fillRect/>
          </a:stretch>
        </p:blipFill>
        <p:spPr>
          <a:xfrm>
            <a:off x="2718673" y="2263140"/>
            <a:ext cx="2298263" cy="822484"/>
          </a:xfrm>
          <a:prstGeom prst="rect">
            <a:avLst/>
          </a:prstGeom>
        </p:spPr>
      </p:pic>
      <p:sp>
        <p:nvSpPr>
          <p:cNvPr id="6" name="Text 2"/>
          <p:cNvSpPr/>
          <p:nvPr/>
        </p:nvSpPr>
        <p:spPr>
          <a:xfrm>
            <a:off x="2924294" y="3393996"/>
            <a:ext cx="1887022" cy="321231"/>
          </a:xfrm>
          <a:prstGeom prst="rect">
            <a:avLst/>
          </a:prstGeom>
          <a:noFill/>
          <a:ln/>
        </p:spPr>
        <p:txBody>
          <a:bodyPr wrap="none" rtlCol="0" anchor="t"/>
          <a:lstStyle/>
          <a:p>
            <a:pPr marL="0" indent="0" algn="l">
              <a:lnSpc>
                <a:spcPts val="2530"/>
              </a:lnSpc>
              <a:buNone/>
            </a:pPr>
            <a:r>
              <a:rPr lang="en-US" sz="2024" b="1" dirty="0">
                <a:solidFill>
                  <a:srgbClr val="F2B42D"/>
                </a:solidFill>
                <a:latin typeface="Nunito" pitchFamily="34" charset="0"/>
                <a:ea typeface="Nunito" pitchFamily="34" charset="-122"/>
                <a:cs typeface="Nunito" pitchFamily="34" charset="-120"/>
              </a:rPr>
              <a:t>Abstraction</a:t>
            </a:r>
            <a:endParaRPr lang="en-US" sz="2024" dirty="0"/>
          </a:p>
        </p:txBody>
      </p:sp>
      <p:sp>
        <p:nvSpPr>
          <p:cNvPr id="7" name="Text 3"/>
          <p:cNvSpPr/>
          <p:nvPr/>
        </p:nvSpPr>
        <p:spPr>
          <a:xfrm>
            <a:off x="2924294" y="3838575"/>
            <a:ext cx="1887022" cy="3618667"/>
          </a:xfrm>
          <a:prstGeom prst="rect">
            <a:avLst/>
          </a:prstGeom>
          <a:noFill/>
          <a:ln/>
        </p:spPr>
        <p:txBody>
          <a:bodyPr wrap="square" rtlCol="0" anchor="t"/>
          <a:lstStyle/>
          <a:p>
            <a:pPr marL="0" indent="0" algn="l">
              <a:lnSpc>
                <a:spcPts val="2591"/>
              </a:lnSpc>
              <a:buNone/>
            </a:pPr>
            <a:r>
              <a:rPr lang="en-US" sz="1619" dirty="0">
                <a:solidFill>
                  <a:srgbClr val="FFFFFF"/>
                </a:solidFill>
                <a:latin typeface="PT Sans" pitchFamily="34" charset="0"/>
                <a:ea typeface="PT Sans" pitchFamily="34" charset="-122"/>
                <a:cs typeface="PT Sans" pitchFamily="34" charset="-120"/>
              </a:rPr>
              <a:t>The Account and Transaction classes simplify account and transaction management by hiding complex internal details and providing high-level interfaces for users to interact with the system.</a:t>
            </a:r>
            <a:endParaRPr lang="en-US" sz="1619" dirty="0"/>
          </a:p>
        </p:txBody>
      </p:sp>
      <p:pic>
        <p:nvPicPr>
          <p:cNvPr id="8" name="Image 2" descr="preencoded.png"/>
          <p:cNvPicPr>
            <a:picLocks noChangeAspect="1"/>
          </p:cNvPicPr>
          <p:nvPr/>
        </p:nvPicPr>
        <p:blipFill>
          <a:blip r:embed="rId5"/>
          <a:stretch>
            <a:fillRect/>
          </a:stretch>
        </p:blipFill>
        <p:spPr>
          <a:xfrm>
            <a:off x="5016937" y="2263140"/>
            <a:ext cx="2298263" cy="822484"/>
          </a:xfrm>
          <a:prstGeom prst="rect">
            <a:avLst/>
          </a:prstGeom>
        </p:spPr>
      </p:pic>
      <p:sp>
        <p:nvSpPr>
          <p:cNvPr id="9" name="Text 4"/>
          <p:cNvSpPr/>
          <p:nvPr/>
        </p:nvSpPr>
        <p:spPr>
          <a:xfrm>
            <a:off x="5222558" y="3393996"/>
            <a:ext cx="1887022" cy="321231"/>
          </a:xfrm>
          <a:prstGeom prst="rect">
            <a:avLst/>
          </a:prstGeom>
          <a:noFill/>
          <a:ln/>
        </p:spPr>
        <p:txBody>
          <a:bodyPr wrap="none" rtlCol="0" anchor="t"/>
          <a:lstStyle/>
          <a:p>
            <a:pPr marL="0" indent="0" algn="l">
              <a:lnSpc>
                <a:spcPts val="2530"/>
              </a:lnSpc>
              <a:buNone/>
            </a:pPr>
            <a:r>
              <a:rPr lang="en-US" sz="2024" b="1" dirty="0">
                <a:solidFill>
                  <a:srgbClr val="D7425E"/>
                </a:solidFill>
                <a:latin typeface="Nunito" pitchFamily="34" charset="0"/>
                <a:ea typeface="Nunito" pitchFamily="34" charset="-122"/>
                <a:cs typeface="Nunito" pitchFamily="34" charset="-120"/>
              </a:rPr>
              <a:t>Encapsulation</a:t>
            </a:r>
            <a:endParaRPr lang="en-US" sz="2024" dirty="0"/>
          </a:p>
        </p:txBody>
      </p:sp>
      <p:sp>
        <p:nvSpPr>
          <p:cNvPr id="10" name="Text 5"/>
          <p:cNvSpPr/>
          <p:nvPr/>
        </p:nvSpPr>
        <p:spPr>
          <a:xfrm>
            <a:off x="5222558" y="3838575"/>
            <a:ext cx="1887022" cy="2960727"/>
          </a:xfrm>
          <a:prstGeom prst="rect">
            <a:avLst/>
          </a:prstGeom>
          <a:noFill/>
          <a:ln/>
        </p:spPr>
        <p:txBody>
          <a:bodyPr wrap="square" rtlCol="0" anchor="t"/>
          <a:lstStyle/>
          <a:p>
            <a:pPr marL="0" indent="0" algn="l">
              <a:lnSpc>
                <a:spcPts val="2591"/>
              </a:lnSpc>
              <a:buNone/>
            </a:pPr>
            <a:r>
              <a:rPr lang="en-US" sz="1619" dirty="0">
                <a:solidFill>
                  <a:srgbClr val="FFFFFF"/>
                </a:solidFill>
                <a:latin typeface="PT Sans" pitchFamily="34" charset="0"/>
                <a:ea typeface="PT Sans" pitchFamily="34" charset="-122"/>
                <a:cs typeface="PT Sans" pitchFamily="34" charset="-120"/>
              </a:rPr>
              <a:t>The private fields in the Account class are accessed only through public methods, ensuring data integrity and preventing unauthorized modifications.</a:t>
            </a:r>
            <a:endParaRPr lang="en-US" sz="1619" dirty="0"/>
          </a:p>
        </p:txBody>
      </p:sp>
      <p:pic>
        <p:nvPicPr>
          <p:cNvPr id="11" name="Image 3" descr="preencoded.png"/>
          <p:cNvPicPr>
            <a:picLocks noChangeAspect="1"/>
          </p:cNvPicPr>
          <p:nvPr/>
        </p:nvPicPr>
        <p:blipFill>
          <a:blip r:embed="rId6"/>
          <a:stretch>
            <a:fillRect/>
          </a:stretch>
        </p:blipFill>
        <p:spPr>
          <a:xfrm>
            <a:off x="7315200" y="2263140"/>
            <a:ext cx="2298263" cy="822484"/>
          </a:xfrm>
          <a:prstGeom prst="rect">
            <a:avLst/>
          </a:prstGeom>
        </p:spPr>
      </p:pic>
      <p:sp>
        <p:nvSpPr>
          <p:cNvPr id="12" name="Text 6"/>
          <p:cNvSpPr/>
          <p:nvPr/>
        </p:nvSpPr>
        <p:spPr>
          <a:xfrm>
            <a:off x="7520821" y="3393996"/>
            <a:ext cx="1887022" cy="321231"/>
          </a:xfrm>
          <a:prstGeom prst="rect">
            <a:avLst/>
          </a:prstGeom>
          <a:noFill/>
          <a:ln/>
        </p:spPr>
        <p:txBody>
          <a:bodyPr wrap="none" rtlCol="0" anchor="t"/>
          <a:lstStyle/>
          <a:p>
            <a:pPr marL="0" indent="0" algn="l">
              <a:lnSpc>
                <a:spcPts val="2530"/>
              </a:lnSpc>
              <a:buNone/>
            </a:pPr>
            <a:r>
              <a:rPr lang="en-US" sz="2024" b="1" dirty="0">
                <a:solidFill>
                  <a:srgbClr val="DD785E"/>
                </a:solidFill>
                <a:latin typeface="Nunito" pitchFamily="34" charset="0"/>
                <a:ea typeface="Nunito" pitchFamily="34" charset="-122"/>
                <a:cs typeface="Nunito" pitchFamily="34" charset="-120"/>
              </a:rPr>
              <a:t>Inheritance</a:t>
            </a:r>
            <a:endParaRPr lang="en-US" sz="2024" dirty="0"/>
          </a:p>
        </p:txBody>
      </p:sp>
      <p:sp>
        <p:nvSpPr>
          <p:cNvPr id="13" name="Text 7"/>
          <p:cNvSpPr/>
          <p:nvPr/>
        </p:nvSpPr>
        <p:spPr>
          <a:xfrm>
            <a:off x="7520821" y="3838575"/>
            <a:ext cx="1887022" cy="3289697"/>
          </a:xfrm>
          <a:prstGeom prst="rect">
            <a:avLst/>
          </a:prstGeom>
          <a:noFill/>
          <a:ln/>
        </p:spPr>
        <p:txBody>
          <a:bodyPr wrap="square" rtlCol="0" anchor="t"/>
          <a:lstStyle/>
          <a:p>
            <a:pPr marL="0" indent="0" algn="l">
              <a:lnSpc>
                <a:spcPts val="2591"/>
              </a:lnSpc>
              <a:buNone/>
            </a:pPr>
            <a:r>
              <a:rPr lang="en-US" sz="1619" dirty="0">
                <a:solidFill>
                  <a:srgbClr val="FFFFFF"/>
                </a:solidFill>
                <a:latin typeface="PT Sans" pitchFamily="34" charset="0"/>
                <a:ea typeface="PT Sans" pitchFamily="34" charset="-122"/>
                <a:cs typeface="PT Sans" pitchFamily="34" charset="-120"/>
              </a:rPr>
              <a:t>The Transaction base class provides common logic and behavior, which are inherited by the derived transaction types, promoting code reuse and simplifying maintenance.</a:t>
            </a:r>
            <a:endParaRPr lang="en-US" sz="1619" dirty="0"/>
          </a:p>
        </p:txBody>
      </p:sp>
      <p:pic>
        <p:nvPicPr>
          <p:cNvPr id="14" name="Image 4" descr="preencoded.png"/>
          <p:cNvPicPr>
            <a:picLocks noChangeAspect="1"/>
          </p:cNvPicPr>
          <p:nvPr/>
        </p:nvPicPr>
        <p:blipFill>
          <a:blip r:embed="rId7"/>
          <a:stretch>
            <a:fillRect/>
          </a:stretch>
        </p:blipFill>
        <p:spPr>
          <a:xfrm>
            <a:off x="9613463" y="2263140"/>
            <a:ext cx="2298263" cy="822484"/>
          </a:xfrm>
          <a:prstGeom prst="rect">
            <a:avLst/>
          </a:prstGeom>
        </p:spPr>
      </p:pic>
      <p:sp>
        <p:nvSpPr>
          <p:cNvPr id="15" name="Text 8"/>
          <p:cNvSpPr/>
          <p:nvPr/>
        </p:nvSpPr>
        <p:spPr>
          <a:xfrm>
            <a:off x="9819084" y="3393996"/>
            <a:ext cx="1887022" cy="321231"/>
          </a:xfrm>
          <a:prstGeom prst="rect">
            <a:avLst/>
          </a:prstGeom>
          <a:noFill/>
          <a:ln/>
        </p:spPr>
        <p:txBody>
          <a:bodyPr wrap="none" rtlCol="0" anchor="t"/>
          <a:lstStyle/>
          <a:p>
            <a:pPr marL="0" indent="0" algn="l">
              <a:lnSpc>
                <a:spcPts val="2530"/>
              </a:lnSpc>
              <a:buNone/>
            </a:pPr>
            <a:r>
              <a:rPr lang="en-US" sz="2024" b="1" dirty="0">
                <a:solidFill>
                  <a:srgbClr val="48A8E2"/>
                </a:solidFill>
                <a:latin typeface="Nunito" pitchFamily="34" charset="0"/>
                <a:ea typeface="Nunito" pitchFamily="34" charset="-122"/>
                <a:cs typeface="Nunito" pitchFamily="34" charset="-120"/>
              </a:rPr>
              <a:t>Polymorphism</a:t>
            </a:r>
            <a:endParaRPr lang="en-US" sz="2024" dirty="0"/>
          </a:p>
        </p:txBody>
      </p:sp>
      <p:sp>
        <p:nvSpPr>
          <p:cNvPr id="16" name="Text 9"/>
          <p:cNvSpPr/>
          <p:nvPr/>
        </p:nvSpPr>
        <p:spPr>
          <a:xfrm>
            <a:off x="9819084" y="3838575"/>
            <a:ext cx="1887022" cy="2960727"/>
          </a:xfrm>
          <a:prstGeom prst="rect">
            <a:avLst/>
          </a:prstGeom>
          <a:noFill/>
          <a:ln/>
        </p:spPr>
        <p:txBody>
          <a:bodyPr wrap="square" rtlCol="0" anchor="t"/>
          <a:lstStyle/>
          <a:p>
            <a:pPr marL="0" indent="0" algn="l">
              <a:lnSpc>
                <a:spcPts val="2591"/>
              </a:lnSpc>
              <a:buNone/>
            </a:pPr>
            <a:r>
              <a:rPr lang="en-US" sz="1619" dirty="0">
                <a:solidFill>
                  <a:srgbClr val="FFFFFF"/>
                </a:solidFill>
                <a:latin typeface="PT Sans" pitchFamily="34" charset="0"/>
                <a:ea typeface="PT Sans" pitchFamily="34" charset="-122"/>
                <a:cs typeface="PT Sans" pitchFamily="34" charset="-120"/>
              </a:rPr>
              <a:t>The abstract methods in the Transaction class enable uniform handling of different transaction types, enhancing the system's flexibility and extensibility.</a:t>
            </a:r>
            <a:endParaRPr lang="en-US" sz="16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00002E">
              <a:alpha val="75000"/>
            </a:srgbClr>
          </a:solidFill>
          <a:ln/>
        </p:spPr>
      </p:sp>
      <p:sp>
        <p:nvSpPr>
          <p:cNvPr id="4" name="Text 1"/>
          <p:cNvSpPr/>
          <p:nvPr/>
        </p:nvSpPr>
        <p:spPr>
          <a:xfrm>
            <a:off x="3291126" y="495062"/>
            <a:ext cx="7431643" cy="562570"/>
          </a:xfrm>
          <a:prstGeom prst="rect">
            <a:avLst/>
          </a:prstGeom>
          <a:noFill/>
          <a:ln/>
        </p:spPr>
        <p:txBody>
          <a:bodyPr wrap="none" rtlCol="0" anchor="t"/>
          <a:lstStyle/>
          <a:p>
            <a:pPr marL="0" indent="0">
              <a:lnSpc>
                <a:spcPts val="4430"/>
              </a:lnSpc>
              <a:buNone/>
            </a:pPr>
            <a:r>
              <a:rPr lang="en-US" sz="3544" b="1" dirty="0">
                <a:solidFill>
                  <a:srgbClr val="FFFFFF"/>
                </a:solidFill>
                <a:latin typeface="Nunito" pitchFamily="34" charset="0"/>
                <a:ea typeface="Nunito" pitchFamily="34" charset="-122"/>
                <a:cs typeface="Nunito" pitchFamily="34" charset="-120"/>
              </a:rPr>
              <a:t>Demonstrating the System in Action</a:t>
            </a:r>
            <a:endParaRPr lang="en-US" sz="3544" dirty="0"/>
          </a:p>
        </p:txBody>
      </p:sp>
      <p:sp>
        <p:nvSpPr>
          <p:cNvPr id="5" name="Shape 2"/>
          <p:cNvSpPr/>
          <p:nvPr/>
        </p:nvSpPr>
        <p:spPr>
          <a:xfrm>
            <a:off x="7304008" y="1417677"/>
            <a:ext cx="22503" cy="6319361"/>
          </a:xfrm>
          <a:prstGeom prst="rect">
            <a:avLst/>
          </a:prstGeom>
          <a:solidFill>
            <a:srgbClr val="262654"/>
          </a:solidFill>
          <a:ln/>
        </p:spPr>
      </p:sp>
      <p:sp>
        <p:nvSpPr>
          <p:cNvPr id="6" name="Shape 3"/>
          <p:cNvSpPr/>
          <p:nvPr/>
        </p:nvSpPr>
        <p:spPr>
          <a:xfrm>
            <a:off x="6482596" y="1749564"/>
            <a:ext cx="630079" cy="22503"/>
          </a:xfrm>
          <a:prstGeom prst="rect">
            <a:avLst/>
          </a:prstGeom>
          <a:solidFill>
            <a:srgbClr val="F2B42D"/>
          </a:solidFill>
          <a:ln/>
        </p:spPr>
      </p:sp>
      <p:sp>
        <p:nvSpPr>
          <p:cNvPr id="7" name="Shape 4"/>
          <p:cNvSpPr/>
          <p:nvPr/>
        </p:nvSpPr>
        <p:spPr>
          <a:xfrm>
            <a:off x="7112675" y="1558290"/>
            <a:ext cx="405051" cy="405051"/>
          </a:xfrm>
          <a:prstGeom prst="roundRect">
            <a:avLst>
              <a:gd name="adj" fmla="val 80002"/>
            </a:avLst>
          </a:prstGeom>
          <a:solidFill>
            <a:srgbClr val="00002E"/>
          </a:solidFill>
          <a:ln w="15240">
            <a:solidFill>
              <a:srgbClr val="FFFFFF"/>
            </a:solidFill>
            <a:prstDash val="solid"/>
          </a:ln>
        </p:spPr>
      </p:sp>
      <p:sp>
        <p:nvSpPr>
          <p:cNvPr id="8" name="Text 5"/>
          <p:cNvSpPr/>
          <p:nvPr/>
        </p:nvSpPr>
        <p:spPr>
          <a:xfrm>
            <a:off x="7234118" y="1591985"/>
            <a:ext cx="162044" cy="337542"/>
          </a:xfrm>
          <a:prstGeom prst="rect">
            <a:avLst/>
          </a:prstGeom>
          <a:noFill/>
          <a:ln/>
        </p:spPr>
        <p:txBody>
          <a:bodyPr wrap="none" rtlCol="0" anchor="t"/>
          <a:lstStyle/>
          <a:p>
            <a:pPr marL="0" indent="0" algn="ctr">
              <a:lnSpc>
                <a:spcPts val="2658"/>
              </a:lnSpc>
              <a:buNone/>
            </a:pPr>
            <a:r>
              <a:rPr lang="en-US" sz="2126" b="1" dirty="0">
                <a:solidFill>
                  <a:srgbClr val="F2B42D"/>
                </a:solidFill>
                <a:latin typeface="Nunito" pitchFamily="34" charset="0"/>
                <a:ea typeface="Nunito" pitchFamily="34" charset="-122"/>
                <a:cs typeface="Nunito" pitchFamily="34" charset="-120"/>
              </a:rPr>
              <a:t>1</a:t>
            </a:r>
            <a:endParaRPr lang="en-US" sz="2126" dirty="0"/>
          </a:p>
        </p:txBody>
      </p:sp>
      <p:sp>
        <p:nvSpPr>
          <p:cNvPr id="9" name="Text 6"/>
          <p:cNvSpPr/>
          <p:nvPr/>
        </p:nvSpPr>
        <p:spPr>
          <a:xfrm>
            <a:off x="4074795" y="1597700"/>
            <a:ext cx="2250281" cy="281226"/>
          </a:xfrm>
          <a:prstGeom prst="rect">
            <a:avLst/>
          </a:prstGeom>
          <a:noFill/>
          <a:ln/>
        </p:spPr>
        <p:txBody>
          <a:bodyPr wrap="none" rtlCol="0" anchor="t"/>
          <a:lstStyle/>
          <a:p>
            <a:pPr marL="0" indent="0" algn="r">
              <a:lnSpc>
                <a:spcPts val="2215"/>
              </a:lnSpc>
              <a:buNone/>
            </a:pPr>
            <a:r>
              <a:rPr lang="en-US" sz="1772" b="1" dirty="0">
                <a:solidFill>
                  <a:srgbClr val="F2B42D"/>
                </a:solidFill>
                <a:latin typeface="Nunito" pitchFamily="34" charset="0"/>
                <a:ea typeface="Nunito" pitchFamily="34" charset="-122"/>
                <a:cs typeface="Nunito" pitchFamily="34" charset="-120"/>
              </a:rPr>
              <a:t>Abstraction in Action</a:t>
            </a:r>
            <a:endParaRPr lang="en-US" sz="1772" dirty="0"/>
          </a:p>
        </p:txBody>
      </p:sp>
      <p:sp>
        <p:nvSpPr>
          <p:cNvPr id="10" name="Text 7"/>
          <p:cNvSpPr/>
          <p:nvPr/>
        </p:nvSpPr>
        <p:spPr>
          <a:xfrm>
            <a:off x="3291126" y="1986915"/>
            <a:ext cx="3033951" cy="1728073"/>
          </a:xfrm>
          <a:prstGeom prst="rect">
            <a:avLst/>
          </a:prstGeom>
          <a:noFill/>
          <a:ln/>
        </p:spPr>
        <p:txBody>
          <a:bodyPr wrap="square" rtlCol="0" anchor="t"/>
          <a:lstStyle/>
          <a:p>
            <a:pPr marL="0" indent="0" algn="r">
              <a:lnSpc>
                <a:spcPts val="2268"/>
              </a:lnSpc>
              <a:buNone/>
            </a:pPr>
            <a:r>
              <a:rPr lang="en-US" sz="1418" dirty="0">
                <a:solidFill>
                  <a:srgbClr val="FFFFFF"/>
                </a:solidFill>
                <a:latin typeface="PT Sans" pitchFamily="34" charset="0"/>
                <a:ea typeface="PT Sans" pitchFamily="34" charset="-122"/>
                <a:cs typeface="PT Sans" pitchFamily="34" charset="-120"/>
              </a:rPr>
              <a:t>Users can easily interact with the Account and Transaction classes, performing common operations like Withdraw, Deposit, and Print without needing to know the underlying implementation details.</a:t>
            </a:r>
            <a:endParaRPr lang="en-US" sz="1418" dirty="0"/>
          </a:p>
        </p:txBody>
      </p:sp>
      <p:sp>
        <p:nvSpPr>
          <p:cNvPr id="11" name="Shape 8"/>
          <p:cNvSpPr/>
          <p:nvPr/>
        </p:nvSpPr>
        <p:spPr>
          <a:xfrm>
            <a:off x="7517725" y="2649676"/>
            <a:ext cx="630079" cy="22503"/>
          </a:xfrm>
          <a:prstGeom prst="rect">
            <a:avLst/>
          </a:prstGeom>
          <a:solidFill>
            <a:srgbClr val="D7425E"/>
          </a:solidFill>
          <a:ln/>
        </p:spPr>
      </p:sp>
      <p:sp>
        <p:nvSpPr>
          <p:cNvPr id="12" name="Shape 9"/>
          <p:cNvSpPr/>
          <p:nvPr/>
        </p:nvSpPr>
        <p:spPr>
          <a:xfrm>
            <a:off x="7112675" y="2458403"/>
            <a:ext cx="405051" cy="405051"/>
          </a:xfrm>
          <a:prstGeom prst="roundRect">
            <a:avLst>
              <a:gd name="adj" fmla="val 80002"/>
            </a:avLst>
          </a:prstGeom>
          <a:solidFill>
            <a:srgbClr val="00002E"/>
          </a:solidFill>
          <a:ln w="15240">
            <a:solidFill>
              <a:srgbClr val="FFFFFF"/>
            </a:solidFill>
            <a:prstDash val="solid"/>
          </a:ln>
        </p:spPr>
      </p:sp>
      <p:sp>
        <p:nvSpPr>
          <p:cNvPr id="13" name="Text 10"/>
          <p:cNvSpPr/>
          <p:nvPr/>
        </p:nvSpPr>
        <p:spPr>
          <a:xfrm>
            <a:off x="7234118" y="2492097"/>
            <a:ext cx="162044" cy="337542"/>
          </a:xfrm>
          <a:prstGeom prst="rect">
            <a:avLst/>
          </a:prstGeom>
          <a:noFill/>
          <a:ln/>
        </p:spPr>
        <p:txBody>
          <a:bodyPr wrap="none" rtlCol="0" anchor="t"/>
          <a:lstStyle/>
          <a:p>
            <a:pPr marL="0" indent="0" algn="ctr">
              <a:lnSpc>
                <a:spcPts val="2658"/>
              </a:lnSpc>
              <a:buNone/>
            </a:pPr>
            <a:r>
              <a:rPr lang="en-US" sz="2126" b="1" dirty="0">
                <a:solidFill>
                  <a:srgbClr val="D7425E"/>
                </a:solidFill>
                <a:latin typeface="Nunito" pitchFamily="34" charset="0"/>
                <a:ea typeface="Nunito" pitchFamily="34" charset="-122"/>
                <a:cs typeface="Nunito" pitchFamily="34" charset="-120"/>
              </a:rPr>
              <a:t>2</a:t>
            </a:r>
            <a:endParaRPr lang="en-US" sz="2126" dirty="0"/>
          </a:p>
        </p:txBody>
      </p:sp>
      <p:sp>
        <p:nvSpPr>
          <p:cNvPr id="14" name="Text 11"/>
          <p:cNvSpPr/>
          <p:nvPr/>
        </p:nvSpPr>
        <p:spPr>
          <a:xfrm>
            <a:off x="8305324" y="2497812"/>
            <a:ext cx="2409706" cy="281226"/>
          </a:xfrm>
          <a:prstGeom prst="rect">
            <a:avLst/>
          </a:prstGeom>
          <a:noFill/>
          <a:ln/>
        </p:spPr>
        <p:txBody>
          <a:bodyPr wrap="none" rtlCol="0" anchor="t"/>
          <a:lstStyle/>
          <a:p>
            <a:pPr marL="0" indent="0" algn="l">
              <a:lnSpc>
                <a:spcPts val="2215"/>
              </a:lnSpc>
              <a:buNone/>
            </a:pPr>
            <a:r>
              <a:rPr lang="en-US" sz="1772" b="1" dirty="0">
                <a:solidFill>
                  <a:srgbClr val="D7425E"/>
                </a:solidFill>
                <a:latin typeface="Nunito" pitchFamily="34" charset="0"/>
                <a:ea typeface="Nunito" pitchFamily="34" charset="-122"/>
                <a:cs typeface="Nunito" pitchFamily="34" charset="-120"/>
              </a:rPr>
              <a:t>Encapsulation in Action</a:t>
            </a:r>
            <a:endParaRPr lang="en-US" sz="1772" dirty="0"/>
          </a:p>
        </p:txBody>
      </p:sp>
      <p:sp>
        <p:nvSpPr>
          <p:cNvPr id="15" name="Text 12"/>
          <p:cNvSpPr/>
          <p:nvPr/>
        </p:nvSpPr>
        <p:spPr>
          <a:xfrm>
            <a:off x="8305324" y="2887028"/>
            <a:ext cx="3033951" cy="1152049"/>
          </a:xfrm>
          <a:prstGeom prst="rect">
            <a:avLst/>
          </a:prstGeom>
          <a:noFill/>
          <a:ln/>
        </p:spPr>
        <p:txBody>
          <a:bodyPr wrap="square" rtlCol="0" anchor="t"/>
          <a:lstStyle/>
          <a:p>
            <a:pPr marL="0" indent="0" algn="l">
              <a:lnSpc>
                <a:spcPts val="2268"/>
              </a:lnSpc>
              <a:buNone/>
            </a:pPr>
            <a:r>
              <a:rPr lang="en-US" sz="1418" dirty="0">
                <a:solidFill>
                  <a:srgbClr val="FFFFFF"/>
                </a:solidFill>
                <a:latin typeface="PT Sans" pitchFamily="34" charset="0"/>
                <a:ea typeface="PT Sans" pitchFamily="34" charset="-122"/>
                <a:cs typeface="PT Sans" pitchFamily="34" charset="-120"/>
              </a:rPr>
              <a:t>The private account details are safely accessed and modified through the public methods, ensuring data integrity and preventing unauthorized changes.</a:t>
            </a:r>
            <a:endParaRPr lang="en-US" sz="1418" dirty="0"/>
          </a:p>
        </p:txBody>
      </p:sp>
      <p:sp>
        <p:nvSpPr>
          <p:cNvPr id="16" name="Shape 13"/>
          <p:cNvSpPr/>
          <p:nvPr/>
        </p:nvSpPr>
        <p:spPr>
          <a:xfrm>
            <a:off x="6482596" y="4406920"/>
            <a:ext cx="630079" cy="22503"/>
          </a:xfrm>
          <a:prstGeom prst="rect">
            <a:avLst/>
          </a:prstGeom>
          <a:solidFill>
            <a:srgbClr val="DD785E"/>
          </a:solidFill>
          <a:ln/>
        </p:spPr>
      </p:sp>
      <p:sp>
        <p:nvSpPr>
          <p:cNvPr id="17" name="Shape 14"/>
          <p:cNvSpPr/>
          <p:nvPr/>
        </p:nvSpPr>
        <p:spPr>
          <a:xfrm>
            <a:off x="7112675" y="4215646"/>
            <a:ext cx="405051" cy="405051"/>
          </a:xfrm>
          <a:prstGeom prst="roundRect">
            <a:avLst>
              <a:gd name="adj" fmla="val 80002"/>
            </a:avLst>
          </a:prstGeom>
          <a:solidFill>
            <a:srgbClr val="00002E"/>
          </a:solidFill>
          <a:ln w="15240">
            <a:solidFill>
              <a:srgbClr val="FFFFFF"/>
            </a:solidFill>
            <a:prstDash val="solid"/>
          </a:ln>
        </p:spPr>
      </p:sp>
      <p:sp>
        <p:nvSpPr>
          <p:cNvPr id="18" name="Text 15"/>
          <p:cNvSpPr/>
          <p:nvPr/>
        </p:nvSpPr>
        <p:spPr>
          <a:xfrm>
            <a:off x="7234118" y="4249341"/>
            <a:ext cx="162044" cy="337542"/>
          </a:xfrm>
          <a:prstGeom prst="rect">
            <a:avLst/>
          </a:prstGeom>
          <a:noFill/>
          <a:ln/>
        </p:spPr>
        <p:txBody>
          <a:bodyPr wrap="none" rtlCol="0" anchor="t"/>
          <a:lstStyle/>
          <a:p>
            <a:pPr marL="0" indent="0" algn="ctr">
              <a:lnSpc>
                <a:spcPts val="2658"/>
              </a:lnSpc>
              <a:buNone/>
            </a:pPr>
            <a:r>
              <a:rPr lang="en-US" sz="2126" b="1" dirty="0">
                <a:solidFill>
                  <a:srgbClr val="DD785E"/>
                </a:solidFill>
                <a:latin typeface="Nunito" pitchFamily="34" charset="0"/>
                <a:ea typeface="Nunito" pitchFamily="34" charset="-122"/>
                <a:cs typeface="Nunito" pitchFamily="34" charset="-120"/>
              </a:rPr>
              <a:t>3</a:t>
            </a:r>
            <a:endParaRPr lang="en-US" sz="2126" dirty="0"/>
          </a:p>
        </p:txBody>
      </p:sp>
      <p:sp>
        <p:nvSpPr>
          <p:cNvPr id="19" name="Text 16"/>
          <p:cNvSpPr/>
          <p:nvPr/>
        </p:nvSpPr>
        <p:spPr>
          <a:xfrm>
            <a:off x="4074795" y="4255056"/>
            <a:ext cx="2250281" cy="281226"/>
          </a:xfrm>
          <a:prstGeom prst="rect">
            <a:avLst/>
          </a:prstGeom>
          <a:noFill/>
          <a:ln/>
        </p:spPr>
        <p:txBody>
          <a:bodyPr wrap="none" rtlCol="0" anchor="t"/>
          <a:lstStyle/>
          <a:p>
            <a:pPr marL="0" indent="0" algn="r">
              <a:lnSpc>
                <a:spcPts val="2215"/>
              </a:lnSpc>
              <a:buNone/>
            </a:pPr>
            <a:r>
              <a:rPr lang="en-US" sz="1772" b="1" dirty="0">
                <a:solidFill>
                  <a:srgbClr val="DD785E"/>
                </a:solidFill>
                <a:latin typeface="Nunito" pitchFamily="34" charset="0"/>
                <a:ea typeface="Nunito" pitchFamily="34" charset="-122"/>
                <a:cs typeface="Nunito" pitchFamily="34" charset="-120"/>
              </a:rPr>
              <a:t>Inheritance in Action</a:t>
            </a:r>
            <a:endParaRPr lang="en-US" sz="1772" dirty="0"/>
          </a:p>
        </p:txBody>
      </p:sp>
      <p:sp>
        <p:nvSpPr>
          <p:cNvPr id="20" name="Text 17"/>
          <p:cNvSpPr/>
          <p:nvPr/>
        </p:nvSpPr>
        <p:spPr>
          <a:xfrm>
            <a:off x="3291126" y="4644271"/>
            <a:ext cx="3033951" cy="1728073"/>
          </a:xfrm>
          <a:prstGeom prst="rect">
            <a:avLst/>
          </a:prstGeom>
          <a:noFill/>
          <a:ln/>
        </p:spPr>
        <p:txBody>
          <a:bodyPr wrap="square" rtlCol="0" anchor="t"/>
          <a:lstStyle/>
          <a:p>
            <a:pPr marL="0" indent="0" algn="r">
              <a:lnSpc>
                <a:spcPts val="2268"/>
              </a:lnSpc>
              <a:buNone/>
            </a:pPr>
            <a:r>
              <a:rPr lang="en-US" sz="1418" dirty="0">
                <a:solidFill>
                  <a:srgbClr val="FFFFFF"/>
                </a:solidFill>
                <a:latin typeface="PT Sans" pitchFamily="34" charset="0"/>
                <a:ea typeface="PT Sans" pitchFamily="34" charset="-122"/>
                <a:cs typeface="PT Sans" pitchFamily="34" charset="-120"/>
              </a:rPr>
              <a:t>The system seamlessly handles different transaction types, such as DepositTransaction and WithdrawTransaction, thanks to the common logic inherited from the base Transaction class.</a:t>
            </a:r>
            <a:endParaRPr lang="en-US" sz="1418" dirty="0"/>
          </a:p>
        </p:txBody>
      </p:sp>
      <p:sp>
        <p:nvSpPr>
          <p:cNvPr id="21" name="Shape 18"/>
          <p:cNvSpPr/>
          <p:nvPr/>
        </p:nvSpPr>
        <p:spPr>
          <a:xfrm>
            <a:off x="7517725" y="5735538"/>
            <a:ext cx="630079" cy="22503"/>
          </a:xfrm>
          <a:prstGeom prst="rect">
            <a:avLst/>
          </a:prstGeom>
          <a:solidFill>
            <a:srgbClr val="48A8E2"/>
          </a:solidFill>
          <a:ln/>
        </p:spPr>
      </p:sp>
      <p:sp>
        <p:nvSpPr>
          <p:cNvPr id="22" name="Shape 19"/>
          <p:cNvSpPr/>
          <p:nvPr/>
        </p:nvSpPr>
        <p:spPr>
          <a:xfrm>
            <a:off x="7112675" y="5544264"/>
            <a:ext cx="405051" cy="405051"/>
          </a:xfrm>
          <a:prstGeom prst="roundRect">
            <a:avLst>
              <a:gd name="adj" fmla="val 80002"/>
            </a:avLst>
          </a:prstGeom>
          <a:solidFill>
            <a:srgbClr val="00002E"/>
          </a:solidFill>
          <a:ln w="15240">
            <a:solidFill>
              <a:srgbClr val="FFFFFF"/>
            </a:solidFill>
            <a:prstDash val="solid"/>
          </a:ln>
        </p:spPr>
      </p:sp>
      <p:sp>
        <p:nvSpPr>
          <p:cNvPr id="23" name="Text 20"/>
          <p:cNvSpPr/>
          <p:nvPr/>
        </p:nvSpPr>
        <p:spPr>
          <a:xfrm>
            <a:off x="7234118" y="5577959"/>
            <a:ext cx="162044" cy="337542"/>
          </a:xfrm>
          <a:prstGeom prst="rect">
            <a:avLst/>
          </a:prstGeom>
          <a:noFill/>
          <a:ln/>
        </p:spPr>
        <p:txBody>
          <a:bodyPr wrap="none" rtlCol="0" anchor="t"/>
          <a:lstStyle/>
          <a:p>
            <a:pPr marL="0" indent="0" algn="ctr">
              <a:lnSpc>
                <a:spcPts val="2658"/>
              </a:lnSpc>
              <a:buNone/>
            </a:pPr>
            <a:r>
              <a:rPr lang="en-US" sz="2126" b="1" dirty="0">
                <a:solidFill>
                  <a:srgbClr val="48A8E2"/>
                </a:solidFill>
                <a:latin typeface="Nunito" pitchFamily="34" charset="0"/>
                <a:ea typeface="Nunito" pitchFamily="34" charset="-122"/>
                <a:cs typeface="Nunito" pitchFamily="34" charset="-120"/>
              </a:rPr>
              <a:t>4</a:t>
            </a:r>
            <a:endParaRPr lang="en-US" sz="2126" dirty="0"/>
          </a:p>
        </p:txBody>
      </p:sp>
      <p:sp>
        <p:nvSpPr>
          <p:cNvPr id="24" name="Text 21"/>
          <p:cNvSpPr/>
          <p:nvPr/>
        </p:nvSpPr>
        <p:spPr>
          <a:xfrm>
            <a:off x="8305324" y="5583674"/>
            <a:ext cx="2443758" cy="281226"/>
          </a:xfrm>
          <a:prstGeom prst="rect">
            <a:avLst/>
          </a:prstGeom>
          <a:noFill/>
          <a:ln/>
        </p:spPr>
        <p:txBody>
          <a:bodyPr wrap="none" rtlCol="0" anchor="t"/>
          <a:lstStyle/>
          <a:p>
            <a:pPr marL="0" indent="0" algn="l">
              <a:lnSpc>
                <a:spcPts val="2215"/>
              </a:lnSpc>
              <a:buNone/>
            </a:pPr>
            <a:r>
              <a:rPr lang="en-US" sz="1772" b="1" dirty="0">
                <a:solidFill>
                  <a:srgbClr val="48A8E2"/>
                </a:solidFill>
                <a:latin typeface="Nunito" pitchFamily="34" charset="0"/>
                <a:ea typeface="Nunito" pitchFamily="34" charset="-122"/>
                <a:cs typeface="Nunito" pitchFamily="34" charset="-120"/>
              </a:rPr>
              <a:t>Polymorphism in Action</a:t>
            </a:r>
            <a:endParaRPr lang="en-US" sz="1772" dirty="0"/>
          </a:p>
        </p:txBody>
      </p:sp>
      <p:sp>
        <p:nvSpPr>
          <p:cNvPr id="25" name="Text 22"/>
          <p:cNvSpPr/>
          <p:nvPr/>
        </p:nvSpPr>
        <p:spPr>
          <a:xfrm>
            <a:off x="8305324" y="5972889"/>
            <a:ext cx="3033951" cy="1440061"/>
          </a:xfrm>
          <a:prstGeom prst="rect">
            <a:avLst/>
          </a:prstGeom>
          <a:noFill/>
          <a:ln/>
        </p:spPr>
        <p:txBody>
          <a:bodyPr wrap="square" rtlCol="0" anchor="t"/>
          <a:lstStyle/>
          <a:p>
            <a:pPr marL="0" indent="0" algn="l">
              <a:lnSpc>
                <a:spcPts val="2268"/>
              </a:lnSpc>
              <a:buNone/>
            </a:pPr>
            <a:r>
              <a:rPr lang="en-US" sz="1418" dirty="0">
                <a:solidFill>
                  <a:srgbClr val="FFFFFF"/>
                </a:solidFill>
                <a:latin typeface="PT Sans" pitchFamily="34" charset="0"/>
                <a:ea typeface="PT Sans" pitchFamily="34" charset="-122"/>
                <a:cs typeface="PT Sans" pitchFamily="34" charset="-120"/>
              </a:rPr>
              <a:t>The uniform interface for executing and printing transactions allows the system to easily adapt to new transaction types without requiring changes to the existing codebase.</a:t>
            </a:r>
            <a:endParaRPr lang="en-US" sz="141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2365296"/>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 Delivering a Robust and Flexible Solution</a:t>
            </a:r>
            <a:endParaRPr lang="en-US" sz="4374" dirty="0"/>
          </a:p>
        </p:txBody>
      </p:sp>
      <p:sp>
        <p:nvSpPr>
          <p:cNvPr id="7" name="Text 3"/>
          <p:cNvSpPr/>
          <p:nvPr/>
        </p:nvSpPr>
        <p:spPr>
          <a:xfrm>
            <a:off x="2348389" y="4087297"/>
            <a:ext cx="9933503"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By applying the key principles of object-oriented programming - abstraction, encapsulation, inheritance, and polymorphism - our Account Management System delivers a robust, flexible, and scalable solution for managing bank accounts and transactions. This structured, modular design simplifies user interactions, ensures data integrity, promotes code reuse, and enhances the overall extensibility of the system, making it a reliable and future-proof banking software solution.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929</Words>
  <Application>Microsoft Office PowerPoint</Application>
  <PresentationFormat>Custom</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Usman Malik</cp:lastModifiedBy>
  <cp:revision>2</cp:revision>
  <dcterms:created xsi:type="dcterms:W3CDTF">2024-05-19T08:21:57Z</dcterms:created>
  <dcterms:modified xsi:type="dcterms:W3CDTF">2024-05-19T08:27:19Z</dcterms:modified>
</cp:coreProperties>
</file>