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0"/>
  </p:notesMasterIdLst>
  <p:sldIdLst>
    <p:sldId id="256" r:id="rId2"/>
    <p:sldId id="319" r:id="rId3"/>
    <p:sldId id="260" r:id="rId4"/>
    <p:sldId id="258" r:id="rId5"/>
    <p:sldId id="320" r:id="rId6"/>
    <p:sldId id="321" r:id="rId7"/>
    <p:sldId id="269" r:id="rId8"/>
    <p:sldId id="308" r:id="rId9"/>
    <p:sldId id="262" r:id="rId10"/>
    <p:sldId id="309" r:id="rId11"/>
    <p:sldId id="310" r:id="rId12"/>
    <p:sldId id="270" r:id="rId13"/>
    <p:sldId id="272" r:id="rId14"/>
    <p:sldId id="276" r:id="rId15"/>
    <p:sldId id="311" r:id="rId16"/>
    <p:sldId id="312" r:id="rId17"/>
    <p:sldId id="279" r:id="rId18"/>
    <p:sldId id="280" r:id="rId19"/>
    <p:sldId id="284" r:id="rId20"/>
    <p:sldId id="285" r:id="rId21"/>
    <p:sldId id="286" r:id="rId22"/>
    <p:sldId id="287" r:id="rId23"/>
    <p:sldId id="288" r:id="rId24"/>
    <p:sldId id="289" r:id="rId25"/>
    <p:sldId id="317" r:id="rId26"/>
    <p:sldId id="313" r:id="rId27"/>
    <p:sldId id="314" r:id="rId28"/>
    <p:sldId id="294" r:id="rId29"/>
    <p:sldId id="295" r:id="rId30"/>
    <p:sldId id="292" r:id="rId31"/>
    <p:sldId id="297" r:id="rId32"/>
    <p:sldId id="298" r:id="rId33"/>
    <p:sldId id="299" r:id="rId34"/>
    <p:sldId id="322" r:id="rId35"/>
    <p:sldId id="323" r:id="rId36"/>
    <p:sldId id="300" r:id="rId37"/>
    <p:sldId id="301" r:id="rId38"/>
    <p:sldId id="30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30" autoAdjust="0"/>
  </p:normalViewPr>
  <p:slideViewPr>
    <p:cSldViewPr>
      <p:cViewPr varScale="1">
        <p:scale>
          <a:sx n="52" d="100"/>
          <a:sy n="52" d="100"/>
        </p:scale>
        <p:origin x="19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FC9E-5F5E-4E32-9984-49138FA640CD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BF02-8ABC-4B0B-A7E8-CA994D588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Brute Force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B2EEE1-E63C-4FF9-A8FA-88FCB4877BA2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shall assume a generic one processor, random-access machine (RAM) model of computation as our implementation technology and understand that our algorithms will be implemented as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programs.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generic machine having single core.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Ram is</a:t>
            </a:r>
            <a:r>
              <a:rPr lang="en-US" baseline="0" dirty="0" smtClean="0"/>
              <a:t> large so a program can execute easily.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Sequential Instructions</a:t>
            </a:r>
            <a:r>
              <a:rPr lang="en-US" baseline="0" dirty="0" smtClean="0"/>
              <a:t> in CPU cycle.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is random access??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Cassette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CD for music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Cassette is linear and CD is indexed.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big-Oh notation provides an asymptotic way of saying that a function is less than or equal to another function.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F(n)= 8n^2 + 2n –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Upper Bound: grows no faster asymptotically than n^2; for this we need to show that there exists positive constants c2 and no.</a:t>
            </a:r>
          </a:p>
          <a:p>
            <a:r>
              <a:rPr lang="en-US" dirty="0" smtClean="0"/>
              <a:t>Such that f(n) &lt;</a:t>
            </a:r>
            <a:r>
              <a:rPr lang="en-US" baseline="0" dirty="0" smtClean="0"/>
              <a:t> c2n^2 for all n &gt;no.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F(n) = Theta</a:t>
            </a:r>
            <a:r>
              <a:rPr lang="en-US" baseline="0" dirty="0" smtClean="0"/>
              <a:t>(g(n)) ; </a:t>
            </a:r>
            <a:r>
              <a:rPr lang="en-US" dirty="0" smtClean="0"/>
              <a:t>Theta  notations are the set of</a:t>
            </a:r>
            <a:r>
              <a:rPr lang="en-US" baseline="0" dirty="0" smtClean="0"/>
              <a:t> functions. </a:t>
            </a:r>
          </a:p>
          <a:p>
            <a:r>
              <a:rPr lang="en-US" baseline="0" dirty="0" smtClean="0"/>
              <a:t>Fn = </a:t>
            </a:r>
            <a:r>
              <a:rPr lang="en-US" baseline="0" dirty="0" err="1" smtClean="0"/>
              <a:t>gn</a:t>
            </a:r>
            <a:r>
              <a:rPr lang="en-US" baseline="0" dirty="0" smtClean="0"/>
              <a:t> ; they are asymptotically equivalent because they have same growth rate for large values of 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F(n)= 8n^2 + 2n – 3</a:t>
            </a:r>
          </a:p>
          <a:p>
            <a:r>
              <a:rPr lang="en-US" baseline="0" dirty="0" smtClean="0"/>
              <a:t>keeping the largest term and ignoring the constants suggest</a:t>
            </a:r>
          </a:p>
          <a:p>
            <a:r>
              <a:rPr lang="en-US" baseline="0" dirty="0" smtClean="0"/>
              <a:t>F(n) belongs to  theta (n^2) 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Lower Bound: grows asymptotically </a:t>
            </a:r>
            <a:r>
              <a:rPr lang="en-US" baseline="0" dirty="0" err="1" smtClean="0"/>
              <a:t>atleast</a:t>
            </a:r>
            <a:r>
              <a:rPr lang="en-US" baseline="0" dirty="0" smtClean="0"/>
              <a:t> as fast as n^2 ;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AC8E9B-595A-45AF-BF70-9C4425749E8B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87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of n0 shown is the minimum possible value; any greater value would also work</a:t>
            </a: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z="2000" smtClean="0"/>
              <a:t>Asymptotic or Big-O notation.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O       Omega     Sigma</a:t>
            </a:r>
          </a:p>
          <a:p>
            <a:endParaRPr lang="en-US" sz="20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068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0971E3-0C9B-4D57-B5B6-1C107EFC228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47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4540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1AF12A-F49B-45BC-9DCD-1F783E8674B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1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If we analyze this is like a mathematical function. </a:t>
            </a:r>
          </a:p>
          <a:p>
            <a:endParaRPr lang="en-US" dirty="0" smtClean="0"/>
          </a:p>
          <a:p>
            <a:r>
              <a:rPr lang="en-US" dirty="0" smtClean="0"/>
              <a:t>A lot of mathematics involved.</a:t>
            </a:r>
          </a:p>
          <a:p>
            <a:r>
              <a:rPr lang="en-US" dirty="0" smtClean="0"/>
              <a:t>We will focus on</a:t>
            </a:r>
            <a:r>
              <a:rPr lang="en-US" baseline="0" dirty="0" smtClean="0"/>
              <a:t> programming and mathematics too.. Like while analysis of algorithms.</a:t>
            </a: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21DE7-260A-4C9D-A2DF-D759F27D7595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of language like C++/</a:t>
            </a:r>
            <a:endParaRPr lang="en-US" baseline="0" dirty="0" smtClean="0"/>
          </a:p>
          <a:p>
            <a:r>
              <a:rPr lang="en-US" baseline="0" dirty="0" smtClean="0"/>
              <a:t>Run an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like specific machines.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not focus on CPU processing.</a:t>
            </a:r>
          </a:p>
          <a:p>
            <a:r>
              <a:rPr lang="en-US" baseline="0" dirty="0" smtClean="0"/>
              <a:t>Independent of machine.</a:t>
            </a:r>
          </a:p>
          <a:p>
            <a:pPr>
              <a:buFontTx/>
              <a:buChar char="-"/>
            </a:pPr>
            <a:r>
              <a:rPr lang="en-US" baseline="0" dirty="0" smtClean="0"/>
              <a:t>- - - - - </a:t>
            </a:r>
          </a:p>
          <a:p>
            <a:pPr>
              <a:buFontTx/>
              <a:buNone/>
            </a:pPr>
            <a:r>
              <a:rPr lang="en-US" baseline="0" dirty="0" smtClean="0"/>
              <a:t>We will focus on algorithms and then suitable data structures.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________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Linear and non linear Data structures..</a:t>
            </a:r>
          </a:p>
          <a:p>
            <a:pPr>
              <a:buFontTx/>
              <a:buNone/>
            </a:pPr>
            <a:r>
              <a:rPr lang="en-US" baseline="0" dirty="0" smtClean="0"/>
              <a:t>Operations on 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Hash table is a good data structure for implementing dictionary operations</a:t>
            </a:r>
          </a:p>
          <a:p>
            <a:endParaRPr lang="en-US" sz="1200" dirty="0" smtClean="0"/>
          </a:p>
          <a:p>
            <a:r>
              <a:rPr lang="en-US" sz="1200" dirty="0" smtClean="0"/>
              <a:t>--------</a:t>
            </a:r>
          </a:p>
          <a:p>
            <a:r>
              <a:rPr lang="en-US" sz="1200" dirty="0" smtClean="0"/>
              <a:t>Types of </a:t>
            </a:r>
            <a:r>
              <a:rPr lang="en-US" sz="1200" dirty="0" err="1" smtClean="0"/>
              <a:t>algo</a:t>
            </a:r>
            <a:r>
              <a:rPr lang="en-US" sz="1200" baseline="0" dirty="0" smtClean="0"/>
              <a:t>: linear, Greedy, iterative, divide and conquer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----</a:t>
            </a:r>
          </a:p>
          <a:p>
            <a:r>
              <a:rPr lang="en-US" sz="1200" baseline="0" dirty="0" err="1" smtClean="0"/>
              <a:t>Algo</a:t>
            </a:r>
            <a:r>
              <a:rPr lang="en-US" sz="1200" baseline="0" dirty="0" smtClean="0"/>
              <a:t>: find the smallest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I say that this algorithm is better then,</a:t>
            </a:r>
          </a:p>
          <a:p>
            <a:r>
              <a:rPr lang="en-US" dirty="0" smtClean="0"/>
              <a:t>How we can convince that</a:t>
            </a:r>
            <a:r>
              <a:rPr lang="en-US" baseline="0" dirty="0" smtClean="0"/>
              <a:t> this algorithms is better than other?? What is criteria??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----------------</a:t>
            </a:r>
          </a:p>
          <a:p>
            <a:r>
              <a:rPr lang="en-US" baseline="0" dirty="0" smtClean="0"/>
              <a:t>We always look for those algorithms, by which the answers is computed quickly. Means the running / Execution times is less.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Space efficient. Algorithms Needs lot of Memory in MBs then it will perform better… we will avoid these restriction. Other process are also running.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</a:t>
            </a:r>
            <a:r>
              <a:rPr lang="en-US" baseline="0" dirty="0" smtClean="0"/>
              <a:t> core machine.</a:t>
            </a:r>
          </a:p>
          <a:p>
            <a:endParaRPr lang="en-US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you are working in a Software Company then you will discuss that this algorithms should be used then reasoning..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C6D0F7A-B8A2-4C37-92C0-647FC08DF499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B8E9-F750-4DF9-8027-B7B9D07B44D2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DD2-A616-4C31-AAD6-D39DDB8A9400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8486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8036-F3F1-4136-A786-C243CF6E5A74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E8FDAB-E07D-4E82-AE8E-6E50EAD07B49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0B3D-384C-4F52-90DE-D20E0D9C14A2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0452-967A-45D1-8FA8-40799E98F640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CA8F-4F61-42B9-94D0-6F820070FB44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0D3A-EE70-4037-9AE0-FE79BC28E33B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2437-8492-40D8-80D3-D27FC51423B5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8099-2D62-4D0A-AAB7-EA407F1D5C40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D11578-4C8A-4F18-B515-828EE9187330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  <p:sldLayoutId id="2147483700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905000"/>
          </a:xfrm>
        </p:spPr>
        <p:txBody>
          <a:bodyPr/>
          <a:lstStyle/>
          <a:p>
            <a:r>
              <a:rPr lang="en-US" b="1" dirty="0" smtClean="0"/>
              <a:t>CS 321-Design &amp; Analysis of Algorithms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800600"/>
            <a:ext cx="6629400" cy="8382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Instructor: Asim </a:t>
            </a:r>
            <a:r>
              <a:rPr lang="en-US" sz="2200" dirty="0" err="1" smtClean="0">
                <a:solidFill>
                  <a:schemeClr val="tx1"/>
                </a:solidFill>
              </a:rPr>
              <a:t>Rehan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			arehan@numl.edu.pk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FF6CA-2EE8-4C6C-87FA-D34D35E97589}" type="slidenum">
              <a:rPr lang="en-US" altLang="en-US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5791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National University of Modern Languages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>
                <a:latin typeface="Calibri" pitchFamily="34" charset="0"/>
              </a:rPr>
              <a:t>Islamabad</a:t>
            </a: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3698875" y="3962400"/>
            <a:ext cx="12320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Lecture 01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Criterion for Analyzing Algorithms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order to design good algorithms, we must first agree on the criterion for measuring algorithms. </a:t>
            </a:r>
          </a:p>
          <a:p>
            <a:endParaRPr lang="en-US" dirty="0" smtClean="0"/>
          </a:p>
          <a:p>
            <a:r>
              <a:rPr lang="en-US" dirty="0" smtClean="0"/>
              <a:t>We will measure algorithms in terms of the amount of computational recourses that the algorithm requires: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Running time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Algorithms is independent of a specific programming language, machine, operating system or compiler.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theoretical study of algorithm’s  </a:t>
            </a:r>
            <a:r>
              <a:rPr lang="en-US" dirty="0" smtClean="0">
                <a:solidFill>
                  <a:srgbClr val="FF0000"/>
                </a:solidFill>
              </a:rPr>
              <a:t>performance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resource</a:t>
            </a:r>
            <a:r>
              <a:rPr lang="en-US" dirty="0" smtClean="0"/>
              <a:t> usage.</a:t>
            </a:r>
          </a:p>
          <a:p>
            <a:r>
              <a:rPr lang="en-US" dirty="0" smtClean="0"/>
              <a:t>Other important features of an algorithm are</a:t>
            </a:r>
          </a:p>
          <a:p>
            <a:pPr lvl="1"/>
            <a:r>
              <a:rPr lang="en-US" dirty="0" smtClean="0"/>
              <a:t>modularity </a:t>
            </a:r>
          </a:p>
          <a:p>
            <a:pPr lvl="1"/>
            <a:r>
              <a:rPr lang="en-US" dirty="0" smtClean="0"/>
              <a:t>correctness </a:t>
            </a:r>
          </a:p>
          <a:p>
            <a:pPr lvl="1"/>
            <a:r>
              <a:rPr lang="en-US" dirty="0" smtClean="0"/>
              <a:t>maintainability </a:t>
            </a:r>
          </a:p>
          <a:p>
            <a:pPr lvl="1"/>
            <a:r>
              <a:rPr lang="en-US" dirty="0" smtClean="0"/>
              <a:t>robustness</a:t>
            </a:r>
          </a:p>
          <a:p>
            <a:pPr lvl="1"/>
            <a:r>
              <a:rPr lang="en-US" dirty="0" smtClean="0"/>
              <a:t>user-friendliness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extensibility</a:t>
            </a:r>
          </a:p>
          <a:p>
            <a:r>
              <a:rPr lang="en-US" dirty="0" smtClean="0"/>
              <a:t>During this course our focus will be on </a:t>
            </a:r>
            <a:r>
              <a:rPr lang="en-US" b="1" dirty="0" smtClean="0">
                <a:solidFill>
                  <a:srgbClr val="FF0000"/>
                </a:solidFill>
              </a:rPr>
              <a:t>the performance and the storage requirements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68CC-9122-4483-912C-CFA4B98AF7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study algorithms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are given two brand new algorithms from two different companies to perform sorting. Which one you would go for ? Lets assume companies are not willing to install the software  at your end for testing but are willing to share their pseudo-code with you. </a:t>
            </a:r>
          </a:p>
          <a:p>
            <a:pPr lvl="1"/>
            <a:r>
              <a:rPr lang="en-US" dirty="0" smtClean="0"/>
              <a:t>You need an objective analysis of both the algorithms before you can choose one. Like:-</a:t>
            </a:r>
          </a:p>
          <a:p>
            <a:pPr lvl="2"/>
            <a:r>
              <a:rPr lang="en-US" dirty="0" smtClean="0"/>
              <a:t>Scalability of algorithms</a:t>
            </a:r>
          </a:p>
          <a:p>
            <a:pPr lvl="2"/>
            <a:r>
              <a:rPr lang="en-US" dirty="0" smtClean="0"/>
              <a:t>Real life constraints like time and storage</a:t>
            </a:r>
          </a:p>
          <a:p>
            <a:pPr lvl="2"/>
            <a:r>
              <a:rPr lang="en-US" dirty="0" smtClean="0"/>
              <a:t>Behavior of the algorithms</a:t>
            </a:r>
          </a:p>
          <a:p>
            <a:pPr lvl="2"/>
            <a:r>
              <a:rPr lang="en-US" dirty="0" smtClean="0"/>
              <a:t>Quickness (speed is fun)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68CC-9122-4483-912C-CFA4B98AF7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Problems solved by algorithms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Practical application of algorithms include the following examples</a:t>
            </a:r>
          </a:p>
          <a:p>
            <a:pPr eaLnBrk="1" hangingPunct="1">
              <a:buNone/>
            </a:pPr>
            <a:endParaRPr lang="en-US" dirty="0" smtClean="0"/>
          </a:p>
          <a:p>
            <a:pPr lvl="1"/>
            <a:r>
              <a:rPr lang="en-US" dirty="0" smtClean="0"/>
              <a:t>Internet world</a:t>
            </a:r>
          </a:p>
          <a:p>
            <a:pPr lvl="1"/>
            <a:r>
              <a:rPr lang="en-US" dirty="0" smtClean="0"/>
              <a:t>Shortest path</a:t>
            </a:r>
          </a:p>
          <a:p>
            <a:pPr lvl="1"/>
            <a:r>
              <a:rPr lang="en-US" dirty="0" smtClean="0"/>
              <a:t>DNA sequence matching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RAM(Random Access Machine)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Mathematical model for computation.</a:t>
            </a:r>
          </a:p>
          <a:p>
            <a:r>
              <a:rPr lang="en-US" dirty="0" smtClean="0"/>
              <a:t>Single core machine.</a:t>
            </a:r>
          </a:p>
          <a:p>
            <a:r>
              <a:rPr lang="en-US" dirty="0" smtClean="0"/>
              <a:t>Having large RAM (Random Access Memory)</a:t>
            </a:r>
          </a:p>
          <a:p>
            <a:r>
              <a:rPr lang="en-US" dirty="0" smtClean="0"/>
              <a:t>Sequential Instructions.</a:t>
            </a:r>
          </a:p>
          <a:p>
            <a:r>
              <a:rPr lang="en-US" dirty="0" smtClean="0"/>
              <a:t>Arithmetic Operations/ Boolean operations. (+ -  / * ) A[5]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operations in C++</a:t>
            </a:r>
          </a:p>
          <a:p>
            <a:pPr lvl="1"/>
            <a:r>
              <a:rPr lang="en-US" dirty="0" smtClean="0"/>
              <a:t>x = y;</a:t>
            </a:r>
          </a:p>
          <a:p>
            <a:pPr lvl="1"/>
            <a:r>
              <a:rPr lang="en-US" dirty="0" smtClean="0"/>
              <a:t>z = a + b; Z = a - b;</a:t>
            </a:r>
          </a:p>
          <a:p>
            <a:pPr lvl="1"/>
            <a:r>
              <a:rPr lang="en-US" dirty="0" smtClean="0"/>
              <a:t>z = a * b; Z = a / b;</a:t>
            </a:r>
          </a:p>
          <a:p>
            <a:pPr lvl="1"/>
            <a:r>
              <a:rPr lang="en-US" dirty="0" smtClean="0"/>
              <a:t>z = w[10]</a:t>
            </a:r>
          </a:p>
          <a:p>
            <a:pPr lvl="1"/>
            <a:r>
              <a:rPr lang="en-US" dirty="0" smtClean="0"/>
              <a:t>(x &lt;= y)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Takes constant time.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8763000" cy="1905000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GB" dirty="0" smtClean="0"/>
              <a:t>Complexity Analysis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6294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600" dirty="0"/>
              <a:t> Want to achieve platform-independence</a:t>
            </a:r>
          </a:p>
          <a:p>
            <a:pPr>
              <a:buFontTx/>
              <a:buChar char="•"/>
            </a:pPr>
            <a:endParaRPr lang="en-GB" sz="2600" dirty="0"/>
          </a:p>
          <a:p>
            <a:pPr>
              <a:buFontTx/>
              <a:buChar char="•"/>
            </a:pPr>
            <a:r>
              <a:rPr lang="en-GB" sz="2600" dirty="0"/>
              <a:t> Use an abstract machine that uses steps of time </a:t>
            </a:r>
            <a:r>
              <a:rPr lang="en-GB" sz="2600" dirty="0" smtClean="0"/>
              <a:t> instead </a:t>
            </a:r>
            <a:r>
              <a:rPr lang="en-GB" sz="2600" dirty="0"/>
              <a:t>of seconds </a:t>
            </a:r>
            <a:r>
              <a:rPr lang="en-GB" sz="2600" dirty="0" smtClean="0"/>
              <a:t/>
            </a:r>
            <a:br>
              <a:rPr lang="en-GB" sz="2600" dirty="0" smtClean="0"/>
            </a:br>
            <a:r>
              <a:rPr lang="en-GB" sz="2600" dirty="0" smtClean="0"/>
              <a:t>   - </a:t>
            </a:r>
            <a:r>
              <a:rPr lang="en-GB" sz="2600" dirty="0"/>
              <a:t>each elementary operation takes 1 step</a:t>
            </a: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50275" cy="517525"/>
          </a:xfrm>
          <a:solidFill>
            <a:schemeClr val="bg1"/>
          </a:solidFill>
        </p:spPr>
        <p:txBody>
          <a:bodyPr lIns="92075" tIns="46038" rIns="92075" bIns="46038">
            <a:normAutofit fontScale="90000"/>
          </a:bodyPr>
          <a:lstStyle/>
          <a:p>
            <a:r>
              <a:rPr lang="en-GB" dirty="0" smtClean="0"/>
              <a:t>Complexity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Analysing an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// Input: int A[N], array of N integers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// Output: Sum of all numbers in array A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0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int Sum(int A[], int N)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   int s=0;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   for (int i=0; i&lt; N;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      s = s + A[i];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   return 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000" smtClean="0"/>
              <a:t>How should we analyse this?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0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Welcome to D&amp;AOA 2020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Instructor: Asim </a:t>
            </a:r>
            <a:r>
              <a:rPr lang="en-US" altLang="en-US" dirty="0" err="1" smtClean="0"/>
              <a:t>Rehan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Office# 20, </a:t>
            </a:r>
            <a:r>
              <a:rPr lang="en-US" altLang="en-US" dirty="0" err="1" smtClean="0"/>
              <a:t>Ghazali</a:t>
            </a:r>
            <a:r>
              <a:rPr lang="en-US" altLang="en-US" dirty="0" smtClean="0"/>
              <a:t> Block</a:t>
            </a:r>
          </a:p>
          <a:p>
            <a:pPr lvl="1" eaLnBrk="1" hangingPunct="1"/>
            <a:r>
              <a:rPr lang="en-US" altLang="en-US" dirty="0" smtClean="0"/>
              <a:t>Email: arehan@numl.edu.pk</a:t>
            </a:r>
          </a:p>
          <a:p>
            <a:pPr lvl="1" eaLnBrk="1" hangingPunct="1"/>
            <a:r>
              <a:rPr lang="en-US" altLang="en-US" dirty="0" smtClean="0"/>
              <a:t>Office Hours:</a:t>
            </a:r>
          </a:p>
          <a:p>
            <a:pPr lvl="1"/>
            <a:r>
              <a:rPr lang="en-US" altLang="en-US" dirty="0" smtClean="0"/>
              <a:t>LMS: </a:t>
            </a:r>
            <a:r>
              <a:rPr lang="en-US" b="1" dirty="0" smtClean="0"/>
              <a:t>Design </a:t>
            </a:r>
            <a:r>
              <a:rPr lang="en-US" b="1" dirty="0"/>
              <a:t>&amp; Analysis of Algorithms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0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Analysing an Algorithm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56451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 b="1">
                <a:latin typeface="Courier New" pitchFamily="49" charset="0"/>
              </a:rPr>
              <a:t>// Input: int A[N], array of N integers</a:t>
            </a:r>
          </a:p>
          <a:p>
            <a:r>
              <a:rPr lang="en-GB" sz="1800" b="1">
                <a:latin typeface="Courier New" pitchFamily="49" charset="0"/>
              </a:rPr>
              <a:t>// Output: Sum of all numbers in array A</a:t>
            </a:r>
          </a:p>
          <a:p>
            <a:endParaRPr lang="en-GB" sz="1800" b="1">
              <a:latin typeface="Courier New" pitchFamily="49" charset="0"/>
            </a:endParaRPr>
          </a:p>
          <a:p>
            <a:r>
              <a:rPr lang="en-GB" sz="1800" b="1">
                <a:latin typeface="Courier New" pitchFamily="49" charset="0"/>
              </a:rPr>
              <a:t>int Sum(int A[], int N){</a:t>
            </a:r>
          </a:p>
          <a:p>
            <a:r>
              <a:rPr lang="en-GB" sz="1800" b="1">
                <a:latin typeface="Courier New" pitchFamily="49" charset="0"/>
              </a:rPr>
              <a:t>   int s=0;</a:t>
            </a:r>
          </a:p>
          <a:p>
            <a:endParaRPr lang="en-GB" sz="1800" b="1">
              <a:latin typeface="Courier New" pitchFamily="49" charset="0"/>
            </a:endParaRPr>
          </a:p>
          <a:p>
            <a:r>
              <a:rPr lang="en-GB" sz="1800" b="1">
                <a:latin typeface="Courier New" pitchFamily="49" charset="0"/>
              </a:rPr>
              <a:t>   for (int i=0; i&lt; N; i++)</a:t>
            </a:r>
          </a:p>
          <a:p>
            <a:endParaRPr lang="en-GB" sz="1800" b="1">
              <a:latin typeface="Courier New" pitchFamily="49" charset="0"/>
            </a:endParaRPr>
          </a:p>
          <a:p>
            <a:r>
              <a:rPr lang="en-GB" sz="1800" b="1">
                <a:latin typeface="Courier New" pitchFamily="49" charset="0"/>
              </a:rPr>
              <a:t>      s = s + A[i];</a:t>
            </a:r>
          </a:p>
          <a:p>
            <a:endParaRPr lang="en-GB" sz="1800" b="1">
              <a:latin typeface="Courier New" pitchFamily="49" charset="0"/>
            </a:endParaRPr>
          </a:p>
          <a:p>
            <a:r>
              <a:rPr lang="en-GB" sz="1800" b="1">
                <a:latin typeface="Courier New" pitchFamily="49" charset="0"/>
              </a:rPr>
              <a:t>   return s;</a:t>
            </a:r>
          </a:p>
          <a:p>
            <a:r>
              <a:rPr lang="en-GB" sz="1800" b="1">
                <a:latin typeface="Courier New" pitchFamily="49" charset="0"/>
              </a:rPr>
              <a:t>}</a:t>
            </a:r>
          </a:p>
          <a:p>
            <a:endParaRPr lang="en-GB" sz="1800" b="1">
              <a:latin typeface="Courier New" pitchFamily="49" charset="0"/>
            </a:endParaRP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235075" y="4362450"/>
            <a:ext cx="1295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1768475" y="26860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2454275" y="32194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2743200" y="3810000"/>
            <a:ext cx="533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3140075" y="3219450"/>
            <a:ext cx="6096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3978275" y="32194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 flipV="1">
            <a:off x="23622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3200400" y="266700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12954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37338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47244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1600200" y="3505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H="1" flipV="1">
            <a:off x="3505200" y="3505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 flipV="1">
            <a:off x="4343400" y="35052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1295400" y="39624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2819400" y="41148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2819400" y="47244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16002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H="1" flipV="1">
            <a:off x="25908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H="1" flipV="1">
            <a:off x="3276600" y="4038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H="1" flipV="1">
            <a:off x="2590800" y="4572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5029200" y="4038600"/>
            <a:ext cx="35655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1,2,8: Once</a:t>
            </a:r>
          </a:p>
          <a:p>
            <a:r>
              <a:rPr lang="en-GB" sz="2000"/>
              <a:t>3,4,5,6,7: Once per each iteration</a:t>
            </a:r>
          </a:p>
          <a:p>
            <a:r>
              <a:rPr lang="en-GB" sz="2000"/>
              <a:t>                of for loop, N iteration</a:t>
            </a:r>
          </a:p>
          <a:p>
            <a:r>
              <a:rPr lang="en-GB" sz="2000"/>
              <a:t>Total: 5N + 3</a:t>
            </a:r>
          </a:p>
          <a:p>
            <a:r>
              <a:rPr lang="en-GB" sz="2000"/>
              <a:t>The </a:t>
            </a:r>
            <a:r>
              <a:rPr lang="en-GB" sz="2000" i="1"/>
              <a:t>complexity function</a:t>
            </a:r>
            <a:r>
              <a:rPr lang="en-GB" sz="2000"/>
              <a:t> of the </a:t>
            </a:r>
          </a:p>
          <a:p>
            <a:r>
              <a:rPr lang="en-GB" sz="2000"/>
              <a:t>algorithm is : </a:t>
            </a:r>
            <a:r>
              <a:rPr lang="en-GB" sz="2000" i="1"/>
              <a:t>f(N) = 5N +3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10668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Analysing an Algorithm 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400" smtClean="0"/>
              <a:t>Growth of 5n+3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smtClean="0"/>
              <a:t>Estimated running time for different values of 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smtClean="0"/>
              <a:t>N = 10				=&gt; 53 steps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smtClean="0"/>
              <a:t>N = 100			=&gt; 503 steps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smtClean="0"/>
              <a:t>N = 1,000			=&gt; 5003 steps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smtClean="0"/>
              <a:t>N = 1,000,000		=&gt; 5,000,003 steps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smtClean="0"/>
              <a:t>	As N grows, the number of steps grow in </a:t>
            </a:r>
            <a:r>
              <a:rPr lang="en-GB" sz="2400" i="1" smtClean="0"/>
              <a:t>linear </a:t>
            </a:r>
            <a:r>
              <a:rPr lang="en-GB" sz="2400" smtClean="0"/>
              <a:t>proportion to N for this function </a:t>
            </a:r>
            <a:r>
              <a:rPr lang="en-GB" sz="2400" i="1" smtClean="0"/>
              <a:t>“Sum”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mtClean="0"/>
              <a:t>What Dominates in Previous Example?</a:t>
            </a:r>
            <a:endParaRPr lang="en-US" sz="28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What about the +3 and 5 in 5N+3? </a:t>
            </a:r>
          </a:p>
          <a:p>
            <a:pPr>
              <a:lnSpc>
                <a:spcPct val="90000"/>
              </a:lnSpc>
            </a:pPr>
            <a:r>
              <a:rPr lang="en-GB" sz="2000" smtClean="0"/>
              <a:t>As N gets large, the +3 becomes insignificant</a:t>
            </a:r>
          </a:p>
          <a:p>
            <a:pPr>
              <a:lnSpc>
                <a:spcPct val="90000"/>
              </a:lnSpc>
            </a:pPr>
            <a:r>
              <a:rPr lang="en-GB" sz="2000" smtClean="0"/>
              <a:t>5 is inaccurate, as different operations require varying amounts of time and also does not have any significant importance</a:t>
            </a:r>
            <a:br>
              <a:rPr lang="en-GB" sz="2000" smtClean="0"/>
            </a:br>
            <a:endParaRPr lang="en-GB" sz="20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What is fundamental is that the time is </a:t>
            </a:r>
            <a:r>
              <a:rPr lang="en-GB" sz="2000" i="1" smtClean="0"/>
              <a:t>linear </a:t>
            </a:r>
            <a:r>
              <a:rPr lang="en-GB" sz="2000" smtClean="0"/>
              <a:t>in N.</a:t>
            </a:r>
            <a:br>
              <a:rPr lang="en-GB" sz="2000" smtClean="0"/>
            </a:br>
            <a:r>
              <a:rPr lang="en-GB" sz="2000" u="sng" smtClean="0"/>
              <a:t>Asymptotic Complexity</a:t>
            </a:r>
            <a:r>
              <a:rPr lang="en-GB" sz="2000" smtClean="0"/>
              <a:t>: As N gets large, concentrate on the</a:t>
            </a:r>
            <a:br>
              <a:rPr lang="en-GB" sz="2000" smtClean="0"/>
            </a:br>
            <a:r>
              <a:rPr lang="en-GB" sz="2000" smtClean="0"/>
              <a:t>highest order term:</a:t>
            </a:r>
          </a:p>
          <a:p>
            <a:pPr>
              <a:lnSpc>
                <a:spcPct val="90000"/>
              </a:lnSpc>
            </a:pPr>
            <a:r>
              <a:rPr lang="en-GB" sz="2000" smtClean="0"/>
              <a:t> Drop lower order terms such as +3</a:t>
            </a:r>
          </a:p>
          <a:p>
            <a:pPr>
              <a:lnSpc>
                <a:spcPct val="90000"/>
              </a:lnSpc>
            </a:pPr>
            <a:r>
              <a:rPr lang="en-GB" sz="2000" smtClean="0"/>
              <a:t> Drop the constant coefficient of the highest order term  i.e. N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mtClean="0"/>
              <a:t>Asymptotic Complexity</a:t>
            </a:r>
            <a:endParaRPr lang="en-US" sz="28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5N+3 time bound is said to "grow asymptotically" like N</a:t>
            </a:r>
          </a:p>
          <a:p>
            <a:r>
              <a:rPr lang="en-GB" b="1" dirty="0" smtClean="0"/>
              <a:t> This gives us an approximation of the complexity of the algorithm</a:t>
            </a:r>
          </a:p>
          <a:p>
            <a:r>
              <a:rPr lang="en-GB" dirty="0" smtClean="0"/>
              <a:t> Ignores lots of (machine dependent) details, concentrate on the bigger picture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Comparing Functions: Asymptotic Notation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Asymptotic analysis of an algorithm refers to defining the mathematical </a:t>
            </a:r>
            <a:r>
              <a:rPr lang="en-US" dirty="0" err="1" smtClean="0"/>
              <a:t>boundation</a:t>
            </a:r>
            <a:r>
              <a:rPr lang="en-US" dirty="0" smtClean="0"/>
              <a:t>/framing of its run-time performance. Using asymptotic analysis, we can very well conclude the best case, average case, and worst case scenario of an algorithm.</a:t>
            </a:r>
          </a:p>
          <a:p>
            <a:endParaRPr lang="en-US" dirty="0" smtClean="0"/>
          </a:p>
          <a:p>
            <a:r>
              <a:rPr lang="en-US" dirty="0" smtClean="0"/>
              <a:t>Big Oh Notation: Upper bound</a:t>
            </a:r>
          </a:p>
          <a:p>
            <a:r>
              <a:rPr lang="en-US" dirty="0" smtClean="0"/>
              <a:t>Omega Notation: Lower bound</a:t>
            </a:r>
          </a:p>
          <a:p>
            <a:r>
              <a:rPr lang="en-US" dirty="0" smtClean="0"/>
              <a:t>Theta Notation: Tighter bound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Oh Notation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2400" smtClean="0"/>
              <a:t>If f(N) and g(N) are two complexity functions, we say</a:t>
            </a:r>
          </a:p>
          <a:p>
            <a:pPr>
              <a:buFontTx/>
              <a:buNone/>
            </a:pPr>
            <a:endParaRPr lang="en-GB" sz="2400" smtClean="0"/>
          </a:p>
          <a:p>
            <a:pPr>
              <a:buFontTx/>
              <a:buNone/>
            </a:pPr>
            <a:r>
              <a:rPr lang="en-GB" sz="2400" smtClean="0"/>
              <a:t>			      f(N)  = O(g(N))</a:t>
            </a:r>
          </a:p>
          <a:p>
            <a:pPr>
              <a:buFontTx/>
              <a:buNone/>
            </a:pPr>
            <a:endParaRPr lang="en-GB" sz="2400" smtClean="0"/>
          </a:p>
          <a:p>
            <a:pPr>
              <a:buFontTx/>
              <a:buNone/>
            </a:pPr>
            <a:r>
              <a:rPr lang="en-GB" sz="2400" i="1" smtClean="0"/>
              <a:t>(read "f(N) as order g(N)", or "f(N) is big-O of g(N)")</a:t>
            </a:r>
          </a:p>
          <a:p>
            <a:pPr>
              <a:buFontTx/>
              <a:buNone/>
            </a:pPr>
            <a:r>
              <a:rPr lang="en-GB" sz="2400" smtClean="0"/>
              <a:t>if there are constants </a:t>
            </a:r>
            <a:r>
              <a:rPr lang="en-US" sz="2400" smtClean="0"/>
              <a:t>c and N</a:t>
            </a:r>
            <a:r>
              <a:rPr lang="en-US" sz="2400" baseline="-25000" smtClean="0"/>
              <a:t>0</a:t>
            </a:r>
            <a:r>
              <a:rPr lang="en-US" sz="2400" smtClean="0"/>
              <a:t> such that for N &gt; N</a:t>
            </a:r>
            <a:r>
              <a:rPr lang="en-US" sz="2400" baseline="-25000" smtClean="0"/>
              <a:t>0</a:t>
            </a:r>
            <a:r>
              <a:rPr lang="en-US" sz="2400" smtClean="0"/>
              <a:t>, </a:t>
            </a:r>
          </a:p>
          <a:p>
            <a:pPr>
              <a:buFontTx/>
              <a:buNone/>
            </a:pPr>
            <a:r>
              <a:rPr lang="en-GB" sz="2400" smtClean="0"/>
              <a:t>			      f(N) </a:t>
            </a:r>
            <a:r>
              <a:rPr lang="en-GB" sz="2400" smtClean="0">
                <a:cs typeface="Times New Roman" pitchFamily="18" charset="0"/>
              </a:rPr>
              <a:t>≤</a:t>
            </a:r>
            <a:r>
              <a:rPr lang="en-GB" sz="2400" smtClean="0"/>
              <a:t> </a:t>
            </a:r>
            <a:r>
              <a:rPr lang="en-GB" sz="2400" smtClean="0">
                <a:solidFill>
                  <a:srgbClr val="FF3300"/>
                </a:solidFill>
              </a:rPr>
              <a:t>c *</a:t>
            </a:r>
            <a:r>
              <a:rPr lang="en-GB" sz="2400" smtClean="0"/>
              <a:t> g(N)</a:t>
            </a:r>
          </a:p>
          <a:p>
            <a:pPr>
              <a:buFontTx/>
              <a:buNone/>
            </a:pPr>
            <a:r>
              <a:rPr lang="en-GB" sz="2400" smtClean="0"/>
              <a:t>for all sufficiently large N.</a:t>
            </a:r>
          </a:p>
          <a:p>
            <a:pPr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notation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5410200"/>
            <a:ext cx="7508875" cy="1143000"/>
          </a:xfrm>
        </p:spPr>
        <p:txBody>
          <a:bodyPr/>
          <a:lstStyle/>
          <a:p>
            <a:pPr marL="447675" indent="-447675"/>
            <a:r>
              <a:rPr lang="en-US" sz="2400" dirty="0" smtClean="0"/>
              <a:t>Example: </a:t>
            </a:r>
          </a:p>
          <a:p>
            <a:pPr marL="889000" lvl="1" indent="-439738"/>
            <a:r>
              <a:rPr lang="en-US" sz="2000" dirty="0" smtClean="0"/>
              <a:t>f(n) = 3n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+n</a:t>
            </a:r>
            <a:r>
              <a:rPr lang="en-US" sz="2000" baseline="30000" dirty="0" smtClean="0"/>
              <a:t>4</a:t>
            </a:r>
            <a:r>
              <a:rPr lang="en-US" sz="2000" dirty="0" smtClean="0">
                <a:sym typeface="Symbol" pitchFamily="18" charset="2"/>
              </a:rPr>
              <a:t> = (n</a:t>
            </a:r>
            <a:r>
              <a:rPr lang="en-US" sz="2000" baseline="30000" dirty="0" smtClean="0">
                <a:sym typeface="Symbol" pitchFamily="18" charset="2"/>
              </a:rPr>
              <a:t>5</a:t>
            </a:r>
            <a:r>
              <a:rPr lang="en-US" sz="2000" dirty="0" smtClean="0">
                <a:sym typeface="Symbol" pitchFamily="18" charset="2"/>
              </a:rPr>
              <a:t>)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8686800" cy="3346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of Three Common Sets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33400" y="1152525"/>
            <a:ext cx="80772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b="1" dirty="0"/>
              <a:t>g(n) = O(f(n)) </a:t>
            </a:r>
            <a:r>
              <a:rPr lang="en-US" sz="2600" dirty="0"/>
              <a:t>means c </a:t>
            </a:r>
            <a:r>
              <a:rPr lang="en-US" sz="2600" dirty="0">
                <a:sym typeface="Symbol" pitchFamily="18" charset="2"/>
              </a:rPr>
              <a:t></a:t>
            </a:r>
            <a:r>
              <a:rPr lang="en-US" sz="2600" dirty="0"/>
              <a:t> f(n) is an </a:t>
            </a:r>
            <a:r>
              <a:rPr lang="en-US" sz="2600" i="1" dirty="0"/>
              <a:t>Upper Bound</a:t>
            </a:r>
            <a:r>
              <a:rPr lang="en-US" sz="2600" dirty="0"/>
              <a:t> on g(n)</a:t>
            </a:r>
          </a:p>
          <a:p>
            <a:endParaRPr lang="en-US" sz="2600" dirty="0"/>
          </a:p>
          <a:p>
            <a:r>
              <a:rPr lang="en-US" sz="2600" b="1" dirty="0"/>
              <a:t>g(n) = </a:t>
            </a:r>
            <a:r>
              <a:rPr lang="en-US" sz="2600" b="1" dirty="0">
                <a:sym typeface="Symbol" pitchFamily="18" charset="2"/>
              </a:rPr>
              <a:t>(f(n))</a:t>
            </a:r>
            <a:r>
              <a:rPr lang="en-US" sz="2600" dirty="0">
                <a:sym typeface="Symbol" pitchFamily="18" charset="2"/>
              </a:rPr>
              <a:t> means c  f(n) is a </a:t>
            </a:r>
            <a:r>
              <a:rPr lang="en-US" sz="2600" i="1" dirty="0">
                <a:sym typeface="Symbol" pitchFamily="18" charset="2"/>
              </a:rPr>
              <a:t>Lower Bound</a:t>
            </a:r>
            <a:r>
              <a:rPr lang="en-US" sz="2600" dirty="0">
                <a:sym typeface="Symbol" pitchFamily="18" charset="2"/>
              </a:rPr>
              <a:t> on g(n)</a:t>
            </a:r>
          </a:p>
          <a:p>
            <a:endParaRPr lang="en-US" sz="2600" dirty="0">
              <a:sym typeface="Symbol" pitchFamily="18" charset="2"/>
            </a:endParaRPr>
          </a:p>
          <a:p>
            <a:r>
              <a:rPr lang="en-US" sz="2600" b="1" dirty="0">
                <a:sym typeface="Symbol" pitchFamily="18" charset="2"/>
              </a:rPr>
              <a:t>g(n) = (f(n))</a:t>
            </a:r>
            <a:r>
              <a:rPr lang="en-US" sz="2600" dirty="0">
                <a:sym typeface="Symbol" pitchFamily="18" charset="2"/>
              </a:rPr>
              <a:t> means c</a:t>
            </a:r>
            <a:r>
              <a:rPr lang="en-US" sz="2600" baseline="-25000" dirty="0">
                <a:sym typeface="Symbol" pitchFamily="18" charset="2"/>
              </a:rPr>
              <a:t>1</a:t>
            </a:r>
            <a:r>
              <a:rPr lang="en-US" sz="2600" dirty="0">
                <a:sym typeface="Symbol" pitchFamily="18" charset="2"/>
              </a:rPr>
              <a:t>  f(n) is an </a:t>
            </a:r>
            <a:r>
              <a:rPr lang="en-US" sz="2600" i="1" dirty="0">
                <a:sym typeface="Symbol" pitchFamily="18" charset="2"/>
              </a:rPr>
              <a:t>Upper Bound</a:t>
            </a:r>
            <a:r>
              <a:rPr lang="en-US" sz="2600" dirty="0">
                <a:sym typeface="Symbol" pitchFamily="18" charset="2"/>
              </a:rPr>
              <a:t> on g(n)</a:t>
            </a:r>
          </a:p>
          <a:p>
            <a:r>
              <a:rPr lang="en-US" sz="2600" dirty="0">
                <a:sym typeface="Symbol" pitchFamily="18" charset="2"/>
              </a:rPr>
              <a:t>		     </a:t>
            </a:r>
            <a:r>
              <a:rPr lang="en-US" sz="2600" i="1" dirty="0">
                <a:sym typeface="Symbol" pitchFamily="18" charset="2"/>
              </a:rPr>
              <a:t>and  </a:t>
            </a:r>
            <a:r>
              <a:rPr lang="en-US" sz="2600" dirty="0">
                <a:sym typeface="Symbol" pitchFamily="18" charset="2"/>
              </a:rPr>
              <a:t>c</a:t>
            </a:r>
            <a:r>
              <a:rPr lang="en-US" sz="2600" baseline="-25000" dirty="0">
                <a:sym typeface="Symbol" pitchFamily="18" charset="2"/>
              </a:rPr>
              <a:t>2</a:t>
            </a:r>
            <a:r>
              <a:rPr lang="en-US" sz="2600" dirty="0">
                <a:sym typeface="Symbol" pitchFamily="18" charset="2"/>
              </a:rPr>
              <a:t>  f(n) is a </a:t>
            </a:r>
            <a:r>
              <a:rPr lang="en-US" sz="2600" i="1" dirty="0">
                <a:sym typeface="Symbol" pitchFamily="18" charset="2"/>
              </a:rPr>
              <a:t>Lower Bound</a:t>
            </a:r>
            <a:r>
              <a:rPr lang="en-US" sz="2600" dirty="0">
                <a:sym typeface="Symbol" pitchFamily="18" charset="2"/>
              </a:rPr>
              <a:t> on g(n)</a:t>
            </a:r>
          </a:p>
          <a:p>
            <a:endParaRPr lang="en-US" sz="2600" dirty="0">
              <a:sym typeface="Symbol" pitchFamily="18" charset="2"/>
            </a:endParaRPr>
          </a:p>
          <a:p>
            <a:r>
              <a:rPr lang="en-US" sz="2600" dirty="0">
                <a:sym typeface="Symbol" pitchFamily="18" charset="2"/>
              </a:rPr>
              <a:t>These bounds hold for all inputs beyond some threshold n</a:t>
            </a:r>
            <a:r>
              <a:rPr lang="en-US" sz="2600" baseline="-25000" dirty="0">
                <a:sym typeface="Symbol" pitchFamily="18" charset="2"/>
              </a:rPr>
              <a:t>0</a:t>
            </a:r>
            <a:r>
              <a:rPr lang="en-US" sz="2600" dirty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Classification</a:t>
            </a:r>
          </a:p>
        </p:txBody>
      </p:sp>
      <p:graphicFrame>
        <p:nvGraphicFramePr>
          <p:cNvPr id="90146" name="Group 34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10600" cy="5164246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Classification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 run time is fixed, and does not depend upon n.  Most instructions are executed once, or only a few times, regardless of the amount of information being processed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log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Logarithmic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 when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increases, so does run time, but much slower.  When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doubles,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log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increases by a constant, but does not double until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increases to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 Common in programs which solve large problems by transforming them into smaller problems.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Linear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 run time varies directly with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 Typically, a small amount of processing is done on each element.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4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log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When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doubles, run time slightly more than doubles.  Common in programs which break a problem down into smaller sub-problems, solves them independently, then combines solutions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4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Quadratic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when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doubles, runtime increases fourfold.  Practical only for small problems; typically the program processes all pairs of input (e.g. in a double nested loop).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Cubic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when n doubles, runtime increases eightfold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Exponential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when n doubles, run time squares.  This is often the result of a natural, “brute force” solution.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457200"/>
            <a:ext cx="8534400" cy="5334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Size does matter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990600" y="2062877"/>
            <a:ext cx="560922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What happens if we double the input size N?</a:t>
            </a:r>
          </a:p>
          <a:p>
            <a:endParaRPr lang="en-GB" dirty="0"/>
          </a:p>
          <a:p>
            <a:r>
              <a:rPr lang="en-GB" dirty="0"/>
              <a:t>   N	log</a:t>
            </a:r>
            <a:r>
              <a:rPr lang="en-GB" baseline="-25000" dirty="0"/>
              <a:t>2</a:t>
            </a:r>
            <a:r>
              <a:rPr lang="en-GB" dirty="0"/>
              <a:t>N	</a:t>
            </a:r>
            <a:r>
              <a:rPr lang="en-GB" dirty="0" smtClean="0"/>
              <a:t>5N</a:t>
            </a:r>
            <a:r>
              <a:rPr lang="en-GB" dirty="0"/>
              <a:t>	N </a:t>
            </a:r>
            <a:r>
              <a:rPr lang="en-GB" dirty="0" smtClean="0"/>
              <a:t>log</a:t>
            </a:r>
            <a:r>
              <a:rPr lang="en-GB" baseline="-25000" dirty="0" smtClean="0"/>
              <a:t>2</a:t>
            </a:r>
            <a:r>
              <a:rPr lang="en-GB" dirty="0" smtClean="0"/>
              <a:t>N</a:t>
            </a:r>
            <a:r>
              <a:rPr lang="en-GB" dirty="0"/>
              <a:t>	N</a:t>
            </a:r>
            <a:r>
              <a:rPr lang="en-GB" baseline="30000" dirty="0"/>
              <a:t>2</a:t>
            </a:r>
            <a:r>
              <a:rPr lang="en-GB" dirty="0"/>
              <a:t>	2</a:t>
            </a:r>
            <a:r>
              <a:rPr lang="en-GB" baseline="30000" dirty="0"/>
              <a:t>N   </a:t>
            </a:r>
            <a:endParaRPr lang="en-GB" dirty="0"/>
          </a:p>
          <a:p>
            <a:r>
              <a:rPr lang="en-GB" dirty="0">
                <a:latin typeface="Courier New" pitchFamily="49" charset="0"/>
              </a:rPr>
              <a:t>  8	  3	 </a:t>
            </a:r>
            <a:r>
              <a:rPr lang="en-GB" dirty="0" smtClean="0">
                <a:latin typeface="Courier New" pitchFamily="49" charset="0"/>
              </a:rPr>
              <a:t>40</a:t>
            </a:r>
            <a:r>
              <a:rPr lang="en-GB" dirty="0">
                <a:latin typeface="Courier New" pitchFamily="49" charset="0"/>
              </a:rPr>
              <a:t>	  24	  </a:t>
            </a:r>
            <a:r>
              <a:rPr lang="en-GB" dirty="0" smtClean="0">
                <a:latin typeface="Courier New" pitchFamily="49" charset="0"/>
              </a:rPr>
              <a:t> 64</a:t>
            </a:r>
            <a:r>
              <a:rPr lang="en-GB" dirty="0">
                <a:latin typeface="Courier New" pitchFamily="49" charset="0"/>
              </a:rPr>
              <a:t>	 256</a:t>
            </a:r>
          </a:p>
          <a:p>
            <a:r>
              <a:rPr lang="en-GB" dirty="0">
                <a:latin typeface="Courier New" pitchFamily="49" charset="0"/>
              </a:rPr>
              <a:t> 16	  4	</a:t>
            </a:r>
            <a:r>
              <a:rPr lang="en-GB" dirty="0" smtClean="0">
                <a:latin typeface="Courier New" pitchFamily="49" charset="0"/>
              </a:rPr>
              <a:t>80</a:t>
            </a:r>
            <a:r>
              <a:rPr lang="en-GB" dirty="0">
                <a:latin typeface="Courier New" pitchFamily="49" charset="0"/>
              </a:rPr>
              <a:t>	  64     256  65536</a:t>
            </a:r>
          </a:p>
          <a:p>
            <a:r>
              <a:rPr lang="en-GB" dirty="0">
                <a:latin typeface="Courier New" pitchFamily="49" charset="0"/>
              </a:rPr>
              <a:t> 32    5     </a:t>
            </a:r>
            <a:r>
              <a:rPr lang="en-GB" dirty="0" smtClean="0">
                <a:latin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</a:rPr>
              <a:t>160    160    1024   ~10</a:t>
            </a:r>
            <a:r>
              <a:rPr lang="en-GB" baseline="30000" dirty="0">
                <a:latin typeface="Courier New" pitchFamily="49" charset="0"/>
              </a:rPr>
              <a:t>9</a:t>
            </a:r>
            <a:endParaRPr lang="en-GB" dirty="0">
              <a:latin typeface="Courier New" pitchFamily="49" charset="0"/>
            </a:endParaRPr>
          </a:p>
          <a:p>
            <a:r>
              <a:rPr lang="en-GB" dirty="0">
                <a:latin typeface="Courier New" pitchFamily="49" charset="0"/>
              </a:rPr>
              <a:t> 64    6      320    384    4096   ~10</a:t>
            </a:r>
            <a:r>
              <a:rPr lang="en-GB" baseline="30000" dirty="0">
                <a:latin typeface="Courier New" pitchFamily="49" charset="0"/>
              </a:rPr>
              <a:t>19</a:t>
            </a:r>
            <a:endParaRPr lang="en-GB" dirty="0">
              <a:latin typeface="Courier New" pitchFamily="49" charset="0"/>
            </a:endParaRPr>
          </a:p>
          <a:p>
            <a:r>
              <a:rPr lang="en-GB" dirty="0">
                <a:latin typeface="Courier New" pitchFamily="49" charset="0"/>
              </a:rPr>
              <a:t>128    7      640    896   16384   ~10</a:t>
            </a:r>
            <a:r>
              <a:rPr lang="en-GB" baseline="30000" dirty="0">
                <a:latin typeface="Courier New" pitchFamily="49" charset="0"/>
              </a:rPr>
              <a:t>38</a:t>
            </a:r>
            <a:endParaRPr lang="en-GB" dirty="0">
              <a:latin typeface="Courier New" pitchFamily="49" charset="0"/>
            </a:endParaRPr>
          </a:p>
          <a:p>
            <a:r>
              <a:rPr lang="en-GB" dirty="0">
                <a:latin typeface="Courier New" pitchFamily="49" charset="0"/>
              </a:rPr>
              <a:t>256    8     1280   2048   65536   ~10</a:t>
            </a:r>
            <a:r>
              <a:rPr lang="en-GB" baseline="30000" dirty="0">
                <a:latin typeface="Courier New" pitchFamily="49" charset="0"/>
              </a:rPr>
              <a:t>76</a:t>
            </a:r>
            <a:endParaRPr lang="en-GB" dirty="0">
              <a:latin typeface="Courier New" pitchFamily="49" charset="0"/>
            </a:endParaRPr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>
            <a:off x="609600" y="28956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609600" y="2438400"/>
            <a:ext cx="6324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030A0"/>
                </a:solidFill>
              </a:rPr>
              <a:t>About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lang="en-US" sz="4300" b="1" dirty="0" smtClean="0"/>
              <a:t>Credit Hours: 3 + 0</a:t>
            </a:r>
          </a:p>
          <a:p>
            <a:pPr eaLnBrk="1" hangingPunct="1">
              <a:lnSpc>
                <a:spcPct val="170000"/>
              </a:lnSpc>
              <a:defRPr/>
            </a:pPr>
            <a:r>
              <a:rPr lang="en-US" sz="4300" b="1" dirty="0" smtClean="0"/>
              <a:t>Text Book</a:t>
            </a:r>
            <a:r>
              <a:rPr lang="en-US" sz="4300" dirty="0" smtClean="0"/>
              <a:t>:</a:t>
            </a:r>
          </a:p>
          <a:p>
            <a:r>
              <a:rPr lang="en-US" sz="4300" i="1" dirty="0" smtClean="0">
                <a:solidFill>
                  <a:schemeClr val="tx2"/>
                </a:solidFill>
              </a:rPr>
              <a:t>Introduction to Algorithms (Text Book)</a:t>
            </a:r>
          </a:p>
          <a:p>
            <a:pPr>
              <a:buNone/>
            </a:pPr>
            <a:r>
              <a:rPr lang="en-US" sz="4300" i="1" dirty="0" smtClean="0">
                <a:solidFill>
                  <a:schemeClr val="tx2"/>
                </a:solidFill>
              </a:rPr>
              <a:t>	Thomas H. </a:t>
            </a:r>
            <a:r>
              <a:rPr lang="en-US" sz="4300" i="1" dirty="0" err="1" smtClean="0">
                <a:solidFill>
                  <a:schemeClr val="tx2"/>
                </a:solidFill>
              </a:rPr>
              <a:t>Cormen</a:t>
            </a:r>
            <a:r>
              <a:rPr lang="en-US" sz="4300" i="1" dirty="0" smtClean="0">
                <a:solidFill>
                  <a:schemeClr val="tx2"/>
                </a:solidFill>
              </a:rPr>
              <a:t>, Charles E. </a:t>
            </a:r>
            <a:r>
              <a:rPr lang="en-US" sz="4300" i="1" dirty="0" err="1" smtClean="0">
                <a:solidFill>
                  <a:schemeClr val="tx2"/>
                </a:solidFill>
              </a:rPr>
              <a:t>Leiserson</a:t>
            </a:r>
            <a:r>
              <a:rPr lang="en-US" sz="4300" i="1" dirty="0" smtClean="0">
                <a:solidFill>
                  <a:schemeClr val="tx2"/>
                </a:solidFill>
              </a:rPr>
              <a:t>, Ronald L. </a:t>
            </a:r>
            <a:r>
              <a:rPr lang="en-US" sz="4300" i="1" dirty="0" err="1" smtClean="0">
                <a:solidFill>
                  <a:schemeClr val="tx2"/>
                </a:solidFill>
              </a:rPr>
              <a:t>Rivest</a:t>
            </a:r>
            <a:r>
              <a:rPr lang="en-US" sz="4300" i="1" dirty="0" smtClean="0">
                <a:solidFill>
                  <a:schemeClr val="tx2"/>
                </a:solidFill>
              </a:rPr>
              <a:t>, and Clifford Stein </a:t>
            </a:r>
          </a:p>
          <a:p>
            <a:pPr>
              <a:buNone/>
            </a:pPr>
            <a:r>
              <a:rPr lang="en-US" sz="4300" i="1" smtClean="0">
                <a:solidFill>
                  <a:schemeClr val="tx2"/>
                </a:solidFill>
              </a:rPr>
              <a:t>	Latest </a:t>
            </a:r>
            <a:r>
              <a:rPr lang="en-US" sz="4300" i="1" dirty="0" smtClean="0">
                <a:solidFill>
                  <a:schemeClr val="tx2"/>
                </a:solidFill>
              </a:rPr>
              <a:t>Edition, MIT Press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As inputs get larger, any algorithm of a smaller order will be more efficient than an algorithm of a larger order</a:t>
            </a:r>
          </a:p>
          <a:p>
            <a:endParaRPr lang="en-US" smtClean="0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1447800" y="3200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1447800" y="5334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1447800" y="3810000"/>
            <a:ext cx="3810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Arc 7"/>
          <p:cNvSpPr>
            <a:spLocks/>
          </p:cNvSpPr>
          <p:nvPr/>
        </p:nvSpPr>
        <p:spPr bwMode="auto">
          <a:xfrm flipV="1">
            <a:off x="1447800" y="3276600"/>
            <a:ext cx="3167063" cy="2057400"/>
          </a:xfrm>
          <a:custGeom>
            <a:avLst/>
            <a:gdLst>
              <a:gd name="T0" fmla="*/ 0 w 21592"/>
              <a:gd name="T1" fmla="*/ 0 h 21600"/>
              <a:gd name="T2" fmla="*/ 2147483647 w 21592"/>
              <a:gd name="T3" fmla="*/ 2147483647 h 21600"/>
              <a:gd name="T4" fmla="*/ 0 w 21592"/>
              <a:gd name="T5" fmla="*/ 2147483647 h 21600"/>
              <a:gd name="T6" fmla="*/ 0 60000 65536"/>
              <a:gd name="T7" fmla="*/ 0 60000 65536"/>
              <a:gd name="T8" fmla="*/ 0 60000 65536"/>
              <a:gd name="T9" fmla="*/ 0 w 21592"/>
              <a:gd name="T10" fmla="*/ 0 h 21600"/>
              <a:gd name="T11" fmla="*/ 21592 w 2159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2" h="21600" fill="none" extrusionOk="0">
                <a:moveTo>
                  <a:pt x="-1" y="0"/>
                </a:moveTo>
                <a:cubicBezTo>
                  <a:pt x="11694" y="0"/>
                  <a:pt x="21265" y="9307"/>
                  <a:pt x="21591" y="20998"/>
                </a:cubicBezTo>
              </a:path>
              <a:path w="21592" h="21600" stroke="0" extrusionOk="0">
                <a:moveTo>
                  <a:pt x="-1" y="0"/>
                </a:moveTo>
                <a:cubicBezTo>
                  <a:pt x="11694" y="0"/>
                  <a:pt x="21265" y="9307"/>
                  <a:pt x="21591" y="2099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267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 rot="-5400000">
            <a:off x="507207" y="4140993"/>
            <a:ext cx="1333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/>
              <a:t>Time (steps)</a:t>
            </a:r>
            <a:endParaRPr lang="en-GB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080125" y="5448300"/>
            <a:ext cx="1231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/>
              <a:t>Input (size)</a:t>
            </a:r>
            <a:endParaRPr lang="en-GB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18125" y="3695700"/>
            <a:ext cx="1189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/>
              <a:t>3N = O(N)</a:t>
            </a:r>
            <a:endParaRPr lang="en-GB" sz="2000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724400" y="3048000"/>
            <a:ext cx="168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/>
              <a:t>0.05 N</a:t>
            </a:r>
            <a:r>
              <a:rPr lang="en-GB" sz="1800" baseline="30000"/>
              <a:t>2</a:t>
            </a:r>
            <a:r>
              <a:rPr lang="en-GB" sz="1800"/>
              <a:t> = O(N</a:t>
            </a:r>
            <a:r>
              <a:rPr lang="en-GB" sz="1800" baseline="30000"/>
              <a:t>2</a:t>
            </a:r>
            <a:r>
              <a:rPr lang="en-GB" sz="1800"/>
              <a:t>)</a:t>
            </a:r>
            <a:endParaRPr lang="en-GB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886200" y="5562600"/>
            <a:ext cx="820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/>
              <a:t>N = 60</a:t>
            </a:r>
            <a:endParaRPr lang="en-GB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42672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mtClean="0"/>
              <a:t>Standard Analysis Techniques</a:t>
            </a:r>
            <a:endParaRPr lang="en-US" sz="2800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>
                <a:solidFill>
                  <a:schemeClr val="tx2"/>
                </a:solidFill>
              </a:rPr>
              <a:t>Constant time</a:t>
            </a:r>
            <a:r>
              <a:rPr lang="en-GB" smtClean="0"/>
              <a:t> </a:t>
            </a:r>
            <a:r>
              <a:rPr lang="en-GB" smtClean="0">
                <a:solidFill>
                  <a:schemeClr val="tx2"/>
                </a:solidFill>
              </a:rPr>
              <a:t>statements</a:t>
            </a:r>
          </a:p>
          <a:p>
            <a:r>
              <a:rPr lang="en-GB" sz="2400" smtClean="0"/>
              <a:t>Analyzing Loops</a:t>
            </a:r>
          </a:p>
          <a:p>
            <a:r>
              <a:rPr lang="en-GB" sz="2400" smtClean="0"/>
              <a:t>Analyzing Nested Loops</a:t>
            </a:r>
          </a:p>
          <a:p>
            <a:r>
              <a:rPr lang="en-GB" sz="2400" smtClean="0"/>
              <a:t>Analyzing Sequence of Statements</a:t>
            </a:r>
          </a:p>
          <a:p>
            <a:r>
              <a:rPr lang="en-GB" sz="2400" smtClean="0"/>
              <a:t>Analyzing Conditional Statements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Constant time statements</a:t>
            </a:r>
            <a:endParaRPr lang="en-US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400" smtClean="0"/>
              <a:t>Simplest case: O(1) time statements</a:t>
            </a:r>
          </a:p>
          <a:p>
            <a:pPr>
              <a:lnSpc>
                <a:spcPct val="80000"/>
              </a:lnSpc>
            </a:pPr>
            <a:endParaRPr lang="en-GB" sz="2400" smtClean="0"/>
          </a:p>
          <a:p>
            <a:pPr>
              <a:lnSpc>
                <a:spcPct val="80000"/>
              </a:lnSpc>
            </a:pPr>
            <a:r>
              <a:rPr lang="en-GB" sz="2400" smtClean="0"/>
              <a:t> Assignment statements of simple data types</a:t>
            </a:r>
            <a:br>
              <a:rPr lang="en-GB" sz="2400" smtClean="0"/>
            </a:br>
            <a:r>
              <a:rPr lang="en-GB" sz="2400" smtClean="0"/>
              <a:t>      </a:t>
            </a:r>
            <a:r>
              <a:rPr lang="en-GB" sz="2400" smtClean="0">
                <a:solidFill>
                  <a:srgbClr val="FF0000"/>
                </a:solidFill>
              </a:rPr>
              <a:t>int x = y;</a:t>
            </a:r>
          </a:p>
          <a:p>
            <a:pPr>
              <a:lnSpc>
                <a:spcPct val="80000"/>
              </a:lnSpc>
            </a:pPr>
            <a:endParaRPr lang="en-GB" sz="2400" smtClean="0"/>
          </a:p>
          <a:p>
            <a:pPr>
              <a:lnSpc>
                <a:spcPct val="80000"/>
              </a:lnSpc>
            </a:pPr>
            <a:r>
              <a:rPr lang="en-GB" sz="2400" smtClean="0"/>
              <a:t> Arithmetic operations:</a:t>
            </a:r>
            <a:br>
              <a:rPr lang="en-GB" sz="2400" smtClean="0"/>
            </a:br>
            <a:r>
              <a:rPr lang="en-GB" sz="2400" smtClean="0"/>
              <a:t>   </a:t>
            </a:r>
            <a:r>
              <a:rPr lang="en-GB" sz="2400" smtClean="0">
                <a:solidFill>
                  <a:srgbClr val="FF0000"/>
                </a:solidFill>
              </a:rPr>
              <a:t>x = 5 * y + 4 - z;</a:t>
            </a:r>
          </a:p>
          <a:p>
            <a:pPr>
              <a:lnSpc>
                <a:spcPct val="80000"/>
              </a:lnSpc>
            </a:pPr>
            <a:endParaRPr lang="en-GB" sz="240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2400" smtClean="0"/>
              <a:t> Array referencing:</a:t>
            </a:r>
            <a:br>
              <a:rPr lang="en-GB" sz="2400" smtClean="0"/>
            </a:br>
            <a:r>
              <a:rPr lang="en-GB" sz="2400" smtClean="0"/>
              <a:t>    </a:t>
            </a:r>
            <a:r>
              <a:rPr lang="en-GB" sz="2400" smtClean="0">
                <a:solidFill>
                  <a:srgbClr val="FF0000"/>
                </a:solidFill>
              </a:rPr>
              <a:t>A[j] = 5;</a:t>
            </a:r>
          </a:p>
          <a:p>
            <a:pPr>
              <a:lnSpc>
                <a:spcPct val="80000"/>
              </a:lnSpc>
            </a:pPr>
            <a:r>
              <a:rPr lang="en-GB" sz="2400" smtClean="0"/>
              <a:t>Most conditional tests:</a:t>
            </a:r>
            <a:br>
              <a:rPr lang="en-GB" sz="2400" smtClean="0"/>
            </a:br>
            <a:r>
              <a:rPr lang="en-GB" sz="2400" smtClean="0"/>
              <a:t>   </a:t>
            </a:r>
            <a:r>
              <a:rPr lang="en-GB" sz="2400" smtClean="0">
                <a:solidFill>
                  <a:srgbClr val="FF0000"/>
                </a:solidFill>
              </a:rPr>
              <a:t>if (x &lt; 12) ...</a:t>
            </a:r>
            <a:endParaRPr lang="en-US" sz="2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mtClean="0"/>
              <a:t>Analyzing Loops</a:t>
            </a:r>
            <a:endParaRPr lang="en-US" sz="280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GB" smtClean="0"/>
              <a:t>Any loop has two parts:</a:t>
            </a:r>
          </a:p>
          <a:p>
            <a:pPr lvl="1"/>
            <a:r>
              <a:rPr lang="en-GB" smtClean="0"/>
              <a:t>How many iterations are performed?</a:t>
            </a:r>
          </a:p>
          <a:p>
            <a:pPr lvl="1"/>
            <a:r>
              <a:rPr lang="en-GB" smtClean="0"/>
              <a:t>How many steps per iteration?</a:t>
            </a:r>
            <a:r>
              <a:rPr lang="en-GB" b="0" smtClean="0"/>
              <a:t>   </a:t>
            </a:r>
          </a:p>
          <a:p>
            <a:pPr lvl="1">
              <a:buFontTx/>
              <a:buNone/>
            </a:pPr>
            <a:r>
              <a:rPr lang="en-GB" b="0" smtClean="0"/>
              <a:t>    int sum = 0,j;</a:t>
            </a:r>
          </a:p>
          <a:p>
            <a:pPr lvl="1">
              <a:buFontTx/>
              <a:buNone/>
            </a:pPr>
            <a:r>
              <a:rPr lang="en-GB" b="0" smtClean="0"/>
              <a:t>    for (j=0; j &lt; N; j++)</a:t>
            </a:r>
          </a:p>
          <a:p>
            <a:pPr lvl="1">
              <a:buFontTx/>
              <a:buNone/>
            </a:pPr>
            <a:r>
              <a:rPr lang="en-GB" b="0" smtClean="0"/>
              <a:t>      sum = sum +j;</a:t>
            </a:r>
          </a:p>
          <a:p>
            <a:pPr lvl="1"/>
            <a:r>
              <a:rPr lang="en-GB" smtClean="0"/>
              <a:t>Loop executes N times (0..N-1)</a:t>
            </a:r>
          </a:p>
          <a:p>
            <a:pPr lvl="1"/>
            <a:r>
              <a:rPr lang="en-GB" smtClean="0"/>
              <a:t>O(1) steps per iteration</a:t>
            </a:r>
          </a:p>
          <a:p>
            <a:r>
              <a:rPr lang="en-GB" smtClean="0"/>
              <a:t>Total time is N * O(1) = O(N*1) = O(N)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1600200" y="5105400"/>
            <a:ext cx="44958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Analysing an 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Simple statement sequence</a:t>
            </a:r>
          </a:p>
          <a:p>
            <a:pPr lvl="1">
              <a:buFontTx/>
              <a:buChar char=" "/>
            </a:pP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baseline="-25000" smtClean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; s</a:t>
            </a:r>
            <a:r>
              <a:rPr lang="en-US" baseline="-25000" smtClean="0">
                <a:solidFill>
                  <a:schemeClr val="tx1"/>
                </a:solidFill>
                <a:latin typeface="Courier New" pitchFamily="49" charset="0"/>
              </a:rPr>
              <a:t>2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; …. ; s</a:t>
            </a:r>
            <a:r>
              <a:rPr lang="en-US" baseline="-25000" smtClean="0">
                <a:solidFill>
                  <a:schemeClr val="tx1"/>
                </a:solidFill>
                <a:latin typeface="Courier New" pitchFamily="49" charset="0"/>
              </a:rPr>
              <a:t>k</a:t>
            </a:r>
            <a:endParaRPr lang="en-US" smtClean="0"/>
          </a:p>
          <a:p>
            <a:pPr lvl="1"/>
            <a:r>
              <a:rPr lang="en-US" smtClean="0"/>
              <a:t>Basic Step =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i="1" smtClean="0">
                <a:latin typeface="Times New Roman" pitchFamily="18" charset="0"/>
              </a:rPr>
              <a:t> </a:t>
            </a:r>
            <a:r>
              <a:rPr lang="en-US" smtClean="0"/>
              <a:t> as long as </a:t>
            </a:r>
            <a:r>
              <a:rPr lang="en-US" i="1" smtClean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en-US" smtClean="0"/>
              <a:t> is constant</a:t>
            </a:r>
          </a:p>
          <a:p>
            <a:r>
              <a:rPr lang="en-US" smtClean="0"/>
              <a:t>Simple loops</a:t>
            </a:r>
          </a:p>
          <a:p>
            <a:pPr lvl="1">
              <a:buFontTx/>
              <a:buChar char=" "/>
            </a:pP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for(i=0; i&lt;n; i++) { s; }</a:t>
            </a:r>
            <a:endParaRPr lang="en-US" smtClean="0"/>
          </a:p>
          <a:p>
            <a:pPr lvl="1">
              <a:buFontTx/>
              <a:buChar char=" "/>
            </a:pPr>
            <a:r>
              <a:rPr lang="en-US" smtClean="0"/>
              <a:t>where 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smtClean="0"/>
              <a:t> is Basic Step =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smtClean="0"/>
          </a:p>
          <a:p>
            <a:pPr lvl="1"/>
            <a:r>
              <a:rPr lang="en-US" smtClean="0"/>
              <a:t>Basic Steps : </a:t>
            </a:r>
            <a:r>
              <a:rPr lang="en-US" i="1" smtClean="0">
                <a:solidFill>
                  <a:schemeClr val="tx1"/>
                </a:solidFill>
                <a:latin typeface="Times New Roman" pitchFamily="18" charset="0"/>
              </a:rPr>
              <a:t>n</a:t>
            </a:r>
            <a:endParaRPr lang="en-US" smtClean="0"/>
          </a:p>
          <a:p>
            <a:r>
              <a:rPr lang="en-US" smtClean="0"/>
              <a:t>Nested loops</a:t>
            </a:r>
          </a:p>
          <a:p>
            <a:pPr lvl="1">
              <a:buFontTx/>
              <a:buChar char=" "/>
            </a:pP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for(i=0; i&lt;n; i++)</a:t>
            </a:r>
            <a:br>
              <a:rPr lang="en-US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   for(j=0; j&lt;n; j++) { s; }</a:t>
            </a:r>
            <a:endParaRPr lang="en-US" smtClean="0"/>
          </a:p>
          <a:p>
            <a:pPr lvl="1"/>
            <a:r>
              <a:rPr lang="en-US" smtClean="0"/>
              <a:t>Basic Steps :   </a:t>
            </a:r>
            <a:r>
              <a:rPr lang="en-US" i="1" smtClean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baseline="30000" smtClean="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en-US" i="1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Analysing an Algorithm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 index doesn’t vary linearly</a:t>
            </a:r>
          </a:p>
          <a:p>
            <a:pPr lvl="1">
              <a:buFontTx/>
              <a:buChar char=" "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h = 1;</a:t>
            </a:r>
            <a:br>
              <a:rPr lang="en-US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while ( h &lt;= n ) {</a:t>
            </a:r>
            <a:br>
              <a:rPr lang="en-US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     s;</a:t>
            </a:r>
            <a:br>
              <a:rPr lang="en-US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     h = 2 * h;</a:t>
            </a:r>
          </a:p>
          <a:p>
            <a:pPr lvl="1">
              <a:buFontTx/>
              <a:buChar char=" "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     }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h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takes values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1, 2, 4, …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smtClean="0"/>
              <a:t>until it exceeds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</a:rPr>
              <a:t> n</a:t>
            </a:r>
          </a:p>
          <a:p>
            <a:pPr lvl="1"/>
            <a:r>
              <a:rPr lang="en-US" dirty="0" smtClean="0"/>
              <a:t>There are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</a:rPr>
              <a:t> +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log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</a:rPr>
              <a:t>n  </a:t>
            </a:r>
            <a:r>
              <a:rPr lang="en-US" dirty="0" smtClean="0">
                <a:solidFill>
                  <a:schemeClr val="tx1"/>
                </a:solidFill>
              </a:rPr>
              <a:t>iterations</a:t>
            </a:r>
          </a:p>
          <a:p>
            <a:pPr lvl="1"/>
            <a:r>
              <a:rPr lang="en-US" dirty="0" smtClean="0"/>
              <a:t>Basic Step =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log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</a:rPr>
              <a:t> n</a:t>
            </a:r>
            <a:endParaRPr lang="en-US" dirty="0" smtClean="0"/>
          </a:p>
          <a:p>
            <a:endParaRPr lang="en-US" i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mtClean="0"/>
              <a:t>Analyzing Loops</a:t>
            </a:r>
            <a:endParaRPr lang="en-US" sz="280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dirty="0" smtClean="0"/>
              <a:t>What about this for loop?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GB" b="0" dirty="0" smtClean="0"/>
              <a:t>    </a:t>
            </a:r>
            <a:r>
              <a:rPr lang="en-GB" sz="3200" b="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GB" sz="3200" b="0" dirty="0" smtClean="0">
                <a:solidFill>
                  <a:schemeClr val="accent1">
                    <a:lumMod val="50000"/>
                  </a:schemeClr>
                </a:solidFill>
              </a:rPr>
              <a:t> sum =0, j;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GB" sz="3200" b="0" dirty="0" smtClean="0">
                <a:solidFill>
                  <a:schemeClr val="accent1">
                    <a:lumMod val="50000"/>
                  </a:schemeClr>
                </a:solidFill>
              </a:rPr>
              <a:t>    for (j=0; j &lt; 100; j++)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GB" sz="3200" b="0" dirty="0" smtClean="0">
                <a:solidFill>
                  <a:schemeClr val="accent1">
                    <a:lumMod val="50000"/>
                  </a:schemeClr>
                </a:solidFill>
              </a:rPr>
              <a:t>       sum = sum +j;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GB" b="0" dirty="0" smtClean="0"/>
          </a:p>
          <a:p>
            <a:pPr>
              <a:lnSpc>
                <a:spcPct val="90000"/>
              </a:lnSpc>
              <a:defRPr/>
            </a:pPr>
            <a:r>
              <a:rPr lang="en-GB" dirty="0" smtClean="0"/>
              <a:t>Loop executes 100 times</a:t>
            </a:r>
          </a:p>
          <a:p>
            <a:pPr>
              <a:lnSpc>
                <a:spcPct val="90000"/>
              </a:lnSpc>
              <a:defRPr/>
            </a:pPr>
            <a:r>
              <a:rPr lang="en-GB" dirty="0" smtClean="0"/>
              <a:t>O(1) steps per iteration</a:t>
            </a:r>
          </a:p>
          <a:p>
            <a:pPr>
              <a:lnSpc>
                <a:spcPct val="90000"/>
              </a:lnSpc>
              <a:defRPr/>
            </a:pPr>
            <a:r>
              <a:rPr lang="en-GB" dirty="0" smtClean="0"/>
              <a:t>Total time is 100 * O(1) = O(100 * 1) = O(100) = O(1)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mtClean="0"/>
              <a:t>Analyzing Nested Loops</a:t>
            </a:r>
            <a:endParaRPr lang="en-US" sz="280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GB" sz="2400" dirty="0" smtClean="0"/>
              <a:t>Treat just like a single loop and evaluate each level of nesting as needed: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GB" sz="2400" dirty="0" smtClean="0"/>
              <a:t>   </a:t>
            </a:r>
            <a:r>
              <a:rPr lang="en-GB" sz="2400" b="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GB" sz="2400" b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400" b="0" dirty="0" err="1" smtClean="0">
                <a:solidFill>
                  <a:schemeClr val="accent1">
                    <a:lumMod val="50000"/>
                  </a:schemeClr>
                </a:solidFill>
              </a:rPr>
              <a:t>j,k</a:t>
            </a:r>
            <a:r>
              <a:rPr lang="en-GB" sz="2400" b="0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GB" sz="2400" b="0" dirty="0" smtClean="0">
                <a:solidFill>
                  <a:schemeClr val="accent1">
                    <a:lumMod val="50000"/>
                  </a:schemeClr>
                </a:solidFill>
              </a:rPr>
              <a:t>   for (j=0; j&lt;N; j++)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GB" sz="2400" b="0" dirty="0" smtClean="0">
                <a:solidFill>
                  <a:schemeClr val="accent1">
                    <a:lumMod val="50000"/>
                  </a:schemeClr>
                </a:solidFill>
              </a:rPr>
              <a:t>      for (k=N; k&gt;0; k--)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GB" sz="2400" b="0" dirty="0" smtClean="0">
                <a:solidFill>
                  <a:schemeClr val="accent1">
                    <a:lumMod val="50000"/>
                  </a:schemeClr>
                </a:solidFill>
              </a:rPr>
              <a:t>         sum += </a:t>
            </a:r>
            <a:r>
              <a:rPr lang="en-GB" sz="2400" b="0" dirty="0" err="1" smtClean="0">
                <a:solidFill>
                  <a:schemeClr val="accent1">
                    <a:lumMod val="50000"/>
                  </a:schemeClr>
                </a:solidFill>
              </a:rPr>
              <a:t>k+j</a:t>
            </a:r>
            <a:r>
              <a:rPr lang="en-GB" sz="2400" b="0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endParaRPr lang="en-GB" sz="2400" dirty="0" smtClean="0"/>
          </a:p>
          <a:p>
            <a:pPr>
              <a:lnSpc>
                <a:spcPct val="80000"/>
              </a:lnSpc>
              <a:defRPr/>
            </a:pPr>
            <a:r>
              <a:rPr lang="en-GB" sz="2400" dirty="0" smtClean="0"/>
              <a:t>Start with outer loop: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000" dirty="0" smtClean="0"/>
              <a:t>How many iterations?  N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000" dirty="0" smtClean="0"/>
              <a:t>How much time per iteration? Need to evaluate inner loop</a:t>
            </a:r>
          </a:p>
          <a:p>
            <a:pPr lvl="1">
              <a:lnSpc>
                <a:spcPct val="80000"/>
              </a:lnSpc>
              <a:defRPr/>
            </a:pPr>
            <a:endParaRPr lang="en-GB" sz="2000" dirty="0" smtClean="0"/>
          </a:p>
          <a:p>
            <a:pPr>
              <a:lnSpc>
                <a:spcPct val="80000"/>
              </a:lnSpc>
              <a:defRPr/>
            </a:pPr>
            <a:r>
              <a:rPr lang="en-GB" sz="2400" dirty="0" smtClean="0"/>
              <a:t>Inner loop uses O(N) time</a:t>
            </a:r>
          </a:p>
          <a:p>
            <a:pPr>
              <a:lnSpc>
                <a:spcPct val="80000"/>
              </a:lnSpc>
              <a:defRPr/>
            </a:pPr>
            <a:r>
              <a:rPr lang="en-GB" sz="2400" dirty="0" smtClean="0"/>
              <a:t>Total time is N * O(N) = O(N*N) = O(N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mtClean="0"/>
              <a:t>Analyzing Nested Loops</a:t>
            </a:r>
            <a:endParaRPr lang="en-US" sz="280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What if the number of iterations of one loop depends on the counter of the other?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mtClean="0"/>
              <a:t>  </a:t>
            </a:r>
            <a:r>
              <a:rPr lang="en-GB" b="0" smtClean="0"/>
              <a:t>    int j,k;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b="0" smtClean="0"/>
              <a:t>      for (j=0; j &lt; N; j++)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b="0" smtClean="0"/>
              <a:t>         for (k=0; k &lt; j; k++)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b="0" smtClean="0"/>
              <a:t>            sum += k+j;</a:t>
            </a:r>
            <a:endParaRPr lang="en-GB" smtClean="0"/>
          </a:p>
          <a:p>
            <a:pPr>
              <a:lnSpc>
                <a:spcPct val="90000"/>
              </a:lnSpc>
            </a:pPr>
            <a:r>
              <a:rPr lang="en-GB" smtClean="0"/>
              <a:t>Analyze inner and outer loop together:</a:t>
            </a:r>
          </a:p>
          <a:p>
            <a:pPr>
              <a:lnSpc>
                <a:spcPct val="90000"/>
              </a:lnSpc>
            </a:pPr>
            <a:r>
              <a:rPr lang="en-GB" smtClean="0"/>
              <a:t>Number of iterations of the inner loop is:</a:t>
            </a:r>
          </a:p>
          <a:p>
            <a:pPr>
              <a:lnSpc>
                <a:spcPct val="90000"/>
              </a:lnSpc>
            </a:pPr>
            <a:r>
              <a:rPr lang="en-GB" smtClean="0"/>
              <a:t>    0 + 1 + 2 + ... + (N-1) = O(N</a:t>
            </a:r>
            <a:r>
              <a:rPr lang="en-GB" baseline="30000" smtClean="0"/>
              <a:t>2</a:t>
            </a:r>
            <a:r>
              <a:rPr lang="en-GB" smtClean="0"/>
              <a:t>)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F8602-2072-44BB-B634-50D1CF42A62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762000"/>
          </a:xfrm>
        </p:spPr>
        <p:txBody>
          <a:bodyPr lIns="0" rIns="0" bIns="0" anchor="b"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Grading Criteria (Tentative)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990600"/>
            <a:ext cx="8534400" cy="5029200"/>
          </a:xfrm>
        </p:spPr>
        <p:txBody>
          <a:bodyPr/>
          <a:lstStyle/>
          <a:p>
            <a:pPr marL="273050" indent="-273050" eaLnBrk="1" hangingPunct="1">
              <a:lnSpc>
                <a:spcPct val="80000"/>
              </a:lnSpc>
              <a:buFontTx/>
              <a:buNone/>
            </a:pPr>
            <a:endParaRPr lang="en-US" sz="1800" b="1" dirty="0" smtClean="0"/>
          </a:p>
          <a:p>
            <a:pPr marL="273050" indent="-273050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800" dirty="0" smtClean="0">
                <a:cs typeface="Tahoma" pitchFamily="34" charset="0"/>
              </a:rPr>
              <a:t>Quizzes (Class) = 10%</a:t>
            </a:r>
          </a:p>
          <a:p>
            <a:pPr marL="273050" indent="-273050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800" dirty="0" smtClean="0">
                <a:cs typeface="Tahoma" pitchFamily="34" charset="0"/>
              </a:rPr>
              <a:t>Assignments (Class)  + Presentation on topic = 10%</a:t>
            </a:r>
          </a:p>
          <a:p>
            <a:pPr marL="273050" indent="-273050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800" dirty="0" smtClean="0">
                <a:cs typeface="Tahoma" pitchFamily="34" charset="0"/>
              </a:rPr>
              <a:t>Mid Term = 30%</a:t>
            </a:r>
            <a:endParaRPr lang="en-US" sz="1100" dirty="0" smtClean="0">
              <a:cs typeface="Tahoma" pitchFamily="34" charset="0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800" dirty="0" smtClean="0">
                <a:cs typeface="Tahoma" pitchFamily="34" charset="0"/>
              </a:rPr>
              <a:t>Final =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Grading Policy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 deadlines will be hard. </a:t>
            </a:r>
          </a:p>
          <a:p>
            <a:pPr eaLnBrk="1" hangingPunct="1"/>
            <a:r>
              <a:rPr lang="en-US" altLang="en-US" smtClean="0"/>
              <a:t>Re-grading can be requested after grade reporting, within following time limits: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Midterm: </a:t>
            </a:r>
            <a:r>
              <a:rPr lang="en-US" altLang="en-US" smtClean="0">
                <a:solidFill>
                  <a:srgbClr val="FF0000"/>
                </a:solidFill>
              </a:rPr>
              <a:t>Same day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Assignments: </a:t>
            </a:r>
            <a:r>
              <a:rPr lang="en-US" altLang="en-US" smtClean="0">
                <a:solidFill>
                  <a:srgbClr val="FF0000"/>
                </a:solidFill>
              </a:rPr>
              <a:t>2 days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Quizzes: </a:t>
            </a:r>
            <a:r>
              <a:rPr lang="en-US" altLang="en-US" smtClean="0">
                <a:solidFill>
                  <a:srgbClr val="FF0000"/>
                </a:solidFill>
              </a:rPr>
              <a:t>2 days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On the 3</a:t>
            </a:r>
            <a:r>
              <a:rPr lang="en-US" altLang="en-US" baseline="30000" smtClean="0"/>
              <a:t>rd</a:t>
            </a:r>
            <a:r>
              <a:rPr lang="en-US" altLang="en-US" smtClean="0"/>
              <a:t> day everything will be final </a:t>
            </a:r>
          </a:p>
        </p:txBody>
      </p:sp>
    </p:spTree>
    <p:extLst>
      <p:ext uri="{BB962C8B-B14F-4D97-AF65-F5344CB8AC3E}">
        <p14:creationId xmlns:p14="http://schemas.microsoft.com/office/powerpoint/2010/main" val="3491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Guidelines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Visit  LMS course regularly for updates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Start working on projects/assignments right from the first day.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 assignments will be accepted after due date</a:t>
            </a:r>
          </a:p>
          <a:p>
            <a:pPr marL="3429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smtClean="0"/>
              <a:t>Students are “not” allowed to “copy” each other’s work. Any such work would be marked zero for both students. Repeated cheating can lead to </a:t>
            </a:r>
            <a:r>
              <a:rPr lang="en-US" altLang="en-US" sz="2400" b="1" smtClean="0">
                <a:solidFill>
                  <a:srgbClr val="FF0000"/>
                </a:solidFill>
              </a:rPr>
              <a:t>F grade</a:t>
            </a:r>
            <a:r>
              <a:rPr lang="en-US" altLang="en-US" sz="2400" smtClean="0"/>
              <a:t> in course.</a:t>
            </a:r>
          </a:p>
          <a:p>
            <a:pPr marL="3429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smtClean="0"/>
              <a:t>If you miss an assignment/quiz/sessional there will be no way to replace 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Come prepared in the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Quiz can be taken at any time in class.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Read book(s)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454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74825"/>
            <a:ext cx="8915400" cy="4625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An algorithm is a well-defined and effective sequence of computation steps that takes some value, or set of values, as input and produces some value, or set of values, as output.</a:t>
            </a:r>
          </a:p>
          <a:p>
            <a:r>
              <a:rPr lang="en-US" dirty="0"/>
              <a:t>How to quantify this effectiveness or efficiency of an algorithm ???</a:t>
            </a:r>
          </a:p>
          <a:p>
            <a:pPr lvl="1"/>
            <a:r>
              <a:rPr lang="en-US" i="1" dirty="0"/>
              <a:t>Answer is </a:t>
            </a:r>
            <a:r>
              <a:rPr lang="en-US" i="1" dirty="0">
                <a:solidFill>
                  <a:srgbClr val="FF0000"/>
                </a:solidFill>
              </a:rPr>
              <a:t>Analysis of Algorithm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Algorithms is independent of a specific programming language, machine or compiler.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not an independent issue because fastest algorithms are fast because they use fast data structures.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Course Outline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1A-</a:t>
            </a:r>
            <a:fld id="{3E6CC3E3-40ED-4201-AC0E-905B29F6C8B1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ea typeface="新細明體" pitchFamily="18" charset="-120"/>
              </a:rPr>
              <a:t>Introduction</a:t>
            </a:r>
          </a:p>
          <a:p>
            <a:r>
              <a:rPr lang="en-US" sz="2400" dirty="0" smtClean="0"/>
              <a:t>Complexity-Analysis </a:t>
            </a:r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Sorting Algorithms</a:t>
            </a:r>
          </a:p>
          <a:p>
            <a:r>
              <a:rPr lang="en-US" altLang="zh-TW" sz="2400" smtClean="0">
                <a:ea typeface="新細明體" pitchFamily="18" charset="-120"/>
              </a:rPr>
              <a:t>String Matching</a:t>
            </a:r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Hashing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Dynamic-Programming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Greedy strategy	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Graph Theory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NP complete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2494</TotalTime>
  <Words>2156</Words>
  <Application>Microsoft Office PowerPoint</Application>
  <PresentationFormat>On-screen Show (4:3)</PresentationFormat>
  <Paragraphs>389</Paragraphs>
  <Slides>38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Bookman Old Style</vt:lpstr>
      <vt:lpstr>Calibri</vt:lpstr>
      <vt:lpstr>Courier New</vt:lpstr>
      <vt:lpstr>Gill Sans MT</vt:lpstr>
      <vt:lpstr>新細明體</vt:lpstr>
      <vt:lpstr>Symbol</vt:lpstr>
      <vt:lpstr>Tahoma</vt:lpstr>
      <vt:lpstr>Times New Roman</vt:lpstr>
      <vt:lpstr>Wingdings</vt:lpstr>
      <vt:lpstr>Wingdings 3</vt:lpstr>
      <vt:lpstr>Origin</vt:lpstr>
      <vt:lpstr>CS 321-Design &amp; Analysis of Algorithms</vt:lpstr>
      <vt:lpstr>Welcome to D&amp;AOA 2020</vt:lpstr>
      <vt:lpstr>About the course</vt:lpstr>
      <vt:lpstr>Grading Criteria (Tentative)</vt:lpstr>
      <vt:lpstr>Grading Policy</vt:lpstr>
      <vt:lpstr>General Guidelines</vt:lpstr>
      <vt:lpstr>Algorithm</vt:lpstr>
      <vt:lpstr>PowerPoint Presentation</vt:lpstr>
      <vt:lpstr>Course Outline</vt:lpstr>
      <vt:lpstr>Criterion for Analyzing Algorithms</vt:lpstr>
      <vt:lpstr>PowerPoint Presentation</vt:lpstr>
      <vt:lpstr>What’s Analysis of Algorithms</vt:lpstr>
      <vt:lpstr>Why study algorithms ?</vt:lpstr>
      <vt:lpstr>Problems solved by algorithms</vt:lpstr>
      <vt:lpstr>RAM(Random Access Machine) Model</vt:lpstr>
      <vt:lpstr>RAM Model</vt:lpstr>
      <vt:lpstr> Complexity Analysis</vt:lpstr>
      <vt:lpstr>Complexity Analysis</vt:lpstr>
      <vt:lpstr>Analysing an Algorithm</vt:lpstr>
      <vt:lpstr>Analysing an Algorithm</vt:lpstr>
      <vt:lpstr>Analysing an Algorithm   Growth of 5n+3</vt:lpstr>
      <vt:lpstr>What Dominates in Previous Example?</vt:lpstr>
      <vt:lpstr>Asymptotic Complexity</vt:lpstr>
      <vt:lpstr>Comparing Functions: Asymptotic Notation</vt:lpstr>
      <vt:lpstr>Big Oh Notation</vt:lpstr>
      <vt:lpstr>Asymptotic notation</vt:lpstr>
      <vt:lpstr>Review of Three Common Sets</vt:lpstr>
      <vt:lpstr>Performance Classification</vt:lpstr>
      <vt:lpstr>Size does matter</vt:lpstr>
      <vt:lpstr>Comparing Functions</vt:lpstr>
      <vt:lpstr>Standard Analysis Techniques</vt:lpstr>
      <vt:lpstr>Constant time statements</vt:lpstr>
      <vt:lpstr>Analyzing Loops</vt:lpstr>
      <vt:lpstr>Analysing an Algorithm</vt:lpstr>
      <vt:lpstr>Analysing an Algorithm</vt:lpstr>
      <vt:lpstr>Analyzing Loops</vt:lpstr>
      <vt:lpstr>Analyzing Nested Loops</vt:lpstr>
      <vt:lpstr>Analyzing Nested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111-Introduction To Computer (ITC)</dc:title>
  <dc:creator>Asim</dc:creator>
  <cp:lastModifiedBy>Asim</cp:lastModifiedBy>
  <cp:revision>202</cp:revision>
  <dcterms:created xsi:type="dcterms:W3CDTF">2006-08-16T00:00:00Z</dcterms:created>
  <dcterms:modified xsi:type="dcterms:W3CDTF">2020-09-28T05:12:20Z</dcterms:modified>
</cp:coreProperties>
</file>