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96" r:id="rId16"/>
    <p:sldId id="284" r:id="rId17"/>
    <p:sldId id="298" r:id="rId18"/>
    <p:sldId id="297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2^3 = 8</a:t>
            </a:r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* n-1</a:t>
            </a:r>
          </a:p>
          <a:p>
            <a:r>
              <a:rPr lang="en-US" baseline="0" dirty="0" smtClean="0"/>
              <a:t>	2 * n-1</a:t>
            </a:r>
          </a:p>
          <a:p>
            <a:r>
              <a:rPr lang="en-US" baseline="0" dirty="0" smtClean="0"/>
              <a:t>		2 </a:t>
            </a:r>
            <a:r>
              <a:rPr lang="en-US" baseline="0" smtClean="0"/>
              <a:t>* n-1=0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575AE-1AA3-4050-93C1-B790860530C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5365A-CE1C-45A1-B09B-7A5693E23F3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712E1-CD04-46ED-8006-CC75BF81EFF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6D0F7A-B8A2-4C37-92C0-647FC08DF499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B8E9-F750-4DF9-8027-B7B9D07B44D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DD2-A616-4C31-AAD6-D39DDB8A940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8036-F3F1-4136-A786-C243CF6E5A7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E8FDAB-E07D-4E82-AE8E-6E50EAD07B49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0B3D-384C-4F52-90DE-D20E0D9C14A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0452-967A-45D1-8FA8-40799E98F64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A8F-4F61-42B9-94D0-6F820070FB4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D3A-EE70-4037-9AE0-FE79BC28E33B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437-8492-40D8-80D3-D27FC51423B5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8099-2D62-4D0A-AAB7-EA407F1D5C4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D11578-4C8A-4F18-B515-828EE918733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smtClean="0"/>
              <a:t>CS </a:t>
            </a:r>
            <a:r>
              <a:rPr lang="en-US" b="1" smtClean="0"/>
              <a:t>321-Design &amp; Analysis </a:t>
            </a:r>
            <a:r>
              <a:rPr lang="en-US" b="1" dirty="0" smtClean="0"/>
              <a:t>of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83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Instructor: Asim </a:t>
            </a:r>
            <a:r>
              <a:rPr lang="en-US" sz="2200" dirty="0" err="1" smtClean="0">
                <a:solidFill>
                  <a:schemeClr val="tx1"/>
                </a:solidFill>
              </a:rPr>
              <a:t>Rehan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		arehan@numl.edu.pk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FF6CA-2EE8-4C6C-87FA-D34D35E97589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National University of Modern Languages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Islamabad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</a:t>
            </a:r>
            <a:r>
              <a:rPr lang="en-US" b="1" dirty="0" smtClean="0">
                <a:latin typeface="Calibri" pitchFamily="34" charset="0"/>
              </a:rPr>
              <a:t>02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Calculate f(5)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f(x) =  3x+5   		if   x &gt; 10   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f(x) = f(x+2) -3 		otherwise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f(5) = f(7)-3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f(7) = f(9)-3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f(9) = f(11)-3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f(11) = 3(11)+5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	   = 38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But we have not determined what f(5) is yet!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Calculate f(5)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f(x) =  3x+5   		if   x &gt; 10   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f(x) = f(x+2) -3 		otherwise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f(5) = f(7)-3 = 29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f(7) = f(9)-3 = 32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f(9) = f(11)-3 = 35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f(11) = 3(11)+5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	   = 38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Working backwards we see that f(5)=29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Series of calls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905000" y="22098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1905000" y="31242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905000" y="40386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2209800"/>
            <a:ext cx="1371600" cy="2408238"/>
            <a:chOff x="1824" y="1152"/>
            <a:chExt cx="864" cy="1517"/>
          </a:xfrm>
        </p:grpSpPr>
        <p:sp>
          <p:nvSpPr>
            <p:cNvPr id="21515" name="Text Box 7"/>
            <p:cNvSpPr txBox="1">
              <a:spLocks noChangeArrowheads="1"/>
            </p:cNvSpPr>
            <p:nvPr/>
          </p:nvSpPr>
          <p:spPr bwMode="auto">
            <a:xfrm>
              <a:off x="1824" y="1152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f(5)</a:t>
              </a:r>
            </a:p>
          </p:txBody>
        </p:sp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1872" y="1728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f(7)</a:t>
              </a:r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1920" y="2304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f(9)</a:t>
              </a:r>
            </a:p>
          </p:txBody>
        </p:sp>
      </p:grp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2971800" y="4953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ahoma" pitchFamily="34" charset="0"/>
              </a:rPr>
              <a:t>f(11)</a:t>
            </a:r>
          </a:p>
        </p:txBody>
      </p:sp>
      <p:sp>
        <p:nvSpPr>
          <p:cNvPr id="21512" name="AutoShape 11"/>
          <p:cNvSpPr>
            <a:spLocks noChangeArrowheads="1"/>
          </p:cNvSpPr>
          <p:nvPr/>
        </p:nvSpPr>
        <p:spPr bwMode="auto">
          <a:xfrm>
            <a:off x="4038600" y="31242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12"/>
          <p:cNvSpPr>
            <a:spLocks noChangeArrowheads="1"/>
          </p:cNvSpPr>
          <p:nvPr/>
        </p:nvSpPr>
        <p:spPr bwMode="auto">
          <a:xfrm>
            <a:off x="4038600" y="41148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3"/>
          <p:cNvSpPr>
            <a:spLocks noChangeArrowheads="1"/>
          </p:cNvSpPr>
          <p:nvPr/>
        </p:nvSpPr>
        <p:spPr bwMode="auto">
          <a:xfrm>
            <a:off x="4038600" y="50292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10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Recursion occurs when a function/procedure calls itself.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Many algorithms can be best described in terms of recursion.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b="1" dirty="0">
                <a:latin typeface="+mn-lt"/>
              </a:rPr>
              <a:t>Example: Factorial function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The product of the positive integers from </a:t>
            </a:r>
            <a:r>
              <a:rPr lang="en-GB" sz="2400" i="1" dirty="0">
                <a:latin typeface="+mn-lt"/>
              </a:rPr>
              <a:t>1</a:t>
            </a:r>
            <a:r>
              <a:rPr lang="en-GB" sz="2400" dirty="0">
                <a:latin typeface="+mn-lt"/>
              </a:rPr>
              <a:t> to </a:t>
            </a:r>
            <a:r>
              <a:rPr lang="en-GB" sz="2400" i="1" dirty="0">
                <a:latin typeface="+mn-lt"/>
              </a:rPr>
              <a:t>n</a:t>
            </a:r>
            <a:r>
              <a:rPr lang="en-GB" sz="2400" dirty="0">
                <a:latin typeface="+mn-lt"/>
              </a:rPr>
              <a:t> inclusive is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called "n factorial", usually denoted by n!: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i="1" dirty="0">
                <a:latin typeface="+mn-lt"/>
              </a:rPr>
              <a:t>             n! = 1 * 2 * 3 .... (n-2) * (n-1) * n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z="4400" b="0" dirty="0"/>
              <a:t>Recursion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Definition </a:t>
            </a:r>
            <a:r>
              <a:rPr lang="en-GB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Factorial Function</a:t>
            </a:r>
            <a:endParaRPr lang="en-GB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727325" y="23272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n! = </a:t>
            </a:r>
          </a:p>
        </p:txBody>
      </p:sp>
      <p:sp>
        <p:nvSpPr>
          <p:cNvPr id="23556" name="AutoShape 5"/>
          <p:cNvSpPr>
            <a:spLocks/>
          </p:cNvSpPr>
          <p:nvPr/>
        </p:nvSpPr>
        <p:spPr bwMode="auto">
          <a:xfrm>
            <a:off x="3505200" y="2057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2903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1, 		if n = 0</a:t>
            </a:r>
          </a:p>
          <a:p>
            <a:r>
              <a:rPr lang="en-GB" sz="2400" dirty="0">
                <a:latin typeface="Times New Roman" pitchFamily="18" charset="0"/>
              </a:rPr>
              <a:t>n * (n-1)!   	if n &gt; 0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1066800" y="3810000"/>
            <a:ext cx="1473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5! = 5 * 4!</a:t>
            </a:r>
          </a:p>
          <a:p>
            <a:r>
              <a:rPr lang="en-US" sz="2400">
                <a:latin typeface="Times New Roman" pitchFamily="18" charset="0"/>
              </a:rPr>
              <a:t>4! = 4 * 3!</a:t>
            </a:r>
          </a:p>
          <a:p>
            <a:r>
              <a:rPr lang="en-US" sz="2400">
                <a:latin typeface="Times New Roman" pitchFamily="18" charset="0"/>
              </a:rPr>
              <a:t>3! = 3 * 2!</a:t>
            </a:r>
          </a:p>
          <a:p>
            <a:r>
              <a:rPr lang="en-US" sz="2400">
                <a:latin typeface="Times New Roman" pitchFamily="18" charset="0"/>
              </a:rPr>
              <a:t>2! = 2 * 1!</a:t>
            </a:r>
          </a:p>
          <a:p>
            <a:r>
              <a:rPr lang="en-US" sz="2400">
                <a:latin typeface="Times New Roman" pitchFamily="18" charset="0"/>
              </a:rPr>
              <a:t>1! = 1 * 0!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94000" y="3797300"/>
            <a:ext cx="2781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5 * 24 = 120 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4 * 3! = 4 * 6 =  24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3 * 2! = 3 * 2 =  6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2 * 1! = 2 * 1 =  2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1 * 0! = 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:\Lectures\Analysis of Algorithm\Factor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57200" y="1708150"/>
            <a:ext cx="74945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The Fibonacci numbers are a series of numbers as follows: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fib(1) = 1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fib(2) = 1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fib(3) = 2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fib(4) = 3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fib(5) = 5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...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438400" y="2241550"/>
            <a:ext cx="449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fib(n) =</a:t>
            </a:r>
          </a:p>
          <a:p>
            <a:pPr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3657600" y="254635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114800" y="2546350"/>
            <a:ext cx="3260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1,                         n &lt;= 2</a:t>
            </a:r>
          </a:p>
          <a:p>
            <a:r>
              <a:rPr lang="en-GB" sz="2400" dirty="0">
                <a:latin typeface="Times New Roman" pitchFamily="18" charset="0"/>
              </a:rPr>
              <a:t>fib(n-1) + fib(n-2),  n &gt; 2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2514600" y="4146550"/>
            <a:ext cx="23278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</a:rPr>
              <a:t>fib(3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) = 1 + 1 = 2</a:t>
            </a:r>
          </a:p>
          <a:p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fib(4) = 2 + 1 = 3</a:t>
            </a:r>
          </a:p>
          <a:p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fib(5) = 2 + 3 = 5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Definition </a:t>
            </a:r>
            <a:b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GB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 Sequence</a:t>
            </a:r>
            <a:endParaRPr lang="en-GB" sz="5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0178" name="Picture 2" descr="C:\Users\Asim\Desktop\Fibonacchi-Recur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669087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1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</a:t>
            </a:r>
          </a:p>
          <a:p>
            <a:pPr>
              <a:defRPr/>
            </a:pPr>
            <a:r>
              <a:rPr lang="en-US" sz="2400" dirty="0" smtClean="0"/>
              <a:t>{</a:t>
            </a:r>
          </a:p>
          <a:p>
            <a:pPr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n=5, </a:t>
            </a:r>
            <a:r>
              <a:rPr lang="en-US" sz="2400" dirty="0" err="1" smtClean="0"/>
              <a:t>firstTerm</a:t>
            </a:r>
            <a:r>
              <a:rPr lang="en-US" sz="2400" dirty="0" smtClean="0"/>
              <a:t> = 1, </a:t>
            </a:r>
            <a:r>
              <a:rPr lang="en-US" sz="2400" dirty="0" err="1" smtClean="0"/>
              <a:t>secondTerm</a:t>
            </a:r>
            <a:r>
              <a:rPr lang="en-US" sz="2400" dirty="0" smtClean="0"/>
              <a:t> = 1, </a:t>
            </a:r>
            <a:r>
              <a:rPr lang="en-US" sz="2400" dirty="0" err="1" smtClean="0"/>
              <a:t>nextTerm</a:t>
            </a:r>
            <a:r>
              <a:rPr lang="en-US" sz="2400" dirty="0" smtClean="0"/>
              <a:t>;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n-2; ++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</a:p>
          <a:p>
            <a:pPr>
              <a:defRPr/>
            </a:pPr>
            <a:r>
              <a:rPr lang="en-US" sz="2400" dirty="0" smtClean="0"/>
              <a:t>{ 	</a:t>
            </a:r>
            <a:r>
              <a:rPr lang="en-US" sz="2400" dirty="0" err="1" smtClean="0"/>
              <a:t>nextTerm</a:t>
            </a:r>
            <a:r>
              <a:rPr lang="en-US" sz="2400" dirty="0" smtClean="0"/>
              <a:t> = </a:t>
            </a:r>
            <a:r>
              <a:rPr lang="en-US" sz="2400" dirty="0" err="1" smtClean="0"/>
              <a:t>firstTerm</a:t>
            </a:r>
            <a:r>
              <a:rPr lang="en-US" sz="2400" dirty="0" smtClean="0"/>
              <a:t> + </a:t>
            </a:r>
            <a:r>
              <a:rPr lang="en-US" sz="2400" dirty="0" err="1" smtClean="0"/>
              <a:t>secondTerm</a:t>
            </a:r>
            <a:r>
              <a:rPr lang="en-US" sz="2400" dirty="0" smtClean="0"/>
              <a:t>; </a:t>
            </a:r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nextTerm</a:t>
            </a:r>
            <a:r>
              <a:rPr lang="en-US" sz="2400" dirty="0" smtClean="0"/>
              <a:t> &lt;&lt; " + "; </a:t>
            </a:r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firstTerm</a:t>
            </a:r>
            <a:r>
              <a:rPr lang="en-US" sz="2400" dirty="0" smtClean="0"/>
              <a:t> = </a:t>
            </a:r>
            <a:r>
              <a:rPr lang="en-US" sz="2400" dirty="0" err="1" smtClean="0"/>
              <a:t>secondTerm</a:t>
            </a:r>
            <a:r>
              <a:rPr lang="en-US" sz="2400" dirty="0" smtClean="0"/>
              <a:t>; </a:t>
            </a:r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secondTerm</a:t>
            </a:r>
            <a:r>
              <a:rPr lang="en-US" sz="2400" dirty="0" smtClean="0"/>
              <a:t> = </a:t>
            </a:r>
            <a:r>
              <a:rPr lang="en-US" sz="2400" dirty="0" err="1" smtClean="0"/>
              <a:t>nextTerm</a:t>
            </a:r>
            <a:r>
              <a:rPr lang="en-US" sz="2400" dirty="0" smtClean="0"/>
              <a:t>; </a:t>
            </a:r>
          </a:p>
          <a:p>
            <a:pPr>
              <a:defRPr/>
            </a:pPr>
            <a:r>
              <a:rPr lang="en-US" sz="2400" dirty="0" smtClean="0"/>
              <a:t>}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return 0; }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447800" y="1828800"/>
            <a:ext cx="53308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 sz="2800" dirty="0">
              <a:latin typeface="+mn-lt"/>
            </a:endParaRPr>
          </a:p>
          <a:p>
            <a:pPr>
              <a:defRPr/>
            </a:pP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BadFactorial</a:t>
            </a:r>
            <a:r>
              <a:rPr lang="en-GB" sz="2000" b="1" dirty="0">
                <a:latin typeface="+mn-lt"/>
              </a:rPr>
              <a:t>(n){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x = </a:t>
            </a:r>
            <a:r>
              <a:rPr lang="en-GB" sz="2000" b="1" dirty="0" err="1">
                <a:latin typeface="+mn-lt"/>
              </a:rPr>
              <a:t>BadFactorial</a:t>
            </a:r>
            <a:r>
              <a:rPr lang="en-GB" sz="2000" b="1" dirty="0">
                <a:latin typeface="+mn-lt"/>
              </a:rPr>
              <a:t>(n-1);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if (n == 1)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   return 1;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else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   return n*x;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}</a:t>
            </a:r>
          </a:p>
          <a:p>
            <a:pPr>
              <a:defRPr/>
            </a:pPr>
            <a:r>
              <a:rPr lang="en-GB" sz="2800" dirty="0">
                <a:latin typeface="+mn-lt"/>
              </a:rPr>
              <a:t>What is the value of </a:t>
            </a:r>
            <a:r>
              <a:rPr lang="en-GB" sz="2400" b="1" dirty="0" err="1">
                <a:latin typeface="+mn-lt"/>
              </a:rPr>
              <a:t>BadFactorial</a:t>
            </a:r>
            <a:r>
              <a:rPr lang="en-GB" sz="2400" b="1" dirty="0">
                <a:latin typeface="+mn-lt"/>
              </a:rPr>
              <a:t>(2)</a:t>
            </a:r>
            <a:r>
              <a:rPr lang="en-GB" sz="2800" dirty="0">
                <a:latin typeface="+mn-lt"/>
              </a:rPr>
              <a:t>?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76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4400" dirty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Recursive Definition </a:t>
            </a:r>
            <a:r>
              <a:rPr lang="en-GB" sz="4400" dirty="0">
                <a:solidFill>
                  <a:schemeClr val="tx2"/>
                </a:solidFill>
                <a:latin typeface="+mn-lt"/>
              </a:rPr>
              <a:t/>
            </a:r>
            <a:br>
              <a:rPr lang="en-GB" sz="4400" dirty="0">
                <a:solidFill>
                  <a:schemeClr val="tx2"/>
                </a:solidFill>
                <a:latin typeface="+mn-lt"/>
              </a:rPr>
            </a:br>
            <a:endParaRPr lang="en-GB" sz="4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914400" y="4953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  <a:p>
            <a:r>
              <a:rPr lang="en-GB" sz="2400">
                <a:solidFill>
                  <a:srgbClr val="FF3300"/>
                </a:solidFill>
                <a:latin typeface="Times New Roman" pitchFamily="18" charset="0"/>
              </a:rPr>
              <a:t>We must make sure that recursion eventually stops, otherwise</a:t>
            </a:r>
          </a:p>
          <a:p>
            <a:r>
              <a:rPr lang="en-GB" sz="2400">
                <a:solidFill>
                  <a:srgbClr val="FF3300"/>
                </a:solidFill>
                <a:latin typeface="Times New Roman" pitchFamily="18" charset="0"/>
              </a:rPr>
              <a:t>it runs forever: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Basic problem solving technique is to divide a problem into smaller subproblems</a:t>
            </a:r>
          </a:p>
          <a:p>
            <a:pPr>
              <a:lnSpc>
                <a:spcPct val="90000"/>
              </a:lnSpc>
            </a:pPr>
            <a:r>
              <a:rPr lang="en-US" smtClean="0"/>
              <a:t>These subproblems may also be divided into smaller subproblems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the subproblems are small enough to solve directly the process stops</a:t>
            </a:r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i="1" smtClean="0"/>
              <a:t>recursive algorithm</a:t>
            </a:r>
            <a:r>
              <a:rPr lang="en-US" smtClean="0"/>
              <a:t> is a problem solution that has been expressed in terms of two or more easier to solve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Recursion Properly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For correct recursion we need two parts: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1. One (ore more) </a:t>
            </a:r>
            <a:r>
              <a:rPr lang="en-GB" sz="2400" u="sng" dirty="0">
                <a:latin typeface="+mn-lt"/>
              </a:rPr>
              <a:t>base cases</a:t>
            </a:r>
            <a:r>
              <a:rPr lang="en-GB" sz="2400" dirty="0">
                <a:latin typeface="+mn-lt"/>
              </a:rPr>
              <a:t> that are not recursive, i.e. we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can directly give a solution: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  </a:t>
            </a:r>
            <a:r>
              <a:rPr lang="en-GB" sz="2400" b="1" dirty="0">
                <a:latin typeface="+mn-lt"/>
              </a:rPr>
              <a:t>if (n==1)</a:t>
            </a:r>
          </a:p>
          <a:p>
            <a:pPr>
              <a:defRPr/>
            </a:pPr>
            <a:r>
              <a:rPr lang="en-GB" sz="2400" b="1" dirty="0">
                <a:latin typeface="+mn-lt"/>
              </a:rPr>
              <a:t>      return 1;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2. One (or more) r</a:t>
            </a:r>
            <a:r>
              <a:rPr lang="en-GB" sz="2400" u="sng" dirty="0">
                <a:latin typeface="+mn-lt"/>
              </a:rPr>
              <a:t>ecursive cases</a:t>
            </a:r>
            <a:r>
              <a:rPr lang="en-GB" sz="2400" dirty="0">
                <a:latin typeface="+mn-lt"/>
              </a:rPr>
              <a:t> that operate on smaller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problems that get closer to the base case(s)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   </a:t>
            </a:r>
            <a:r>
              <a:rPr lang="en-GB" sz="2400" b="1" dirty="0">
                <a:latin typeface="+mn-lt"/>
              </a:rPr>
              <a:t>return n * factorial(n-1);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The base case(s) should </a:t>
            </a:r>
            <a:r>
              <a:rPr lang="en-GB" sz="2400" u="sng" dirty="0">
                <a:solidFill>
                  <a:schemeClr val="tx2"/>
                </a:solidFill>
                <a:latin typeface="+mn-lt"/>
              </a:rPr>
              <a:t>always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be checked </a:t>
            </a:r>
            <a:r>
              <a:rPr lang="en-GB" sz="2400" u="sng" dirty="0">
                <a:solidFill>
                  <a:schemeClr val="tx2"/>
                </a:solidFill>
                <a:latin typeface="+mn-lt"/>
              </a:rPr>
              <a:t>before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the recursive calls.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Counting Digits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Recursive definition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digits(n) = 1			if (–9 &lt;= n &lt;= 9)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         1 + digits(n/10)	otherwise 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mtClean="0"/>
              <a:t>digits(321)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1 + digits(321/10) = 1 +digits(32) =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1 + [1 + digits(32/10)] = 1 + [1 + digits(3)]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1 + [1 + (1)] =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Counting Digits in C++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9638" y="2619375"/>
            <a:ext cx="7412037" cy="34004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int numberofDigits(int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if ((-10 &lt; n) &amp;&amp; (n &lt; 10))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return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return 1 + numberofDigits(n/10);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Recursion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you want to compute f(x) but can’t compute it directly</a:t>
            </a:r>
          </a:p>
          <a:p>
            <a:pPr eaLnBrk="1" hangingPunct="1"/>
            <a:r>
              <a:rPr lang="en-US" smtClean="0"/>
              <a:t>Assume you can compute f(y) for any value of y smaller than x</a:t>
            </a:r>
          </a:p>
          <a:p>
            <a:pPr eaLnBrk="1" hangingPunct="1"/>
            <a:r>
              <a:rPr lang="en-US" smtClean="0"/>
              <a:t>Use f(y) to compute f(x)</a:t>
            </a:r>
          </a:p>
          <a:p>
            <a:pPr eaLnBrk="1" hangingPunct="1"/>
            <a:r>
              <a:rPr lang="en-US" smtClean="0"/>
              <a:t>For this to work, there has to be at least one value of x for which f(x) can be computed directly (e.g. these are called </a:t>
            </a:r>
            <a:r>
              <a:rPr lang="en-US" i="1" smtClean="0"/>
              <a:t>base cases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Evaluating Exponents Recurisivley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7332663" cy="33877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power(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k,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// raise k to the power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if (n ==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return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  return k * power(k, n –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Divide and Conquer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Using this method each recursive subproblem is about one-half the size of the original problem</a:t>
            </a:r>
          </a:p>
          <a:p>
            <a:pPr eaLnBrk="1" hangingPunct="1"/>
            <a:r>
              <a:rPr lang="en-US" smtClean="0"/>
              <a:t>If we could define </a:t>
            </a:r>
            <a:r>
              <a:rPr lang="en-US" smtClean="0">
                <a:latin typeface="Courier New" pitchFamily="49" charset="0"/>
              </a:rPr>
              <a:t>power</a:t>
            </a:r>
            <a:r>
              <a:rPr lang="en-US" smtClean="0"/>
              <a:t> so that each subproblem was based on computing k</a:t>
            </a:r>
            <a:r>
              <a:rPr lang="en-US" baseline="30000" smtClean="0"/>
              <a:t>n/2</a:t>
            </a:r>
            <a:r>
              <a:rPr lang="en-US" smtClean="0"/>
              <a:t> instead of k</a:t>
            </a:r>
            <a:r>
              <a:rPr lang="en-US" baseline="30000" smtClean="0"/>
              <a:t>n – 1</a:t>
            </a:r>
            <a:r>
              <a:rPr lang="en-US" smtClean="0"/>
              <a:t> we could use the divide and conquer principle</a:t>
            </a:r>
          </a:p>
          <a:p>
            <a:pPr eaLnBrk="1" hangingPunct="1"/>
            <a:r>
              <a:rPr lang="en-US" smtClean="0"/>
              <a:t>Recursive divide and conquer algorithms are often more efficient than iterative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Evaluating Exponents Using Divide and Conquer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79248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power(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k,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// raise k to the power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if (n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return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else{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t = power(k, n/2);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if ((n % 2)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  return t * 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     return k * t * 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/>
              <a:t>Stacks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Every recursive function can be implemented using a stack and iteration.</a:t>
            </a:r>
          </a:p>
          <a:p>
            <a:pPr eaLnBrk="1" hangingPunct="1"/>
            <a:r>
              <a:rPr lang="en-US" smtClean="0"/>
              <a:t>Every iterative function which uses a stack can be implemented using recursion.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Disadvantages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May run slower.</a:t>
            </a:r>
          </a:p>
          <a:p>
            <a:pPr lvl="1" eaLnBrk="1" hangingPunct="1"/>
            <a:r>
              <a:rPr lang="en-US" smtClean="0"/>
              <a:t>Compilers</a:t>
            </a:r>
          </a:p>
          <a:p>
            <a:pPr lvl="1" eaLnBrk="1" hangingPunct="1"/>
            <a:r>
              <a:rPr lang="en-US" smtClean="0"/>
              <a:t>Inefficient Code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May use more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/>
              <a:t>Advantages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More natural.</a:t>
            </a:r>
          </a:p>
          <a:p>
            <a:pPr eaLnBrk="1" hangingPunct="1"/>
            <a:r>
              <a:rPr lang="en-US" smtClean="0"/>
              <a:t>Easier to prove correct.</a:t>
            </a:r>
          </a:p>
          <a:p>
            <a:pPr eaLnBrk="1" hangingPunct="1"/>
            <a:r>
              <a:rPr lang="en-US" smtClean="0"/>
              <a:t>Easier to analysis.</a:t>
            </a:r>
          </a:p>
          <a:p>
            <a:pPr eaLnBrk="1" hangingPunct="1"/>
            <a:r>
              <a:rPr lang="en-US" smtClean="0"/>
              <a:t>More flexible.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recursion?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procedure that is defined in terms of itself</a:t>
            </a:r>
          </a:p>
          <a:p>
            <a:pPr eaLnBrk="1" hangingPunct="1"/>
            <a:r>
              <a:rPr lang="en-US" smtClean="0"/>
              <a:t>In a computer language a function that calls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</a:p>
          <a:p>
            <a:r>
              <a:rPr lang="en-US" smtClean="0"/>
              <a:t>Chapter # 4</a:t>
            </a:r>
          </a:p>
          <a:p>
            <a:pPr lvl="1"/>
            <a:r>
              <a:rPr lang="en-US" smtClean="0"/>
              <a:t>Thomas H. Cormen</a:t>
            </a:r>
          </a:p>
          <a:p>
            <a:pPr lvl="1"/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Edition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b="0" dirty="0"/>
              <a:t>Recursion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664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A recursive definition is one which is defined in terms of itself.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b="1" dirty="0">
                <a:latin typeface="+mn-lt"/>
              </a:rPr>
              <a:t>Examples: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latin typeface="+mn-lt"/>
              </a:rPr>
              <a:t> A phrase is a "palindrome" if the 1st and last letters are the same,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  and what's inside is itself a palindrome (or empty or a single letter)</a:t>
            </a:r>
          </a:p>
          <a:p>
            <a:pPr>
              <a:buFontTx/>
              <a:buChar char="•"/>
              <a:defRPr/>
            </a:pPr>
            <a:endParaRPr lang="en-GB" sz="2400" dirty="0"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Rotor</a:t>
            </a:r>
          </a:p>
          <a:p>
            <a:pPr>
              <a:buFontTx/>
              <a:buChar char="•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 Rotator</a:t>
            </a:r>
          </a:p>
          <a:p>
            <a:pPr>
              <a:buFontTx/>
              <a:buChar char="•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 12344321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33400" y="2971800"/>
            <a:ext cx="617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N =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663700" y="2514600"/>
            <a:ext cx="6794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1 is a natural number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if n is a natural number, then n+1 is a natural number</a:t>
            </a:r>
          </a:p>
        </p:txBody>
      </p:sp>
      <p:sp>
        <p:nvSpPr>
          <p:cNvPr id="162821" name="AutoShape 5"/>
          <p:cNvSpPr>
            <a:spLocks/>
          </p:cNvSpPr>
          <p:nvPr/>
        </p:nvSpPr>
        <p:spPr bwMode="auto">
          <a:xfrm>
            <a:off x="1371600" y="2590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81000" y="2133600"/>
            <a:ext cx="5176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GB" sz="2400" dirty="0">
                <a:latin typeface="+mn-lt"/>
              </a:rPr>
              <a:t> The definition of the natural numbers: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GB" sz="2400" dirty="0">
                <a:latin typeface="+mn-lt"/>
              </a:rPr>
              <a:t> 1. </a:t>
            </a:r>
            <a:r>
              <a:rPr lang="en-GB" sz="2400" b="1" dirty="0">
                <a:latin typeface="+mn-lt"/>
              </a:rPr>
              <a:t>Recursive data structure:</a:t>
            </a:r>
            <a:r>
              <a:rPr lang="en-GB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 data structure that is partially composed of smaller or simpler instances of the same data structure. </a:t>
            </a:r>
          </a:p>
          <a:p>
            <a:pPr marL="457200" indent="-457200">
              <a:defRPr/>
            </a:pPr>
            <a:endParaRPr lang="en-US" sz="2400" dirty="0">
              <a:latin typeface="+mn-lt"/>
            </a:endParaRPr>
          </a:p>
          <a:p>
            <a:pPr marL="457200" indent="-45720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For instance, a tree is composed of smaller trees 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subtrees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and leaf nodes, and a list may have other lists as elements. </a:t>
            </a:r>
          </a:p>
          <a:p>
            <a:pPr marL="457200" indent="-457200">
              <a:defRPr/>
            </a:pPr>
            <a:endParaRPr lang="en-GB" sz="1200" dirty="0">
              <a:latin typeface="+mn-lt"/>
            </a:endParaRPr>
          </a:p>
          <a:p>
            <a:pPr marL="457200" indent="-457200">
              <a:defRPr/>
            </a:pPr>
            <a:r>
              <a:rPr lang="en-GB" sz="2400" dirty="0">
                <a:latin typeface="+mn-lt"/>
              </a:rPr>
              <a:t>a data structure may contain a pointer to a variable of the same type: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Node {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   Node *next;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 marL="457200" indent="-457200">
              <a:defRPr/>
            </a:pPr>
            <a:endParaRPr lang="en-GB" sz="1200" dirty="0">
              <a:latin typeface="+mn-lt"/>
            </a:endParaRPr>
          </a:p>
          <a:p>
            <a:pPr marL="457200" indent="-457200">
              <a:defRPr/>
            </a:pPr>
            <a:r>
              <a:rPr lang="en-GB" sz="2400" dirty="0">
                <a:latin typeface="+mn-lt"/>
              </a:rPr>
              <a:t> 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483475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0" dirty="0"/>
              <a:t>Recursion in Computer Science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  <p:bldP spid="163842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Recursive procedure: </a:t>
            </a:r>
            <a:r>
              <a:rPr lang="en-GB" dirty="0"/>
              <a:t>a procedure that invokes itself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Recursive definitions: </a:t>
            </a:r>
            <a:r>
              <a:rPr lang="en-GB" dirty="0"/>
              <a:t>if A and B are postfix expressions, then A B +  is a postfix expression.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9248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400" b="0" dirty="0"/>
              <a:t>Recursive Data Structures</a:t>
            </a:r>
            <a:endParaRPr lang="en-GB" sz="6600" b="0" dirty="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15962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Linked lists and trees are recursive data structures: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Node 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Node *next;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>
              <a:defRPr/>
            </a:pPr>
            <a:endParaRPr lang="en-GB" sz="2000" b="1" dirty="0">
              <a:latin typeface="+mn-lt"/>
            </a:endParaRPr>
          </a:p>
          <a:p>
            <a:pPr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*left;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* right;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Recursive data structures suggest recursive algorithms.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mathematical look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are familiar with</a:t>
            </a:r>
          </a:p>
          <a:p>
            <a:pPr lvl="1" eaLnBrk="1" hangingPunct="1">
              <a:buFontTx/>
              <a:buNone/>
            </a:pPr>
            <a:r>
              <a:rPr lang="en-US" smtClean="0"/>
              <a:t>	f(x) = 3x+5</a:t>
            </a:r>
          </a:p>
          <a:p>
            <a:pPr eaLnBrk="1" hangingPunct="1"/>
            <a:r>
              <a:rPr lang="en-US" smtClean="0"/>
              <a:t>How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400" smtClean="0"/>
              <a:t>f(x) = 3x+5   		if   x &gt; 10  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f(x) = f(x+2) -3 		otherwise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2340</TotalTime>
  <Words>1069</Words>
  <Application>Microsoft Office PowerPoint</Application>
  <PresentationFormat>On-screen Show (4:3)</PresentationFormat>
  <Paragraphs>251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Bookman Old Style</vt:lpstr>
      <vt:lpstr>Calibri</vt:lpstr>
      <vt:lpstr>Courier New</vt:lpstr>
      <vt:lpstr>Gill Sans MT</vt:lpstr>
      <vt:lpstr>Tahoma</vt:lpstr>
      <vt:lpstr>Times New Roman</vt:lpstr>
      <vt:lpstr>Wingdings</vt:lpstr>
      <vt:lpstr>Wingdings 2</vt:lpstr>
      <vt:lpstr>Wingdings 3</vt:lpstr>
      <vt:lpstr>Origin</vt:lpstr>
      <vt:lpstr>CS 321-Design &amp; Analysis of Algorithms</vt:lpstr>
      <vt:lpstr>Recursion</vt:lpstr>
      <vt:lpstr>What is recursion?</vt:lpstr>
      <vt:lpstr>Recursion</vt:lpstr>
      <vt:lpstr>Recursion</vt:lpstr>
      <vt:lpstr>Recursion in Computer Science</vt:lpstr>
      <vt:lpstr>PowerPoint Presentation</vt:lpstr>
      <vt:lpstr>Recursive Data Structures</vt:lpstr>
      <vt:lpstr>A mathematical look</vt:lpstr>
      <vt:lpstr>Calculate f(5)</vt:lpstr>
      <vt:lpstr>Calculate f(5)</vt:lpstr>
      <vt:lpstr>Series of calls</vt:lpstr>
      <vt:lpstr>Recursion</vt:lpstr>
      <vt:lpstr>Recursive Definition of the Factorial Function</vt:lpstr>
      <vt:lpstr>PowerPoint Presentation</vt:lpstr>
      <vt:lpstr>Recursive Definition  of the Fibonacci Sequence</vt:lpstr>
      <vt:lpstr>PowerPoint Presentation</vt:lpstr>
      <vt:lpstr>iterative</vt:lpstr>
      <vt:lpstr>PowerPoint Presentation</vt:lpstr>
      <vt:lpstr>Using Recursion Properly</vt:lpstr>
      <vt:lpstr>Counting Digits</vt:lpstr>
      <vt:lpstr>Counting Digits in C++</vt:lpstr>
      <vt:lpstr>Recursion</vt:lpstr>
      <vt:lpstr>Evaluating Exponents Recurisivley</vt:lpstr>
      <vt:lpstr>Divide and Conquer</vt:lpstr>
      <vt:lpstr>Evaluating Exponents Using Divide and Conquer</vt:lpstr>
      <vt:lpstr>Stacks</vt:lpstr>
      <vt:lpstr>Disadvantages</vt:lpstr>
      <vt:lpstr>Advantages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Asim</cp:lastModifiedBy>
  <cp:revision>144</cp:revision>
  <dcterms:created xsi:type="dcterms:W3CDTF">2006-08-16T00:00:00Z</dcterms:created>
  <dcterms:modified xsi:type="dcterms:W3CDTF">2020-10-15T05:53:08Z</dcterms:modified>
</cp:coreProperties>
</file>